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512064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21" d="100"/>
          <a:sy n="21" d="100"/>
        </p:scale>
        <p:origin x="81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840479" y="6285233"/>
            <a:ext cx="43525441" cy="13370561"/>
          </a:xfrm>
          <a:prstGeom prst="rect">
            <a:avLst/>
          </a:prstGeom>
        </p:spPr>
        <p:txBody>
          <a:bodyPr anchor="b"/>
          <a:lstStyle>
            <a:lvl1pPr algn="ctr">
              <a:defRPr sz="33600"/>
            </a:lvl1pPr>
          </a:lstStyle>
          <a:p>
            <a:r>
              <a:t>Title Text</a:t>
            </a:r>
          </a:p>
        </p:txBody>
      </p:sp>
      <p:sp>
        <p:nvSpPr>
          <p:cNvPr id="12" name="Body Level One…"/>
          <p:cNvSpPr txBox="1">
            <a:spLocks noGrp="1"/>
          </p:cNvSpPr>
          <p:nvPr>
            <p:ph type="body" sz="quarter" idx="1"/>
          </p:nvPr>
        </p:nvSpPr>
        <p:spPr>
          <a:xfrm>
            <a:off x="6400800" y="20171413"/>
            <a:ext cx="38404800" cy="9272269"/>
          </a:xfrm>
          <a:prstGeom prst="rect">
            <a:avLst/>
          </a:prstGeom>
        </p:spPr>
        <p:txBody>
          <a:bodyPr/>
          <a:lstStyle>
            <a:lvl1pPr marL="0" indent="0" algn="ctr">
              <a:buSzTx/>
              <a:buFontTx/>
              <a:buNone/>
              <a:defRPr sz="13400"/>
            </a:lvl1pPr>
            <a:lvl2pPr marL="0" indent="2560320" algn="ctr">
              <a:buSzTx/>
              <a:buFontTx/>
              <a:buNone/>
              <a:defRPr sz="13400"/>
            </a:lvl2pPr>
            <a:lvl3pPr marL="0" indent="5120640" algn="ctr">
              <a:buSzTx/>
              <a:buFontTx/>
              <a:buNone/>
              <a:defRPr sz="13400"/>
            </a:lvl3pPr>
            <a:lvl4pPr marL="0" indent="7680959" algn="ctr">
              <a:buSzTx/>
              <a:buFontTx/>
              <a:buNone/>
              <a:defRPr sz="13400"/>
            </a:lvl4pPr>
            <a:lvl5pPr marL="0" indent="10241280" algn="ctr">
              <a:buSzTx/>
              <a:buFontTx/>
              <a:buNone/>
              <a:defRPr sz="13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3493773" y="9574541"/>
            <a:ext cx="44165522" cy="15975328"/>
          </a:xfrm>
          <a:prstGeom prst="rect">
            <a:avLst/>
          </a:prstGeom>
        </p:spPr>
        <p:txBody>
          <a:bodyPr anchor="b"/>
          <a:lstStyle>
            <a:lvl1pPr>
              <a:defRPr sz="33600"/>
            </a:lvl1pPr>
          </a:lstStyle>
          <a:p>
            <a:r>
              <a:t>Title Text</a:t>
            </a:r>
          </a:p>
        </p:txBody>
      </p:sp>
      <p:sp>
        <p:nvSpPr>
          <p:cNvPr id="30" name="Body Level One…"/>
          <p:cNvSpPr txBox="1">
            <a:spLocks noGrp="1"/>
          </p:cNvSpPr>
          <p:nvPr>
            <p:ph type="body" sz="quarter" idx="1"/>
          </p:nvPr>
        </p:nvSpPr>
        <p:spPr>
          <a:xfrm>
            <a:off x="3493773" y="25701000"/>
            <a:ext cx="44165522" cy="8401048"/>
          </a:xfrm>
          <a:prstGeom prst="rect">
            <a:avLst/>
          </a:prstGeom>
        </p:spPr>
        <p:txBody>
          <a:bodyPr/>
          <a:lstStyle>
            <a:lvl1pPr marL="0" indent="0">
              <a:buSzTx/>
              <a:buFontTx/>
              <a:buNone/>
              <a:defRPr sz="13400"/>
            </a:lvl1pPr>
            <a:lvl2pPr marL="0" indent="2560320">
              <a:buSzTx/>
              <a:buFontTx/>
              <a:buNone/>
              <a:defRPr sz="13400"/>
            </a:lvl2pPr>
            <a:lvl3pPr marL="0" indent="5120640">
              <a:buSzTx/>
              <a:buFontTx/>
              <a:buNone/>
              <a:defRPr sz="13400"/>
            </a:lvl3pPr>
            <a:lvl4pPr marL="0" indent="7680959">
              <a:buSzTx/>
              <a:buFontTx/>
              <a:buNone/>
              <a:defRPr sz="13400"/>
            </a:lvl4pPr>
            <a:lvl5pPr marL="0" indent="10241280">
              <a:buSzTx/>
              <a:buFontTx/>
              <a:buNone/>
              <a:defRPr sz="134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520440" y="10223500"/>
            <a:ext cx="21762720" cy="2436749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527109" y="2044707"/>
            <a:ext cx="44165523" cy="7423155"/>
          </a:xfrm>
          <a:prstGeom prst="rect">
            <a:avLst/>
          </a:prstGeom>
        </p:spPr>
        <p:txBody>
          <a:bodyPr/>
          <a:lstStyle/>
          <a:p>
            <a:r>
              <a:t>Title Text</a:t>
            </a:r>
          </a:p>
        </p:txBody>
      </p:sp>
      <p:sp>
        <p:nvSpPr>
          <p:cNvPr id="48" name="Body Level One…"/>
          <p:cNvSpPr txBox="1">
            <a:spLocks noGrp="1"/>
          </p:cNvSpPr>
          <p:nvPr>
            <p:ph type="body" sz="quarter" idx="1"/>
          </p:nvPr>
        </p:nvSpPr>
        <p:spPr>
          <a:xfrm>
            <a:off x="3527114" y="9414512"/>
            <a:ext cx="21662706" cy="4613909"/>
          </a:xfrm>
          <a:prstGeom prst="rect">
            <a:avLst/>
          </a:prstGeom>
        </p:spPr>
        <p:txBody>
          <a:bodyPr anchor="b"/>
          <a:lstStyle>
            <a:lvl1pPr marL="0" indent="0">
              <a:buSzTx/>
              <a:buFontTx/>
              <a:buNone/>
              <a:defRPr sz="13400" b="1"/>
            </a:lvl1pPr>
            <a:lvl2pPr marL="0" indent="2560320">
              <a:buSzTx/>
              <a:buFontTx/>
              <a:buNone/>
              <a:defRPr sz="13400" b="1"/>
            </a:lvl2pPr>
            <a:lvl3pPr marL="0" indent="5120640">
              <a:buSzTx/>
              <a:buFontTx/>
              <a:buNone/>
              <a:defRPr sz="13400" b="1"/>
            </a:lvl3pPr>
            <a:lvl4pPr marL="0" indent="7680959">
              <a:buSzTx/>
              <a:buFontTx/>
              <a:buNone/>
              <a:defRPr sz="13400" b="1"/>
            </a:lvl4pPr>
            <a:lvl5pPr marL="0" indent="10241280">
              <a:buSzTx/>
              <a:buFontTx/>
              <a:buNone/>
              <a:defRPr sz="13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25923242" y="9414512"/>
            <a:ext cx="21769391" cy="4613909"/>
          </a:xfrm>
          <a:prstGeom prst="rect">
            <a:avLst/>
          </a:prstGeom>
        </p:spPr>
        <p:txBody>
          <a:bodyPr anchor="b"/>
          <a:lstStyle/>
          <a:p>
            <a:pPr marL="0" indent="0">
              <a:buSzTx/>
              <a:buFontTx/>
              <a:buNone/>
              <a:defRPr sz="13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527109" y="2560320"/>
            <a:ext cx="16515398" cy="8961120"/>
          </a:xfrm>
          <a:prstGeom prst="rect">
            <a:avLst/>
          </a:prstGeom>
        </p:spPr>
        <p:txBody>
          <a:bodyPr anchor="b"/>
          <a:lstStyle>
            <a:lvl1pPr>
              <a:defRPr sz="17900"/>
            </a:lvl1pPr>
          </a:lstStyle>
          <a:p>
            <a:r>
              <a:t>Title Text</a:t>
            </a:r>
          </a:p>
        </p:txBody>
      </p:sp>
      <p:sp>
        <p:nvSpPr>
          <p:cNvPr id="73" name="Body Level One…"/>
          <p:cNvSpPr txBox="1">
            <a:spLocks noGrp="1"/>
          </p:cNvSpPr>
          <p:nvPr>
            <p:ph type="body" sz="half" idx="1"/>
          </p:nvPr>
        </p:nvSpPr>
        <p:spPr>
          <a:xfrm>
            <a:off x="21769390" y="5529588"/>
            <a:ext cx="25923240" cy="27292301"/>
          </a:xfrm>
          <a:prstGeom prst="rect">
            <a:avLst/>
          </a:prstGeom>
        </p:spPr>
        <p:txBody>
          <a:bodyPr/>
          <a:lstStyle>
            <a:lvl1pPr marL="1280160" indent="-1280160">
              <a:defRPr sz="17900"/>
            </a:lvl1pPr>
            <a:lvl2pPr marL="4029221" indent="-1468901">
              <a:defRPr sz="17900"/>
            </a:lvl2pPr>
            <a:lvl3pPr marL="6830703" indent="-1710063">
              <a:defRPr sz="17900"/>
            </a:lvl3pPr>
            <a:lvl4pPr marL="9726929" indent="-2045969">
              <a:defRPr sz="17900"/>
            </a:lvl4pPr>
            <a:lvl5pPr marL="12287250" indent="-2045969">
              <a:defRPr sz="179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3527110" y="11521439"/>
            <a:ext cx="16515397" cy="21344894"/>
          </a:xfrm>
          <a:prstGeom prst="rect">
            <a:avLst/>
          </a:prstGeom>
        </p:spPr>
        <p:txBody>
          <a:bodyPr/>
          <a:lstStyle/>
          <a:p>
            <a:pPr marL="0" indent="0">
              <a:buSzTx/>
              <a:buFontTx/>
              <a:buNone/>
              <a:defRPr sz="89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527109" y="2560320"/>
            <a:ext cx="16515398" cy="8961120"/>
          </a:xfrm>
          <a:prstGeom prst="rect">
            <a:avLst/>
          </a:prstGeom>
        </p:spPr>
        <p:txBody>
          <a:bodyPr anchor="b"/>
          <a:lstStyle>
            <a:lvl1pPr>
              <a:defRPr sz="17900"/>
            </a:lvl1pPr>
          </a:lstStyle>
          <a:p>
            <a:r>
              <a:t>Title Text</a:t>
            </a:r>
          </a:p>
        </p:txBody>
      </p:sp>
      <p:sp>
        <p:nvSpPr>
          <p:cNvPr id="83" name="Picture Placeholder 2"/>
          <p:cNvSpPr>
            <a:spLocks noGrp="1"/>
          </p:cNvSpPr>
          <p:nvPr>
            <p:ph type="pic" sz="half" idx="21"/>
          </p:nvPr>
        </p:nvSpPr>
        <p:spPr>
          <a:xfrm>
            <a:off x="21769390" y="5529588"/>
            <a:ext cx="25923240" cy="27292301"/>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3527109" y="11521440"/>
            <a:ext cx="16515398" cy="21344893"/>
          </a:xfrm>
          <a:prstGeom prst="rect">
            <a:avLst/>
          </a:prstGeom>
        </p:spPr>
        <p:txBody>
          <a:bodyPr/>
          <a:lstStyle>
            <a:lvl1pPr marL="0" indent="0">
              <a:buSzTx/>
              <a:buFontTx/>
              <a:buNone/>
              <a:defRPr sz="8900"/>
            </a:lvl1pPr>
            <a:lvl2pPr marL="0" indent="2560320">
              <a:buSzTx/>
              <a:buFontTx/>
              <a:buNone/>
              <a:defRPr sz="8900"/>
            </a:lvl2pPr>
            <a:lvl3pPr marL="0" indent="5120640">
              <a:buSzTx/>
              <a:buFontTx/>
              <a:buNone/>
              <a:defRPr sz="8900"/>
            </a:lvl3pPr>
            <a:lvl4pPr marL="0" indent="7680959">
              <a:buSzTx/>
              <a:buFontTx/>
              <a:buNone/>
              <a:defRPr sz="8900"/>
            </a:lvl4pPr>
            <a:lvl5pPr marL="0" indent="10241280">
              <a:buSzTx/>
              <a:buFontTx/>
              <a:buNone/>
              <a:defRPr sz="89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520440" y="2044707"/>
            <a:ext cx="44165522" cy="74231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3520440" y="10223500"/>
            <a:ext cx="44165522" cy="243674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6719288" y="36145394"/>
            <a:ext cx="966674" cy="945045"/>
          </a:xfrm>
          <a:prstGeom prst="rect">
            <a:avLst/>
          </a:prstGeom>
          <a:ln w="12700">
            <a:miter lim="400000"/>
          </a:ln>
        </p:spPr>
        <p:txBody>
          <a:bodyPr wrap="none" lIns="45719" rIns="45719" anchor="ctr">
            <a:spAutoFit/>
          </a:bodyPr>
          <a:lstStyle>
            <a:lvl1pPr algn="r">
              <a:defRPr sz="67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1pPr>
      <a:lvl2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2pPr>
      <a:lvl3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3pPr>
      <a:lvl4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4pPr>
      <a:lvl5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5pPr>
      <a:lvl6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6pPr>
      <a:lvl7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7pPr>
      <a:lvl8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8pPr>
      <a:lvl9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9pPr>
    </p:titleStyle>
    <p:bodyStyle>
      <a:lvl1pPr marL="1280160" marR="0" indent="-128016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1pPr>
      <a:lvl2pPr marL="4050655" marR="0" indent="-1490335"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2pPr>
      <a:lvl3pPr marL="6903719" marR="0" indent="-178307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3pPr>
      <a:lvl4pPr marL="9678009"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4pPr>
      <a:lvl5pPr marL="12238329"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5pPr>
      <a:lvl6pPr marL="14798650"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6pPr>
      <a:lvl7pPr marL="1735896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7pPr>
      <a:lvl8pPr marL="1991928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8pPr>
      <a:lvl9pPr marL="2247960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6F8FC"/>
            </a:gs>
            <a:gs pos="74000">
              <a:srgbClr val="ABC0E4"/>
            </a:gs>
            <a:gs pos="83000">
              <a:srgbClr val="ABC0E4"/>
            </a:gs>
            <a:gs pos="100000">
              <a:srgbClr val="C7D5ED"/>
            </a:gs>
          </a:gsLst>
          <a:lin ang="5400000" scaled="0"/>
        </a:gradFill>
        <a:effectLst/>
      </p:bgPr>
    </p:bg>
    <p:spTree>
      <p:nvGrpSpPr>
        <p:cNvPr id="1" name=""/>
        <p:cNvGrpSpPr/>
        <p:nvPr/>
      </p:nvGrpSpPr>
      <p:grpSpPr>
        <a:xfrm>
          <a:off x="0" y="0"/>
          <a:ext cx="0" cy="0"/>
          <a:chOff x="0" y="0"/>
          <a:chExt cx="0" cy="0"/>
        </a:xfrm>
      </p:grpSpPr>
      <p:sp>
        <p:nvSpPr>
          <p:cNvPr id="97" name="TextBox 9"/>
          <p:cNvSpPr txBox="1"/>
          <p:nvPr/>
        </p:nvSpPr>
        <p:spPr>
          <a:xfrm>
            <a:off x="17134814" y="7266685"/>
            <a:ext cx="12013341" cy="1446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rPr lang="en-US" sz="4800" dirty="0"/>
              <a:t>Equations</a:t>
            </a:r>
          </a:p>
          <a:p>
            <a:pPr>
              <a:defRPr sz="4000" b="1"/>
            </a:pPr>
            <a:endParaRPr i="1" dirty="0"/>
          </a:p>
        </p:txBody>
      </p:sp>
      <mc:AlternateContent xmlns:mc="http://schemas.openxmlformats.org/markup-compatibility/2006">
        <mc:Choice xmlns:a14="http://schemas.microsoft.com/office/drawing/2010/main" Requires="a14">
          <p:sp>
            <p:nvSpPr>
              <p:cNvPr id="99" name="TextBox 22"/>
              <p:cNvSpPr txBox="1"/>
              <p:nvPr/>
            </p:nvSpPr>
            <p:spPr>
              <a:xfrm>
                <a:off x="681669" y="12822618"/>
                <a:ext cx="15276526" cy="1338828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spAutoFit/>
              </a:bodyPr>
              <a:lstStyle/>
              <a:p>
                <a:pPr>
                  <a:defRPr sz="4000" b="1"/>
                </a:pPr>
                <a:r>
                  <a:rPr lang="en-US" sz="4800" dirty="0"/>
                  <a:t>The problem</a:t>
                </a:r>
              </a:p>
              <a:p>
                <a:pPr>
                  <a:defRPr sz="4000"/>
                </a:pPr>
                <a:r>
                  <a:rPr lang="en-US" sz="4800" dirty="0"/>
                  <a:t>We seek to find the fastest way between two points in an x-y plane. Creating a vector field as a function of time to represent the wind in any given area at any given time,  we seek to minimize the time to get between any two points in a sailboat. To do this, we chose to optimize over two things:</a:t>
                </a:r>
              </a:p>
              <a:p>
                <a:pPr marL="571500" indent="-571500">
                  <a:buFont typeface="Arial" panose="020B0604020202020204" pitchFamily="34" charset="0"/>
                  <a:buChar char="•"/>
                  <a:defRPr sz="4000"/>
                </a:pPr>
                <a:endParaRPr lang="en-US" sz="4800" dirty="0"/>
              </a:p>
              <a:p>
                <a:pPr marL="685800" indent="-685800">
                  <a:buFont typeface="System Font Regular"/>
                  <a:buChar char="🦐"/>
                  <a:defRPr sz="4000"/>
                </a:pPr>
                <a:r>
                  <a:rPr lang="en-US" sz="4800" dirty="0"/>
                  <a:t>The angle of the boom (the support for the sail) relative to the boat, given by </a:t>
                </a:r>
                <a14:m>
                  <m:oMath xmlns:m="http://schemas.openxmlformats.org/officeDocument/2006/math">
                    <m:sSub>
                      <m:sSubPr>
                        <m:ctrlPr>
                          <a:rPr lang="en-US" sz="4800" i="1">
                            <a:latin typeface="Cambria Math" panose="02040503050406030204" pitchFamily="18" charset="0"/>
                          </a:rPr>
                        </m:ctrlPr>
                      </m:sSubPr>
                      <m:e>
                        <m:r>
                          <m:rPr>
                            <m:nor/>
                          </m:rPr>
                          <a:rPr lang="el-GR" sz="4800" dirty="0"/>
                          <m:t>θ</m:t>
                        </m:r>
                      </m:e>
                      <m:sub>
                        <m:r>
                          <a:rPr lang="en-US" sz="4800" i="1">
                            <a:latin typeface="Cambria Math" panose="02040503050406030204" pitchFamily="18" charset="0"/>
                          </a:rPr>
                          <m:t>𝑏</m:t>
                        </m:r>
                      </m:sub>
                    </m:sSub>
                  </m:oMath>
                </a14:m>
                <a:r>
                  <a:rPr lang="el-GR" sz="4800" dirty="0"/>
                  <a:t>. </a:t>
                </a:r>
                <a:r>
                  <a:rPr lang="en-US" sz="4800" dirty="0"/>
                  <a:t>Controlling </a:t>
                </a:r>
                <a14:m>
                  <m:oMath xmlns:m="http://schemas.openxmlformats.org/officeDocument/2006/math">
                    <m:sSub>
                      <m:sSubPr>
                        <m:ctrlPr>
                          <a:rPr lang="en-US" sz="4800" i="1">
                            <a:latin typeface="Cambria Math" panose="02040503050406030204" pitchFamily="18" charset="0"/>
                          </a:rPr>
                        </m:ctrlPr>
                      </m:sSubPr>
                      <m:e>
                        <m:r>
                          <m:rPr>
                            <m:nor/>
                          </m:rPr>
                          <a:rPr lang="el-GR" sz="4800" dirty="0"/>
                          <m:t>θ</m:t>
                        </m:r>
                      </m:e>
                      <m:sub>
                        <m:r>
                          <a:rPr lang="en-US" sz="4800" i="1">
                            <a:latin typeface="Cambria Math" panose="02040503050406030204" pitchFamily="18" charset="0"/>
                          </a:rPr>
                          <m:t>𝑏</m:t>
                        </m:r>
                      </m:sub>
                    </m:sSub>
                  </m:oMath>
                </a14:m>
                <a:r>
                  <a:rPr lang="el-GR" sz="4800" dirty="0"/>
                  <a:t> </a:t>
                </a:r>
                <a:r>
                  <a:rPr lang="en-US" sz="4800" dirty="0"/>
                  <a:t>will allow us to optimize force the wind can exert on the sail and thus the direction and magnitude of the acceleration. </a:t>
                </a:r>
                <a14:m>
                  <m:oMath xmlns:m="http://schemas.openxmlformats.org/officeDocument/2006/math">
                    <m:sSub>
                      <m:sSubPr>
                        <m:ctrlPr>
                          <a:rPr lang="en-US" sz="4800" i="1">
                            <a:latin typeface="Cambria Math" panose="02040503050406030204" pitchFamily="18" charset="0"/>
                          </a:rPr>
                        </m:ctrlPr>
                      </m:sSubPr>
                      <m:e>
                        <m:r>
                          <m:rPr>
                            <m:nor/>
                          </m:rPr>
                          <a:rPr lang="el-GR" sz="4800" dirty="0"/>
                          <m:t>θ</m:t>
                        </m:r>
                      </m:e>
                      <m:sub>
                        <m:r>
                          <a:rPr lang="en-US" sz="4800" i="1">
                            <a:latin typeface="Cambria Math" panose="02040503050406030204" pitchFamily="18" charset="0"/>
                          </a:rPr>
                          <m:t>𝑏</m:t>
                        </m:r>
                      </m:sub>
                    </m:sSub>
                  </m:oMath>
                </a14:m>
                <a:r>
                  <a:rPr lang="el-GR" sz="4800" dirty="0"/>
                  <a:t> </a:t>
                </a:r>
                <a:r>
                  <a:rPr lang="en-US" sz="4800" dirty="0"/>
                  <a:t>will be constrained such that -90</a:t>
                </a:r>
                <a14:m>
                  <m:oMath xmlns:m="http://schemas.openxmlformats.org/officeDocument/2006/math">
                    <m:r>
                      <a:rPr lang="en-US" sz="4800" i="1" smtClean="0">
                        <a:latin typeface="Cambria Math" panose="02040503050406030204" pitchFamily="18" charset="0"/>
                        <a:ea typeface="Cambria Math" panose="02040503050406030204" pitchFamily="18" charset="0"/>
                      </a:rPr>
                      <m:t>°</m:t>
                    </m:r>
                  </m:oMath>
                </a14:m>
                <a:r>
                  <a:rPr lang="en-US" sz="4800" dirty="0"/>
                  <a:t> </a:t>
                </a:r>
                <a14:m>
                  <m:oMath xmlns:m="http://schemas.openxmlformats.org/officeDocument/2006/math">
                    <m:r>
                      <a:rPr lang="en-US" sz="4800" i="1" smtClean="0">
                        <a:latin typeface="Cambria Math" panose="02040503050406030204" pitchFamily="18" charset="0"/>
                        <a:ea typeface="Cambria Math" panose="02040503050406030204" pitchFamily="18" charset="0"/>
                      </a:rPr>
                      <m:t>≤</m:t>
                    </m:r>
                  </m:oMath>
                </a14:m>
                <a:r>
                  <a:rPr lang="en-US" sz="4800" dirty="0"/>
                  <a:t> </a:t>
                </a:r>
                <a:r>
                  <a:rPr lang="el-GR" sz="4800" dirty="0"/>
                  <a:t>θ </a:t>
                </a:r>
                <a14:m>
                  <m:oMath xmlns:m="http://schemas.openxmlformats.org/officeDocument/2006/math">
                    <m:r>
                      <a:rPr lang="el-GR" sz="4800" i="1" smtClean="0">
                        <a:latin typeface="Cambria Math" panose="02040503050406030204" pitchFamily="18" charset="0"/>
                        <a:ea typeface="Cambria Math" panose="02040503050406030204" pitchFamily="18" charset="0"/>
                      </a:rPr>
                      <m:t>≤</m:t>
                    </m:r>
                    <m:r>
                      <a:rPr lang="el-GR" sz="4800" b="0" i="1" smtClean="0">
                        <a:latin typeface="Cambria Math" panose="02040503050406030204" pitchFamily="18" charset="0"/>
                        <a:ea typeface="Cambria Math" panose="02040503050406030204" pitchFamily="18" charset="0"/>
                      </a:rPr>
                      <m:t>9</m:t>
                    </m:r>
                    <m:r>
                      <a:rPr lang="en-US" sz="4800" b="0" i="1" smtClean="0">
                        <a:latin typeface="Cambria Math" panose="02040503050406030204" pitchFamily="18" charset="0"/>
                        <a:ea typeface="Cambria Math" panose="02040503050406030204" pitchFamily="18" charset="0"/>
                      </a:rPr>
                      <m:t>0°</m:t>
                    </m:r>
                  </m:oMath>
                </a14:m>
                <a:r>
                  <a:rPr lang="en-US" sz="4800" dirty="0"/>
                  <a:t>.</a:t>
                </a:r>
              </a:p>
              <a:p>
                <a:pPr marL="685800" indent="-685800">
                  <a:buFont typeface="System Font Regular"/>
                  <a:buChar char="🦐"/>
                  <a:defRPr sz="4000"/>
                </a:pPr>
                <a:r>
                  <a:rPr lang="en-US" sz="4800" dirty="0"/>
                  <a:t>The angle of the boat, given by </a:t>
                </a:r>
                <a14:m>
                  <m:oMath xmlns:m="http://schemas.openxmlformats.org/officeDocument/2006/math">
                    <m:r>
                      <a:rPr lang="en-US" sz="4800" b="0" i="1" smtClean="0">
                        <a:latin typeface="Cambria Math" panose="02040503050406030204" pitchFamily="18" charset="0"/>
                        <a:ea typeface="Cambria Math" panose="02040503050406030204" pitchFamily="18" charset="0"/>
                      </a:rPr>
                      <m:t>𝜑</m:t>
                    </m:r>
                  </m:oMath>
                </a14:m>
                <a:r>
                  <a:rPr lang="en-US" sz="4800" dirty="0"/>
                  <a:t>. This will affect the heading of the boat and help it maneuver. </a:t>
                </a:r>
                <a:endParaRPr lang="el-GR" dirty="0"/>
              </a:p>
              <a:p>
                <a:pPr marL="342900" indent="-342900">
                  <a:buFont typeface="System Font Regular"/>
                  <a:buChar char="🦐"/>
                  <a:defRPr sz="2400">
                    <a:latin typeface="+mn-lt"/>
                    <a:ea typeface="+mn-ea"/>
                    <a:cs typeface="+mn-cs"/>
                    <a:sym typeface="Helvetica"/>
                  </a:defRPr>
                </a:pPr>
                <a:endParaRPr lang="el-GR" dirty="0"/>
              </a:p>
              <a:p>
                <a:pPr marL="342900" indent="-342900">
                  <a:buFont typeface="System Font Regular"/>
                  <a:buChar char="🦐"/>
                  <a:defRPr sz="2400">
                    <a:latin typeface="+mn-lt"/>
                    <a:ea typeface="+mn-ea"/>
                    <a:cs typeface="+mn-cs"/>
                    <a:sym typeface="Helvetica"/>
                  </a:defRPr>
                </a:pPr>
                <a:endParaRPr lang="el-GR" dirty="0"/>
              </a:p>
              <a:p>
                <a:pPr marL="342900" indent="-342900">
                  <a:buFont typeface="System Font Regular"/>
                  <a:buChar char="🦐"/>
                  <a:defRPr sz="2400">
                    <a:latin typeface="+mn-lt"/>
                    <a:ea typeface="+mn-ea"/>
                    <a:cs typeface="+mn-cs"/>
                    <a:sym typeface="Helvetica"/>
                  </a:defRPr>
                </a:pPr>
                <a:endParaRPr lang="el-GR" dirty="0"/>
              </a:p>
              <a:p>
                <a:pPr>
                  <a:defRPr sz="2400">
                    <a:latin typeface="+mn-lt"/>
                    <a:ea typeface="+mn-ea"/>
                    <a:cs typeface="+mn-cs"/>
                    <a:sym typeface="Helvetica"/>
                  </a:defRPr>
                </a:pPr>
                <a:endParaRPr lang="el-GR" dirty="0"/>
              </a:p>
              <a:p>
                <a:pPr>
                  <a:defRPr sz="2400">
                    <a:latin typeface="+mn-lt"/>
                    <a:ea typeface="+mn-ea"/>
                    <a:cs typeface="+mn-cs"/>
                    <a:sym typeface="Helvetica"/>
                  </a:defRPr>
                </a:pPr>
                <a:endParaRPr lang="el-GR" dirty="0"/>
              </a:p>
              <a:p>
                <a:pPr>
                  <a:defRPr sz="2400">
                    <a:latin typeface="+mn-lt"/>
                    <a:ea typeface="+mn-ea"/>
                    <a:cs typeface="+mn-cs"/>
                    <a:sym typeface="Helvetica"/>
                  </a:defRPr>
                </a:pPr>
                <a:endParaRPr lang="el-GR" dirty="0"/>
              </a:p>
              <a:p>
                <a:pPr>
                  <a:defRPr sz="2400">
                    <a:latin typeface="+mn-lt"/>
                    <a:ea typeface="+mn-ea"/>
                    <a:cs typeface="+mn-cs"/>
                    <a:sym typeface="Helvetica"/>
                  </a:defRPr>
                </a:pPr>
                <a:endParaRPr lang="el-GR" dirty="0"/>
              </a:p>
            </p:txBody>
          </p:sp>
        </mc:Choice>
        <mc:Fallback>
          <p:sp>
            <p:nvSpPr>
              <p:cNvPr id="99" name="TextBox 22"/>
              <p:cNvSpPr txBox="1">
                <a:spLocks noRot="1" noChangeAspect="1" noMove="1" noResize="1" noEditPoints="1" noAdjustHandles="1" noChangeArrowheads="1" noChangeShapeType="1" noTextEdit="1"/>
              </p:cNvSpPr>
              <p:nvPr/>
            </p:nvSpPr>
            <p:spPr>
              <a:xfrm>
                <a:off x="681669" y="12822618"/>
                <a:ext cx="15276526" cy="13388280"/>
              </a:xfrm>
              <a:prstGeom prst="rect">
                <a:avLst/>
              </a:prstGeom>
              <a:blipFill>
                <a:blip r:embed="rId2"/>
                <a:stretch>
                  <a:fillRect l="-2326" t="-1043" r="-2824"/>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00" name="TextBox 30"/>
          <p:cNvSpPr txBox="1"/>
          <p:nvPr/>
        </p:nvSpPr>
        <p:spPr>
          <a:xfrm>
            <a:off x="621094" y="7099467"/>
            <a:ext cx="15396886" cy="5262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rPr sz="4800" dirty="0"/>
              <a:t>Overview</a:t>
            </a:r>
            <a:br>
              <a:rPr sz="4800" dirty="0"/>
            </a:br>
            <a:r>
              <a:rPr lang="en-US" sz="4800" b="0" dirty="0"/>
              <a:t>Sailing is an art and tool that has been used by mankind for millennia. While experienced sailors likely know the most efficient and fastest way to sail from point A to point B given certain wind conditions, we take on the problem of using optimal control to find the best way to get from point A to point B.</a:t>
            </a:r>
          </a:p>
        </p:txBody>
      </p:sp>
      <mc:AlternateContent xmlns:mc="http://schemas.openxmlformats.org/markup-compatibility/2006">
        <mc:Choice xmlns:a14="http://schemas.microsoft.com/office/drawing/2010/main" Requires="a14">
          <p:sp>
            <p:nvSpPr>
              <p:cNvPr id="101" name="TextBox 32"/>
              <p:cNvSpPr txBox="1"/>
              <p:nvPr/>
            </p:nvSpPr>
            <p:spPr>
              <a:xfrm>
                <a:off x="621094" y="27100513"/>
                <a:ext cx="15276524" cy="627825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p>
                <a:pPr>
                  <a:defRPr sz="4000" b="1"/>
                </a:pPr>
                <a:r>
                  <a:rPr lang="en-US" sz="4800" dirty="0"/>
                  <a:t>The approach</a:t>
                </a:r>
              </a:p>
              <a:p>
                <a:pPr marL="685800" indent="-685800">
                  <a:buFont typeface="System Font Regular"/>
                  <a:buChar char="🦐"/>
                  <a:defRPr sz="4000"/>
                </a:pPr>
                <a:r>
                  <a:rPr lang="en-US" sz="4800" dirty="0"/>
                  <a:t>First we solve the simple case of sailing in one direction with the wind at our backs, finding the simple optimal control of </a:t>
                </a:r>
                <a14:m>
                  <m:oMath xmlns:m="http://schemas.openxmlformats.org/officeDocument/2006/math">
                    <m:sSub>
                      <m:sSubPr>
                        <m:ctrlPr>
                          <a:rPr lang="en-US" sz="4800" i="1">
                            <a:latin typeface="Cambria Math" panose="02040503050406030204" pitchFamily="18" charset="0"/>
                          </a:rPr>
                        </m:ctrlPr>
                      </m:sSubPr>
                      <m:e>
                        <m:r>
                          <m:rPr>
                            <m:nor/>
                          </m:rPr>
                          <a:rPr lang="el-GR" sz="4800" dirty="0"/>
                          <m:t>θ</m:t>
                        </m:r>
                      </m:e>
                      <m:sub>
                        <m:r>
                          <a:rPr lang="en-US" sz="4800" i="1">
                            <a:latin typeface="Cambria Math" panose="02040503050406030204" pitchFamily="18" charset="0"/>
                          </a:rPr>
                          <m:t>𝑏</m:t>
                        </m:r>
                      </m:sub>
                    </m:sSub>
                  </m:oMath>
                </a14:m>
                <a:r>
                  <a:rPr lang="el-GR" sz="4800" dirty="0"/>
                  <a:t>  = </a:t>
                </a:r>
                <a14:m>
                  <m:oMath xmlns:m="http://schemas.openxmlformats.org/officeDocument/2006/math">
                    <m:f>
                      <m:fPr>
                        <m:ctrlPr>
                          <a:rPr lang="ar-AE" sz="4800" i="1" smtClean="0">
                            <a:latin typeface="Cambria Math" panose="02040503050406030204" pitchFamily="18" charset="0"/>
                          </a:rPr>
                        </m:ctrlPr>
                      </m:fPr>
                      <m:num>
                        <m:r>
                          <a:rPr lang="en-US" sz="4800" b="0" i="1" smtClean="0">
                            <a:latin typeface="Cambria Math" panose="02040503050406030204" pitchFamily="18" charset="0"/>
                          </a:rPr>
                          <m:t>1</m:t>
                        </m:r>
                      </m:num>
                      <m:den>
                        <m:r>
                          <a:rPr lang="en-US" sz="4800" b="0" i="1" smtClean="0">
                            <a:latin typeface="Cambria Math" panose="02040503050406030204" pitchFamily="18" charset="0"/>
                          </a:rPr>
                          <m:t>2</m:t>
                        </m:r>
                      </m:den>
                    </m:f>
                    <m:func>
                      <m:funcPr>
                        <m:ctrlPr>
                          <a:rPr lang="en-US" sz="4800" i="1" smtClean="0">
                            <a:latin typeface="Cambria Math" panose="02040503050406030204" pitchFamily="18" charset="0"/>
                          </a:rPr>
                        </m:ctrlPr>
                      </m:funcPr>
                      <m:fName>
                        <m:sSup>
                          <m:sSupPr>
                            <m:ctrlPr>
                              <a:rPr lang="en-US" sz="4800" i="1" smtClean="0">
                                <a:latin typeface="Cambria Math" panose="02040503050406030204" pitchFamily="18" charset="0"/>
                              </a:rPr>
                            </m:ctrlPr>
                          </m:sSupPr>
                          <m:e>
                            <m:r>
                              <m:rPr>
                                <m:sty m:val="p"/>
                              </m:rPr>
                              <a:rPr lang="en-US" sz="4800" i="0" smtClean="0">
                                <a:latin typeface="Cambria Math" panose="02040503050406030204" pitchFamily="18" charset="0"/>
                              </a:rPr>
                              <m:t>tan</m:t>
                            </m:r>
                          </m:e>
                          <m:sup>
                            <m:r>
                              <a:rPr lang="en-US" sz="4800" i="1" smtClean="0">
                                <a:latin typeface="Cambria Math" panose="02040503050406030204" pitchFamily="18" charset="0"/>
                              </a:rPr>
                              <m:t>−1</m:t>
                            </m:r>
                          </m:sup>
                        </m:sSup>
                      </m:fName>
                      <m:e>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m:t>
                                </m:r>
                                <m:r>
                                  <a:rPr lang="en-US" sz="4800" b="0" i="1" smtClean="0">
                                    <a:latin typeface="Cambria Math" panose="02040503050406030204" pitchFamily="18" charset="0"/>
                                  </a:rPr>
                                  <m:t>𝑤</m:t>
                                </m:r>
                              </m:e>
                              <m:sub>
                                <m:r>
                                  <a:rPr lang="en-US" sz="4800" b="0" i="1" smtClean="0">
                                    <a:latin typeface="Cambria Math" panose="02040503050406030204" pitchFamily="18" charset="0"/>
                                  </a:rPr>
                                  <m:t>𝑦</m:t>
                                </m:r>
                              </m:sub>
                            </m:sSub>
                          </m:num>
                          <m:den>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𝑤</m:t>
                                </m:r>
                              </m:e>
                              <m:sub>
                                <m:r>
                                  <a:rPr lang="en-US" sz="4800" b="0" i="1" smtClean="0">
                                    <a:latin typeface="Cambria Math" panose="02040503050406030204" pitchFamily="18" charset="0"/>
                                  </a:rPr>
                                  <m:t>𝑥</m:t>
                                </m:r>
                              </m:sub>
                            </m:sSub>
                          </m:den>
                        </m:f>
                        <m:r>
                          <a:rPr lang="en-US" sz="4800" b="0" i="1" smtClean="0">
                            <a:latin typeface="Cambria Math" panose="02040503050406030204" pitchFamily="18" charset="0"/>
                          </a:rPr>
                          <m:t>)</m:t>
                        </m:r>
                      </m:e>
                    </m:func>
                  </m:oMath>
                </a14:m>
                <a:endParaRPr lang="en-US" sz="4800" dirty="0"/>
              </a:p>
              <a:p>
                <a:pPr marL="685800" indent="-685800">
                  <a:buFont typeface="System Font Regular"/>
                  <a:buChar char="🦐"/>
                  <a:defRPr sz="4000"/>
                </a:pPr>
                <a:r>
                  <a:rPr lang="en-US" sz="4800" dirty="0"/>
                  <a:t>With a reasonable answer for this case, we then expanded to the 2D scenario we now have, optimizing not just over </a:t>
                </a:r>
                <a:r>
                  <a:rPr lang="el-GR" sz="4800" dirty="0"/>
                  <a:t>θ</a:t>
                </a:r>
                <a:r>
                  <a:rPr lang="en-US" sz="4800" dirty="0"/>
                  <a:t> but </a:t>
                </a:r>
                <a14:m>
                  <m:oMath xmlns:m="http://schemas.openxmlformats.org/officeDocument/2006/math">
                    <m:r>
                      <a:rPr lang="en-US" sz="4800" b="0" i="1" smtClean="0">
                        <a:latin typeface="Cambria Math" panose="02040503050406030204" pitchFamily="18" charset="0"/>
                        <a:ea typeface="Cambria Math" panose="02040503050406030204" pitchFamily="18" charset="0"/>
                      </a:rPr>
                      <m:t>𝜑</m:t>
                    </m:r>
                  </m:oMath>
                </a14:m>
                <a:r>
                  <a:rPr lang="en-US" sz="4800" dirty="0"/>
                  <a:t> as well.</a:t>
                </a:r>
                <a:endParaRPr lang="ar-AE" sz="4800" dirty="0"/>
              </a:p>
              <a:p>
                <a:pPr>
                  <a:defRPr sz="4000"/>
                </a:pPr>
                <a:endParaRPr dirty="0"/>
              </a:p>
            </p:txBody>
          </p:sp>
        </mc:Choice>
        <mc:Fallback>
          <p:sp>
            <p:nvSpPr>
              <p:cNvPr id="101" name="TextBox 32"/>
              <p:cNvSpPr txBox="1">
                <a:spLocks noRot="1" noChangeAspect="1" noMove="1" noResize="1" noEditPoints="1" noAdjustHandles="1" noChangeArrowheads="1" noChangeShapeType="1" noTextEdit="1"/>
              </p:cNvSpPr>
              <p:nvPr/>
            </p:nvSpPr>
            <p:spPr>
              <a:xfrm>
                <a:off x="621094" y="27100513"/>
                <a:ext cx="15276524" cy="6278257"/>
              </a:xfrm>
              <a:prstGeom prst="rect">
                <a:avLst/>
              </a:prstGeom>
              <a:blipFill>
                <a:blip r:embed="rId3"/>
                <a:stretch>
                  <a:fillRect l="-2326" t="-2424" r="-2076"/>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04" name="Rectangle 36"/>
          <p:cNvSpPr/>
          <p:nvPr/>
        </p:nvSpPr>
        <p:spPr>
          <a:xfrm>
            <a:off x="448238" y="6945411"/>
            <a:ext cx="15791593" cy="5448219"/>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5" name="Rectangle 37"/>
          <p:cNvSpPr/>
          <p:nvPr/>
        </p:nvSpPr>
        <p:spPr>
          <a:xfrm>
            <a:off x="448238" y="27100513"/>
            <a:ext cx="15742596" cy="10731682"/>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6" name="Rectangle 38"/>
          <p:cNvSpPr/>
          <p:nvPr/>
        </p:nvSpPr>
        <p:spPr>
          <a:xfrm>
            <a:off x="16891856" y="6945410"/>
            <a:ext cx="18814050" cy="12564886"/>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dirty="0"/>
          </a:p>
        </p:txBody>
      </p:sp>
      <p:sp>
        <p:nvSpPr>
          <p:cNvPr id="107" name="Rectangle 39"/>
          <p:cNvSpPr/>
          <p:nvPr/>
        </p:nvSpPr>
        <p:spPr>
          <a:xfrm>
            <a:off x="16770324" y="19831571"/>
            <a:ext cx="33195433" cy="12318420"/>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11" name="Rectangle 48"/>
          <p:cNvSpPr/>
          <p:nvPr/>
        </p:nvSpPr>
        <p:spPr>
          <a:xfrm>
            <a:off x="448239" y="12809917"/>
            <a:ext cx="15742596" cy="13886402"/>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12" name="Rectangle 50"/>
          <p:cNvSpPr/>
          <p:nvPr/>
        </p:nvSpPr>
        <p:spPr>
          <a:xfrm>
            <a:off x="16770324" y="32605146"/>
            <a:ext cx="33195433" cy="5190094"/>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14" name="TextBox 53"/>
          <p:cNvSpPr txBox="1"/>
          <p:nvPr/>
        </p:nvSpPr>
        <p:spPr>
          <a:xfrm>
            <a:off x="1116593" y="33713266"/>
            <a:ext cx="8251852" cy="37856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4000" b="1"/>
            </a:pPr>
            <a:r>
              <a:rPr dirty="0"/>
              <a:t>Figure 1:</a:t>
            </a:r>
          </a:p>
          <a:p>
            <a:pPr>
              <a:defRPr sz="4000"/>
            </a:pPr>
            <a:r>
              <a:rPr lang="en-US" dirty="0"/>
              <a:t>[1] The no go zone. The white wedge shows the direction the boat cannot go while tacking into the wind, one of several problems we take into account in our optimal control.</a:t>
            </a:r>
            <a:endParaRPr dirty="0"/>
          </a:p>
        </p:txBody>
      </p:sp>
      <p:sp>
        <p:nvSpPr>
          <p:cNvPr id="119" name="TextBox 12"/>
          <p:cNvSpPr txBox="1"/>
          <p:nvPr/>
        </p:nvSpPr>
        <p:spPr>
          <a:xfrm>
            <a:off x="17134814" y="20081855"/>
            <a:ext cx="9731886" cy="12239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000" b="1"/>
            </a:lvl1pPr>
          </a:lstStyle>
          <a:p>
            <a:r>
              <a:rPr dirty="0"/>
              <a:t>Conclusions and next steps</a:t>
            </a:r>
          </a:p>
        </p:txBody>
      </p:sp>
      <p:sp>
        <p:nvSpPr>
          <p:cNvPr id="120" name="TextBox 15"/>
          <p:cNvSpPr txBox="1"/>
          <p:nvPr/>
        </p:nvSpPr>
        <p:spPr>
          <a:xfrm>
            <a:off x="17029100" y="32765196"/>
            <a:ext cx="15110973"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rPr dirty="0"/>
              <a:t>References</a:t>
            </a:r>
          </a:p>
          <a:p>
            <a:pPr>
              <a:defRPr sz="4000" b="1"/>
            </a:pPr>
            <a:endParaRPr dirty="0"/>
          </a:p>
          <a:p>
            <a:pPr>
              <a:defRPr sz="4000"/>
            </a:pPr>
            <a:r>
              <a:rPr dirty="0"/>
              <a:t>[1] </a:t>
            </a:r>
            <a:r>
              <a:rPr lang="en-US" dirty="0"/>
              <a:t>https://</a:t>
            </a:r>
            <a:r>
              <a:rPr lang="en-US" dirty="0" err="1"/>
              <a:t>fernhurstbooks.com</a:t>
            </a:r>
            <a:r>
              <a:rPr lang="en-US" dirty="0"/>
              <a:t>/</a:t>
            </a:r>
            <a:r>
              <a:rPr lang="en-US" dirty="0" err="1"/>
              <a:t>knowledge_centre</a:t>
            </a:r>
            <a:r>
              <a:rPr lang="en-US" dirty="0"/>
              <a:t>/94/</a:t>
            </a:r>
            <a:r>
              <a:rPr lang="en-US" dirty="0" err="1"/>
              <a:t>points_of_sailing</a:t>
            </a:r>
            <a:endParaRPr dirty="0"/>
          </a:p>
          <a:p>
            <a:pPr>
              <a:defRPr sz="4000" b="1" u="sng"/>
            </a:pPr>
            <a:endParaRPr dirty="0"/>
          </a:p>
        </p:txBody>
      </p:sp>
      <p:sp>
        <p:nvSpPr>
          <p:cNvPr id="126" name="TextBox 59"/>
          <p:cNvSpPr txBox="1"/>
          <p:nvPr/>
        </p:nvSpPr>
        <p:spPr>
          <a:xfrm>
            <a:off x="37855349" y="29224572"/>
            <a:ext cx="10793739" cy="601624"/>
          </a:xfrm>
          <a:prstGeom prst="rect">
            <a:avLst/>
          </a:prstGeom>
          <a:ln w="12700">
            <a:miter lim="400000"/>
          </a:ln>
        </p:spPr>
        <p:txBody>
          <a:bodyPr lIns="45719" rIns="45719">
            <a:spAutoFit/>
          </a:bodyPr>
          <a:lstStyle/>
          <a:p>
            <a:pPr>
              <a:defRPr sz="4000" b="1"/>
            </a:pPr>
            <a:endParaRPr/>
          </a:p>
        </p:txBody>
      </p:sp>
      <p:pic>
        <p:nvPicPr>
          <p:cNvPr id="6" name="Picture 2">
            <a:extLst>
              <a:ext uri="{FF2B5EF4-FFF2-40B4-BE49-F238E27FC236}">
                <a16:creationId xmlns:a16="http://schemas.microsoft.com/office/drawing/2014/main" id="{D74F09CF-5190-8C4F-F3F3-AAD0FAF7C1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684" r="273" b="57577"/>
          <a:stretch/>
        </p:blipFill>
        <p:spPr bwMode="auto">
          <a:xfrm>
            <a:off x="1316840" y="373273"/>
            <a:ext cx="48648918" cy="6214625"/>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7" name="Picture 47" descr="Picture 47">
            <a:extLst>
              <a:ext uri="{FF2B5EF4-FFF2-40B4-BE49-F238E27FC236}">
                <a16:creationId xmlns:a16="http://schemas.microsoft.com/office/drawing/2014/main" id="{935ED4FE-05EC-0DA3-2683-3904CE53A74F}"/>
              </a:ext>
            </a:extLst>
          </p:cNvPr>
          <p:cNvPicPr>
            <a:picLocks noChangeAspect="1"/>
          </p:cNvPicPr>
          <p:nvPr/>
        </p:nvPicPr>
        <p:blipFill>
          <a:blip r:embed="rId5"/>
          <a:stretch>
            <a:fillRect/>
          </a:stretch>
        </p:blipFill>
        <p:spPr>
          <a:xfrm>
            <a:off x="42173769" y="609560"/>
            <a:ext cx="5497028" cy="5497028"/>
          </a:xfrm>
          <a:prstGeom prst="rect">
            <a:avLst/>
          </a:prstGeom>
          <a:ln w="12700">
            <a:miter lim="400000"/>
          </a:ln>
        </p:spPr>
      </p:pic>
      <p:pic>
        <p:nvPicPr>
          <p:cNvPr id="8" name="Picture 7" descr="A black and white logo&#10;&#10;AI-generated content may be incorrect.">
            <a:extLst>
              <a:ext uri="{FF2B5EF4-FFF2-40B4-BE49-F238E27FC236}">
                <a16:creationId xmlns:a16="http://schemas.microsoft.com/office/drawing/2014/main" id="{A2F1BA3B-B6DB-920A-9AB5-483A7B2D365B}"/>
              </a:ext>
            </a:extLst>
          </p:cNvPr>
          <p:cNvPicPr>
            <a:picLocks noChangeAspect="1"/>
          </p:cNvPicPr>
          <p:nvPr/>
        </p:nvPicPr>
        <p:blipFill>
          <a:blip r:embed="rId6"/>
          <a:stretch>
            <a:fillRect/>
          </a:stretch>
        </p:blipFill>
        <p:spPr>
          <a:xfrm>
            <a:off x="4310942" y="892612"/>
            <a:ext cx="4797889" cy="4797889"/>
          </a:xfrm>
          <a:prstGeom prst="rect">
            <a:avLst/>
          </a:prstGeom>
        </p:spPr>
      </p:pic>
      <p:sp>
        <p:nvSpPr>
          <p:cNvPr id="9" name="Title 1">
            <a:extLst>
              <a:ext uri="{FF2B5EF4-FFF2-40B4-BE49-F238E27FC236}">
                <a16:creationId xmlns:a16="http://schemas.microsoft.com/office/drawing/2014/main" id="{80877D7A-28F0-C7EF-A882-78EE254B0884}"/>
              </a:ext>
            </a:extLst>
          </p:cNvPr>
          <p:cNvSpPr txBox="1">
            <a:spLocks/>
          </p:cNvSpPr>
          <p:nvPr/>
        </p:nvSpPr>
        <p:spPr>
          <a:xfrm>
            <a:off x="11310744" y="1240476"/>
            <a:ext cx="28661111" cy="1563023"/>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800" dirty="0"/>
              <a:t>Uncharted Waters</a:t>
            </a:r>
            <a:endParaRPr lang="en-US" sz="5400" dirty="0"/>
          </a:p>
        </p:txBody>
      </p:sp>
      <p:sp>
        <p:nvSpPr>
          <p:cNvPr id="11" name="TextBox 10">
            <a:extLst>
              <a:ext uri="{FF2B5EF4-FFF2-40B4-BE49-F238E27FC236}">
                <a16:creationId xmlns:a16="http://schemas.microsoft.com/office/drawing/2014/main" id="{ECFC7C8D-8E1A-0CE7-A46C-71493852A7D3}"/>
              </a:ext>
            </a:extLst>
          </p:cNvPr>
          <p:cNvSpPr txBox="1"/>
          <p:nvPr/>
        </p:nvSpPr>
        <p:spPr>
          <a:xfrm>
            <a:off x="12547953" y="3482286"/>
            <a:ext cx="26575630"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indent="0" algn="ctr">
              <a:buNone/>
            </a:pPr>
            <a:r>
              <a:rPr lang="en-US" sz="5400" dirty="0">
                <a:solidFill>
                  <a:schemeClr val="tx1"/>
                </a:solidFill>
              </a:rPr>
              <a:t>An Optimal Control Story</a:t>
            </a:r>
          </a:p>
          <a:p>
            <a:pPr marL="0" indent="0" algn="ctr">
              <a:buNone/>
            </a:pPr>
            <a:r>
              <a:rPr lang="en-US" sz="5400" dirty="0">
                <a:solidFill>
                  <a:srgbClr val="FFFFFF"/>
                </a:solidFill>
              </a:rPr>
              <a:t>Dallin Anderson, Joseph Du Toit, Abraham Harris, Nephi Suyama, Ryan Wood</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pic>
        <p:nvPicPr>
          <p:cNvPr id="1026" name="Picture 2">
            <a:extLst>
              <a:ext uri="{FF2B5EF4-FFF2-40B4-BE49-F238E27FC236}">
                <a16:creationId xmlns:a16="http://schemas.microsoft.com/office/drawing/2014/main" id="{70D34D56-ACEA-ABDC-1FDD-8556C0D4C2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6801" y="32014048"/>
            <a:ext cx="5860818" cy="570066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9">
            <a:extLst>
              <a:ext uri="{FF2B5EF4-FFF2-40B4-BE49-F238E27FC236}">
                <a16:creationId xmlns:a16="http://schemas.microsoft.com/office/drawing/2014/main" id="{7369A6DF-6EEE-CA80-7E85-24296C31F5AF}"/>
              </a:ext>
            </a:extLst>
          </p:cNvPr>
          <p:cNvSpPr txBox="1"/>
          <p:nvPr/>
        </p:nvSpPr>
        <p:spPr>
          <a:xfrm>
            <a:off x="38267753" y="7968285"/>
            <a:ext cx="12013341"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rPr lang="en-US" dirty="0"/>
              <a:t>Results</a:t>
            </a:r>
          </a:p>
          <a:p>
            <a:pPr>
              <a:defRPr sz="4000" b="1"/>
            </a:pPr>
            <a:endParaRPr i="1" dirty="0"/>
          </a:p>
        </p:txBody>
      </p:sp>
      <p:sp>
        <p:nvSpPr>
          <p:cNvPr id="20" name="TextBox 19">
            <a:extLst>
              <a:ext uri="{FF2B5EF4-FFF2-40B4-BE49-F238E27FC236}">
                <a16:creationId xmlns:a16="http://schemas.microsoft.com/office/drawing/2014/main" id="{F4FBD422-2A01-6E11-7261-B6CE07AF62C4}"/>
              </a:ext>
            </a:extLst>
          </p:cNvPr>
          <p:cNvSpPr txBox="1"/>
          <p:nvPr/>
        </p:nvSpPr>
        <p:spPr>
          <a:xfrm>
            <a:off x="17029100" y="8128931"/>
            <a:ext cx="15499210"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4800" dirty="0"/>
              <a:t>To get our state equation, we have: </a:t>
            </a:r>
          </a:p>
          <a:p>
            <a:pPr marL="0" marR="0" indent="0" algn="l" defTabSz="457200" rtl="0" fontAlgn="auto" latinLnBrk="0" hangingPunct="0">
              <a:lnSpc>
                <a:spcPct val="100000"/>
              </a:lnSpc>
              <a:spcBef>
                <a:spcPts val="0"/>
              </a:spcBef>
              <a:spcAft>
                <a:spcPts val="0"/>
              </a:spcAft>
              <a:buClrTx/>
              <a:buSzTx/>
              <a:buFontTx/>
              <a:buNone/>
              <a:tabLst/>
            </a:pPr>
            <a:endParaRPr lang="en-US" sz="4800" dirty="0"/>
          </a:p>
        </p:txBody>
      </p:sp>
      <p:pic>
        <p:nvPicPr>
          <p:cNvPr id="22" name="Picture 21" descr="A black rectangular object with letters and numbers&#10;&#10;AI-generated content may be incorrect.">
            <a:extLst>
              <a:ext uri="{FF2B5EF4-FFF2-40B4-BE49-F238E27FC236}">
                <a16:creationId xmlns:a16="http://schemas.microsoft.com/office/drawing/2014/main" id="{F4141F76-1376-DB4F-F6F4-B365DA417A6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469748" y="7142791"/>
            <a:ext cx="7080538" cy="3288774"/>
          </a:xfrm>
          <a:prstGeom prst="rect">
            <a:avLst/>
          </a:prstGeom>
        </p:spPr>
      </p:pic>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54CCEB17-70EF-6053-37F5-3F2F7AB737AC}"/>
                  </a:ext>
                </a:extLst>
              </p:cNvPr>
              <p:cNvSpPr txBox="1"/>
              <p:nvPr/>
            </p:nvSpPr>
            <p:spPr>
              <a:xfrm>
                <a:off x="17134814" y="10489086"/>
                <a:ext cx="18039106" cy="6798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4800" b="0" i="0" u="none" strike="noStrike" cap="none" spc="0" normalizeH="0" baseline="0" dirty="0">
                    <a:ln>
                      <a:noFill/>
                    </a:ln>
                    <a:solidFill>
                      <a:srgbClr val="000000"/>
                    </a:solidFill>
                    <a:effectLst/>
                    <a:uFillTx/>
                    <a:latin typeface="+mj-lt"/>
                    <a:ea typeface="+mj-ea"/>
                    <a:cs typeface="+mj-cs"/>
                    <a:sym typeface="Calibri"/>
                  </a:rPr>
                  <a:t>In order to set up S’, we need to first find a function for acceleration. To do this, we first set the mass of the boat equal to 1. Then we project the wind onto a vector perpendicular to the sail, then project that onto the direction the ship is moving (assuming no drift), giving us the acceleration of the ship. This gives us the rather complicated equation for S’, </a:t>
                </a:r>
                <a:r>
                  <a:rPr lang="en-US" sz="4800" dirty="0"/>
                  <a:t>w</a:t>
                </a:r>
                <a:r>
                  <a:rPr kumimoji="0" lang="en-US" sz="4800" b="0" i="0" u="none" strike="noStrike" cap="none" spc="0" normalizeH="0" baseline="0" dirty="0">
                    <a:ln>
                      <a:noFill/>
                    </a:ln>
                    <a:solidFill>
                      <a:srgbClr val="000000"/>
                    </a:solidFill>
                    <a:effectLst/>
                    <a:uFillTx/>
                    <a:latin typeface="+mj-lt"/>
                    <a:ea typeface="+mj-ea"/>
                    <a:cs typeface="+mj-cs"/>
                    <a:sym typeface="Calibri"/>
                  </a:rPr>
                  <a:t>here </a:t>
                </a:r>
                <a:r>
                  <a:rPr lang="en-US" sz="4800" dirty="0"/>
                  <a:t> </a:t>
                </a:r>
                <a:r>
                  <a:rPr lang="el-GR" sz="4800" dirty="0"/>
                  <a:t>θ </a:t>
                </a:r>
                <a:r>
                  <a:rPr lang="en-US" sz="4800" dirty="0"/>
                  <a:t>= </a:t>
                </a:r>
                <a14:m>
                  <m:oMath xmlns:m="http://schemas.openxmlformats.org/officeDocument/2006/math">
                    <m:sSub>
                      <m:sSubPr>
                        <m:ctrlPr>
                          <a:rPr lang="en-US" sz="4800" i="1" smtClean="0">
                            <a:latin typeface="Cambria Math" panose="02040503050406030204" pitchFamily="18" charset="0"/>
                          </a:rPr>
                        </m:ctrlPr>
                      </m:sSubPr>
                      <m:e>
                        <m:r>
                          <m:rPr>
                            <m:nor/>
                          </m:rPr>
                          <a:rPr lang="el-GR" sz="4800" dirty="0"/>
                          <m:t>θ</m:t>
                        </m:r>
                      </m:e>
                      <m:sub>
                        <m:r>
                          <a:rPr lang="en-US" sz="4800" b="0" i="1" smtClean="0">
                            <a:latin typeface="Cambria Math" panose="02040503050406030204" pitchFamily="18" charset="0"/>
                          </a:rPr>
                          <m:t>𝑏</m:t>
                        </m:r>
                      </m:sub>
                    </m:sSub>
                  </m:oMath>
                </a14:m>
                <a:r>
                  <a:rPr kumimoji="0" lang="en-US" sz="4800" b="0" i="0" u="none" strike="noStrike" cap="none" spc="0" normalizeH="0" baseline="0" dirty="0">
                    <a:ln>
                      <a:noFill/>
                    </a:ln>
                    <a:solidFill>
                      <a:srgbClr val="000000"/>
                    </a:solidFill>
                    <a:effectLst/>
                    <a:uFillTx/>
                    <a:latin typeface="+mj-lt"/>
                    <a:ea typeface="+mj-ea"/>
                    <a:cs typeface="+mj-cs"/>
                    <a:sym typeface="Calibri"/>
                  </a:rPr>
                  <a:t>+</a:t>
                </a:r>
                <a:r>
                  <a:rPr lang="en-US" sz="4800" dirty="0"/>
                  <a:t> </a:t>
                </a:r>
                <a14:m>
                  <m:oMath xmlns:m="http://schemas.openxmlformats.org/officeDocument/2006/math">
                    <m:r>
                      <a:rPr lang="en-US" sz="4800" i="1">
                        <a:latin typeface="Cambria Math" panose="02040503050406030204" pitchFamily="18" charset="0"/>
                        <a:ea typeface="Cambria Math" panose="02040503050406030204" pitchFamily="18" charset="0"/>
                      </a:rPr>
                      <m:t>𝜑</m:t>
                    </m:r>
                    <m:r>
                      <a:rPr lang="en-US" sz="4800" b="0" i="1" smtClean="0">
                        <a:latin typeface="Cambria Math" panose="02040503050406030204" pitchFamily="18" charset="0"/>
                        <a:ea typeface="Cambria Math" panose="02040503050406030204" pitchFamily="18" charset="0"/>
                      </a:rPr>
                      <m:t> </m:t>
                    </m:r>
                  </m:oMath>
                </a14:m>
                <a:r>
                  <a:rPr kumimoji="0" lang="en-US" sz="4800" b="0" i="0" u="none" strike="noStrike" cap="none" spc="0" normalizeH="0" baseline="0" dirty="0">
                    <a:ln>
                      <a:noFill/>
                    </a:ln>
                    <a:solidFill>
                      <a:srgbClr val="000000"/>
                    </a:solidFill>
                    <a:effectLst/>
                    <a:uFillTx/>
                    <a:latin typeface="+mj-lt"/>
                    <a:ea typeface="+mj-ea"/>
                    <a:cs typeface="+mj-cs"/>
                    <a:sym typeface="Calibri"/>
                  </a:rPr>
                  <a:t>and </a:t>
                </a:r>
                <a14:m>
                  <m:oMath xmlns:m="http://schemas.openxmlformats.org/officeDocument/2006/math">
                    <m:sSub>
                      <m:sSubPr>
                        <m:ctrlPr>
                          <a:rPr kumimoji="0" lang="en-US" sz="4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sSubPr>
                      <m:e>
                        <m:r>
                          <a:rPr kumimoji="0" lang="en-US" sz="4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𝑤</m:t>
                        </m:r>
                      </m:e>
                      <m:sub>
                        <m:r>
                          <a:rPr kumimoji="0" lang="en-US" sz="4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𝑥</m:t>
                        </m:r>
                      </m:sub>
                    </m:sSub>
                  </m:oMath>
                </a14:m>
                <a:r>
                  <a:rPr kumimoji="0" lang="en-US" sz="4800" b="0" i="0" u="none" strike="noStrike" cap="none" spc="0" normalizeH="0" baseline="0" dirty="0">
                    <a:ln>
                      <a:noFill/>
                    </a:ln>
                    <a:solidFill>
                      <a:srgbClr val="000000"/>
                    </a:solidFill>
                    <a:effectLst/>
                    <a:uFillTx/>
                    <a:latin typeface="+mj-lt"/>
                    <a:ea typeface="+mj-ea"/>
                    <a:cs typeface="+mj-cs"/>
                    <a:sym typeface="Calibri"/>
                  </a:rPr>
                  <a:t> and </a:t>
                </a:r>
                <a14:m>
                  <m:oMath xmlns:m="http://schemas.openxmlformats.org/officeDocument/2006/math">
                    <m:sSub>
                      <m:sSubPr>
                        <m:ctrlPr>
                          <a:rPr kumimoji="0" lang="en-US" sz="4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sSubPr>
                      <m:e>
                        <m:r>
                          <a:rPr kumimoji="0" lang="en-US" sz="4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𝑤</m:t>
                        </m:r>
                      </m:e>
                      <m:sub>
                        <m:r>
                          <a:rPr kumimoji="0" lang="en-US" sz="4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𝑦</m:t>
                        </m:r>
                      </m:sub>
                    </m:sSub>
                  </m:oMath>
                </a14:m>
                <a:r>
                  <a:rPr kumimoji="0" lang="en-US" sz="4800" b="0" i="0" u="none" strike="noStrike" cap="none" spc="0" normalizeH="0" baseline="0" dirty="0">
                    <a:ln>
                      <a:noFill/>
                    </a:ln>
                    <a:solidFill>
                      <a:srgbClr val="000000"/>
                    </a:solidFill>
                    <a:effectLst/>
                    <a:uFillTx/>
                    <a:latin typeface="+mj-lt"/>
                    <a:ea typeface="+mj-ea"/>
                    <a:cs typeface="+mj-cs"/>
                    <a:sym typeface="Calibri"/>
                  </a:rPr>
                  <a:t> are the x and y components of the wind vector, respectively</a:t>
                </a:r>
                <a:r>
                  <a:rPr lang="en-US" sz="4800" dirty="0"/>
                  <a:t>:</a:t>
                </a:r>
                <a:endParaRPr kumimoji="0" lang="en-US" sz="48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457200"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a:ln>
                      <a:noFill/>
                    </a:ln>
                    <a:solidFill>
                      <a:srgbClr val="000000"/>
                    </a:solidFill>
                    <a:effectLst/>
                    <a:uFillTx/>
                    <a:latin typeface="+mj-lt"/>
                    <a:ea typeface="+mj-ea"/>
                    <a:cs typeface="+mj-cs"/>
                    <a:sym typeface="Calibri"/>
                  </a:rPr>
                  <a:t>:</a:t>
                </a:r>
              </a:p>
              <a:p>
                <a:pPr marL="0" marR="0" indent="0" algn="l" defTabSz="457200" rtl="0" fontAlgn="auto" latinLnBrk="0" hangingPunct="0">
                  <a:lnSpc>
                    <a:spcPct val="100000"/>
                  </a:lnSpc>
                  <a:spcBef>
                    <a:spcPts val="0"/>
                  </a:spcBef>
                  <a:spcAft>
                    <a:spcPts val="0"/>
                  </a:spcAft>
                  <a:buClrTx/>
                  <a:buSzTx/>
                  <a:buFontTx/>
                  <a:buNone/>
                  <a:tabLst/>
                </a:pPr>
                <a:endParaRPr kumimoji="0" lang="en-US" sz="4800" b="0" i="0" u="none" strike="noStrike" cap="none" spc="0" normalizeH="0" baseline="0" dirty="0">
                  <a:ln>
                    <a:noFill/>
                  </a:ln>
                  <a:solidFill>
                    <a:srgbClr val="000000"/>
                  </a:solidFill>
                  <a:effectLst/>
                  <a:uFillTx/>
                  <a:latin typeface="+mj-lt"/>
                  <a:ea typeface="+mj-ea"/>
                  <a:cs typeface="+mj-cs"/>
                  <a:sym typeface="Calibri"/>
                </a:endParaRPr>
              </a:p>
            </p:txBody>
          </p:sp>
        </mc:Choice>
        <mc:Fallback>
          <p:sp>
            <p:nvSpPr>
              <p:cNvPr id="23" name="TextBox 22">
                <a:extLst>
                  <a:ext uri="{FF2B5EF4-FFF2-40B4-BE49-F238E27FC236}">
                    <a16:creationId xmlns:a16="http://schemas.microsoft.com/office/drawing/2014/main" id="{54CCEB17-70EF-6053-37F5-3F2F7AB737AC}"/>
                  </a:ext>
                </a:extLst>
              </p:cNvPr>
              <p:cNvSpPr txBox="1">
                <a:spLocks noRot="1" noChangeAspect="1" noMove="1" noResize="1" noEditPoints="1" noAdjustHandles="1" noChangeArrowheads="1" noChangeShapeType="1" noTextEdit="1"/>
              </p:cNvSpPr>
              <p:nvPr/>
            </p:nvSpPr>
            <p:spPr>
              <a:xfrm>
                <a:off x="17134814" y="10489086"/>
                <a:ext cx="18039106" cy="6798590"/>
              </a:xfrm>
              <a:prstGeom prst="rect">
                <a:avLst/>
              </a:prstGeom>
              <a:blipFill>
                <a:blip r:embed="rId9"/>
                <a:stretch>
                  <a:fillRect l="-1830" t="-2239" r="-2182"/>
                </a:stretch>
              </a:blipFill>
              <a:ln w="12700" cap="flat">
                <a:noFill/>
                <a:miter lim="400000"/>
              </a:ln>
              <a:effectLst/>
            </p:spPr>
            <p:txBody>
              <a:bodyPr/>
              <a:lstStyle/>
              <a:p>
                <a:r>
                  <a:rPr lang="en-US">
                    <a:noFill/>
                  </a:rPr>
                  <a:t> </a:t>
                </a:r>
              </a:p>
            </p:txBody>
          </p:sp>
        </mc:Fallback>
      </mc:AlternateContent>
      <p:pic>
        <p:nvPicPr>
          <p:cNvPr id="26" name="Picture 25" descr="A math equations on a white background&#10;&#10;AI-generated content may be incorrect.">
            <a:extLst>
              <a:ext uri="{FF2B5EF4-FFF2-40B4-BE49-F238E27FC236}">
                <a16:creationId xmlns:a16="http://schemas.microsoft.com/office/drawing/2014/main" id="{C5B2FCA6-08B3-1178-1BF8-E515CD737E7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035180" y="15877943"/>
            <a:ext cx="18559956" cy="3462863"/>
          </a:xfrm>
          <a:prstGeom prst="rect">
            <a:avLst/>
          </a:prstGeom>
        </p:spPr>
      </p:pic>
      <p:sp>
        <p:nvSpPr>
          <p:cNvPr id="28" name="Rectangle 38">
            <a:extLst>
              <a:ext uri="{FF2B5EF4-FFF2-40B4-BE49-F238E27FC236}">
                <a16:creationId xmlns:a16="http://schemas.microsoft.com/office/drawing/2014/main" id="{577CCD6A-678E-2ED7-B30B-8B8BDCDE4094}"/>
              </a:ext>
            </a:extLst>
          </p:cNvPr>
          <p:cNvSpPr/>
          <p:nvPr/>
        </p:nvSpPr>
        <p:spPr>
          <a:xfrm>
            <a:off x="35876772" y="6913927"/>
            <a:ext cx="14088986" cy="12564886"/>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dirty="0"/>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88</TotalTime>
  <Words>474</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System Font Regular</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Dallin Anderson</cp:lastModifiedBy>
  <cp:revision>2</cp:revision>
  <dcterms:modified xsi:type="dcterms:W3CDTF">2025-04-09T06:04:43Z</dcterms:modified>
</cp:coreProperties>
</file>