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512064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21" d="100"/>
          <a:sy n="21" d="100"/>
        </p:scale>
        <p:origin x="8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840479" y="6285233"/>
            <a:ext cx="43525441" cy="13370561"/>
          </a:xfrm>
          <a:prstGeom prst="rect">
            <a:avLst/>
          </a:prstGeom>
        </p:spPr>
        <p:txBody>
          <a:bodyPr anchor="b"/>
          <a:lstStyle>
            <a:lvl1pPr algn="ctr">
              <a:defRPr sz="33600"/>
            </a:lvl1pPr>
          </a:lstStyle>
          <a:p>
            <a:r>
              <a:t>Title Text</a:t>
            </a:r>
          </a:p>
        </p:txBody>
      </p:sp>
      <p:sp>
        <p:nvSpPr>
          <p:cNvPr id="12" name="Body Level One…"/>
          <p:cNvSpPr txBox="1">
            <a:spLocks noGrp="1"/>
          </p:cNvSpPr>
          <p:nvPr>
            <p:ph type="body" sz="quarter" idx="1"/>
          </p:nvPr>
        </p:nvSpPr>
        <p:spPr>
          <a:xfrm>
            <a:off x="6400800" y="20171413"/>
            <a:ext cx="38404800" cy="9272269"/>
          </a:xfrm>
          <a:prstGeom prst="rect">
            <a:avLst/>
          </a:prstGeom>
        </p:spPr>
        <p:txBody>
          <a:bodyPr/>
          <a:lstStyle>
            <a:lvl1pPr marL="0" indent="0" algn="ctr">
              <a:buSzTx/>
              <a:buFontTx/>
              <a:buNone/>
              <a:defRPr sz="13400"/>
            </a:lvl1pPr>
            <a:lvl2pPr marL="0" indent="2560320" algn="ctr">
              <a:buSzTx/>
              <a:buFontTx/>
              <a:buNone/>
              <a:defRPr sz="13400"/>
            </a:lvl2pPr>
            <a:lvl3pPr marL="0" indent="5120640" algn="ctr">
              <a:buSzTx/>
              <a:buFontTx/>
              <a:buNone/>
              <a:defRPr sz="13400"/>
            </a:lvl3pPr>
            <a:lvl4pPr marL="0" indent="7680959" algn="ctr">
              <a:buSzTx/>
              <a:buFontTx/>
              <a:buNone/>
              <a:defRPr sz="13400"/>
            </a:lvl4pPr>
            <a:lvl5pPr marL="0" indent="10241280" algn="ctr">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93773" y="9574541"/>
            <a:ext cx="44165522" cy="15975328"/>
          </a:xfrm>
          <a:prstGeom prst="rect">
            <a:avLst/>
          </a:prstGeom>
        </p:spPr>
        <p:txBody>
          <a:bodyPr anchor="b"/>
          <a:lstStyle>
            <a:lvl1pPr>
              <a:defRPr sz="33600"/>
            </a:lvl1pPr>
          </a:lstStyle>
          <a:p>
            <a:r>
              <a:t>Title Text</a:t>
            </a:r>
          </a:p>
        </p:txBody>
      </p:sp>
      <p:sp>
        <p:nvSpPr>
          <p:cNvPr id="30" name="Body Level One…"/>
          <p:cNvSpPr txBox="1">
            <a:spLocks noGrp="1"/>
          </p:cNvSpPr>
          <p:nvPr>
            <p:ph type="body" sz="quarter" idx="1"/>
          </p:nvPr>
        </p:nvSpPr>
        <p:spPr>
          <a:xfrm>
            <a:off x="3493773" y="25701000"/>
            <a:ext cx="44165522" cy="8401048"/>
          </a:xfrm>
          <a:prstGeom prst="rect">
            <a:avLst/>
          </a:prstGeom>
        </p:spPr>
        <p:txBody>
          <a:bodyPr/>
          <a:lstStyle>
            <a:lvl1pPr marL="0" indent="0">
              <a:buSzTx/>
              <a:buFontTx/>
              <a:buNone/>
              <a:defRPr sz="13400"/>
            </a:lvl1pPr>
            <a:lvl2pPr marL="0" indent="2560320">
              <a:buSzTx/>
              <a:buFontTx/>
              <a:buNone/>
              <a:defRPr sz="13400"/>
            </a:lvl2pPr>
            <a:lvl3pPr marL="0" indent="5120640">
              <a:buSzTx/>
              <a:buFontTx/>
              <a:buNone/>
              <a:defRPr sz="13400"/>
            </a:lvl3pPr>
            <a:lvl4pPr marL="0" indent="7680959">
              <a:buSzTx/>
              <a:buFontTx/>
              <a:buNone/>
              <a:defRPr sz="13400"/>
            </a:lvl4pPr>
            <a:lvl5pPr marL="0" indent="10241280">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520440" y="10223500"/>
            <a:ext cx="21762720"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527109" y="2044707"/>
            <a:ext cx="44165523" cy="7423155"/>
          </a:xfrm>
          <a:prstGeom prst="rect">
            <a:avLst/>
          </a:prstGeom>
        </p:spPr>
        <p:txBody>
          <a:bodyPr/>
          <a:lstStyle/>
          <a:p>
            <a:r>
              <a:t>Title Text</a:t>
            </a:r>
          </a:p>
        </p:txBody>
      </p:sp>
      <p:sp>
        <p:nvSpPr>
          <p:cNvPr id="48" name="Body Level One…"/>
          <p:cNvSpPr txBox="1">
            <a:spLocks noGrp="1"/>
          </p:cNvSpPr>
          <p:nvPr>
            <p:ph type="body" sz="quarter" idx="1"/>
          </p:nvPr>
        </p:nvSpPr>
        <p:spPr>
          <a:xfrm>
            <a:off x="3527114" y="9414512"/>
            <a:ext cx="21662706" cy="4613909"/>
          </a:xfrm>
          <a:prstGeom prst="rect">
            <a:avLst/>
          </a:prstGeom>
        </p:spPr>
        <p:txBody>
          <a:bodyPr anchor="b"/>
          <a:lstStyle>
            <a:lvl1pPr marL="0" indent="0">
              <a:buSzTx/>
              <a:buFontTx/>
              <a:buNone/>
              <a:defRPr sz="13400" b="1"/>
            </a:lvl1pPr>
            <a:lvl2pPr marL="0" indent="2560320">
              <a:buSzTx/>
              <a:buFontTx/>
              <a:buNone/>
              <a:defRPr sz="13400" b="1"/>
            </a:lvl2pPr>
            <a:lvl3pPr marL="0" indent="5120640">
              <a:buSzTx/>
              <a:buFontTx/>
              <a:buNone/>
              <a:defRPr sz="13400" b="1"/>
            </a:lvl3pPr>
            <a:lvl4pPr marL="0" indent="7680959">
              <a:buSzTx/>
              <a:buFontTx/>
              <a:buNone/>
              <a:defRPr sz="13400" b="1"/>
            </a:lvl4pPr>
            <a:lvl5pPr marL="0" indent="10241280">
              <a:buSzTx/>
              <a:buFontTx/>
              <a:buNone/>
              <a:defRPr sz="13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5923242" y="9414512"/>
            <a:ext cx="21769391" cy="4613909"/>
          </a:xfrm>
          <a:prstGeom prst="rect">
            <a:avLst/>
          </a:prstGeom>
        </p:spPr>
        <p:txBody>
          <a:bodyPr anchor="b"/>
          <a:lstStyle/>
          <a:p>
            <a:pPr marL="0" indent="0">
              <a:buSzTx/>
              <a:buFontTx/>
              <a:buNone/>
              <a:defRPr sz="13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73" name="Body Level One…"/>
          <p:cNvSpPr txBox="1">
            <a:spLocks noGrp="1"/>
          </p:cNvSpPr>
          <p:nvPr>
            <p:ph type="body" sz="half" idx="1"/>
          </p:nvPr>
        </p:nvSpPr>
        <p:spPr>
          <a:xfrm>
            <a:off x="21769390" y="5529588"/>
            <a:ext cx="25923240" cy="27292301"/>
          </a:xfrm>
          <a:prstGeom prst="rect">
            <a:avLst/>
          </a:prstGeom>
        </p:spPr>
        <p:txBody>
          <a:bodyPr/>
          <a:lstStyle>
            <a:lvl1pPr marL="1280160" indent="-1280160">
              <a:defRPr sz="17900"/>
            </a:lvl1pPr>
            <a:lvl2pPr marL="4029221" indent="-1468901">
              <a:defRPr sz="17900"/>
            </a:lvl2pPr>
            <a:lvl3pPr marL="6830703" indent="-1710063">
              <a:defRPr sz="17900"/>
            </a:lvl3pPr>
            <a:lvl4pPr marL="9726929" indent="-2045969">
              <a:defRPr sz="17900"/>
            </a:lvl4pPr>
            <a:lvl5pPr marL="12287250" indent="-2045969">
              <a:defRPr sz="179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527110" y="11521439"/>
            <a:ext cx="16515397" cy="21344894"/>
          </a:xfrm>
          <a:prstGeom prst="rect">
            <a:avLst/>
          </a:prstGeom>
        </p:spPr>
        <p:txBody>
          <a:bodyPr/>
          <a:lstStyle/>
          <a:p>
            <a:pPr marL="0" indent="0">
              <a:buSzTx/>
              <a:buFontTx/>
              <a:buNone/>
              <a:defRPr sz="89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83" name="Picture Placeholder 2"/>
          <p:cNvSpPr>
            <a:spLocks noGrp="1"/>
          </p:cNvSpPr>
          <p:nvPr>
            <p:ph type="pic" sz="half" idx="21"/>
          </p:nvPr>
        </p:nvSpPr>
        <p:spPr>
          <a:xfrm>
            <a:off x="21769390" y="5529588"/>
            <a:ext cx="25923240" cy="272923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527109" y="11521440"/>
            <a:ext cx="16515398" cy="21344893"/>
          </a:xfrm>
          <a:prstGeom prst="rect">
            <a:avLst/>
          </a:prstGeom>
        </p:spPr>
        <p:txBody>
          <a:bodyPr/>
          <a:lstStyle>
            <a:lvl1pPr marL="0" indent="0">
              <a:buSzTx/>
              <a:buFontTx/>
              <a:buNone/>
              <a:defRPr sz="8900"/>
            </a:lvl1pPr>
            <a:lvl2pPr marL="0" indent="2560320">
              <a:buSzTx/>
              <a:buFontTx/>
              <a:buNone/>
              <a:defRPr sz="8900"/>
            </a:lvl2pPr>
            <a:lvl3pPr marL="0" indent="5120640">
              <a:buSzTx/>
              <a:buFontTx/>
              <a:buNone/>
              <a:defRPr sz="8900"/>
            </a:lvl3pPr>
            <a:lvl4pPr marL="0" indent="7680959">
              <a:buSzTx/>
              <a:buFontTx/>
              <a:buNone/>
              <a:defRPr sz="8900"/>
            </a:lvl4pPr>
            <a:lvl5pPr marL="0" indent="10241280">
              <a:buSzTx/>
              <a:buFontTx/>
              <a:buNone/>
              <a:defRPr sz="89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20440" y="2044707"/>
            <a:ext cx="44165522" cy="74231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520440" y="10223500"/>
            <a:ext cx="44165522" cy="24367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6719288" y="36145394"/>
            <a:ext cx="966674" cy="945045"/>
          </a:xfrm>
          <a:prstGeom prst="rect">
            <a:avLst/>
          </a:prstGeom>
          <a:ln w="12700">
            <a:miter lim="400000"/>
          </a:ln>
        </p:spPr>
        <p:txBody>
          <a:bodyPr wrap="none" lIns="45719" rIns="45719" anchor="ctr">
            <a:spAutoFit/>
          </a:bodyPr>
          <a:lstStyle>
            <a:lvl1pPr algn="r">
              <a:defRPr sz="6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1pPr>
      <a:lvl2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2pPr>
      <a:lvl3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3pPr>
      <a:lvl4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4pPr>
      <a:lvl5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5pPr>
      <a:lvl6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6pPr>
      <a:lvl7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7pPr>
      <a:lvl8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8pPr>
      <a:lvl9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9pPr>
    </p:titleStyle>
    <p:bodyStyle>
      <a:lvl1pPr marL="1280160" marR="0" indent="-128016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1pPr>
      <a:lvl2pPr marL="4050655" marR="0" indent="-1490335"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2pPr>
      <a:lvl3pPr marL="6903719" marR="0" indent="-178307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3pPr>
      <a:lvl4pPr marL="967800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4pPr>
      <a:lvl5pPr marL="1223832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5pPr>
      <a:lvl6pPr marL="14798650"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6pPr>
      <a:lvl7pPr marL="1735896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7pPr>
      <a:lvl8pPr marL="1991928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8pPr>
      <a:lvl9pPr marL="2247960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6F8FC"/>
            </a:gs>
            <a:gs pos="74000">
              <a:srgbClr val="ABC0E4"/>
            </a:gs>
            <a:gs pos="83000">
              <a:srgbClr val="ABC0E4"/>
            </a:gs>
            <a:gs pos="100000">
              <a:srgbClr val="C7D5ED"/>
            </a:gs>
          </a:gsLst>
          <a:lin ang="5400000" scaled="0"/>
        </a:gradFill>
        <a:effectLst/>
      </p:bgPr>
    </p:bg>
    <p:spTree>
      <p:nvGrpSpPr>
        <p:cNvPr id="1" name=""/>
        <p:cNvGrpSpPr/>
        <p:nvPr/>
      </p:nvGrpSpPr>
      <p:grpSpPr>
        <a:xfrm>
          <a:off x="0" y="0"/>
          <a:ext cx="0" cy="0"/>
          <a:chOff x="0" y="0"/>
          <a:chExt cx="0" cy="0"/>
        </a:xfrm>
      </p:grpSpPr>
      <p:sp>
        <p:nvSpPr>
          <p:cNvPr id="95" name="TextBox 3"/>
          <p:cNvSpPr txBox="1"/>
          <p:nvPr/>
        </p:nvSpPr>
        <p:spPr>
          <a:xfrm>
            <a:off x="5828981" y="568961"/>
            <a:ext cx="39624639" cy="14057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0200">
                <a:solidFill>
                  <a:srgbClr val="333333"/>
                </a:solidFill>
              </a:defRPr>
            </a:lvl1pPr>
          </a:lstStyle>
          <a:p>
            <a:r>
              <a:t>A catchy, very cool title</a:t>
            </a:r>
          </a:p>
        </p:txBody>
      </p:sp>
      <p:sp>
        <p:nvSpPr>
          <p:cNvPr id="96" name="TextBox 5"/>
          <p:cNvSpPr txBox="1"/>
          <p:nvPr/>
        </p:nvSpPr>
        <p:spPr>
          <a:xfrm>
            <a:off x="15598139" y="2997679"/>
            <a:ext cx="20086322" cy="28485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300"/>
            </a:lvl1pPr>
          </a:lstStyle>
          <a:p>
            <a:r>
              <a:rPr dirty="0"/>
              <a:t>Names of all the important people who contributed, i.e. everyone in the group.  The QR code can be used to link to a GitHub repo, animation, pdf copy of details etc..</a:t>
            </a:r>
          </a:p>
        </p:txBody>
      </p:sp>
      <p:sp>
        <p:nvSpPr>
          <p:cNvPr id="97" name="TextBox 9"/>
          <p:cNvSpPr txBox="1"/>
          <p:nvPr/>
        </p:nvSpPr>
        <p:spPr>
          <a:xfrm>
            <a:off x="17506474" y="7326303"/>
            <a:ext cx="12013341" cy="694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dirty="0"/>
              <a:t>Describe what progress you made</a:t>
            </a:r>
            <a:endParaRPr i="1" dirty="0"/>
          </a:p>
          <a:p>
            <a:pPr>
              <a:defRPr sz="4000"/>
            </a:pPr>
            <a:endParaRPr i="1" dirty="0"/>
          </a:p>
          <a:p>
            <a:pPr>
              <a:defRPr sz="4000"/>
            </a:pPr>
            <a:r>
              <a:rPr dirty="0"/>
              <a:t>What did you manage to do?  You are allowed to report on mistakes and/or steps you took that did not pan out as well as on those that worked out well.</a:t>
            </a:r>
          </a:p>
          <a:p>
            <a:pPr>
              <a:spcBef>
                <a:spcPts val="2000"/>
              </a:spcBef>
              <a:defRPr sz="2100">
                <a:latin typeface="+mn-lt"/>
                <a:ea typeface="+mn-ea"/>
                <a:cs typeface="+mn-cs"/>
                <a:sym typeface="Helvetica"/>
              </a:defRPr>
            </a:pPr>
            <a:r>
              <a:rPr dirty="0"/>
              <a:t>Optimal control theory is a powerful framework used in engineering, economics, and various other fields to design control strategies that optimize the performance of a system while adhering to specified constraints. At its core, optimal control seeks to find the control inputs that minimize or maximize an objective function, often representing a cost or utility associated with the system's behavior over time.</a:t>
            </a:r>
          </a:p>
          <a:p>
            <a:pPr>
              <a:spcBef>
                <a:spcPts val="2000"/>
              </a:spcBef>
              <a:defRPr sz="2100">
                <a:latin typeface="+mn-lt"/>
                <a:ea typeface="+mn-ea"/>
                <a:cs typeface="+mn-cs"/>
                <a:sym typeface="Helvetica"/>
              </a:defRPr>
            </a:pPr>
            <a:r>
              <a:rPr dirty="0"/>
              <a:t>In engineering applications, optimal control plays a crucial role in designing efficient and robust control systems for complex dynamical systems. Whether it's guiding a spacecraft to its destination with minimal fuel consumption, stabilizing an aircraft during flight, or regulating the operation of industrial processes, optimal control techniques provide a systematic approach to achieving desired performance objectives while accounting for constraints such as energy limitations, safety requirements, and environmental considerations.</a:t>
            </a:r>
          </a:p>
        </p:txBody>
      </p:sp>
      <mc:AlternateContent xmlns:mc="http://schemas.openxmlformats.org/markup-compatibility/2006">
        <mc:Choice xmlns:a14="http://schemas.microsoft.com/office/drawing/2010/main" Requires="a14">
          <p:sp>
            <p:nvSpPr>
              <p:cNvPr id="99" name="TextBox 22"/>
              <p:cNvSpPr txBox="1"/>
              <p:nvPr/>
            </p:nvSpPr>
            <p:spPr>
              <a:xfrm>
                <a:off x="681669" y="12822618"/>
                <a:ext cx="15276526" cy="1338828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a:defRPr sz="4000" b="1"/>
                </a:pPr>
                <a:r>
                  <a:rPr lang="en-US" sz="4800" dirty="0"/>
                  <a:t>The problem</a:t>
                </a:r>
              </a:p>
              <a:p>
                <a:pPr>
                  <a:defRPr sz="4000"/>
                </a:pPr>
                <a:r>
                  <a:rPr lang="en-US" sz="4800" dirty="0"/>
                  <a:t>We seek to find the fastest way between two points in an x-y plane. Creating a vector field as a function of time to represent the wind in any given area at any given time,  we seek to minimize the time to get between any two points in a sailboat. To do this, we chose to optimize over two things:</a:t>
                </a:r>
              </a:p>
              <a:p>
                <a:pPr marL="571500" indent="-571500">
                  <a:buFont typeface="Arial" panose="020B0604020202020204" pitchFamily="34" charset="0"/>
                  <a:buChar char="•"/>
                  <a:defRPr sz="4000"/>
                </a:pPr>
                <a:endParaRPr lang="en-US" sz="4800" dirty="0"/>
              </a:p>
              <a:p>
                <a:pPr marL="571500" indent="-571500">
                  <a:buFont typeface="Arial" panose="020B0604020202020204" pitchFamily="34" charset="0"/>
                  <a:buChar char="•"/>
                  <a:defRPr sz="4000"/>
                </a:pPr>
                <a:r>
                  <a:rPr lang="en-US" sz="4800" dirty="0"/>
                  <a:t>The angle of the boom (the support for the sail), given by </a:t>
                </a:r>
                <a:r>
                  <a:rPr lang="el-GR" sz="4800" dirty="0"/>
                  <a:t>θ. </a:t>
                </a:r>
                <a:r>
                  <a:rPr lang="en-US" sz="4800" dirty="0"/>
                  <a:t>Controlling </a:t>
                </a:r>
                <a:r>
                  <a:rPr lang="el-GR" sz="4800" dirty="0"/>
                  <a:t>θ </a:t>
                </a:r>
                <a:r>
                  <a:rPr lang="en-US" sz="4800" dirty="0"/>
                  <a:t>will allow us to optimize force the wind can exert on the sail and thus the direction and magnitude of the acceleration. </a:t>
                </a:r>
                <a:r>
                  <a:rPr lang="el-GR" sz="4800" dirty="0"/>
                  <a:t>θ </a:t>
                </a:r>
                <a:r>
                  <a:rPr lang="en-US" sz="4800" dirty="0"/>
                  <a:t>will be constrained such that -90</a:t>
                </a:r>
                <a14:m>
                  <m:oMath xmlns:m="http://schemas.openxmlformats.org/officeDocument/2006/math">
                    <m:r>
                      <a:rPr lang="en-US" sz="4800" i="1" smtClean="0">
                        <a:latin typeface="Cambria Math" panose="02040503050406030204" pitchFamily="18" charset="0"/>
                        <a:ea typeface="Cambria Math" panose="02040503050406030204" pitchFamily="18" charset="0"/>
                      </a:rPr>
                      <m:t>°</m:t>
                    </m:r>
                  </m:oMath>
                </a14:m>
                <a:r>
                  <a:rPr lang="en-US" sz="4800" dirty="0"/>
                  <a:t> </a:t>
                </a:r>
                <a14:m>
                  <m:oMath xmlns:m="http://schemas.openxmlformats.org/officeDocument/2006/math">
                    <m:r>
                      <a:rPr lang="en-US" sz="4800" i="1" smtClean="0">
                        <a:latin typeface="Cambria Math" panose="02040503050406030204" pitchFamily="18" charset="0"/>
                        <a:ea typeface="Cambria Math" panose="02040503050406030204" pitchFamily="18" charset="0"/>
                      </a:rPr>
                      <m:t>≤</m:t>
                    </m:r>
                  </m:oMath>
                </a14:m>
                <a:r>
                  <a:rPr lang="en-US" sz="4800" dirty="0"/>
                  <a:t> </a:t>
                </a:r>
                <a:r>
                  <a:rPr lang="el-GR" sz="4800" dirty="0"/>
                  <a:t>θ </a:t>
                </a:r>
                <a14:m>
                  <m:oMath xmlns:m="http://schemas.openxmlformats.org/officeDocument/2006/math">
                    <m:r>
                      <a:rPr lang="el-GR" sz="4800" i="1" smtClean="0">
                        <a:latin typeface="Cambria Math" panose="02040503050406030204" pitchFamily="18" charset="0"/>
                        <a:ea typeface="Cambria Math" panose="02040503050406030204" pitchFamily="18" charset="0"/>
                      </a:rPr>
                      <m:t>≤</m:t>
                    </m:r>
                    <m:r>
                      <a:rPr lang="el-GR" sz="4800" b="0" i="1" smtClean="0">
                        <a:latin typeface="Cambria Math" panose="02040503050406030204" pitchFamily="18" charset="0"/>
                        <a:ea typeface="Cambria Math" panose="02040503050406030204" pitchFamily="18" charset="0"/>
                      </a:rPr>
                      <m:t>9</m:t>
                    </m:r>
                    <m:r>
                      <a:rPr lang="en-US" sz="4800" b="0" i="1" smtClean="0">
                        <a:latin typeface="Cambria Math" panose="02040503050406030204" pitchFamily="18" charset="0"/>
                        <a:ea typeface="Cambria Math" panose="02040503050406030204" pitchFamily="18" charset="0"/>
                      </a:rPr>
                      <m:t>0°</m:t>
                    </m:r>
                  </m:oMath>
                </a14:m>
                <a:r>
                  <a:rPr lang="en-US" sz="4800" dirty="0"/>
                  <a:t>.</a:t>
                </a:r>
              </a:p>
              <a:p>
                <a:pPr marL="571500" indent="-571500">
                  <a:buFont typeface="Arial" panose="020B0604020202020204" pitchFamily="34" charset="0"/>
                  <a:buChar char="•"/>
                  <a:defRPr sz="4000"/>
                </a:pPr>
                <a:r>
                  <a:rPr lang="en-US" sz="4800" dirty="0"/>
                  <a:t>The angle of the boat, given by </a:t>
                </a:r>
                <a14:m>
                  <m:oMath xmlns:m="http://schemas.openxmlformats.org/officeDocument/2006/math">
                    <m:r>
                      <a:rPr lang="en-US" sz="4800" b="0" i="1" smtClean="0">
                        <a:latin typeface="Cambria Math" panose="02040503050406030204" pitchFamily="18" charset="0"/>
                        <a:ea typeface="Cambria Math" panose="02040503050406030204" pitchFamily="18" charset="0"/>
                      </a:rPr>
                      <m:t>𝜑</m:t>
                    </m:r>
                  </m:oMath>
                </a14:m>
                <a:r>
                  <a:rPr lang="en-US" sz="4800" dirty="0"/>
                  <a:t>. This will affect the heading of the boat and help it maneuver. </a:t>
                </a: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p:txBody>
          </p:sp>
        </mc:Choice>
        <mc:Fallback>
          <p:sp>
            <p:nvSpPr>
              <p:cNvPr id="99" name="TextBox 22"/>
              <p:cNvSpPr txBox="1">
                <a:spLocks noRot="1" noChangeAspect="1" noMove="1" noResize="1" noEditPoints="1" noAdjustHandles="1" noChangeArrowheads="1" noChangeShapeType="1" noTextEdit="1"/>
              </p:cNvSpPr>
              <p:nvPr/>
            </p:nvSpPr>
            <p:spPr>
              <a:xfrm>
                <a:off x="681669" y="12822618"/>
                <a:ext cx="15276526" cy="13388280"/>
              </a:xfrm>
              <a:prstGeom prst="rect">
                <a:avLst/>
              </a:prstGeom>
              <a:blipFill>
                <a:blip r:embed="rId2"/>
                <a:stretch>
                  <a:fillRect l="-2159" t="-1043" r="-265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00" name="TextBox 30"/>
          <p:cNvSpPr txBox="1"/>
          <p:nvPr/>
        </p:nvSpPr>
        <p:spPr>
          <a:xfrm>
            <a:off x="621094" y="7099467"/>
            <a:ext cx="15396886" cy="5262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sz="4800" dirty="0"/>
              <a:t>Overview</a:t>
            </a:r>
            <a:br>
              <a:rPr sz="4800" dirty="0"/>
            </a:br>
            <a:r>
              <a:rPr lang="en-US" sz="4800" b="0" dirty="0"/>
              <a:t>Sailing is an art and tool that has been used by mankind for millennia. While experienced sailors likely know the most efficient and fastest way to sail from point A to point B given certain wind conditions, we take on the problem of using optimal control to find the best way to get from point A to point B.</a:t>
            </a:r>
          </a:p>
        </p:txBody>
      </p:sp>
      <mc:AlternateContent xmlns:mc="http://schemas.openxmlformats.org/markup-compatibility/2006">
        <mc:Choice xmlns:a14="http://schemas.microsoft.com/office/drawing/2010/main" Requires="a14">
          <p:sp>
            <p:nvSpPr>
              <p:cNvPr id="101" name="TextBox 32"/>
              <p:cNvSpPr txBox="1"/>
              <p:nvPr/>
            </p:nvSpPr>
            <p:spPr>
              <a:xfrm>
                <a:off x="681671" y="27400166"/>
                <a:ext cx="19845277" cy="480093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p>
                <a:pPr>
                  <a:defRPr sz="4000" b="1"/>
                </a:pPr>
                <a:r>
                  <a:rPr lang="en-US" sz="4800" dirty="0"/>
                  <a:t>The approach</a:t>
                </a:r>
              </a:p>
              <a:p>
                <a:pPr marL="685800" indent="-685800">
                  <a:buFont typeface="Arial" panose="020B0604020202020204" pitchFamily="34" charset="0"/>
                  <a:buChar char="•"/>
                  <a:defRPr sz="4000"/>
                </a:pPr>
                <a:r>
                  <a:rPr lang="en-US" sz="4800" dirty="0"/>
                  <a:t>First we solve the simple case of sailing in one direction with the wind at our backs, finding the simple optimal control of </a:t>
                </a:r>
                <a:r>
                  <a:rPr lang="el-GR" sz="4800" dirty="0"/>
                  <a:t>θ  = </a:t>
                </a:r>
                <a14:m>
                  <m:oMath xmlns:m="http://schemas.openxmlformats.org/officeDocument/2006/math">
                    <m:f>
                      <m:fPr>
                        <m:ctrlPr>
                          <a:rPr lang="ar-AE" sz="480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2</m:t>
                        </m:r>
                      </m:den>
                    </m:f>
                    <m:func>
                      <m:funcPr>
                        <m:ctrlPr>
                          <a:rPr lang="en-US" sz="4800" i="1" smtClean="0">
                            <a:latin typeface="Cambria Math" panose="02040503050406030204" pitchFamily="18" charset="0"/>
                          </a:rPr>
                        </m:ctrlPr>
                      </m:funcPr>
                      <m:fName>
                        <m:sSup>
                          <m:sSupPr>
                            <m:ctrlPr>
                              <a:rPr lang="en-US" sz="4800" i="1" smtClean="0">
                                <a:latin typeface="Cambria Math" panose="02040503050406030204" pitchFamily="18" charset="0"/>
                              </a:rPr>
                            </m:ctrlPr>
                          </m:sSupPr>
                          <m:e>
                            <m:r>
                              <m:rPr>
                                <m:sty m:val="p"/>
                              </m:rPr>
                              <a:rPr lang="en-US" sz="4800" i="0" smtClean="0">
                                <a:latin typeface="Cambria Math" panose="02040503050406030204" pitchFamily="18" charset="0"/>
                              </a:rPr>
                              <m:t>tan</m:t>
                            </m:r>
                          </m:e>
                          <m:sup>
                            <m:r>
                              <a:rPr lang="en-US" sz="4800" i="1" smtClean="0">
                                <a:latin typeface="Cambria Math" panose="02040503050406030204" pitchFamily="18" charset="0"/>
                              </a:rPr>
                              <m:t>−1</m:t>
                            </m:r>
                          </m:sup>
                        </m:sSup>
                      </m:fName>
                      <m:e>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m:t>
                                </m:r>
                                <m:r>
                                  <a:rPr lang="en-US" sz="4800" b="0" i="1" smtClean="0">
                                    <a:latin typeface="Cambria Math" panose="02040503050406030204" pitchFamily="18" charset="0"/>
                                  </a:rPr>
                                  <m:t>𝑤</m:t>
                                </m:r>
                              </m:e>
                              <m:sub>
                                <m:r>
                                  <a:rPr lang="en-US" sz="4800" b="0" i="1" smtClean="0">
                                    <a:latin typeface="Cambria Math" panose="02040503050406030204" pitchFamily="18" charset="0"/>
                                  </a:rPr>
                                  <m:t>𝑦</m:t>
                                </m:r>
                              </m:sub>
                            </m:sSub>
                          </m:num>
                          <m:den>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𝑤</m:t>
                                </m:r>
                              </m:e>
                              <m:sub>
                                <m:r>
                                  <a:rPr lang="en-US" sz="4800" b="0" i="1" smtClean="0">
                                    <a:latin typeface="Cambria Math" panose="02040503050406030204" pitchFamily="18" charset="0"/>
                                  </a:rPr>
                                  <m:t>𝑥</m:t>
                                </m:r>
                              </m:sub>
                            </m:sSub>
                          </m:den>
                        </m:f>
                        <m:r>
                          <a:rPr lang="en-US" sz="4800" b="0" i="1" smtClean="0">
                            <a:latin typeface="Cambria Math" panose="02040503050406030204" pitchFamily="18" charset="0"/>
                          </a:rPr>
                          <m:t>)</m:t>
                        </m:r>
                      </m:e>
                    </m:func>
                  </m:oMath>
                </a14:m>
                <a:endParaRPr lang="en-US" sz="4800" dirty="0"/>
              </a:p>
              <a:p>
                <a:pPr marL="685800" indent="-685800">
                  <a:buFont typeface="Arial" panose="020B0604020202020204" pitchFamily="34" charset="0"/>
                  <a:buChar char="•"/>
                  <a:defRPr sz="4000"/>
                </a:pPr>
                <a:r>
                  <a:rPr lang="en-US" sz="4800" dirty="0"/>
                  <a:t>With a reasonable answer for this case, we then expanded to the 2D scenario we now have, optimizing not just over </a:t>
                </a:r>
                <a:r>
                  <a:rPr lang="el-GR" sz="4800" dirty="0"/>
                  <a:t>θ</a:t>
                </a:r>
                <a:r>
                  <a:rPr lang="en-US" sz="4800" dirty="0"/>
                  <a:t> but </a:t>
                </a:r>
                <a14:m>
                  <m:oMath xmlns:m="http://schemas.openxmlformats.org/officeDocument/2006/math">
                    <m:r>
                      <a:rPr lang="en-US" sz="4800" b="0" i="1" smtClean="0">
                        <a:latin typeface="Cambria Math" panose="02040503050406030204" pitchFamily="18" charset="0"/>
                        <a:ea typeface="Cambria Math" panose="02040503050406030204" pitchFamily="18" charset="0"/>
                      </a:rPr>
                      <m:t>𝜑</m:t>
                    </m:r>
                  </m:oMath>
                </a14:m>
                <a:r>
                  <a:rPr lang="en-US" sz="4800" dirty="0"/>
                  <a:t> as well.</a:t>
                </a:r>
                <a:endParaRPr lang="ar-AE" sz="4800" dirty="0"/>
              </a:p>
              <a:p>
                <a:pPr>
                  <a:defRPr sz="4000"/>
                </a:pPr>
                <a:endParaRPr dirty="0"/>
              </a:p>
            </p:txBody>
          </p:sp>
        </mc:Choice>
        <mc:Fallback>
          <p:sp>
            <p:nvSpPr>
              <p:cNvPr id="101" name="TextBox 32"/>
              <p:cNvSpPr txBox="1">
                <a:spLocks noRot="1" noChangeAspect="1" noMove="1" noResize="1" noEditPoints="1" noAdjustHandles="1" noChangeArrowheads="1" noChangeShapeType="1" noTextEdit="1"/>
              </p:cNvSpPr>
              <p:nvPr/>
            </p:nvSpPr>
            <p:spPr>
              <a:xfrm>
                <a:off x="681671" y="27400166"/>
                <a:ext cx="19845277" cy="4800930"/>
              </a:xfrm>
              <a:prstGeom prst="rect">
                <a:avLst/>
              </a:prstGeom>
              <a:blipFill>
                <a:blip r:embed="rId3"/>
                <a:stretch>
                  <a:fillRect l="-1662" t="-2902" r="-1535"/>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02" name="TextBox 33"/>
          <p:cNvSpPr txBox="1"/>
          <p:nvPr/>
        </p:nvSpPr>
        <p:spPr>
          <a:xfrm>
            <a:off x="24983540" y="14281455"/>
            <a:ext cx="2794810" cy="37131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dirty="0"/>
              <a:t>Figure 2</a:t>
            </a:r>
            <a:r>
              <a:rPr b="0" dirty="0"/>
              <a:t>: Lots of figures (high quality ones) is a good idea</a:t>
            </a:r>
            <a:r>
              <a:rPr dirty="0"/>
              <a:t>.</a:t>
            </a:r>
          </a:p>
        </p:txBody>
      </p:sp>
      <p:sp>
        <p:nvSpPr>
          <p:cNvPr id="103" name="TextBox 34"/>
          <p:cNvSpPr txBox="1"/>
          <p:nvPr/>
        </p:nvSpPr>
        <p:spPr>
          <a:xfrm>
            <a:off x="39587551" y="7469220"/>
            <a:ext cx="9788412" cy="3090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t>Figure 3</a:t>
            </a:r>
            <a:r>
              <a:rPr b="0"/>
              <a:t>:  The layout here is just a suggestion.  You can modify the figure placement, adjust the spacing etc..  The important thing is really to use a lot of figures.</a:t>
            </a:r>
          </a:p>
        </p:txBody>
      </p:sp>
      <p:sp>
        <p:nvSpPr>
          <p:cNvPr id="104" name="Rectangle 36"/>
          <p:cNvSpPr/>
          <p:nvPr/>
        </p:nvSpPr>
        <p:spPr>
          <a:xfrm>
            <a:off x="448238" y="6945411"/>
            <a:ext cx="15791593" cy="5448219"/>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5" name="Rectangle 37"/>
          <p:cNvSpPr/>
          <p:nvPr/>
        </p:nvSpPr>
        <p:spPr>
          <a:xfrm>
            <a:off x="448238" y="27100513"/>
            <a:ext cx="20268396" cy="10731682"/>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6" name="Rectangle 38"/>
          <p:cNvSpPr/>
          <p:nvPr/>
        </p:nvSpPr>
        <p:spPr>
          <a:xfrm>
            <a:off x="16891856" y="6945410"/>
            <a:ext cx="33866306" cy="12564886"/>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7" name="Rectangle 39"/>
          <p:cNvSpPr/>
          <p:nvPr/>
        </p:nvSpPr>
        <p:spPr>
          <a:xfrm>
            <a:off x="21031200" y="19827853"/>
            <a:ext cx="29839746" cy="12318420"/>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08" name="Picture 43" descr="Picture 43"/>
          <p:cNvPicPr>
            <a:picLocks noChangeAspect="1"/>
          </p:cNvPicPr>
          <p:nvPr/>
        </p:nvPicPr>
        <p:blipFill>
          <a:blip r:embed="rId4"/>
          <a:stretch>
            <a:fillRect/>
          </a:stretch>
        </p:blipFill>
        <p:spPr>
          <a:xfrm>
            <a:off x="16344408" y="13549791"/>
            <a:ext cx="9067801" cy="6204284"/>
          </a:xfrm>
          <a:prstGeom prst="rect">
            <a:avLst/>
          </a:prstGeom>
          <a:ln w="12700">
            <a:miter lim="400000"/>
          </a:ln>
        </p:spPr>
      </p:pic>
      <p:pic>
        <p:nvPicPr>
          <p:cNvPr id="109" name="Picture 45" descr="Picture 45"/>
          <p:cNvPicPr>
            <a:picLocks noChangeAspect="1"/>
          </p:cNvPicPr>
          <p:nvPr/>
        </p:nvPicPr>
        <p:blipFill>
          <a:blip r:embed="rId5"/>
          <a:stretch>
            <a:fillRect/>
          </a:stretch>
        </p:blipFill>
        <p:spPr>
          <a:xfrm>
            <a:off x="29935899" y="7283922"/>
            <a:ext cx="8953904" cy="5223110"/>
          </a:xfrm>
          <a:prstGeom prst="rect">
            <a:avLst/>
          </a:prstGeom>
          <a:ln w="12700">
            <a:miter lim="400000"/>
          </a:ln>
        </p:spPr>
      </p:pic>
      <p:sp>
        <p:nvSpPr>
          <p:cNvPr id="111" name="Rectangle 48"/>
          <p:cNvSpPr/>
          <p:nvPr/>
        </p:nvSpPr>
        <p:spPr>
          <a:xfrm>
            <a:off x="448239" y="12809917"/>
            <a:ext cx="15742596" cy="13886402"/>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12" name="Rectangle 50"/>
          <p:cNvSpPr/>
          <p:nvPr/>
        </p:nvSpPr>
        <p:spPr>
          <a:xfrm>
            <a:off x="21031199" y="32594026"/>
            <a:ext cx="29839746" cy="5310784"/>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14" name="TextBox 53"/>
          <p:cNvSpPr txBox="1"/>
          <p:nvPr/>
        </p:nvSpPr>
        <p:spPr>
          <a:xfrm>
            <a:off x="6993235" y="33933764"/>
            <a:ext cx="8251852" cy="378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b="1"/>
            </a:pPr>
            <a:r>
              <a:rPr dirty="0"/>
              <a:t>Figure 1</a:t>
            </a:r>
            <a:r>
              <a:rPr lang="en-US" dirty="0"/>
              <a:t> [1]</a:t>
            </a:r>
            <a:r>
              <a:rPr dirty="0"/>
              <a:t>:</a:t>
            </a:r>
          </a:p>
          <a:p>
            <a:pPr>
              <a:defRPr sz="4000"/>
            </a:pPr>
            <a:r>
              <a:rPr lang="en-US" dirty="0"/>
              <a:t>The no go zone. The white wedge shows the direction the boat cannot go while tacking into the wind, one of several problems we take into account in our optimal control.</a:t>
            </a:r>
            <a:endParaRPr dirty="0"/>
          </a:p>
        </p:txBody>
      </p:sp>
      <p:sp>
        <p:nvSpPr>
          <p:cNvPr id="115" name="TextBox 54"/>
          <p:cNvSpPr txBox="1"/>
          <p:nvPr/>
        </p:nvSpPr>
        <p:spPr>
          <a:xfrm>
            <a:off x="36877121" y="12683769"/>
            <a:ext cx="3279402" cy="37131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t>Figure 4: </a:t>
            </a:r>
            <a:r>
              <a:rPr b="0"/>
              <a:t>Very fascinating figure that catches your attention right away. </a:t>
            </a:r>
          </a:p>
        </p:txBody>
      </p:sp>
      <p:pic>
        <p:nvPicPr>
          <p:cNvPr id="116" name="Picture 60" descr="Picture 60"/>
          <p:cNvPicPr>
            <a:picLocks noChangeAspect="1"/>
          </p:cNvPicPr>
          <p:nvPr/>
        </p:nvPicPr>
        <p:blipFill>
          <a:blip r:embed="rId6"/>
          <a:stretch>
            <a:fillRect/>
          </a:stretch>
        </p:blipFill>
        <p:spPr>
          <a:xfrm>
            <a:off x="29259798" y="11981674"/>
            <a:ext cx="7772401" cy="7772401"/>
          </a:xfrm>
          <a:prstGeom prst="rect">
            <a:avLst/>
          </a:prstGeom>
          <a:ln w="12700">
            <a:miter lim="400000"/>
          </a:ln>
        </p:spPr>
      </p:pic>
      <p:pic>
        <p:nvPicPr>
          <p:cNvPr id="118" name="Picture 10" descr="Picture 10"/>
          <p:cNvPicPr>
            <a:picLocks noChangeAspect="1"/>
          </p:cNvPicPr>
          <p:nvPr/>
        </p:nvPicPr>
        <p:blipFill>
          <a:blip r:embed="rId7"/>
          <a:stretch>
            <a:fillRect/>
          </a:stretch>
        </p:blipFill>
        <p:spPr>
          <a:xfrm>
            <a:off x="27902501" y="27943745"/>
            <a:ext cx="5922509" cy="2966895"/>
          </a:xfrm>
          <a:prstGeom prst="rect">
            <a:avLst/>
          </a:prstGeom>
          <a:ln w="12700">
            <a:miter lim="400000"/>
          </a:ln>
        </p:spPr>
      </p:pic>
      <p:sp>
        <p:nvSpPr>
          <p:cNvPr id="119" name="TextBox 12"/>
          <p:cNvSpPr txBox="1"/>
          <p:nvPr/>
        </p:nvSpPr>
        <p:spPr>
          <a:xfrm>
            <a:off x="28218724" y="20269760"/>
            <a:ext cx="9731886" cy="1223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b="1"/>
            </a:lvl1pPr>
          </a:lstStyle>
          <a:p>
            <a:r>
              <a:rPr dirty="0"/>
              <a:t>Conclusions and next steps</a:t>
            </a:r>
          </a:p>
        </p:txBody>
      </p:sp>
      <p:sp>
        <p:nvSpPr>
          <p:cNvPr id="120" name="TextBox 15"/>
          <p:cNvSpPr txBox="1"/>
          <p:nvPr/>
        </p:nvSpPr>
        <p:spPr>
          <a:xfrm>
            <a:off x="27433643" y="32697353"/>
            <a:ext cx="15110973" cy="3170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dirty="0"/>
              <a:t>References</a:t>
            </a:r>
          </a:p>
          <a:p>
            <a:pPr>
              <a:defRPr sz="4000" b="1"/>
            </a:pPr>
            <a:endParaRPr dirty="0"/>
          </a:p>
          <a:p>
            <a:pPr>
              <a:defRPr sz="4000"/>
            </a:pPr>
            <a:r>
              <a:rPr dirty="0"/>
              <a:t>[1] </a:t>
            </a:r>
            <a:r>
              <a:rPr lang="en-US" dirty="0"/>
              <a:t>https://</a:t>
            </a:r>
            <a:r>
              <a:rPr lang="en-US" dirty="0" err="1"/>
              <a:t>fernhurstbooks.com</a:t>
            </a:r>
            <a:r>
              <a:rPr lang="en-US" dirty="0"/>
              <a:t>/</a:t>
            </a:r>
            <a:r>
              <a:rPr lang="en-US" dirty="0" err="1"/>
              <a:t>knowledge_centre</a:t>
            </a:r>
            <a:r>
              <a:rPr lang="en-US" dirty="0"/>
              <a:t>/94/</a:t>
            </a:r>
            <a:r>
              <a:rPr lang="en-US" dirty="0" err="1"/>
              <a:t>points_of_sailing</a:t>
            </a:r>
            <a:endParaRPr dirty="0"/>
          </a:p>
          <a:p>
            <a:pPr>
              <a:defRPr sz="4000" b="1" u="sng"/>
            </a:pPr>
            <a:r>
              <a:rPr dirty="0"/>
              <a:t>You can either have a traditional list of references like this, or just a handful of QR codes that link to the DOI of the relevant articles.</a:t>
            </a:r>
          </a:p>
        </p:txBody>
      </p:sp>
      <p:pic>
        <p:nvPicPr>
          <p:cNvPr id="121" name="Picture 24" descr="Picture 24"/>
          <p:cNvPicPr>
            <a:picLocks noChangeAspect="1"/>
          </p:cNvPicPr>
          <p:nvPr/>
        </p:nvPicPr>
        <p:blipFill>
          <a:blip r:embed="rId8"/>
          <a:stretch>
            <a:fillRect/>
          </a:stretch>
        </p:blipFill>
        <p:spPr>
          <a:xfrm>
            <a:off x="41158492" y="22553117"/>
            <a:ext cx="4550609" cy="3033740"/>
          </a:xfrm>
          <a:prstGeom prst="rect">
            <a:avLst/>
          </a:prstGeom>
          <a:ln w="12700">
            <a:miter lim="400000"/>
          </a:ln>
        </p:spPr>
      </p:pic>
      <p:sp>
        <p:nvSpPr>
          <p:cNvPr id="122" name="TextBox 42"/>
          <p:cNvSpPr txBox="1"/>
          <p:nvPr/>
        </p:nvSpPr>
        <p:spPr>
          <a:xfrm>
            <a:off x="34285553" y="26550564"/>
            <a:ext cx="2794688" cy="4957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t>Figure 5:</a:t>
            </a:r>
          </a:p>
          <a:p>
            <a:pPr>
              <a:defRPr sz="4000"/>
            </a:pPr>
            <a:r>
              <a:t>Equations can be added either directly or as snapshots from a Latex file</a:t>
            </a:r>
          </a:p>
        </p:txBody>
      </p:sp>
      <p:sp>
        <p:nvSpPr>
          <p:cNvPr id="123" name="TextBox 44"/>
          <p:cNvSpPr txBox="1"/>
          <p:nvPr/>
        </p:nvSpPr>
        <p:spPr>
          <a:xfrm>
            <a:off x="45992013" y="22955285"/>
            <a:ext cx="4039458" cy="601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b="1"/>
            </a:lvl1pPr>
          </a:lstStyle>
          <a:p>
            <a:r>
              <a:t>Figure 6: </a:t>
            </a:r>
          </a:p>
        </p:txBody>
      </p:sp>
      <p:sp>
        <p:nvSpPr>
          <p:cNvPr id="124" name="TextBox 57"/>
          <p:cNvSpPr txBox="1"/>
          <p:nvPr/>
        </p:nvSpPr>
        <p:spPr>
          <a:xfrm>
            <a:off x="47670797" y="26100856"/>
            <a:ext cx="2885583" cy="4335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b="1"/>
            </a:lvl1pPr>
          </a:lstStyle>
          <a:p>
            <a:r>
              <a:t>Figure 7: Make sure you label each figure and provide a descriptive caption</a:t>
            </a:r>
          </a:p>
        </p:txBody>
      </p:sp>
      <p:pic>
        <p:nvPicPr>
          <p:cNvPr id="125" name="Picture 58" descr="Picture 58"/>
          <p:cNvPicPr>
            <a:picLocks noChangeAspect="1"/>
          </p:cNvPicPr>
          <p:nvPr/>
        </p:nvPicPr>
        <p:blipFill>
          <a:blip r:embed="rId9"/>
          <a:stretch>
            <a:fillRect/>
          </a:stretch>
        </p:blipFill>
        <p:spPr>
          <a:xfrm>
            <a:off x="37540784" y="26279431"/>
            <a:ext cx="9815448" cy="2577988"/>
          </a:xfrm>
          <a:prstGeom prst="rect">
            <a:avLst/>
          </a:prstGeom>
          <a:ln w="12700">
            <a:miter lim="400000"/>
          </a:ln>
        </p:spPr>
      </p:pic>
      <p:sp>
        <p:nvSpPr>
          <p:cNvPr id="126" name="TextBox 59"/>
          <p:cNvSpPr txBox="1"/>
          <p:nvPr/>
        </p:nvSpPr>
        <p:spPr>
          <a:xfrm>
            <a:off x="37855349" y="29224572"/>
            <a:ext cx="10793739" cy="601624"/>
          </a:xfrm>
          <a:prstGeom prst="rect">
            <a:avLst/>
          </a:prstGeom>
          <a:ln w="12700">
            <a:miter lim="400000"/>
          </a:ln>
        </p:spPr>
        <p:txBody>
          <a:bodyPr lIns="45719" rIns="45719">
            <a:spAutoFit/>
          </a:bodyPr>
          <a:lstStyle/>
          <a:p>
            <a:pPr>
              <a:defRPr sz="4000" b="1"/>
            </a:pPr>
            <a:endParaRPr/>
          </a:p>
        </p:txBody>
      </p:sp>
      <p:pic>
        <p:nvPicPr>
          <p:cNvPr id="127" name="Picture 61" descr="Picture 61"/>
          <p:cNvPicPr>
            <a:picLocks noChangeAspect="1"/>
          </p:cNvPicPr>
          <p:nvPr/>
        </p:nvPicPr>
        <p:blipFill>
          <a:blip r:embed="rId10"/>
          <a:stretch>
            <a:fillRect/>
          </a:stretch>
        </p:blipFill>
        <p:spPr>
          <a:xfrm>
            <a:off x="27824069" y="24255750"/>
            <a:ext cx="12729896" cy="1285276"/>
          </a:xfrm>
          <a:prstGeom prst="rect">
            <a:avLst/>
          </a:prstGeom>
          <a:ln w="12700">
            <a:miter lim="400000"/>
          </a:ln>
        </p:spPr>
      </p:pic>
      <p:pic>
        <p:nvPicPr>
          <p:cNvPr id="128" name="Picture 1023" descr="Picture 1023"/>
          <p:cNvPicPr>
            <a:picLocks noChangeAspect="1"/>
          </p:cNvPicPr>
          <p:nvPr/>
        </p:nvPicPr>
        <p:blipFill>
          <a:blip r:embed="rId11"/>
          <a:stretch>
            <a:fillRect/>
          </a:stretch>
        </p:blipFill>
        <p:spPr>
          <a:xfrm>
            <a:off x="27818410" y="25819419"/>
            <a:ext cx="2766552" cy="876899"/>
          </a:xfrm>
          <a:prstGeom prst="rect">
            <a:avLst/>
          </a:prstGeom>
          <a:ln w="12700">
            <a:miter lim="400000"/>
          </a:ln>
        </p:spPr>
      </p:pic>
      <p:sp>
        <p:nvSpPr>
          <p:cNvPr id="129" name="In the wake of unprecedented global challenges, the urgency for collective action has never been more apparent. Climate change continues to threaten ecosystems, exacerbating natural disasters and disrupting livelihoods. Socioeconomic inequalities persist"/>
          <p:cNvSpPr txBox="1"/>
          <p:nvPr/>
        </p:nvSpPr>
        <p:spPr>
          <a:xfrm>
            <a:off x="28176943" y="21253393"/>
            <a:ext cx="9815447" cy="1059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latin typeface="+mn-lt"/>
                <a:ea typeface="+mn-ea"/>
                <a:cs typeface="+mn-cs"/>
                <a:sym typeface="Helvetica"/>
              </a:defRPr>
            </a:pPr>
            <a:r>
              <a:rPr dirty="0"/>
              <a:t>In the wake of unprecedented global challenges, the urgency for collective action has never been more apparent. Climate change continues to threaten ecosystems, exacerbating natural disasters and disrupting livelihoods. Socioeconomic inequalities persist, amplifying disparities in access to healthcare, education, and economic opportunities. Political tensions simmer, fueling conflicts and undermining international cooperation. In this complex landscape, fostering empathy, understanding, and resilience becomes paramount. It requires bold leadership, innovative solutions, and a shared commitment to address systemic issues at their root. The path forward demands courage, compassion, and collaboration, as we navigate the intricate tapestry of our interconnected world, striving to build a more just and sustainable future for generations to come.</a:t>
            </a:r>
          </a:p>
          <a:p>
            <a:pPr>
              <a:defRPr sz="2400">
                <a:latin typeface="+mn-lt"/>
                <a:ea typeface="+mn-ea"/>
                <a:cs typeface="+mn-cs"/>
                <a:sym typeface="Helvetica"/>
              </a:defRPr>
            </a:pPr>
            <a:endParaRPr dirty="0"/>
          </a:p>
          <a:p>
            <a:pPr>
              <a:spcBef>
                <a:spcPts val="2000"/>
              </a:spcBef>
              <a:defRPr sz="1600">
                <a:latin typeface="+mn-lt"/>
                <a:ea typeface="+mn-ea"/>
                <a:cs typeface="+mn-cs"/>
                <a:sym typeface="Helvetica"/>
              </a:defRPr>
            </a:pPr>
            <a:r>
              <a:rPr dirty="0"/>
              <a:t>Optimal control theory is a powerful framework used in engineering, economics, and various other fields to design control strategies that optimize the performance of a system while adhering to specified constraints. At its core, optimal control seeks to find the control inputs that minimize or maximize an objective function, often representing a cost or utility associated with the system's behavior over time.</a:t>
            </a:r>
          </a:p>
          <a:p>
            <a:pPr>
              <a:spcBef>
                <a:spcPts val="2000"/>
              </a:spcBef>
              <a:defRPr sz="1600">
                <a:latin typeface="+mn-lt"/>
                <a:ea typeface="+mn-ea"/>
                <a:cs typeface="+mn-cs"/>
                <a:sym typeface="Helvetica"/>
              </a:defRPr>
            </a:pPr>
            <a:r>
              <a:rPr dirty="0"/>
              <a:t>In engineering applications, optimal control plays a crucial role in designing efficient and robust control systems for complex dynamical systems. Whether it's guiding a spacecraft to its destination with minimal fuel consumption, stabilizing an aircraft during flight, or regulating the operation of industrial processes, optimal control techniques provide a systematic approach to achieving desired performance objectives while accounting for constraints such as energy limitations, safety requirements, and environmental considerations.</a:t>
            </a:r>
          </a:p>
          <a:p>
            <a:pPr>
              <a:spcBef>
                <a:spcPts val="2000"/>
              </a:spcBef>
              <a:defRPr sz="1600">
                <a:latin typeface="+mn-lt"/>
                <a:ea typeface="+mn-ea"/>
                <a:cs typeface="+mn-cs"/>
                <a:sym typeface="Helvetica"/>
              </a:defRPr>
            </a:pPr>
            <a:r>
              <a:rPr dirty="0"/>
              <a:t>In economics, optimal control is employed to study decision-making processes in dynamic systems, such as resource allocation, investment strategies, and policy design. By formulating mathematical models that represent the dynamics of economic systems and the objectives of decision-makers, economists can use optimal control theory to identify optimal policies that maximize social welfare, economic growth, or other desirable outcomes, taking into account factors like resource constraints, uncertainty, and competing objectives.</a:t>
            </a:r>
          </a:p>
          <a:p>
            <a:pPr>
              <a:defRPr sz="1600">
                <a:latin typeface="+mn-lt"/>
                <a:ea typeface="+mn-ea"/>
                <a:cs typeface="+mn-cs"/>
                <a:sym typeface="Helvetica"/>
              </a:defRPr>
            </a:pPr>
            <a:r>
              <a:rPr dirty="0"/>
              <a:t>Overall, optimal control theory provides a rigorous framework for addressing a wide range of optimization problems in dynamic systems, offering insights and methodologies that are indispensable for tackling real-world challenges in diverse domains.</a:t>
            </a:r>
          </a:p>
        </p:txBody>
      </p:sp>
      <p:sp>
        <p:nvSpPr>
          <p:cNvPr id="130" name="In engineering applications, optimal control plays a crucial role in designing efficient and robust control systems for complex dynamical systems. Whether it's guiding a spacecraft to its destination with minimal fuel consumption, stabilizing an aircraft"/>
          <p:cNvSpPr txBox="1"/>
          <p:nvPr/>
        </p:nvSpPr>
        <p:spPr>
          <a:xfrm>
            <a:off x="40082525" y="10696634"/>
            <a:ext cx="10327127" cy="796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2000"/>
              </a:spcBef>
              <a:defRPr sz="2400">
                <a:latin typeface="+mn-lt"/>
                <a:ea typeface="+mn-ea"/>
                <a:cs typeface="+mn-cs"/>
                <a:sym typeface="Helvetica"/>
              </a:defRPr>
            </a:pPr>
            <a:r>
              <a:t>In engineering applications, optimal control plays a crucial role in designing efficient and robust control systems for complex dynamical systems. Whether it's guiding a spacecraft to its destination with minimal fuel consumption, stabilizing an aircraft during flight, or regulating the operation of industrial processes, optimal control techniques provide a systematic approach to achieving desired performance objectives while accounting for constraints such as energy limitations, safety requirements, and environmental considerations.</a:t>
            </a:r>
          </a:p>
          <a:p>
            <a:pPr>
              <a:spcBef>
                <a:spcPts val="2000"/>
              </a:spcBef>
              <a:defRPr sz="2400">
                <a:latin typeface="+mn-lt"/>
                <a:ea typeface="+mn-ea"/>
                <a:cs typeface="+mn-cs"/>
                <a:sym typeface="Helvetica"/>
              </a:defRPr>
            </a:pPr>
            <a:r>
              <a:t>In economics, optimal control is employed to study decision-making processes in dynamic systems, such as resource allocation, investment strategies, and policy design. By formulating mathematical models that represent the dynamics of economic systems and the objectives of decision-makers, economists can use optimal control theory to identify optimal policies that maximize social welfare, economic growth, or other desirable outcomes, taking into account factors like resource constraints, uncertainty, and competing objectives.</a:t>
            </a:r>
          </a:p>
          <a:p>
            <a:pPr>
              <a:defRPr sz="2400">
                <a:latin typeface="+mn-lt"/>
                <a:ea typeface="+mn-ea"/>
                <a:cs typeface="+mn-cs"/>
                <a:sym typeface="Helvetica"/>
              </a:defRPr>
            </a:pPr>
            <a:r>
              <a:t>Overall, optimal control theory provides a rigorous framework for addressing a wide range of optimization problems in dynamic systems, offering insights and methodologies that are indispensable for tackling real-world challenges in diverse domains.</a:t>
            </a:r>
          </a:p>
        </p:txBody>
      </p:sp>
      <p:pic>
        <p:nvPicPr>
          <p:cNvPr id="6" name="Picture 2">
            <a:extLst>
              <a:ext uri="{FF2B5EF4-FFF2-40B4-BE49-F238E27FC236}">
                <a16:creationId xmlns:a16="http://schemas.microsoft.com/office/drawing/2014/main" id="{D74F09CF-5190-8C4F-F3F3-AAD0FAF7C14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9684" r="273" b="57577"/>
          <a:stretch/>
        </p:blipFill>
        <p:spPr bwMode="auto">
          <a:xfrm>
            <a:off x="1907462" y="431468"/>
            <a:ext cx="48648918" cy="621462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7" name="Picture 47" descr="Picture 47">
            <a:extLst>
              <a:ext uri="{FF2B5EF4-FFF2-40B4-BE49-F238E27FC236}">
                <a16:creationId xmlns:a16="http://schemas.microsoft.com/office/drawing/2014/main" id="{935ED4FE-05EC-0DA3-2683-3904CE53A74F}"/>
              </a:ext>
            </a:extLst>
          </p:cNvPr>
          <p:cNvPicPr>
            <a:picLocks noChangeAspect="1"/>
          </p:cNvPicPr>
          <p:nvPr/>
        </p:nvPicPr>
        <p:blipFill>
          <a:blip r:embed="rId13"/>
          <a:stretch>
            <a:fillRect/>
          </a:stretch>
        </p:blipFill>
        <p:spPr>
          <a:xfrm>
            <a:off x="42173769" y="609560"/>
            <a:ext cx="5497028" cy="5497028"/>
          </a:xfrm>
          <a:prstGeom prst="rect">
            <a:avLst/>
          </a:prstGeom>
          <a:ln w="12700">
            <a:miter lim="400000"/>
          </a:ln>
        </p:spPr>
      </p:pic>
      <p:pic>
        <p:nvPicPr>
          <p:cNvPr id="8" name="Picture 7" descr="A black and white logo&#10;&#10;AI-generated content may be incorrect.">
            <a:extLst>
              <a:ext uri="{FF2B5EF4-FFF2-40B4-BE49-F238E27FC236}">
                <a16:creationId xmlns:a16="http://schemas.microsoft.com/office/drawing/2014/main" id="{A2F1BA3B-B6DB-920A-9AB5-483A7B2D365B}"/>
              </a:ext>
            </a:extLst>
          </p:cNvPr>
          <p:cNvPicPr>
            <a:picLocks noChangeAspect="1"/>
          </p:cNvPicPr>
          <p:nvPr/>
        </p:nvPicPr>
        <p:blipFill>
          <a:blip r:embed="rId14"/>
          <a:stretch>
            <a:fillRect/>
          </a:stretch>
        </p:blipFill>
        <p:spPr>
          <a:xfrm>
            <a:off x="4310942" y="892612"/>
            <a:ext cx="4797889" cy="4797889"/>
          </a:xfrm>
          <a:prstGeom prst="rect">
            <a:avLst/>
          </a:prstGeom>
        </p:spPr>
      </p:pic>
      <p:sp>
        <p:nvSpPr>
          <p:cNvPr id="9" name="Title 1">
            <a:extLst>
              <a:ext uri="{FF2B5EF4-FFF2-40B4-BE49-F238E27FC236}">
                <a16:creationId xmlns:a16="http://schemas.microsoft.com/office/drawing/2014/main" id="{80877D7A-28F0-C7EF-A882-78EE254B0884}"/>
              </a:ext>
            </a:extLst>
          </p:cNvPr>
          <p:cNvSpPr txBox="1">
            <a:spLocks/>
          </p:cNvSpPr>
          <p:nvPr/>
        </p:nvSpPr>
        <p:spPr>
          <a:xfrm>
            <a:off x="11310744" y="1240476"/>
            <a:ext cx="28661111" cy="1563023"/>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800" dirty="0"/>
              <a:t>Charting Uncharted Waters</a:t>
            </a:r>
            <a:endParaRPr lang="en-US" sz="5400" dirty="0"/>
          </a:p>
        </p:txBody>
      </p:sp>
      <p:sp>
        <p:nvSpPr>
          <p:cNvPr id="11" name="TextBox 10">
            <a:extLst>
              <a:ext uri="{FF2B5EF4-FFF2-40B4-BE49-F238E27FC236}">
                <a16:creationId xmlns:a16="http://schemas.microsoft.com/office/drawing/2014/main" id="{ECFC7C8D-8E1A-0CE7-A46C-71493852A7D3}"/>
              </a:ext>
            </a:extLst>
          </p:cNvPr>
          <p:cNvSpPr txBox="1"/>
          <p:nvPr/>
        </p:nvSpPr>
        <p:spPr>
          <a:xfrm>
            <a:off x="12547953" y="3482286"/>
            <a:ext cx="2657563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indent="0" algn="ctr">
              <a:buNone/>
            </a:pPr>
            <a:r>
              <a:rPr lang="en-US" sz="5400" dirty="0">
                <a:solidFill>
                  <a:schemeClr val="tx1"/>
                </a:solidFill>
              </a:rPr>
              <a:t>An Optimal Control Story</a:t>
            </a:r>
          </a:p>
          <a:p>
            <a:pPr marL="0" indent="0" algn="ctr">
              <a:buNone/>
            </a:pPr>
            <a:r>
              <a:rPr lang="en-US" sz="5400" dirty="0">
                <a:solidFill>
                  <a:srgbClr val="FFFFFF"/>
                </a:solidFill>
              </a:rPr>
              <a:t>Dallin Anderson, Joseph Du Toit, Abraham Harris, Nephi Suyama, Ryan Wood</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pic>
        <p:nvPicPr>
          <p:cNvPr id="1026" name="Picture 2">
            <a:extLst>
              <a:ext uri="{FF2B5EF4-FFF2-40B4-BE49-F238E27FC236}">
                <a16:creationId xmlns:a16="http://schemas.microsoft.com/office/drawing/2014/main" id="{70D34D56-ACEA-ABDC-1FDD-8556C0D4C27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4834" y="31645208"/>
            <a:ext cx="6031805" cy="5866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1300</Words>
  <Application>Microsoft Macintosh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Dallin Anderson</cp:lastModifiedBy>
  <cp:revision>1</cp:revision>
  <dcterms:modified xsi:type="dcterms:W3CDTF">2025-04-09T04:36:34Z</dcterms:modified>
</cp:coreProperties>
</file>