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Old Standard TT"/>
      <p:regular r:id="rId19"/>
      <p:bold r:id="rId20"/>
      <p: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bold.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ldStandardTT-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ldStandardTT-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addb92f0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addb92f0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c6f90357f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6f90357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addb92f0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addb92f0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addb92f0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addb92f0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en.wikipedia.org/wiki/Confusion_matrix"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archive.ics.uci.edu/ml/datasets/breast+cancer+wisconsin+%28diagnostic%29"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Breast Cancer Prediction using ML</a:t>
            </a:r>
            <a:endParaRPr/>
          </a:p>
        </p:txBody>
      </p:sp>
      <p:sp>
        <p:nvSpPr>
          <p:cNvPr id="60" name="Google Shape;60;p13"/>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Abraham Tony</a:t>
            </a:r>
            <a:endParaRPr/>
          </a:p>
        </p:txBody>
      </p:sp>
      <p:sp>
        <p:nvSpPr>
          <p:cNvPr id="61" name="Google Shape;61;p1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Data Ingestion</a:t>
            </a:r>
            <a:endParaRPr/>
          </a:p>
          <a:p>
            <a:pPr indent="-342900" lvl="0" marL="457200" rtl="0" algn="l">
              <a:spcBef>
                <a:spcPts val="1600"/>
              </a:spcBef>
              <a:spcAft>
                <a:spcPts val="0"/>
              </a:spcAft>
              <a:buSzPts val="1800"/>
              <a:buChar char="●"/>
            </a:pPr>
            <a:r>
              <a:rPr lang="en"/>
              <a:t>Data Wrangling</a:t>
            </a:r>
            <a:endParaRPr/>
          </a:p>
          <a:p>
            <a:pPr indent="-342900" lvl="0" marL="457200" rtl="0" algn="l">
              <a:spcBef>
                <a:spcPts val="1600"/>
              </a:spcBef>
              <a:spcAft>
                <a:spcPts val="0"/>
              </a:spcAft>
              <a:buSzPts val="1800"/>
              <a:buChar char="●"/>
            </a:pPr>
            <a:r>
              <a:rPr lang="en"/>
              <a:t>Data Visualisation</a:t>
            </a:r>
            <a:endParaRPr/>
          </a:p>
          <a:p>
            <a:pPr indent="-342900" lvl="0" marL="457200" rtl="0" algn="l">
              <a:spcBef>
                <a:spcPts val="1600"/>
              </a:spcBef>
              <a:spcAft>
                <a:spcPts val="0"/>
              </a:spcAft>
              <a:buSzPts val="1800"/>
              <a:buChar char="●"/>
            </a:pPr>
            <a:r>
              <a:rPr lang="en"/>
              <a:t>Train algorithm</a:t>
            </a:r>
            <a:endParaRPr/>
          </a:p>
          <a:p>
            <a:pPr indent="-342900" lvl="0" marL="457200" rtl="0" algn="l">
              <a:spcBef>
                <a:spcPts val="1600"/>
              </a:spcBef>
              <a:spcAft>
                <a:spcPts val="0"/>
              </a:spcAft>
              <a:buSzPts val="1800"/>
              <a:buChar char="●"/>
            </a:pPr>
            <a:r>
              <a:rPr lang="en"/>
              <a:t>Test algorithm</a:t>
            </a:r>
            <a:endParaRPr/>
          </a:p>
          <a:p>
            <a:pPr indent="-342900" lvl="0" marL="457200" rtl="0" algn="l">
              <a:spcBef>
                <a:spcPts val="1600"/>
              </a:spcBef>
              <a:spcAft>
                <a:spcPts val="1600"/>
              </a:spcAft>
              <a:buSzPts val="1800"/>
              <a:buChar char="●"/>
            </a:pPr>
            <a:r>
              <a:rPr lang="en"/>
              <a:t>Evaluate the results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600"/>
          </a:p>
        </p:txBody>
      </p:sp>
      <p:sp>
        <p:nvSpPr>
          <p:cNvPr id="122" name="Google Shape;122;p22"/>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t/>
            </a:r>
            <a:endParaRPr sz="1600"/>
          </a:p>
        </p:txBody>
      </p:sp>
      <p:sp>
        <p:nvSpPr>
          <p:cNvPr id="123" name="Google Shape;123;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and testing the data</a:t>
            </a:r>
            <a:endParaRPr/>
          </a:p>
        </p:txBody>
      </p:sp>
      <p:pic>
        <p:nvPicPr>
          <p:cNvPr id="124" name="Google Shape;124;p22"/>
          <p:cNvPicPr preferRelativeResize="0"/>
          <p:nvPr/>
        </p:nvPicPr>
        <p:blipFill rotWithShape="1">
          <a:blip r:embed="rId3">
            <a:alphaModFix/>
          </a:blip>
          <a:srcRect b="14172" l="14302" r="6501" t="36478"/>
          <a:stretch/>
        </p:blipFill>
        <p:spPr>
          <a:xfrm>
            <a:off x="1242100" y="1058225"/>
            <a:ext cx="7241200" cy="2537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1300">
                <a:latin typeface="Arial"/>
                <a:ea typeface="Arial"/>
                <a:cs typeface="Arial"/>
                <a:sym typeface="Arial"/>
              </a:rPr>
              <a:t>Show the confusion matrix and the accuracy of the models on the test data. The</a:t>
            </a:r>
            <a:r>
              <a:rPr lang="en" sz="1300">
                <a:uFill>
                  <a:noFill/>
                </a:uFill>
                <a:latin typeface="Arial"/>
                <a:ea typeface="Arial"/>
                <a:cs typeface="Arial"/>
                <a:sym typeface="Arial"/>
                <a:hlinkClick r:id="rId3"/>
              </a:rPr>
              <a:t> </a:t>
            </a:r>
            <a:r>
              <a:rPr lang="en" sz="1300">
                <a:latin typeface="Arial"/>
                <a:ea typeface="Arial"/>
                <a:cs typeface="Arial"/>
                <a:sym typeface="Arial"/>
              </a:rPr>
              <a:t>confusion matrix tells us how many patients each model misdiagnosed (number of patients with cancer that were misdiagnosed as not having cancer a.k.a false negative, and the number of patients who did not have cancer that were misdiagnosed with having cancer a.k.a false positive) and the number of correct diagnosis, the true positives and true negatives.</a:t>
            </a:r>
            <a:endParaRPr sz="1300">
              <a:latin typeface="Arial"/>
              <a:ea typeface="Arial"/>
              <a:cs typeface="Arial"/>
              <a:sym typeface="Arial"/>
            </a:endParaRPr>
          </a:p>
          <a:p>
            <a:pPr indent="0" lvl="0" marL="457200" rtl="0" algn="l">
              <a:spcBef>
                <a:spcPts val="1600"/>
              </a:spcBef>
              <a:spcAft>
                <a:spcPts val="1600"/>
              </a:spcAft>
              <a:buNone/>
            </a:pPr>
            <a:r>
              <a:t/>
            </a:r>
            <a:endParaRPr sz="13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pic>
        <p:nvPicPr>
          <p:cNvPr id="135" name="Google Shape;135;p24"/>
          <p:cNvPicPr preferRelativeResize="0"/>
          <p:nvPr/>
        </p:nvPicPr>
        <p:blipFill rotWithShape="1">
          <a:blip r:embed="rId3">
            <a:alphaModFix/>
          </a:blip>
          <a:srcRect b="0" l="13588" r="5961" t="32899"/>
          <a:stretch/>
        </p:blipFill>
        <p:spPr>
          <a:xfrm>
            <a:off x="0" y="0"/>
            <a:ext cx="6924076" cy="3246876"/>
          </a:xfrm>
          <a:prstGeom prst="rect">
            <a:avLst/>
          </a:prstGeom>
          <a:noFill/>
          <a:ln>
            <a:noFill/>
          </a:ln>
        </p:spPr>
      </p:pic>
      <p:pic>
        <p:nvPicPr>
          <p:cNvPr id="136" name="Google Shape;136;p24"/>
          <p:cNvPicPr preferRelativeResize="0"/>
          <p:nvPr/>
        </p:nvPicPr>
        <p:blipFill rotWithShape="1">
          <a:blip r:embed="rId4">
            <a:alphaModFix/>
          </a:blip>
          <a:srcRect b="14946" l="12571" r="29336" t="35448"/>
          <a:stretch/>
        </p:blipFill>
        <p:spPr>
          <a:xfrm>
            <a:off x="3832000" y="2571750"/>
            <a:ext cx="5311998" cy="2550275"/>
          </a:xfrm>
          <a:prstGeom prst="rect">
            <a:avLst/>
          </a:prstGeom>
          <a:noFill/>
          <a:ln>
            <a:noFill/>
          </a:ln>
        </p:spPr>
      </p:pic>
      <p:sp>
        <p:nvSpPr>
          <p:cNvPr id="137" name="Google Shape;137;p24"/>
          <p:cNvSpPr txBox="1"/>
          <p:nvPr/>
        </p:nvSpPr>
        <p:spPr>
          <a:xfrm>
            <a:off x="132150" y="4135950"/>
            <a:ext cx="73362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200">
                <a:latin typeface="Old Standard TT"/>
                <a:ea typeface="Old Standard TT"/>
                <a:cs typeface="Old Standard TT"/>
                <a:sym typeface="Old Standard TT"/>
              </a:rPr>
              <a:t>The Result</a:t>
            </a:r>
            <a:endParaRPr b="1" i="1" sz="2200">
              <a:latin typeface="Old Standard TT"/>
              <a:ea typeface="Old Standard TT"/>
              <a:cs typeface="Old Standard TT"/>
              <a:sym typeface="Old Standard T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43" name="Google Shape;143;p2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a basic Machine Learning model to predict Breast Cancer and classifying as benign or malignant. Random Forest Classification algorithm gives the best results for our dataset. Well it's not always applicable to every dataset. To choose our model we always need to analyze our dataset and then apply our machine learning model.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ctrTitle"/>
          </p:nvPr>
        </p:nvSpPr>
        <p:spPr>
          <a:xfrm>
            <a:off x="63425" y="96225"/>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7" name="Google Shape;67;p14"/>
          <p:cNvSpPr txBox="1"/>
          <p:nvPr>
            <p:ph idx="1" type="subTitle"/>
          </p:nvPr>
        </p:nvSpPr>
        <p:spPr>
          <a:xfrm>
            <a:off x="63425" y="1770650"/>
            <a:ext cx="9001200" cy="3276900"/>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000000"/>
                </a:solidFill>
              </a:rPr>
              <a:t>Breast cancer (BC) is one of the most common cancers among women worldwide,</a:t>
            </a:r>
            <a:endParaRPr sz="1800">
              <a:solidFill>
                <a:srgbClr val="000000"/>
              </a:solidFill>
            </a:endParaRPr>
          </a:p>
          <a:p>
            <a:pPr indent="0" lvl="0" marL="0" rtl="0" algn="l">
              <a:spcBef>
                <a:spcPts val="0"/>
              </a:spcBef>
              <a:spcAft>
                <a:spcPts val="0"/>
              </a:spcAft>
              <a:buClr>
                <a:schemeClr val="dk1"/>
              </a:buClr>
              <a:buSzPts val="1100"/>
              <a:buFont typeface="Arial"/>
              <a:buNone/>
            </a:pPr>
            <a:r>
              <a:rPr lang="en" sz="1800">
                <a:solidFill>
                  <a:srgbClr val="000000"/>
                </a:solidFill>
              </a:rPr>
              <a:t>representing the majority of new cancer cases and cancer-related deaths according</a:t>
            </a:r>
            <a:endParaRPr sz="1800">
              <a:solidFill>
                <a:srgbClr val="000000"/>
              </a:solidFill>
            </a:endParaRPr>
          </a:p>
          <a:p>
            <a:pPr indent="0" lvl="0" marL="0" rtl="0" algn="l">
              <a:spcBef>
                <a:spcPts val="0"/>
              </a:spcBef>
              <a:spcAft>
                <a:spcPts val="0"/>
              </a:spcAft>
              <a:buClr>
                <a:schemeClr val="dk1"/>
              </a:buClr>
              <a:buSzPts val="1100"/>
              <a:buFont typeface="Arial"/>
              <a:buNone/>
            </a:pPr>
            <a:r>
              <a:rPr lang="en" sz="1800">
                <a:solidFill>
                  <a:srgbClr val="000000"/>
                </a:solidFill>
              </a:rPr>
              <a:t>to global statistics, making it a significant public health problem in today’s society.</a:t>
            </a:r>
            <a:endParaRPr sz="1800">
              <a:solidFill>
                <a:srgbClr val="000000"/>
              </a:solidFill>
            </a:endParaRPr>
          </a:p>
          <a:p>
            <a:pPr indent="0" lvl="0" marL="0" rtl="0" algn="l">
              <a:spcBef>
                <a:spcPts val="0"/>
              </a:spcBef>
              <a:spcAft>
                <a:spcPts val="0"/>
              </a:spcAft>
              <a:buClr>
                <a:schemeClr val="dk1"/>
              </a:buClr>
              <a:buSzPts val="1100"/>
              <a:buFont typeface="Arial"/>
              <a:buNone/>
            </a:pPr>
            <a:r>
              <a:rPr lang="en" sz="1800">
                <a:solidFill>
                  <a:srgbClr val="000000"/>
                </a:solidFill>
              </a:rPr>
              <a:t>The early diagnosis of BC can improve the prognosis and chance of survival</a:t>
            </a:r>
            <a:endParaRPr sz="1800">
              <a:solidFill>
                <a:srgbClr val="000000"/>
              </a:solidFill>
            </a:endParaRPr>
          </a:p>
          <a:p>
            <a:pPr indent="0" lvl="0" marL="0" rtl="0" algn="l">
              <a:spcBef>
                <a:spcPts val="0"/>
              </a:spcBef>
              <a:spcAft>
                <a:spcPts val="0"/>
              </a:spcAft>
              <a:buClr>
                <a:schemeClr val="dk1"/>
              </a:buClr>
              <a:buSzPts val="1100"/>
              <a:buFont typeface="Arial"/>
              <a:buNone/>
            </a:pPr>
            <a:r>
              <a:rPr lang="en" sz="1800">
                <a:solidFill>
                  <a:srgbClr val="000000"/>
                </a:solidFill>
              </a:rPr>
              <a:t>significantly, as it can promote timely clinical treatment to patients. Further accurate</a:t>
            </a:r>
            <a:endParaRPr sz="1800">
              <a:solidFill>
                <a:srgbClr val="000000"/>
              </a:solidFill>
            </a:endParaRPr>
          </a:p>
          <a:p>
            <a:pPr indent="0" lvl="0" marL="0" rtl="0" algn="l">
              <a:spcBef>
                <a:spcPts val="0"/>
              </a:spcBef>
              <a:spcAft>
                <a:spcPts val="0"/>
              </a:spcAft>
              <a:buClr>
                <a:schemeClr val="dk1"/>
              </a:buClr>
              <a:buSzPts val="1100"/>
              <a:buFont typeface="Arial"/>
              <a:buNone/>
            </a:pPr>
            <a:r>
              <a:rPr lang="en" sz="1800">
                <a:solidFill>
                  <a:srgbClr val="000000"/>
                </a:solidFill>
              </a:rPr>
              <a:t>classification of benign tumors can prevent patients undergoing unnecessary</a:t>
            </a:r>
            <a:endParaRPr sz="1800">
              <a:solidFill>
                <a:srgbClr val="000000"/>
              </a:solidFill>
            </a:endParaRPr>
          </a:p>
          <a:p>
            <a:pPr indent="0" lvl="0" marL="0" rtl="0" algn="l">
              <a:spcBef>
                <a:spcPts val="0"/>
              </a:spcBef>
              <a:spcAft>
                <a:spcPts val="0"/>
              </a:spcAft>
              <a:buClr>
                <a:schemeClr val="dk1"/>
              </a:buClr>
              <a:buSzPts val="1100"/>
              <a:buFont typeface="Arial"/>
              <a:buNone/>
            </a:pPr>
            <a:r>
              <a:rPr lang="en" sz="1800">
                <a:solidFill>
                  <a:srgbClr val="000000"/>
                </a:solidFill>
              </a:rPr>
              <a:t>treatments. Thus, the correct diagnosis of BC and classification of patients into</a:t>
            </a:r>
            <a:endParaRPr sz="1800">
              <a:solidFill>
                <a:srgbClr val="000000"/>
              </a:solidFill>
            </a:endParaRPr>
          </a:p>
          <a:p>
            <a:pPr indent="0" lvl="0" marL="0" rtl="0" algn="l">
              <a:spcBef>
                <a:spcPts val="0"/>
              </a:spcBef>
              <a:spcAft>
                <a:spcPts val="0"/>
              </a:spcAft>
              <a:buClr>
                <a:schemeClr val="dk1"/>
              </a:buClr>
              <a:buSzPts val="1100"/>
              <a:buFont typeface="Arial"/>
              <a:buNone/>
            </a:pPr>
            <a:r>
              <a:rPr lang="en" sz="1800">
                <a:solidFill>
                  <a:srgbClr val="000000"/>
                </a:solidFill>
              </a:rPr>
              <a:t>malignant or benign groups is the subject of much research. Because of its unique</a:t>
            </a:r>
            <a:endParaRPr sz="1800">
              <a:solidFill>
                <a:srgbClr val="000000"/>
              </a:solidFill>
            </a:endParaRPr>
          </a:p>
          <a:p>
            <a:pPr indent="0" lvl="0" marL="0" rtl="0" algn="l">
              <a:spcBef>
                <a:spcPts val="0"/>
              </a:spcBef>
              <a:spcAft>
                <a:spcPts val="0"/>
              </a:spcAft>
              <a:buClr>
                <a:schemeClr val="dk1"/>
              </a:buClr>
              <a:buSzPts val="1100"/>
              <a:buFont typeface="Arial"/>
              <a:buNone/>
            </a:pPr>
            <a:r>
              <a:rPr lang="en" sz="1800">
                <a:solidFill>
                  <a:srgbClr val="000000"/>
                </a:solidFill>
              </a:rPr>
              <a:t>advantages in critical features detection from complex BC datasets, machine</a:t>
            </a:r>
            <a:endParaRPr sz="1800">
              <a:solidFill>
                <a:srgbClr val="000000"/>
              </a:solidFill>
            </a:endParaRPr>
          </a:p>
          <a:p>
            <a:pPr indent="0" lvl="0" marL="0" rtl="0" algn="l">
              <a:spcBef>
                <a:spcPts val="0"/>
              </a:spcBef>
              <a:spcAft>
                <a:spcPts val="0"/>
              </a:spcAft>
              <a:buClr>
                <a:schemeClr val="dk1"/>
              </a:buClr>
              <a:buSzPts val="1100"/>
              <a:buFont typeface="Arial"/>
              <a:buNone/>
            </a:pPr>
            <a:r>
              <a:rPr lang="en" sz="1800">
                <a:solidFill>
                  <a:srgbClr val="000000"/>
                </a:solidFill>
              </a:rPr>
              <a:t>learning (ML) is widely recognized as the methodology of choice in BC pattern</a:t>
            </a:r>
            <a:endParaRPr sz="1800">
              <a:solidFill>
                <a:srgbClr val="000000"/>
              </a:solidFill>
            </a:endParaRPr>
          </a:p>
          <a:p>
            <a:pPr indent="0" lvl="0" marL="0" rtl="0" algn="l">
              <a:spcBef>
                <a:spcPts val="0"/>
              </a:spcBef>
              <a:spcAft>
                <a:spcPts val="0"/>
              </a:spcAft>
              <a:buNone/>
            </a:pPr>
            <a:r>
              <a:rPr lang="en" sz="1800">
                <a:solidFill>
                  <a:srgbClr val="000000"/>
                </a:solidFill>
              </a:rPr>
              <a:t>classification and forecast modelling.</a:t>
            </a:r>
            <a:endParaRPr sz="1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Ingestion</a:t>
            </a:r>
            <a:endParaRPr/>
          </a:p>
        </p:txBody>
      </p:sp>
      <p:sp>
        <p:nvSpPr>
          <p:cNvPr id="73" name="Google Shape;73;p1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 </a:t>
            </a:r>
            <a:r>
              <a:rPr lang="en" u="sng">
                <a:solidFill>
                  <a:schemeClr val="hlink"/>
                </a:solidFill>
                <a:hlinkClick r:id="rId3"/>
              </a:rPr>
              <a:t>http://archive.ics.uci.edu/ml/datasets/breast+cancer+wisconsin+%28diagnostic%29</a:t>
            </a:r>
            <a:endParaRPr/>
          </a:p>
          <a:p>
            <a:pPr indent="0" lvl="0" marL="0" rtl="0" algn="l">
              <a:spcBef>
                <a:spcPts val="1600"/>
              </a:spcBef>
              <a:spcAft>
                <a:spcPts val="1600"/>
              </a:spcAft>
              <a:buNone/>
            </a:pPr>
            <a:r>
              <a:t/>
            </a:r>
            <a:endParaRPr/>
          </a:p>
        </p:txBody>
      </p:sp>
      <p:pic>
        <p:nvPicPr>
          <p:cNvPr id="74" name="Google Shape;74;p15"/>
          <p:cNvPicPr preferRelativeResize="0"/>
          <p:nvPr/>
        </p:nvPicPr>
        <p:blipFill>
          <a:blip r:embed="rId4">
            <a:alphaModFix/>
          </a:blip>
          <a:stretch>
            <a:fillRect/>
          </a:stretch>
        </p:blipFill>
        <p:spPr>
          <a:xfrm>
            <a:off x="392600" y="2213400"/>
            <a:ext cx="8520599" cy="2496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wrangling</a:t>
            </a:r>
            <a:endParaRPr/>
          </a:p>
        </p:txBody>
      </p:sp>
      <p:sp>
        <p:nvSpPr>
          <p:cNvPr id="80" name="Google Shape;80;p1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Structuring,cleaning and validating data set.</a:t>
            </a:r>
            <a:endParaRPr/>
          </a:p>
        </p:txBody>
      </p:sp>
      <p:pic>
        <p:nvPicPr>
          <p:cNvPr id="81" name="Google Shape;81;p16"/>
          <p:cNvPicPr preferRelativeResize="0"/>
          <p:nvPr/>
        </p:nvPicPr>
        <p:blipFill rotWithShape="1">
          <a:blip r:embed="rId3">
            <a:alphaModFix/>
          </a:blip>
          <a:srcRect b="0" l="14605" r="6784" t="33919"/>
          <a:stretch/>
        </p:blipFill>
        <p:spPr>
          <a:xfrm>
            <a:off x="977788" y="1623650"/>
            <a:ext cx="7188425" cy="3397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idx="1" type="body"/>
          </p:nvPr>
        </p:nvSpPr>
        <p:spPr>
          <a:xfrm>
            <a:off x="0" y="0"/>
            <a:ext cx="9144000" cy="50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Font typeface="Arial"/>
              <a:buChar char="●"/>
            </a:pPr>
            <a:r>
              <a:rPr lang="en" sz="1300">
                <a:latin typeface="Arial"/>
                <a:ea typeface="Arial"/>
                <a:cs typeface="Arial"/>
                <a:sym typeface="Arial"/>
              </a:rPr>
              <a:t>Get a count of the number of patients with Malignant (M) cancerous and Benign (B) non-cancerous cells.</a:t>
            </a:r>
            <a:endParaRPr sz="1300">
              <a:latin typeface="Arial"/>
              <a:ea typeface="Arial"/>
              <a:cs typeface="Arial"/>
              <a:sym typeface="Arial"/>
            </a:endParaRPr>
          </a:p>
          <a:p>
            <a:pPr indent="-323850" lvl="0" marL="457200" rtl="0" algn="l">
              <a:spcBef>
                <a:spcPts val="0"/>
              </a:spcBef>
              <a:spcAft>
                <a:spcPts val="0"/>
              </a:spcAft>
              <a:buSzPts val="1500"/>
              <a:buFont typeface="Arial"/>
              <a:buChar char="●"/>
            </a:pPr>
            <a:r>
              <a:rPr lang="en" sz="1300">
                <a:latin typeface="Arial"/>
                <a:ea typeface="Arial"/>
                <a:cs typeface="Arial"/>
                <a:sym typeface="Arial"/>
              </a:rPr>
              <a:t>Explore the data and count the number of rows and columns in the data set. Their are 569 rows of data which means their are 569 patients in this data set, and 33 columns which mean their are 33 features or data points for each patient.</a:t>
            </a:r>
            <a:endParaRPr sz="1500">
              <a:latin typeface="Arial"/>
              <a:ea typeface="Arial"/>
              <a:cs typeface="Arial"/>
              <a:sym typeface="Arial"/>
            </a:endParaRPr>
          </a:p>
        </p:txBody>
      </p:sp>
      <p:pic>
        <p:nvPicPr>
          <p:cNvPr id="87" name="Google Shape;87;p17"/>
          <p:cNvPicPr preferRelativeResize="0"/>
          <p:nvPr/>
        </p:nvPicPr>
        <p:blipFill rotWithShape="1">
          <a:blip r:embed="rId3">
            <a:alphaModFix/>
          </a:blip>
          <a:srcRect b="0" l="13715" r="5607" t="33029"/>
          <a:stretch/>
        </p:blipFill>
        <p:spPr>
          <a:xfrm>
            <a:off x="883388" y="121375"/>
            <a:ext cx="7377226" cy="3442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8"/>
          <p:cNvSpPr txBox="1"/>
          <p:nvPr>
            <p:ph idx="1" type="body"/>
          </p:nvPr>
        </p:nvSpPr>
        <p:spPr>
          <a:xfrm>
            <a:off x="311700" y="1171600"/>
            <a:ext cx="8520600" cy="38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17500" lvl="0" marL="457200" rtl="0" algn="l">
              <a:spcBef>
                <a:spcPts val="1600"/>
              </a:spcBef>
              <a:spcAft>
                <a:spcPts val="0"/>
              </a:spcAft>
              <a:buSzPts val="1400"/>
              <a:buFont typeface="Arial"/>
              <a:buChar char="●"/>
            </a:pPr>
            <a:r>
              <a:rPr lang="en" sz="1400">
                <a:latin typeface="Arial"/>
                <a:ea typeface="Arial"/>
                <a:cs typeface="Arial"/>
                <a:sym typeface="Arial"/>
              </a:rPr>
              <a:t>Encode the categorical data. Change the values in the column ‘</a:t>
            </a:r>
            <a:r>
              <a:rPr i="1" lang="en" sz="1400">
                <a:latin typeface="Arial"/>
                <a:ea typeface="Arial"/>
                <a:cs typeface="Arial"/>
                <a:sym typeface="Arial"/>
              </a:rPr>
              <a:t>diagnosis’</a:t>
            </a:r>
            <a:r>
              <a:rPr lang="en" sz="1400">
                <a:latin typeface="Arial"/>
                <a:ea typeface="Arial"/>
                <a:cs typeface="Arial"/>
                <a:sym typeface="Arial"/>
              </a:rPr>
              <a:t> from M and B to 1 and 0 respectively, then print the results.</a:t>
            </a:r>
            <a:endParaRPr sz="2100"/>
          </a:p>
        </p:txBody>
      </p:sp>
      <p:pic>
        <p:nvPicPr>
          <p:cNvPr id="94" name="Google Shape;94;p18"/>
          <p:cNvPicPr preferRelativeResize="0"/>
          <p:nvPr/>
        </p:nvPicPr>
        <p:blipFill rotWithShape="1">
          <a:blip r:embed="rId3">
            <a:alphaModFix/>
          </a:blip>
          <a:srcRect b="0" l="13727" r="7513" t="38785"/>
          <a:stretch/>
        </p:blipFill>
        <p:spPr>
          <a:xfrm>
            <a:off x="1030700" y="607825"/>
            <a:ext cx="7201549" cy="31469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Visualisation</a:t>
            </a:r>
            <a:endParaRPr/>
          </a:p>
        </p:txBody>
      </p:sp>
      <p:sp>
        <p:nvSpPr>
          <p:cNvPr id="100" name="Google Shape;100;p19"/>
          <p:cNvSpPr txBox="1"/>
          <p:nvPr>
            <p:ph idx="1" type="body"/>
          </p:nvPr>
        </p:nvSpPr>
        <p:spPr>
          <a:xfrm>
            <a:off x="311700" y="1171675"/>
            <a:ext cx="8737800" cy="33972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t/>
            </a:r>
            <a:endParaRPr sz="1600"/>
          </a:p>
        </p:txBody>
      </p:sp>
      <p:pic>
        <p:nvPicPr>
          <p:cNvPr id="101" name="Google Shape;101;p19"/>
          <p:cNvPicPr preferRelativeResize="0"/>
          <p:nvPr/>
        </p:nvPicPr>
        <p:blipFill rotWithShape="1">
          <a:blip r:embed="rId3">
            <a:alphaModFix/>
          </a:blip>
          <a:srcRect b="16337" l="14156" r="41742" t="39328"/>
          <a:stretch/>
        </p:blipFill>
        <p:spPr>
          <a:xfrm>
            <a:off x="311700" y="1171675"/>
            <a:ext cx="4032524" cy="2279274"/>
          </a:xfrm>
          <a:prstGeom prst="rect">
            <a:avLst/>
          </a:prstGeom>
          <a:noFill/>
          <a:ln>
            <a:noFill/>
          </a:ln>
        </p:spPr>
      </p:pic>
      <p:pic>
        <p:nvPicPr>
          <p:cNvPr id="102" name="Google Shape;102;p19"/>
          <p:cNvPicPr preferRelativeResize="0"/>
          <p:nvPr/>
        </p:nvPicPr>
        <p:blipFill rotWithShape="1">
          <a:blip r:embed="rId4">
            <a:alphaModFix/>
          </a:blip>
          <a:srcRect b="0" l="14012" r="6641" t="33919"/>
          <a:stretch/>
        </p:blipFill>
        <p:spPr>
          <a:xfrm>
            <a:off x="4261800" y="1171675"/>
            <a:ext cx="4882200" cy="3397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0"/>
          <p:cNvSpPr txBox="1"/>
          <p:nvPr>
            <p:ph idx="1" type="body"/>
          </p:nvPr>
        </p:nvSpPr>
        <p:spPr>
          <a:xfrm>
            <a:off x="311700" y="1171600"/>
            <a:ext cx="8520600" cy="38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2100"/>
          </a:p>
          <a:p>
            <a:pPr indent="-361950" lvl="0" marL="457200" rtl="0" algn="l">
              <a:spcBef>
                <a:spcPts val="1600"/>
              </a:spcBef>
              <a:spcAft>
                <a:spcPts val="0"/>
              </a:spcAft>
              <a:buSzPts val="2100"/>
              <a:buChar char="●"/>
            </a:pPr>
            <a:r>
              <a:rPr lang="en" sz="1400">
                <a:latin typeface="Arial"/>
                <a:ea typeface="Arial"/>
                <a:cs typeface="Arial"/>
                <a:sym typeface="Arial"/>
              </a:rPr>
              <a:t>Visualize the counts, by creating a count plot.</a:t>
            </a:r>
            <a:endParaRPr sz="1400">
              <a:latin typeface="Arial"/>
              <a:ea typeface="Arial"/>
              <a:cs typeface="Arial"/>
              <a:sym typeface="Arial"/>
            </a:endParaRPr>
          </a:p>
          <a:p>
            <a:pPr indent="0" lvl="0" marL="457200" rtl="0" algn="l">
              <a:spcBef>
                <a:spcPts val="1600"/>
              </a:spcBef>
              <a:spcAft>
                <a:spcPts val="1600"/>
              </a:spcAft>
              <a:buNone/>
            </a:pPr>
            <a:r>
              <a:t/>
            </a:r>
            <a:endParaRPr sz="1400">
              <a:latin typeface="Arial"/>
              <a:ea typeface="Arial"/>
              <a:cs typeface="Arial"/>
              <a:sym typeface="Arial"/>
            </a:endParaRPr>
          </a:p>
        </p:txBody>
      </p:sp>
      <p:pic>
        <p:nvPicPr>
          <p:cNvPr id="109" name="Google Shape;109;p20"/>
          <p:cNvPicPr preferRelativeResize="0"/>
          <p:nvPr/>
        </p:nvPicPr>
        <p:blipFill rotWithShape="1">
          <a:blip r:embed="rId3">
            <a:alphaModFix/>
          </a:blip>
          <a:srcRect b="0" l="14448" r="5634" t="32359"/>
          <a:stretch/>
        </p:blipFill>
        <p:spPr>
          <a:xfrm>
            <a:off x="977800" y="53475"/>
            <a:ext cx="7307274" cy="3477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Splitting</a:t>
            </a:r>
            <a:endParaRPr/>
          </a:p>
        </p:txBody>
      </p:sp>
      <p:sp>
        <p:nvSpPr>
          <p:cNvPr id="115" name="Google Shape;115;p21"/>
          <p:cNvSpPr txBox="1"/>
          <p:nvPr>
            <p:ph idx="1" type="body"/>
          </p:nvPr>
        </p:nvSpPr>
        <p:spPr>
          <a:xfrm>
            <a:off x="311700" y="1171600"/>
            <a:ext cx="8520600" cy="377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latin typeface="Arial"/>
                <a:ea typeface="Arial"/>
                <a:cs typeface="Arial"/>
                <a:sym typeface="Arial"/>
              </a:rPr>
              <a:t>Now I am done exploring and cleaning the data. I will set up my data for the model by first </a:t>
            </a:r>
            <a:r>
              <a:rPr b="1" lang="en" sz="1300">
                <a:latin typeface="Arial"/>
                <a:ea typeface="Arial"/>
                <a:cs typeface="Arial"/>
                <a:sym typeface="Arial"/>
              </a:rPr>
              <a:t>splitting the data set</a:t>
            </a:r>
            <a:r>
              <a:rPr lang="en" sz="1300">
                <a:latin typeface="Arial"/>
                <a:ea typeface="Arial"/>
                <a:cs typeface="Arial"/>
                <a:sym typeface="Arial"/>
              </a:rPr>
              <a:t> into a feature data set also known as the independent data set (X), and a target data set also known as the dependent data set (Y).</a:t>
            </a:r>
            <a:endParaRPr sz="2000"/>
          </a:p>
        </p:txBody>
      </p:sp>
      <p:pic>
        <p:nvPicPr>
          <p:cNvPr id="116" name="Google Shape;116;p21"/>
          <p:cNvPicPr preferRelativeResize="0"/>
          <p:nvPr/>
        </p:nvPicPr>
        <p:blipFill rotWithShape="1">
          <a:blip r:embed="rId3">
            <a:alphaModFix/>
          </a:blip>
          <a:srcRect b="0" l="14301" r="5351" t="33919"/>
          <a:stretch/>
        </p:blipFill>
        <p:spPr>
          <a:xfrm>
            <a:off x="951425" y="2140650"/>
            <a:ext cx="7346901" cy="28013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