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grY0OaNm7bRIaKbfiToMxdIMqQ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" name="Google Shape;17;p20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19" name="Google Shape;19;p20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0" name="Google Shape;20;p20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1" name="Google Shape;21;p20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" name="Google Shape;22;p20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23" name="Google Shape;23;p20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" type="body"/>
          </p:nvPr>
        </p:nvSpPr>
        <p:spPr>
          <a:xfrm rot="5400000">
            <a:off x="2378965" y="-440435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0"/>
          <p:cNvSpPr txBox="1"/>
          <p:nvPr>
            <p:ph type="title"/>
          </p:nvPr>
        </p:nvSpPr>
        <p:spPr>
          <a:xfrm rot="5400000">
            <a:off x="4936367" y="2182286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2" name="Google Shape;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8" name="Google Shape;48;p23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9" name="Google Shape;49;p23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6" name="Google Shape;5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1" name="Google Shape;6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28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9" name="Google Shape;79;p28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/>
          <p:nvPr/>
        </p:nvSpPr>
        <p:spPr>
          <a:xfrm>
            <a:off x="716436" y="5001993"/>
            <a:ext cx="3802003" cy="1443111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1" name="Google Shape;81;p28"/>
          <p:cNvSpPr/>
          <p:nvPr/>
        </p:nvSpPr>
        <p:spPr>
          <a:xfrm>
            <a:off x="-53561" y="5785023"/>
            <a:ext cx="3802003" cy="83820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2" name="Google Shape;82;p28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3" name="Google Shape;83;p28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28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28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/>
          <p:nvPr/>
        </p:nvSpPr>
        <p:spPr>
          <a:xfrm>
            <a:off x="716436" y="5001993"/>
            <a:ext cx="3802003" cy="1443111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" name="Google Shape;7;p19"/>
          <p:cNvSpPr/>
          <p:nvPr/>
        </p:nvSpPr>
        <p:spPr>
          <a:xfrm>
            <a:off x="-53561" y="5785023"/>
            <a:ext cx="3802003" cy="83820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" name="Google Shape;8;p1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9" name="Google Shape;9;p19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" name="Google Shape;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" TargetMode="External"/><Relationship Id="rId4" Type="http://schemas.openxmlformats.org/officeDocument/2006/relationships/hyperlink" Target="https://windows.github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lang="es-ES"/>
              <a:t>Control de versiones (GIT-HUB)</a:t>
            </a:r>
            <a:endParaRPr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20000"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es-ES"/>
              <a:t>Docente: Margot Herrera C.</a:t>
            </a:r>
            <a:endParaRPr/>
          </a:p>
          <a:p>
            <a:pPr indent="0" lvl="0" marL="0" marR="64008" rtl="0" algn="r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s-ES"/>
              <a:t>Módulo: Soporte a Usuarios y Productividad</a:t>
            </a:r>
            <a:endParaRPr/>
          </a:p>
          <a:p>
            <a:pPr indent="0" lvl="0" marL="0" marR="64008" rtl="0" algn="r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s-ES"/>
              <a:t>Curso: 3°C.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56053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Noto Sans Symbols"/>
              <a:buChar char="❖"/>
            </a:pPr>
            <a:r>
              <a:rPr b="1" lang="es-ES"/>
              <a:t>Realizar primer commit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s-ES"/>
              <a:t>	Toma el primer snapshot del repositorio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Crear archivos y directorios en el repositorio.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Modificar archivos y revisar app Git (en estado uncommited).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Validar que es lo que se subirá al nuevo commit (agregar/quitar archivos).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Escribir resumen y descripción del snapshot.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Presionar el COMMIT.</a:t>
            </a:r>
            <a:endParaRPr/>
          </a:p>
          <a:p>
            <a:pPr indent="-148211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s-ES"/>
              <a:t>	Ejercicio: Realizar nuevas modificaciones. </a:t>
            </a:r>
            <a:endParaRPr/>
          </a:p>
        </p:txBody>
      </p:sp>
      <p:sp>
        <p:nvSpPr>
          <p:cNvPr id="164" name="Google Shape;16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s-ES"/>
              <a:t>ACTIVIDAD PRÁCTICA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Font typeface="Noto Sans Symbols"/>
              <a:buChar char="❖"/>
            </a:pPr>
            <a:r>
              <a:rPr b="1" lang="es-ES"/>
              <a:t>Publicar el repositorio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s-ES"/>
              <a:t>	Publica los archivos en el server GitHub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En esquina sup-der, presionar “Publish Repository” y seleccionar la opción GitHub.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Dar nombre al repositorio (o mantener el original).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Opcionalmente, agregar descripción.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Seleccionar repositorio “Publico” (“Privado” requiere pago).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Presionar “Publicar”.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Validar repositorio en GitHub y sincronización de los cambios 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70" name="Google Shape;17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s-ES"/>
              <a:t>ACTIVIDAD PRÁCTICA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Font typeface="Noto Sans Symbols"/>
              <a:buChar char="❖"/>
            </a:pPr>
            <a:r>
              <a:rPr b="1" lang="es-ES"/>
              <a:t>Fork</a:t>
            </a:r>
            <a:r>
              <a:rPr lang="es-ES"/>
              <a:t>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s-ES"/>
              <a:t>	Es la copia de un repositorio. Permite experimentar sin afectar el proyecto original.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s-ES"/>
              <a:t>Permite: 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Proponer cambios. Es el mecanismo para solucionar problemas. 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Usar un proyecto como punto de partida para un proyecto propio. Es la base del open-source: compartir el código para mejorarlo y hacerlo mas confiable. 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76" name="Google Shape;17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s-ES"/>
              <a:t>ACTIVIDAD PRÁCTICA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idx="1" type="body"/>
          </p:nvPr>
        </p:nvSpPr>
        <p:spPr>
          <a:xfrm>
            <a:off x="457200" y="1481328"/>
            <a:ext cx="8229600" cy="5162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Font typeface="Noto Sans Symbols"/>
              <a:buChar char="❖"/>
            </a:pPr>
            <a:r>
              <a:rPr b="1" lang="es-ES"/>
              <a:t>Fork</a:t>
            </a:r>
            <a:r>
              <a:rPr lang="es-ES"/>
              <a:t>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Seleccionar un proyecto desde GitHub.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En la esquina sup-der, presionar el icono FORK.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Revisar la copia local del proyecto obtenido 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Para solucionas un problema (bug) </a:t>
            </a:r>
            <a:endParaRPr/>
          </a:p>
          <a:p>
            <a:pPr indent="-228600" lvl="2" marL="859536" rtl="0" algn="l">
              <a:spcBef>
                <a:spcPts val="35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lang="es-ES"/>
              <a:t>Hacer un fork del repositorio </a:t>
            </a:r>
            <a:endParaRPr/>
          </a:p>
          <a:p>
            <a:pPr indent="-228600" lvl="2" marL="859536" rtl="0" algn="l">
              <a:spcBef>
                <a:spcPts val="35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lang="es-ES"/>
              <a:t>Reparar el problema (bug) </a:t>
            </a:r>
            <a:endParaRPr/>
          </a:p>
          <a:p>
            <a:pPr indent="-228600" lvl="2" marL="859536" rtl="0" algn="l">
              <a:spcBef>
                <a:spcPts val="35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lang="es-ES"/>
              <a:t>Enviar Pull Request al dueño de proyecto </a:t>
            </a:r>
            <a:endParaRPr/>
          </a:p>
          <a:p>
            <a:pPr indent="-228600" lvl="2" marL="859536" rtl="0" algn="l">
              <a:spcBef>
                <a:spcPts val="35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lang="es-ES"/>
              <a:t>Si el dueño le gusta la solución, integrará la corrección 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ACTIVIDAD PRÁCTICA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457200" y="1481328"/>
            <a:ext cx="8229600" cy="4805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Font typeface="Noto Sans Symbols"/>
              <a:buChar char="❖"/>
            </a:pPr>
            <a:r>
              <a:rPr b="1" lang="es-ES"/>
              <a:t>Clonar</a:t>
            </a:r>
            <a:r>
              <a:rPr lang="es-ES"/>
              <a:t>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s-ES"/>
              <a:t>	Permite sincronizar cambios con el server o bien, mantener una copia local de trabajo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En la esquina sup-izq, presionar </a:t>
            </a:r>
            <a:r>
              <a:rPr b="1" lang="es-ES"/>
              <a:t>+ y seleccionar CLONE.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Seleccionar el repositorio a clonar, desde la lista presentada.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Seleccionar el path local, donde se copian los archivos del repositorio.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Presionar OK.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Comenzar a trabajar en forma local.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88" name="Google Shape;1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s-ES"/>
              <a:t>ACTIVIDAD PRÁCTICA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56053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Noto Sans Symbols"/>
              <a:buChar char="❖"/>
            </a:pPr>
            <a:r>
              <a:rPr b="1" lang="es-ES"/>
              <a:t>Branching </a:t>
            </a:r>
            <a:endParaRPr b="1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s-ES"/>
              <a:t>	Permite crear nuevas ramas para agregar o probar nuevas funcionalidades, sin poner en riesgo el código original (rama master o principal)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Seleccionar repositorio al cual se le creara una nueva rama.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En la parte superior del historial, click en la opción </a:t>
            </a:r>
            <a:r>
              <a:rPr b="1" i="1" lang="es-ES"/>
              <a:t>master .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Ingresar nombre para la nueva rama.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Presionar CREATE &lt;rama&gt;.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Validar que la nueva rama ha sido creada (contenido idéntico en ambas ramas).</a:t>
            </a:r>
            <a:endParaRPr/>
          </a:p>
          <a:p>
            <a:pPr indent="-148211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s-ES"/>
              <a:t>ACTIVIDAD PRÁCTICA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Font typeface="Noto Sans Symbols"/>
              <a:buChar char="❖"/>
            </a:pPr>
            <a:r>
              <a:rPr b="1" lang="es-ES"/>
              <a:t>Merge</a:t>
            </a:r>
            <a:r>
              <a:rPr lang="es-ES"/>
              <a:t>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s-ES"/>
              <a:t>	Realiza los cambios propuestos en una rama aparte de la rama master o principal.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Realizar cambios en archivos y/o directorios.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Revisar los cambios realizados.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Seleccionar la nueva rama y realizar un commit asociado a esa rama (dar resumen y descripción del cambio).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Opcional: Sincronizar los cambios en el servidor.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Validar el contenido de las distintas ramas (observar el cambio realizado).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s-ES"/>
              <a:t>ACTIVIDAD PRÁCTICA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Font typeface="Noto Sans Symbols"/>
              <a:buChar char="❖"/>
            </a:pPr>
            <a:r>
              <a:rPr b="1" lang="es-ES"/>
              <a:t>Merge (continuación) 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En Branches, presionar el icono MANAGE.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Arrastrar las rama nueva (origen) a la primera opción del cuadro MERGE.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Arrastrar la rama master (destino) a la segunda opción del cuadro MERGE.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Presionar MERGE.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Observar los cambios en la rama principal. Sincronizar los cambios (push) al server, para actualizar área de trabajo.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Opcional: Borrar la rama temporal. 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s-ES"/>
              <a:t>ACTIVIDAD PRÁCTICA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Font typeface="Noto Sans Symbols"/>
              <a:buChar char="❖"/>
            </a:pPr>
            <a:r>
              <a:rPr b="1" lang="es-ES"/>
              <a:t>Pull Request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s-ES"/>
              <a:t>	Oportunidad de aportar al código, mediante solicitud de incorporar los cambios. El dueño del proyecto decide y fusiona la propuesta.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Obtener el proyecto (fork).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Crear una rama (branch) para hacer las mejoras.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Hacer las modificaciones en los archivos. Realizar los commits necesarios en la nueva rama. 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Solicitar un Pull Request, con los datos que se piden. 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Esperar que los cambios sean aceptado.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212" name="Google Shape;21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s-ES"/>
              <a:t>ACTIVIDAD PRÁCTICA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Font typeface="Noto Sans Symbols"/>
              <a:buChar char="❖"/>
            </a:pPr>
            <a:r>
              <a:rPr lang="es-ES"/>
              <a:t>Git 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Es el corazón de GitHub: Sistema de Control de Versiones (open-source) 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Responsable de la operación local.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Cliente para distintos SO. Incluso: windows.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Mejor trabajar con línea de comandos!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Font typeface="Noto Sans Symbols"/>
              <a:buChar char="❖"/>
            </a:pPr>
            <a:r>
              <a:rPr lang="es-ES" u="sng">
                <a:solidFill>
                  <a:schemeClr val="hlink"/>
                </a:solidFill>
                <a:hlinkClick r:id="rId3"/>
              </a:rPr>
              <a:t>https://github.com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s-ES"/>
              <a:t> 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09" name="Google Shape;109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 Software Control de Versiones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Font typeface="Noto Sans Symbols"/>
              <a:buChar char="❖"/>
            </a:pPr>
            <a:r>
              <a:rPr b="1" lang="es-ES"/>
              <a:t>Snapshots</a:t>
            </a:r>
            <a:r>
              <a:rPr lang="es-ES"/>
              <a:t> 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Es una “</a:t>
            </a:r>
            <a:r>
              <a:rPr i="1" lang="es-ES"/>
              <a:t>fotografía” de estado de un repositorio. 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Git piensa el repositorio como un conjunto de snapshots. 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Cada vez que se hace un </a:t>
            </a:r>
            <a:r>
              <a:rPr b="1" lang="es-ES"/>
              <a:t>commit, se crea un snapshot. Este contiene solo las modificaciones de ese momento. 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Un archivo sin modificaciones no es almacenado, pero tiene una referencia a un estado anterior 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15" name="Google Shape;11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Conceptos básicos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Conceptos básicos.</a:t>
            </a:r>
            <a:endParaRPr/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/>
          </a:p>
        </p:txBody>
      </p:sp>
      <p:sp>
        <p:nvSpPr>
          <p:cNvPr id="122" name="Google Shape;122;p4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632"/>
              <a:buFont typeface="Noto Sans Symbols"/>
              <a:buChar char="❖"/>
            </a:pPr>
            <a:r>
              <a:rPr b="1" lang="es-ES"/>
              <a:t>Snapshots.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s-ES"/>
              <a:t>Modificaciones </a:t>
            </a:r>
            <a:endParaRPr/>
          </a:p>
          <a:p>
            <a:pPr indent="-152400" lvl="0" marL="365760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s-ES"/>
              <a:t>Snapshots en Git </a:t>
            </a:r>
            <a:endParaRPr/>
          </a:p>
        </p:txBody>
      </p:sp>
      <p:pic>
        <p:nvPicPr>
          <p:cNvPr id="124" name="Google Shape;124;p4"/>
          <p:cNvPicPr preferRelativeResize="0"/>
          <p:nvPr>
            <p:ph idx="4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9190" y="1643050"/>
            <a:ext cx="328612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6314" y="3500438"/>
            <a:ext cx="326707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Font typeface="Noto Sans Symbols"/>
              <a:buChar char="❖"/>
            </a:pPr>
            <a:r>
              <a:rPr b="1" lang="es-ES"/>
              <a:t>Operación Local 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Operaciones y recursos de Git son locales al PC 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Se mantiene historia local, sin necesidad de depender del server. 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Mantiene una base de datos local (directorio .git)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Permite el trabajo off-line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Font typeface="Noto Sans Symbols"/>
              <a:buChar char="❖"/>
            </a:pPr>
            <a:r>
              <a:rPr b="1" lang="es-ES"/>
              <a:t>Integridad 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Git mantiene un checksum de cada archivo. No se pueden hacer cambios sin que Git se entere. 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31" name="Google Shape;13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Conceptos básicos.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Font typeface="Noto Sans Symbols"/>
              <a:buChar char="❖"/>
            </a:pPr>
            <a:r>
              <a:rPr b="1" lang="es-ES"/>
              <a:t>Tres estados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s-ES"/>
              <a:t>	Existen tres estados de operación: 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❑"/>
            </a:pPr>
            <a:r>
              <a:rPr b="1" lang="es-ES"/>
              <a:t>Commited: </a:t>
            </a:r>
            <a:r>
              <a:rPr lang="es-ES"/>
              <a:t>archivos guardados en la base de datos local (al directorio .git).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❑"/>
            </a:pPr>
            <a:r>
              <a:rPr b="1" lang="es-ES"/>
              <a:t>Modified: </a:t>
            </a:r>
            <a:r>
              <a:rPr lang="es-ES"/>
              <a:t>Los archivos se encuentran en un área de trabajo, peor no se ha hecho commit a la base local.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❑"/>
            </a:pPr>
            <a:r>
              <a:rPr b="1" lang="es-ES"/>
              <a:t>Staged: </a:t>
            </a:r>
            <a:r>
              <a:rPr lang="es-ES"/>
              <a:t>Los archivos modificados están marcados para una próxima versión o commit.</a:t>
            </a:r>
            <a:endParaRPr/>
          </a:p>
          <a:p>
            <a:pPr indent="-139446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37" name="Google Shape;1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Conceptos básicos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Conceptos básicos.</a:t>
            </a:r>
            <a:br>
              <a:rPr lang="es-ES"/>
            </a:br>
            <a:r>
              <a:rPr lang="es-ES" sz="2800"/>
              <a:t>Tres estados:</a:t>
            </a:r>
            <a:endParaRPr/>
          </a:p>
        </p:txBody>
      </p:sp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idx="4" type="body"/>
          </p:nvPr>
        </p:nvSpPr>
        <p:spPr>
          <a:xfrm>
            <a:off x="4645025" y="1444294"/>
            <a:ext cx="4041775" cy="4413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b="1" lang="es-ES"/>
              <a:t>Directorio .git</a:t>
            </a:r>
            <a:r>
              <a:rPr lang="es-ES"/>
              <a:t>: almacena metadata y base de datos del proyecto 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b="1" lang="es-ES"/>
              <a:t>Working Area:</a:t>
            </a:r>
            <a:r>
              <a:rPr lang="es-ES"/>
              <a:t> Es un checkout del proyecto. Es “copiar” desde la base de datos de Git y poner la versión en disco para edición </a:t>
            </a:r>
            <a:endParaRPr/>
          </a:p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b="1" lang="es-ES"/>
              <a:t>Staging:</a:t>
            </a:r>
            <a:r>
              <a:rPr lang="es-ES"/>
              <a:t> Archivo que guarda información acerca de lo que ira en el siguiente commit. </a:t>
            </a:r>
            <a:endParaRPr/>
          </a:p>
          <a:p>
            <a:pPr indent="-160172" lvl="0" marL="365760" rtl="0" algn="l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</p:txBody>
      </p:sp>
      <p:pic>
        <p:nvPicPr>
          <p:cNvPr id="146" name="Google Shape;146;p7"/>
          <p:cNvPicPr preferRelativeResize="0"/>
          <p:nvPr>
            <p:ph idx="3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069" y="2424906"/>
            <a:ext cx="360045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1836"/>
              <a:buFont typeface="Noto Sans Symbols"/>
              <a:buChar char="❖"/>
            </a:pPr>
            <a:r>
              <a:rPr b="1" lang="es-ES"/>
              <a:t>GitHub </a:t>
            </a:r>
            <a:endParaRPr b="1"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Crear su cuenta en GitHub (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https://github.com</a:t>
            </a:r>
            <a:r>
              <a:rPr lang="es-ES"/>
              <a:t>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1836"/>
              <a:buFont typeface="Noto Sans Symbols"/>
              <a:buChar char="❖"/>
            </a:pPr>
            <a:r>
              <a:rPr b="1" lang="es-ES"/>
              <a:t>Instalar Git en Windows 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Instalar aplicación (</a:t>
            </a:r>
            <a:r>
              <a:rPr lang="es-ES" u="sng">
                <a:solidFill>
                  <a:schemeClr val="hlink"/>
                </a:solidFill>
                <a:hlinkClick r:id="rId4"/>
              </a:rPr>
              <a:t>https://windows.github.com</a:t>
            </a:r>
            <a:r>
              <a:rPr lang="es-ES"/>
              <a:t>)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Abrir app: Git Shell </a:t>
            </a:r>
            <a:endParaRPr/>
          </a:p>
          <a:p>
            <a:pPr indent="-228600" lvl="1" marL="621792" rtl="0" algn="l"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Configurar nombre y email </a:t>
            </a:r>
            <a:endParaRPr/>
          </a:p>
          <a:p>
            <a:pPr indent="-228600" lvl="2" marL="859536" rtl="0" algn="l">
              <a:spcBef>
                <a:spcPts val="35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lang="es-ES"/>
              <a:t>$ git config –global user.name “</a:t>
            </a:r>
            <a:r>
              <a:rPr i="1" lang="es-ES"/>
              <a:t>NOMBRE” </a:t>
            </a:r>
            <a:endParaRPr i="1"/>
          </a:p>
          <a:p>
            <a:pPr indent="-228600" lvl="2" marL="859536" rtl="0" algn="l">
              <a:spcBef>
                <a:spcPts val="35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lang="es-ES"/>
              <a:t>$ git config –global user.email “</a:t>
            </a:r>
            <a:r>
              <a:rPr i="1" lang="es-ES"/>
              <a:t>EMAIL” </a:t>
            </a:r>
            <a:endParaRPr/>
          </a:p>
        </p:txBody>
      </p:sp>
      <p:sp>
        <p:nvSpPr>
          <p:cNvPr id="152" name="Google Shape;15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s-ES"/>
              <a:t>ACTIVIDAD PRÁCTICA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56053" lvl="0" marL="365760" rtl="0" algn="l">
              <a:spcBef>
                <a:spcPts val="0"/>
              </a:spcBef>
              <a:spcAft>
                <a:spcPts val="0"/>
              </a:spcAft>
              <a:buSzPct val="68000"/>
              <a:buFont typeface="Noto Sans Symbols"/>
              <a:buChar char="❖"/>
            </a:pPr>
            <a:r>
              <a:rPr b="1" lang="es-ES"/>
              <a:t>Crear Nuevo Repositorio </a:t>
            </a:r>
            <a:endParaRPr b="1"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s-ES"/>
              <a:t>	</a:t>
            </a:r>
            <a:r>
              <a:rPr lang="es-ES"/>
              <a:t>Un repositorio almacena un proyecto. Se puede hacer por web o aplicación Git Windows 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Abrir aplicación Git Windows.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En esquina sup-der, presionar </a:t>
            </a:r>
            <a:r>
              <a:rPr b="1" lang="es-ES"/>
              <a:t>+. Seleccionar CREATE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Dar nombre al proyecto.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Seleccionar el path local, donde se encontraran los archivos. 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Presionar “CREATE REPOSITORY”. El Repositorio es local (por ahora…) </a:t>
            </a:r>
            <a:endParaRPr/>
          </a:p>
          <a:p>
            <a:pPr indent="-228631" lvl="1" marL="621792" rtl="0" algn="l"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Validar el directorio local </a:t>
            </a:r>
            <a:endParaRPr/>
          </a:p>
          <a:p>
            <a:pPr indent="-148211" lvl="0" marL="365760" rtl="0" algn="l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</p:txBody>
      </p:sp>
      <p:sp>
        <p:nvSpPr>
          <p:cNvPr id="158" name="Google Shape;15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s-ES"/>
              <a:t>ACTIVIDAD PRÁCTICA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currencia">
  <a:themeElements>
    <a:clrScheme name="Concurrencia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2016-08-25T11:37:55Z</dcterms:created>
  <dc:creator>PROFESOR</dc:creator>
</cp:coreProperties>
</file>