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686f7de7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686f7de7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686f7de7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686f7de7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686f7de7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686f7de7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686f7de7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686f7de7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686f7de7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686f7de7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686f7de7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686f7de7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686f7de7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686f7de7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686f7de7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686f7de7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686f7de7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686f7de7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24775" y="1137800"/>
            <a:ext cx="5017500" cy="1578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37571"/>
              <a:buFont typeface="Arial"/>
              <a:buNone/>
            </a:pPr>
            <a:r>
              <a:rPr lang="en" sz="2635">
                <a:latin typeface="Arial"/>
                <a:ea typeface="Arial"/>
                <a:cs typeface="Arial"/>
                <a:sym typeface="Arial"/>
              </a:rPr>
              <a:t>Design  and  testing  of  an  SDN-based  mitigation  system  to  defeat  slow-rate</a:t>
            </a:r>
            <a:endParaRPr sz="2635">
              <a:latin typeface="Arial"/>
              <a:ea typeface="Arial"/>
              <a:cs typeface="Arial"/>
              <a:sym typeface="Arial"/>
            </a:endParaRPr>
          </a:p>
          <a:p>
            <a:pPr indent="0" lvl="0" marL="0" rtl="0" algn="ctr">
              <a:spcBef>
                <a:spcPts val="0"/>
              </a:spcBef>
              <a:spcAft>
                <a:spcPts val="0"/>
              </a:spcAft>
              <a:buClr>
                <a:srgbClr val="000000"/>
              </a:buClr>
              <a:buSzPct val="37571"/>
              <a:buFont typeface="Arial"/>
              <a:buNone/>
            </a:pPr>
            <a:r>
              <a:rPr lang="en" sz="2635">
                <a:latin typeface="Arial"/>
                <a:ea typeface="Arial"/>
                <a:cs typeface="Arial"/>
                <a:sym typeface="Arial"/>
              </a:rPr>
              <a:t>DDoS  attacks</a:t>
            </a:r>
            <a:endParaRPr/>
          </a:p>
        </p:txBody>
      </p:sp>
      <p:sp>
        <p:nvSpPr>
          <p:cNvPr id="135" name="Google Shape;135;p13"/>
          <p:cNvSpPr txBox="1"/>
          <p:nvPr>
            <p:ph idx="1" type="subTitle"/>
          </p:nvPr>
        </p:nvSpPr>
        <p:spPr>
          <a:xfrm>
            <a:off x="5071575" y="368945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Abraham Lemus Ruiz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91" name="Google Shape;191;p22"/>
          <p:cNvSpPr txBox="1"/>
          <p:nvPr/>
        </p:nvSpPr>
        <p:spPr>
          <a:xfrm>
            <a:off x="1297500" y="954350"/>
            <a:ext cx="7659600" cy="3928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852">
                <a:solidFill>
                  <a:srgbClr val="FFFFFF"/>
                </a:solidFill>
              </a:rPr>
              <a:t>S.  Dantas  Silva,  E.  Silva,  E.  P.  Neto,  M.  Lemos,  A.  J.  Venancio Neto,  and  F.  Esposito,  “A  Taxonomy  of  DDoS  Attack  Mitigation Approaches   Featured   by   SDN   Technologies   in   IoT   Scenarios,” Sensors, vol. 20, no. 11, p. 3078, May 2020.</a:t>
            </a:r>
            <a:endParaRPr sz="852">
              <a:solidFill>
                <a:srgbClr val="FFFFFF"/>
              </a:solidFill>
            </a:endParaRPr>
          </a:p>
          <a:p>
            <a:pPr indent="0" lvl="0" marL="0" rtl="0" algn="l">
              <a:lnSpc>
                <a:spcPct val="80000"/>
              </a:lnSpc>
              <a:spcBef>
                <a:spcPts val="0"/>
              </a:spcBef>
              <a:spcAft>
                <a:spcPts val="0"/>
              </a:spcAft>
              <a:buNone/>
            </a:pPr>
            <a:r>
              <a:t/>
            </a:r>
            <a:endParaRPr sz="852">
              <a:solidFill>
                <a:srgbClr val="FFFFFF"/>
              </a:solidFill>
            </a:endParaRPr>
          </a:p>
          <a:p>
            <a:pPr indent="0" lvl="0" marL="0" rtl="0" algn="l">
              <a:lnSpc>
                <a:spcPct val="80000"/>
              </a:lnSpc>
              <a:spcBef>
                <a:spcPts val="0"/>
              </a:spcBef>
              <a:spcAft>
                <a:spcPts val="0"/>
              </a:spcAft>
              <a:buNone/>
            </a:pPr>
            <a:r>
              <a:rPr lang="en" sz="852">
                <a:solidFill>
                  <a:srgbClr val="FFFFFF"/>
                </a:solidFill>
              </a:rPr>
              <a:t>Business,   C.,   2020.   12   DDoS   Statistics   That   Should   Concern Business Leaders. [online] Coxblue.com. Available at: ¡https://www.coxblue.com/12-ddos-statistics-that-should-concern-business-leaders/¿[Accessed 27 February 2021].</a:t>
            </a:r>
            <a:endParaRPr sz="852">
              <a:solidFill>
                <a:srgbClr val="FFFFFF"/>
              </a:solidFill>
            </a:endParaRPr>
          </a:p>
          <a:p>
            <a:pPr indent="0" lvl="0" marL="0" rtl="0" algn="l">
              <a:lnSpc>
                <a:spcPct val="95000"/>
              </a:lnSpc>
              <a:spcBef>
                <a:spcPts val="0"/>
              </a:spcBef>
              <a:spcAft>
                <a:spcPts val="0"/>
              </a:spcAft>
              <a:buNone/>
            </a:pPr>
            <a:r>
              <a:rPr lang="en" sz="1007">
                <a:solidFill>
                  <a:srgbClr val="FFFFFF"/>
                </a:solidFill>
                <a:latin typeface="Lato"/>
                <a:ea typeface="Lato"/>
                <a:cs typeface="Lato"/>
                <a:sym typeface="Lato"/>
              </a:rPr>
              <a:t>\bibitem{news} Cisco Visual Networking Index: Forecast and Trends (2017–2022). Available online: https://www.cisco.com/c/en/us/solutions/collateral/service-provider/visual-networking-index-vni/white-paper-c11-741490.html (accessed on 15 December 2019).</a:t>
            </a:r>
            <a:endParaRPr sz="1007">
              <a:solidFill>
                <a:srgbClr val="FFFFFF"/>
              </a:solidFill>
              <a:latin typeface="Lato"/>
              <a:ea typeface="Lato"/>
              <a:cs typeface="Lato"/>
              <a:sym typeface="Lato"/>
            </a:endParaRPr>
          </a:p>
          <a:p>
            <a:pPr indent="0" lvl="0" marL="0" rtl="0" algn="l">
              <a:lnSpc>
                <a:spcPct val="95000"/>
              </a:lnSpc>
              <a:spcBef>
                <a:spcPts val="1200"/>
              </a:spcBef>
              <a:spcAft>
                <a:spcPts val="0"/>
              </a:spcAft>
              <a:buNone/>
            </a:pPr>
            <a:r>
              <a:rPr lang="en" sz="1007">
                <a:solidFill>
                  <a:srgbClr val="FFFFFF"/>
                </a:solidFill>
                <a:latin typeface="Lato"/>
                <a:ea typeface="Lato"/>
                <a:cs typeface="Lato"/>
                <a:sym typeface="Lato"/>
              </a:rPr>
              <a:t>\bibitem{news1} M. V. O. Assis, L. F. Carvalho, J. Lloret, and M. L. Proenca jr., “A GRU deep learning system against attacks in software-defined networks”, Journal of Network and Computer Applications, vol. 177, p. 102942, mar. 2021, doi: 10.1016/j.jnca.2020.102942</a:t>
            </a:r>
            <a:endParaRPr sz="1007">
              <a:solidFill>
                <a:srgbClr val="FFFFFF"/>
              </a:solidFill>
              <a:latin typeface="Lato"/>
              <a:ea typeface="Lato"/>
              <a:cs typeface="Lato"/>
              <a:sym typeface="Lato"/>
            </a:endParaRPr>
          </a:p>
          <a:p>
            <a:pPr indent="0" lvl="0" marL="0" rtl="0" algn="l">
              <a:lnSpc>
                <a:spcPct val="95000"/>
              </a:lnSpc>
              <a:spcBef>
                <a:spcPts val="1200"/>
              </a:spcBef>
              <a:spcAft>
                <a:spcPts val="0"/>
              </a:spcAft>
              <a:buNone/>
            </a:pPr>
            <a:r>
              <a:rPr lang="en" sz="1007">
                <a:solidFill>
                  <a:srgbClr val="FFFFFF"/>
                </a:solidFill>
                <a:latin typeface="Lato"/>
                <a:ea typeface="Lato"/>
                <a:cs typeface="Lato"/>
                <a:sym typeface="Lato"/>
              </a:rPr>
              <a:t>\bibitem{news2} N. N. Tuan, P. H. Hung, N. D. Nghia, N. V. Tho, T. V. Phan, and N. H. Thanh, “A DDoS Attack Mitigation Scheme in ISP Networks Using Machine Learning Based on SDN,” Electronics, vol. 9, no. 3, p. 413, Feb. 2020, doi: 1ñ0.3390/electronics9030413</a:t>
            </a:r>
            <a:endParaRPr sz="1007">
              <a:solidFill>
                <a:srgbClr val="FFFFFF"/>
              </a:solidFill>
              <a:latin typeface="Lato"/>
              <a:ea typeface="Lato"/>
              <a:cs typeface="Lato"/>
              <a:sym typeface="Lato"/>
            </a:endParaRPr>
          </a:p>
          <a:p>
            <a:pPr indent="0" lvl="0" marL="0" rtl="0" algn="l">
              <a:lnSpc>
                <a:spcPct val="95000"/>
              </a:lnSpc>
              <a:spcBef>
                <a:spcPts val="1200"/>
              </a:spcBef>
              <a:spcAft>
                <a:spcPts val="0"/>
              </a:spcAft>
              <a:buNone/>
            </a:pPr>
            <a:r>
              <a:rPr lang="en" sz="1007">
                <a:solidFill>
                  <a:srgbClr val="FFFFFF"/>
                </a:solidFill>
                <a:latin typeface="Lato"/>
                <a:ea typeface="Lato"/>
                <a:cs typeface="Lato"/>
                <a:sym typeface="Lato"/>
              </a:rPr>
              <a:t>\bibitem{news4} M. P. Novaes, L. F. Carvalho, J. Lloret, and M. L. Proenca jr., “Long Short-Term Memory and Fuzzy Logic for Anomaly Detection and Mitigation in Software-Defined Network Environment”, IEEE Access, vol. 8, pp. 83765–83781, 2020, doi: 10.1109/access.2020.2992044.</a:t>
            </a:r>
            <a:endParaRPr sz="1007">
              <a:solidFill>
                <a:srgbClr val="FFFFFF"/>
              </a:solidFill>
              <a:latin typeface="Lato"/>
              <a:ea typeface="Lato"/>
              <a:cs typeface="Lato"/>
              <a:sym typeface="Lato"/>
            </a:endParaRPr>
          </a:p>
          <a:p>
            <a:pPr indent="0" lvl="0" marL="0" rtl="0" algn="l">
              <a:lnSpc>
                <a:spcPct val="95000"/>
              </a:lnSpc>
              <a:spcBef>
                <a:spcPts val="1200"/>
              </a:spcBef>
              <a:spcAft>
                <a:spcPts val="0"/>
              </a:spcAft>
              <a:buNone/>
            </a:pPr>
            <a:r>
              <a:rPr lang="en" sz="1007">
                <a:solidFill>
                  <a:srgbClr val="FFFFFF"/>
                </a:solidFill>
                <a:latin typeface="Lato"/>
                <a:ea typeface="Lato"/>
                <a:cs typeface="Lato"/>
                <a:sym typeface="Lato"/>
              </a:rPr>
              <a:t>\bibitem{news5}REAL security. 2019. Evolution of DDoS in the last decade - REAL security. [online] Available at: &lt;https://www.real-sec.com/2019/08/evolution-of-ddos-in-the-last-decade/&gt; [Accessed 19 February 2021].</a:t>
            </a:r>
            <a:endParaRPr sz="1007">
              <a:solidFill>
                <a:srgbClr val="FFFFFF"/>
              </a:solidFill>
              <a:latin typeface="Lato"/>
              <a:ea typeface="Lato"/>
              <a:cs typeface="Lato"/>
              <a:sym typeface="Lato"/>
            </a:endParaRPr>
          </a:p>
          <a:p>
            <a:pPr indent="0" lvl="0" marL="0" rtl="0" algn="l">
              <a:lnSpc>
                <a:spcPct val="95000"/>
              </a:lnSpc>
              <a:spcBef>
                <a:spcPts val="1200"/>
              </a:spcBef>
              <a:spcAft>
                <a:spcPts val="1200"/>
              </a:spcAft>
              <a:buNone/>
            </a:pPr>
            <a:r>
              <a:rPr lang="en" sz="1007">
                <a:solidFill>
                  <a:srgbClr val="FFFFFF"/>
                </a:solidFill>
                <a:latin typeface="Lato"/>
                <a:ea typeface="Lato"/>
                <a:cs typeface="Lato"/>
                <a:sym typeface="Lato"/>
              </a:rPr>
              <a:t>\bibitem{news6} KUPREEV, O., BADOVSKAYA, E. and GUTNIKOV, A., 2021. DDoS attacks in Q2 2020. [online] Securelist. Available at: &lt;https://securelist.com/ddos-attacks-in-q2-2020/98077/&gt; [Accessed 20 February 2021].</a:t>
            </a:r>
            <a:endParaRPr sz="1007">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pic>
        <p:nvPicPr>
          <p:cNvPr id="141" name="Google Shape;141;p14"/>
          <p:cNvPicPr preferRelativeResize="0"/>
          <p:nvPr/>
        </p:nvPicPr>
        <p:blipFill>
          <a:blip r:embed="rId3">
            <a:alphaModFix/>
          </a:blip>
          <a:stretch>
            <a:fillRect/>
          </a:stretch>
        </p:blipFill>
        <p:spPr>
          <a:xfrm>
            <a:off x="3553175" y="1698037"/>
            <a:ext cx="5127225" cy="2460777"/>
          </a:xfrm>
          <a:prstGeom prst="rect">
            <a:avLst/>
          </a:prstGeom>
          <a:noFill/>
          <a:ln>
            <a:noFill/>
          </a:ln>
        </p:spPr>
      </p:pic>
      <p:sp>
        <p:nvSpPr>
          <p:cNvPr id="142" name="Google Shape;142;p14"/>
          <p:cNvSpPr txBox="1"/>
          <p:nvPr/>
        </p:nvSpPr>
        <p:spPr>
          <a:xfrm>
            <a:off x="504275" y="1697975"/>
            <a:ext cx="2866800" cy="246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An attacker floods an internet service with many requests in order to block traffic from legitimate users.</a:t>
            </a:r>
            <a:endParaRPr>
              <a:solidFill>
                <a:srgbClr val="FFFFFF"/>
              </a:solidFill>
              <a:latin typeface="Lato"/>
              <a:ea typeface="Lato"/>
              <a:cs typeface="Lato"/>
              <a:sym typeface="Lato"/>
            </a:endParaRPr>
          </a:p>
          <a:p>
            <a:pPr indent="0" lvl="0" marL="0" rtl="0" algn="l">
              <a:lnSpc>
                <a:spcPct val="115000"/>
              </a:lnSpc>
              <a:spcBef>
                <a:spcPts val="1200"/>
              </a:spcBef>
              <a:spcAft>
                <a:spcPts val="0"/>
              </a:spcAft>
              <a:buNone/>
            </a:pPr>
            <a:r>
              <a:rPr lang="en">
                <a:solidFill>
                  <a:srgbClr val="FFFFFF"/>
                </a:solidFill>
                <a:latin typeface="Lato"/>
                <a:ea typeface="Lato"/>
                <a:cs typeface="Lato"/>
                <a:sym typeface="Lato"/>
              </a:rPr>
              <a:t>Three types of DDoS attacks:</a:t>
            </a:r>
            <a:endParaRPr>
              <a:solidFill>
                <a:srgbClr val="FFFFFF"/>
              </a:solidFill>
              <a:latin typeface="Lato"/>
              <a:ea typeface="Lato"/>
              <a:cs typeface="Lato"/>
              <a:sym typeface="Lato"/>
            </a:endParaRPr>
          </a:p>
          <a:p>
            <a:pPr indent="-317500" lvl="0" marL="457200" rtl="0" algn="l">
              <a:lnSpc>
                <a:spcPct val="115000"/>
              </a:lnSpc>
              <a:spcBef>
                <a:spcPts val="1200"/>
              </a:spcBef>
              <a:spcAft>
                <a:spcPts val="0"/>
              </a:spcAft>
              <a:buClr>
                <a:srgbClr val="FFFFFF"/>
              </a:buClr>
              <a:buSzPts val="1400"/>
              <a:buFont typeface="Lato"/>
              <a:buChar char="●"/>
            </a:pPr>
            <a:r>
              <a:rPr lang="en">
                <a:solidFill>
                  <a:srgbClr val="FFFFFF"/>
                </a:solidFill>
                <a:latin typeface="Lato"/>
                <a:ea typeface="Lato"/>
                <a:cs typeface="Lato"/>
                <a:sym typeface="Lato"/>
              </a:rPr>
              <a:t>Volumetric</a:t>
            </a:r>
            <a:endParaRPr>
              <a:solidFill>
                <a:srgbClr val="FFFFFF"/>
              </a:solidFill>
              <a:latin typeface="Lato"/>
              <a:ea typeface="Lato"/>
              <a:cs typeface="Lato"/>
              <a:sym typeface="Lato"/>
            </a:endParaRPr>
          </a:p>
          <a:p>
            <a:pPr indent="-317500" lvl="0" marL="457200" rtl="0" algn="l">
              <a:lnSpc>
                <a:spcPct val="115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Resource Exhaustion</a:t>
            </a:r>
            <a:endParaRPr>
              <a:solidFill>
                <a:srgbClr val="FFFFFF"/>
              </a:solidFill>
              <a:latin typeface="Lato"/>
              <a:ea typeface="Lato"/>
              <a:cs typeface="Lato"/>
              <a:sym typeface="Lato"/>
            </a:endParaRPr>
          </a:p>
          <a:p>
            <a:pPr indent="-317500" lvl="0" marL="457200" rtl="0" algn="l">
              <a:lnSpc>
                <a:spcPct val="115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Application Layer attacks</a:t>
            </a:r>
            <a:endParaRPr>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a:t>
            </a:r>
            <a:endParaRPr/>
          </a:p>
        </p:txBody>
      </p:sp>
      <p:pic>
        <p:nvPicPr>
          <p:cNvPr id="148" name="Google Shape;148;p15"/>
          <p:cNvPicPr preferRelativeResize="0"/>
          <p:nvPr/>
        </p:nvPicPr>
        <p:blipFill>
          <a:blip r:embed="rId3">
            <a:alphaModFix/>
          </a:blip>
          <a:stretch>
            <a:fillRect/>
          </a:stretch>
        </p:blipFill>
        <p:spPr>
          <a:xfrm>
            <a:off x="3275200" y="1059950"/>
            <a:ext cx="5447400" cy="3649750"/>
          </a:xfrm>
          <a:prstGeom prst="rect">
            <a:avLst/>
          </a:prstGeom>
          <a:noFill/>
          <a:ln>
            <a:noFill/>
          </a:ln>
        </p:spPr>
      </p:pic>
      <p:sp>
        <p:nvSpPr>
          <p:cNvPr id="149" name="Google Shape;149;p15"/>
          <p:cNvSpPr txBox="1"/>
          <p:nvPr/>
        </p:nvSpPr>
        <p:spPr>
          <a:xfrm>
            <a:off x="312050" y="1558638"/>
            <a:ext cx="2755200" cy="291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600">
                <a:solidFill>
                  <a:srgbClr val="FFFFFF"/>
                </a:solidFill>
                <a:latin typeface="Lato"/>
                <a:ea typeface="Lato"/>
                <a:cs typeface="Lato"/>
                <a:sym typeface="Lato"/>
              </a:rPr>
              <a:t>An attacker will read / write data to a server slowly, that way it keeps the connection open.</a:t>
            </a:r>
            <a:endParaRPr sz="16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resources</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Strategy</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Strategy</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