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21"/>
  </p:notesMasterIdLst>
  <p:sldIdLst>
    <p:sldId id="317" r:id="rId2"/>
    <p:sldId id="318" r:id="rId3"/>
    <p:sldId id="326" r:id="rId4"/>
    <p:sldId id="319" r:id="rId5"/>
    <p:sldId id="320" r:id="rId6"/>
    <p:sldId id="321" r:id="rId7"/>
    <p:sldId id="322" r:id="rId8"/>
    <p:sldId id="324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</p:sldIdLst>
  <p:sldSz cx="9144000" cy="6858000" type="screen4x3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8F5A8-CA54-4C70-BB66-E8E942972679}" type="datetimeFigureOut">
              <a:rPr lang="es-ES" smtClean="0"/>
              <a:t>14/10/2019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B63BE-4D28-4074-989E-D458657791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4628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B63BE-4D28-4074-989E-D4586577910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4568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B63BE-4D28-4074-989E-D4586577910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609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1D992-DF3D-48A3-9022-AFFC05B1E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1122363"/>
            <a:ext cx="7975798" cy="2387600"/>
          </a:xfrm>
        </p:spPr>
        <p:txBody>
          <a:bodyPr anchor="t">
            <a:normAutofit/>
          </a:bodyPr>
          <a:lstStyle>
            <a:lvl1pPr algn="ctr">
              <a:defRPr sz="5400" b="1">
                <a:solidFill>
                  <a:srgbClr val="000099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901E88-34A2-4A84-A098-DCC8B2F2E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latin typeface="Arial Rounded MT Bold" panose="020F070403050403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Haga clic para modificar el estilo de subtítulo del patrón</a:t>
            </a:r>
            <a:endParaRPr lang="es-419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9ED5F0-5521-433E-83FC-058DB52E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2846-B38C-4456-8402-593532EDFBB2}" type="datetime1">
              <a:rPr lang="es-ES" smtClean="0"/>
              <a:t>14/10/2019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EF24BA-F248-4D4C-BF76-B053C638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38CF2AD-DA89-495B-9E46-AFA7FD6FF1DF}"/>
              </a:ext>
            </a:extLst>
          </p:cNvPr>
          <p:cNvSpPr/>
          <p:nvPr userDrawn="1"/>
        </p:nvSpPr>
        <p:spPr>
          <a:xfrm>
            <a:off x="0" y="260647"/>
            <a:ext cx="9144000" cy="31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CE1E2D8F-F358-44C0-AA40-9EBFCDE0B398}"/>
              </a:ext>
            </a:extLst>
          </p:cNvPr>
          <p:cNvSpPr/>
          <p:nvPr userDrawn="1"/>
        </p:nvSpPr>
        <p:spPr>
          <a:xfrm>
            <a:off x="0" y="18654"/>
            <a:ext cx="1143000" cy="769640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DFE2D7-8833-483D-9D9F-A60FD48B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00" y="207962"/>
            <a:ext cx="514350" cy="365125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fld id="{837B0272-74DE-4F7C-92ED-5BBE0C0745EB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15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55F2F-D21A-4FAE-8FEC-A04D3315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65195B-66D1-497A-B36A-94BBCF0DD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027070-709E-43D3-9877-A97A7B2A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622-DD3C-4E24-9416-F27094C6BAAC}" type="datetime1">
              <a:rPr lang="es-ES" smtClean="0"/>
              <a:t>14/10/2019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432D10-C07A-42C0-9AD4-473A8398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E1DE21-C27B-4553-BE77-E7FCD3A7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13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EAB766-43B8-4E04-A49D-AA084F96C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9E8696-A653-4C88-ACB9-2BFDCCB98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0245F9-211B-4B50-AD6B-8EC2FAA6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7DC1-EDC8-4659-AAC0-FE06D83FB241}" type="datetime1">
              <a:rPr lang="es-ES" smtClean="0"/>
              <a:t>14/10/2019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87E39E-14A9-4371-8450-5FBAC2B9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3DAA51-02F7-4881-B53B-A52EDD51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848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1CA67-7203-49C8-BBC7-3CE21485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16632"/>
            <a:ext cx="7272808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0099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0160B6-A0F4-42FA-87C3-D20FDB23D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825625"/>
            <a:ext cx="8424936" cy="4351338"/>
          </a:xfrm>
        </p:spPr>
        <p:txBody>
          <a:bodyPr>
            <a:normAutofit/>
          </a:bodyPr>
          <a:lstStyle>
            <a:lvl1pPr>
              <a:defRPr sz="3200">
                <a:latin typeface="Arial Rounded MT Bold" panose="020F0704030504030204" pitchFamily="34" charset="0"/>
              </a:defRPr>
            </a:lvl1pPr>
            <a:lvl2pPr>
              <a:defRPr sz="2800">
                <a:latin typeface="Arial Rounded MT Bold" panose="020F0704030504030204" pitchFamily="34" charset="0"/>
              </a:defRPr>
            </a:lvl2pPr>
            <a:lvl3pPr>
              <a:defRPr sz="2000">
                <a:latin typeface="Arial Rounded MT Bold" panose="020F0704030504030204" pitchFamily="34" charset="0"/>
              </a:defRPr>
            </a:lvl3pPr>
            <a:lvl4pPr>
              <a:defRPr sz="1800">
                <a:latin typeface="Arial Rounded MT Bold" panose="020F0704030504030204" pitchFamily="34" charset="0"/>
              </a:defRPr>
            </a:lvl4pPr>
            <a:lvl5pPr>
              <a:defRPr sz="1800">
                <a:latin typeface="Arial Rounded MT Bold" panose="020F0704030504030204" pitchFamily="34" charset="0"/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419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3B6F07-41DC-40D7-A65C-18152540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 b="1">
                <a:solidFill>
                  <a:srgbClr val="000099"/>
                </a:solidFill>
              </a:defRPr>
            </a:lvl1pPr>
          </a:lstStyle>
          <a:p>
            <a:fld id="{DF7AD1F7-776E-4CE6-8C41-2DACCC1CFE00}" type="datetime1">
              <a:rPr lang="es-ES" smtClean="0"/>
              <a:pPr/>
              <a:t>14/10/2019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DC67D7-1557-42D3-B2CC-9DCD4D9C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C736EEE-A678-44DE-95F8-6DAB343B9165}"/>
              </a:ext>
            </a:extLst>
          </p:cNvPr>
          <p:cNvSpPr/>
          <p:nvPr userDrawn="1"/>
        </p:nvSpPr>
        <p:spPr>
          <a:xfrm>
            <a:off x="-17024" y="1298774"/>
            <a:ext cx="9161024" cy="278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3C6D97FD-A6CC-4DEE-9B5E-234C81EF727A}"/>
              </a:ext>
            </a:extLst>
          </p:cNvPr>
          <p:cNvSpPr/>
          <p:nvPr userDrawn="1"/>
        </p:nvSpPr>
        <p:spPr>
          <a:xfrm>
            <a:off x="-17024" y="1056780"/>
            <a:ext cx="1143000" cy="769640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B07C0A2A-1082-481C-8B9F-910F708419BA}"/>
              </a:ext>
            </a:extLst>
          </p:cNvPr>
          <p:cNvSpPr/>
          <p:nvPr userDrawn="1"/>
        </p:nvSpPr>
        <p:spPr>
          <a:xfrm>
            <a:off x="7977934" y="6088360"/>
            <a:ext cx="1143000" cy="769640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3DB9D7-ABEC-4794-B78F-BCF459DF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7934" y="6310311"/>
            <a:ext cx="681432" cy="365125"/>
          </a:xfrm>
        </p:spPr>
        <p:txBody>
          <a:bodyPr/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fld id="{837B0272-74DE-4F7C-92ED-5BBE0C0745EB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113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F20E0-DF3C-4F9C-9B3D-637394EAE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/>
          <a:lstStyle>
            <a:lvl1pPr>
              <a:defRPr sz="4500"/>
            </a:lvl1pPr>
          </a:lstStyle>
          <a:p>
            <a:r>
              <a:rPr lang="es-ES" dirty="0"/>
              <a:t>Haga clic para modificar el estilo de título del patrón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6AB858-5910-4320-8EB8-A997DE81F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tint val="75000"/>
                  </a:schemeClr>
                </a:solidFill>
                <a:latin typeface="Arial Rounded MT Bold" panose="020F070403050403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627685-D70C-4B1F-AD9D-3DE38203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C1B2-F3AF-4EBE-A4E3-04782AB82CFC}" type="datetime1">
              <a:rPr lang="es-ES" smtClean="0"/>
              <a:t>14/10/2019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6061B4-B081-4E2B-95D5-71411DA4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162035-F3AA-4884-A068-D2188713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92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4F8A5-D205-41C2-A7DB-3C96C38E6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44624"/>
            <a:ext cx="7111702" cy="1325563"/>
          </a:xfrm>
        </p:spPr>
        <p:txBody>
          <a:bodyPr/>
          <a:lstStyle>
            <a:lvl1pPr>
              <a:defRPr lang="es-ES" sz="4000" b="1" kern="1200" smtClean="0">
                <a:solidFill>
                  <a:srgbClr val="000099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7F918B-8D61-46BE-8F6B-A59EAA1A9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 sz="1800">
                <a:latin typeface="Arial Rounded MT Bold" panose="020F0704030504030204" pitchFamily="34" charset="0"/>
              </a:defRPr>
            </a:lvl3pPr>
            <a:lvl4pPr>
              <a:defRPr sz="1600">
                <a:latin typeface="Arial Rounded MT Bold" panose="020F0704030504030204" pitchFamily="34" charset="0"/>
              </a:defRPr>
            </a:lvl4pPr>
            <a:lvl5pPr>
              <a:defRPr sz="1600">
                <a:latin typeface="Arial Rounded MT Bold" panose="020F0704030504030204" pitchFamily="34" charset="0"/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419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4D832F-9A9E-48C7-AC28-BEB357297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 sz="1800">
                <a:latin typeface="Arial Rounded MT Bold" panose="020F0704030504030204" pitchFamily="34" charset="0"/>
              </a:defRPr>
            </a:lvl3pPr>
            <a:lvl4pPr>
              <a:defRPr sz="1600">
                <a:latin typeface="Arial Rounded MT Bold" panose="020F0704030504030204" pitchFamily="34" charset="0"/>
              </a:defRPr>
            </a:lvl4pPr>
            <a:lvl5pPr>
              <a:defRPr sz="1600">
                <a:latin typeface="Arial Rounded MT Bold" panose="020F0704030504030204" pitchFamily="34" charset="0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FAFCB8-6169-4052-A683-FF67C3E6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242A-E981-406D-9217-1908E735E1EF}" type="datetime1">
              <a:rPr lang="es-ES" smtClean="0"/>
              <a:t>14/10/2019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6E4D83-91F2-4BD1-B7FA-DC11DD06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35FD15E-1268-4037-A610-4BDDF500B486}"/>
              </a:ext>
            </a:extLst>
          </p:cNvPr>
          <p:cNvSpPr/>
          <p:nvPr userDrawn="1"/>
        </p:nvSpPr>
        <p:spPr>
          <a:xfrm>
            <a:off x="-17024" y="1298774"/>
            <a:ext cx="9161024" cy="278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96ECCFA8-EA87-420B-AB0F-1B63884E5BA5}"/>
              </a:ext>
            </a:extLst>
          </p:cNvPr>
          <p:cNvSpPr/>
          <p:nvPr userDrawn="1"/>
        </p:nvSpPr>
        <p:spPr>
          <a:xfrm>
            <a:off x="-17024" y="1056780"/>
            <a:ext cx="1143000" cy="769640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E07D5555-F565-41AB-B840-88DD6DF3ABBE}"/>
              </a:ext>
            </a:extLst>
          </p:cNvPr>
          <p:cNvSpPr/>
          <p:nvPr userDrawn="1"/>
        </p:nvSpPr>
        <p:spPr>
          <a:xfrm>
            <a:off x="7977934" y="6088360"/>
            <a:ext cx="1143000" cy="769640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C6139F-970B-4646-A571-EBCCDF09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9940" y="6290617"/>
            <a:ext cx="436516" cy="365125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fld id="{837B0272-74DE-4F7C-92ED-5BBE0C0745EB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455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0AAD5-2196-4083-BBA3-CD68B883F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419" sz="4000" b="1">
                <a:solidFill>
                  <a:srgbClr val="000099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s-ES" dirty="0"/>
              <a:t>Haga clic para modificar el estilo de título del patrón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60D5A0-004A-4705-94E7-744495108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>
                <a:latin typeface="Arial Rounded MT Bold" panose="020F07040305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C85F85-58CD-4FE1-87A5-CE98F9709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latin typeface="Arial Rounded MT Bold" panose="020F0704030504030204" pitchFamily="34" charset="0"/>
              </a:defRPr>
            </a:lvl1pPr>
            <a:lvl2pPr>
              <a:defRPr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419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66A8157-F1CC-4831-9E9C-72AD5EA39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>
                <a:latin typeface="Arial Rounded MT Bold" panose="020F07040305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DDA0EF1-AE29-4191-99BB-72F0254D6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latin typeface="Arial Rounded MT Bold" panose="020F0704030504030204" pitchFamily="34" charset="0"/>
              </a:defRPr>
            </a:lvl1pPr>
            <a:lvl2pPr>
              <a:defRPr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D42591-16D3-4423-9B87-14C1EB8B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BE4E-61F7-4460-844D-30CEB3CA3CEE}" type="datetime1">
              <a:rPr lang="es-ES" smtClean="0"/>
              <a:t>14/10/2019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EBC6A7-7FF7-4E06-B7F1-9E2DF260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8353C156-DD9B-4524-B02E-5FA0AF1B1EF4}"/>
              </a:ext>
            </a:extLst>
          </p:cNvPr>
          <p:cNvSpPr/>
          <p:nvPr userDrawn="1"/>
        </p:nvSpPr>
        <p:spPr>
          <a:xfrm>
            <a:off x="7977934" y="6088360"/>
            <a:ext cx="1143000" cy="769640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5CD4B4D-4E78-478F-A993-7D47199E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615" y="6290617"/>
            <a:ext cx="537416" cy="365125"/>
          </a:xfrm>
        </p:spPr>
        <p:txBody>
          <a:bodyPr/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fld id="{837B0272-74DE-4F7C-92ED-5BBE0C0745E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53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972AA-F588-490C-AC08-282FBD51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976" y="44624"/>
            <a:ext cx="7389374" cy="1325563"/>
          </a:xfrm>
        </p:spPr>
        <p:txBody>
          <a:bodyPr/>
          <a:lstStyle>
            <a:lvl1pPr>
              <a:defRPr lang="es-419" sz="4000" b="1" kern="1200" dirty="0">
                <a:solidFill>
                  <a:srgbClr val="000099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419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0168442-9104-4D40-B498-4CDDB5F4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0163-38A5-4D25-949D-06FAFA0C09F2}" type="datetime1">
              <a:rPr lang="es-ES" smtClean="0"/>
              <a:t>14/10/2019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669C30-ABA2-4900-8B98-A1271A4D1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C2162D9-3382-4435-9093-9A3E56715CE1}"/>
              </a:ext>
            </a:extLst>
          </p:cNvPr>
          <p:cNvSpPr/>
          <p:nvPr userDrawn="1"/>
        </p:nvSpPr>
        <p:spPr>
          <a:xfrm>
            <a:off x="-17024" y="1298774"/>
            <a:ext cx="9161024" cy="278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C4F6F173-B8B0-4773-8C2B-B6CAD70DAFA6}"/>
              </a:ext>
            </a:extLst>
          </p:cNvPr>
          <p:cNvSpPr/>
          <p:nvPr userDrawn="1"/>
        </p:nvSpPr>
        <p:spPr>
          <a:xfrm>
            <a:off x="-17024" y="1056780"/>
            <a:ext cx="1143000" cy="769640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F5FB9C30-DBC0-40C5-9A10-0A0E5C39C718}"/>
              </a:ext>
            </a:extLst>
          </p:cNvPr>
          <p:cNvSpPr/>
          <p:nvPr userDrawn="1"/>
        </p:nvSpPr>
        <p:spPr>
          <a:xfrm>
            <a:off x="7977934" y="6088360"/>
            <a:ext cx="1143000" cy="769640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3DFF7C-F85D-4652-BCDE-00C88ABE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12018" y="6290617"/>
            <a:ext cx="537416" cy="365125"/>
          </a:xfrm>
        </p:spPr>
        <p:txBody>
          <a:bodyPr/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fld id="{837B0272-74DE-4F7C-92ED-5BBE0C0745E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9187866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3E5906E-71C4-4DA1-89F0-B91B2F82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A9B5-92C2-4878-BEFD-93229F1CBC3D}" type="datetime1">
              <a:rPr lang="es-ES" smtClean="0"/>
              <a:t>14/10/2019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45A8B58-2E0D-45EC-9D92-59CB769EE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5A0706-E0BA-497F-A574-E189E66B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19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B262F-D7F9-4C34-863C-5CFF32233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38C664-601C-4D7C-9DCE-2F5A8FC64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29C02F-EA4D-4983-B7AF-98BE53F4E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524616-EB78-4AC7-A3DA-96FD7E06B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0DAA-54BE-44F2-8108-1BC2F5391B8B}" type="datetime1">
              <a:rPr lang="es-ES" smtClean="0"/>
              <a:t>14/10/2019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1F0ADA-2CF9-4A64-AE20-55E6AC69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EB0C39-F4A0-47C5-98D4-5D336154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103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63571-B51C-498F-8496-991B2C3B8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99C8338-69EC-4875-B524-E6EEBD181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4D48E2-881C-4144-99C7-49B64C801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7A31AF-8C92-4D3D-98DD-FD21AAC4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F9DB-A2A9-4862-B6BB-2E2821F9E479}" type="datetime1">
              <a:rPr lang="es-ES" smtClean="0"/>
              <a:t>14/10/2019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D89AA3-987B-40DA-B275-17AC1999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6FE355-C4BC-4B25-A270-E153734A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850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1918E2F-9A34-4AB6-A52F-4A1336C55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dirty="0"/>
              <a:t>Haga clic para modificar el estilo de título del patrón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44DDD5-1D89-4996-B8A6-F1367F21A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FEC72F-5FE1-474B-8091-D40753EE9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10163-38A5-4D25-949D-06FAFA0C09F2}" type="datetime1">
              <a:rPr lang="es-ES" smtClean="0"/>
              <a:t>14/10/2019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50CF90-B568-401D-A024-1B6DCA5F6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90AFD7-AC7B-46BD-9FBB-1CC1A838D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B0272-74DE-4F7C-92ED-5BBE0C0745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801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s-419" sz="4000" b="1" kern="1200" smtClean="0">
          <a:solidFill>
            <a:srgbClr val="000099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6B008-7A4F-4C5E-B4A0-BAE9FE731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PID Controller</a:t>
            </a:r>
            <a:br>
              <a:rPr lang="en-US" dirty="0"/>
            </a:br>
            <a:br>
              <a:rPr lang="en-US" dirty="0"/>
            </a:br>
            <a:r>
              <a:rPr lang="en-US" sz="4000" dirty="0" err="1"/>
              <a:t>Tunning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987057-57F0-40A0-84CF-22E74BE64F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Enrique Aguayo-Lara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F43591-5667-4696-A464-263FE5B3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2846-B38C-4456-8402-593532EDFBB2}" type="datetime1">
              <a:rPr lang="es-ES" smtClean="0"/>
              <a:t>14/10/2019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A89064-A5F5-4665-A1F0-BF85603A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7965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7DF12-A4D5-4641-A647-C40DFC12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PID Structures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58FD9F-8D78-47F0-BA35-F3EE23FC2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Industrial Structure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F06199-D493-414C-A025-CBC811438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1F7-776E-4CE6-8C41-2DACCC1CFE00}" type="datetime1">
              <a:rPr lang="es-ES" smtClean="0"/>
              <a:pPr/>
              <a:t>14/10/2019</a:t>
            </a:fld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76B9C4-C879-4B48-97D3-293DD9BD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10</a:t>
            </a:fld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02AE32F9-EB7C-47B0-AFA0-BFB42ACD0407}"/>
                  </a:ext>
                </a:extLst>
              </p:cNvPr>
              <p:cNvSpPr/>
              <p:nvPr/>
            </p:nvSpPr>
            <p:spPr>
              <a:xfrm>
                <a:off x="797230" y="2636912"/>
                <a:ext cx="7830862" cy="1198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320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s-419" sz="320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s-419" sz="32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419" sz="3200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3200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419" sz="3200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s-419" sz="320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419" sz="320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419" sz="3200" b="0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3200" b="0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419" sz="3200" b="0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419" sz="3200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3200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419" sz="3200" b="0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02AE32F9-EB7C-47B0-AFA0-BFB42ACD0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30" y="2636912"/>
                <a:ext cx="7830862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094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B435090-398E-4588-B6B5-D52648A739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Tunning</a:t>
            </a:r>
            <a:r>
              <a:rPr lang="en-US" dirty="0"/>
              <a:t> methods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56F5A619-868B-4034-A473-E56823BFFD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315E3A-3731-4E41-8DEC-E9F635BF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1F7-776E-4CE6-8C41-2DACCC1CFE00}" type="datetime1">
              <a:rPr lang="es-ES" smtClean="0"/>
              <a:pPr/>
              <a:t>14/10/2019</a:t>
            </a:fld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AE53985-0155-4D85-AC0D-D6613D5C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7935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14664-C185-48C0-B446-93684954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Sustained oscillations </a:t>
            </a:r>
            <a:br>
              <a:rPr lang="en-US" dirty="0"/>
            </a:br>
            <a:r>
              <a:rPr lang="en-US" sz="2400" dirty="0"/>
              <a:t>Ziegler-Nichols (1942)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D729DF-51D9-4EAB-984C-D94B8935C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Design a proportional controller </a:t>
            </a:r>
            <a:r>
              <a:rPr lang="en-US" dirty="0">
                <a:solidFill>
                  <a:srgbClr val="000099"/>
                </a:solidFill>
              </a:rPr>
              <a:t>Ku</a:t>
            </a:r>
            <a:r>
              <a:rPr lang="en-US" dirty="0"/>
              <a:t> that provides an output as: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27E967-83A8-484D-9CA3-A8C8BDE8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1F7-776E-4CE6-8C41-2DACCC1CFE00}" type="datetime1">
              <a:rPr lang="es-ES" smtClean="0"/>
              <a:pPr/>
              <a:t>14/10/2019</a:t>
            </a:fld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D07175-7715-4278-B89A-7AEF1608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12</a:t>
            </a:fld>
            <a:endParaRPr lang="es-ES" dirty="0"/>
          </a:p>
        </p:txBody>
      </p:sp>
      <p:pic>
        <p:nvPicPr>
          <p:cNvPr id="6" name="Picture 4" descr="Resp_Oscil_Sost">
            <a:extLst>
              <a:ext uri="{FF2B5EF4-FFF2-40B4-BE49-F238E27FC236}">
                <a16:creationId xmlns:a16="http://schemas.microsoft.com/office/drawing/2014/main" id="{6F1FA307-4CB5-40D6-B548-C87B7EF6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309" y="2917110"/>
            <a:ext cx="4534676" cy="26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Oscilaciones_Sostenidas">
            <a:extLst>
              <a:ext uri="{FF2B5EF4-FFF2-40B4-BE49-F238E27FC236}">
                <a16:creationId xmlns:a16="http://schemas.microsoft.com/office/drawing/2014/main" id="{A4C8755B-29B3-46E2-AF24-E665BC776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23" y="3173667"/>
            <a:ext cx="4307977" cy="1220631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6521E34-F82C-4BC3-B7A4-34FEE6E27986}"/>
                  </a:ext>
                </a:extLst>
              </p:cNvPr>
              <p:cNvSpPr txBox="1"/>
              <p:nvPr/>
            </p:nvSpPr>
            <p:spPr>
              <a:xfrm>
                <a:off x="628650" y="4866114"/>
                <a:ext cx="42730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 is known as the critical gain for the system</a:t>
                </a: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6521E34-F82C-4BC3-B7A4-34FEE6E27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866114"/>
                <a:ext cx="4273093" cy="276999"/>
              </a:xfrm>
              <a:prstGeom prst="rect">
                <a:avLst/>
              </a:prstGeom>
              <a:blipFill>
                <a:blip r:embed="rId4"/>
                <a:stretch>
                  <a:fillRect l="-1854" t="-28261" r="-285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F005C9E1-D19E-4FD4-9259-CC1B78AA02E7}"/>
                  </a:ext>
                </a:extLst>
              </p:cNvPr>
              <p:cNvSpPr txBox="1"/>
              <p:nvPr/>
            </p:nvSpPr>
            <p:spPr>
              <a:xfrm>
                <a:off x="657270" y="5460468"/>
                <a:ext cx="22575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 is the oscillation time</a:t>
                </a: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F005C9E1-D19E-4FD4-9259-CC1B78AA0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70" y="5460468"/>
                <a:ext cx="2257541" cy="276999"/>
              </a:xfrm>
              <a:prstGeom prst="rect">
                <a:avLst/>
              </a:prstGeom>
              <a:blipFill>
                <a:blip r:embed="rId5"/>
                <a:stretch>
                  <a:fillRect l="-3514" t="-28889" r="-5676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934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2A2E9-37E5-43F0-B8EB-9ECD19465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Sustained oscillations </a:t>
            </a:r>
            <a:br>
              <a:rPr lang="en-US" dirty="0"/>
            </a:br>
            <a:r>
              <a:rPr lang="en-US" sz="2400" dirty="0"/>
              <a:t>Ziegler-Nichols (1942)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EE7CBF-10AD-49FD-8B01-E19FC882E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Obtain the values for </a:t>
            </a:r>
            <a:r>
              <a:rPr lang="en-US" dirty="0">
                <a:solidFill>
                  <a:srgbClr val="000099"/>
                </a:solidFill>
              </a:rPr>
              <a:t>Kc</a:t>
            </a:r>
            <a:r>
              <a:rPr lang="en-US" dirty="0"/>
              <a:t>, </a:t>
            </a:r>
            <a:r>
              <a:rPr lang="en-US" dirty="0" err="1">
                <a:solidFill>
                  <a:srgbClr val="000099"/>
                </a:solidFill>
              </a:rPr>
              <a:t>Ti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000099"/>
                </a:solidFill>
              </a:rPr>
              <a:t>Td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8743F8-BDAE-4545-8E8A-C7B2F3A9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1F7-776E-4CE6-8C41-2DACCC1CFE00}" type="datetime1">
              <a:rPr lang="es-ES" smtClean="0"/>
              <a:pPr/>
              <a:t>14/10/2019</a:t>
            </a:fld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CF3A081-27D3-44F9-BA33-BCAD969F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13</a:t>
            </a:fld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a 5">
                <a:extLst>
                  <a:ext uri="{FF2B5EF4-FFF2-40B4-BE49-F238E27FC236}">
                    <a16:creationId xmlns:a16="http://schemas.microsoft.com/office/drawing/2014/main" id="{565F6442-C1D5-4374-8AF2-5A67FE53C7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6981003"/>
                  </p:ext>
                </p:extLst>
              </p:nvPr>
            </p:nvGraphicFramePr>
            <p:xfrm>
              <a:off x="1772246" y="2492896"/>
              <a:ext cx="6205688" cy="3540051"/>
            </p:xfrm>
            <a:graphic>
              <a:graphicData uri="http://schemas.openxmlformats.org/drawingml/2006/table">
                <a:tbl>
                  <a:tblPr firstRow="1" firstCol="1" bandRow="1">
                    <a:tableStyleId>{69CF1AB2-1976-4502-BF36-3FF5EA218861}</a:tableStyleId>
                  </a:tblPr>
                  <a:tblGrid>
                    <a:gridCol w="1551422">
                      <a:extLst>
                        <a:ext uri="{9D8B030D-6E8A-4147-A177-3AD203B41FA5}">
                          <a16:colId xmlns:a16="http://schemas.microsoft.com/office/drawing/2014/main" val="4292010368"/>
                        </a:ext>
                      </a:extLst>
                    </a:gridCol>
                    <a:gridCol w="1551422">
                      <a:extLst>
                        <a:ext uri="{9D8B030D-6E8A-4147-A177-3AD203B41FA5}">
                          <a16:colId xmlns:a16="http://schemas.microsoft.com/office/drawing/2014/main" val="3036518989"/>
                        </a:ext>
                      </a:extLst>
                    </a:gridCol>
                    <a:gridCol w="1551422">
                      <a:extLst>
                        <a:ext uri="{9D8B030D-6E8A-4147-A177-3AD203B41FA5}">
                          <a16:colId xmlns:a16="http://schemas.microsoft.com/office/drawing/2014/main" val="2838148266"/>
                        </a:ext>
                      </a:extLst>
                    </a:gridCol>
                    <a:gridCol w="1551422">
                      <a:extLst>
                        <a:ext uri="{9D8B030D-6E8A-4147-A177-3AD203B41FA5}">
                          <a16:colId xmlns:a16="http://schemas.microsoft.com/office/drawing/2014/main" val="1087249507"/>
                        </a:ext>
                      </a:extLst>
                    </a:gridCol>
                  </a:tblGrid>
                  <a:tr h="796789">
                    <a:tc>
                      <a:txBody>
                        <a:bodyPr/>
                        <a:lstStyle/>
                        <a:p>
                          <a:endParaRPr lang="en-US" sz="2800" dirty="0">
                            <a:solidFill>
                              <a:schemeClr val="bg1"/>
                            </a:solidFill>
                            <a:latin typeface="Arial Rounded MT Bold" panose="020F070403050403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Kc</a:t>
                          </a:r>
                          <a:endParaRPr lang="en-US" sz="2800" dirty="0">
                            <a:solidFill>
                              <a:schemeClr val="bg1"/>
                            </a:solidFill>
                            <a:latin typeface="Arial Rounded MT Bold" panose="020F07040305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err="1">
                              <a:solidFill>
                                <a:schemeClr val="bg1"/>
                              </a:solidFill>
                            </a:rPr>
                            <a:t>Ti</a:t>
                          </a:r>
                          <a:endParaRPr lang="en-US" sz="2800" dirty="0">
                            <a:solidFill>
                              <a:schemeClr val="bg1"/>
                            </a:solidFill>
                            <a:latin typeface="Arial Rounded MT Bold" panose="020F07040305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Td</a:t>
                          </a:r>
                          <a:endParaRPr lang="en-US" sz="2800" dirty="0">
                            <a:solidFill>
                              <a:schemeClr val="bg1"/>
                            </a:solidFill>
                            <a:latin typeface="Arial Rounded MT Bold" panose="020F07040305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2259989"/>
                      </a:ext>
                    </a:extLst>
                  </a:tr>
                  <a:tr h="9820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P</a:t>
                          </a:r>
                          <a:endParaRPr lang="en-US" sz="2800" dirty="0">
                            <a:solidFill>
                              <a:schemeClr val="bg1"/>
                            </a:solidFill>
                            <a:latin typeface="Arial Rounded MT Bold" panose="020F07040305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419" sz="2400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s-419" sz="2400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s-419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latin typeface="Arial Rounded MT Bold" panose="020F07040305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>
                            <a:latin typeface="Arial Rounded MT Bold" panose="020F07040305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>
                            <a:latin typeface="Arial Rounded MT Bold" panose="020F07040305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1188010"/>
                      </a:ext>
                    </a:extLst>
                  </a:tr>
                  <a:tr h="9635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PI</a:t>
                          </a:r>
                          <a:endParaRPr lang="en-US" sz="2800" dirty="0">
                            <a:solidFill>
                              <a:schemeClr val="bg1"/>
                            </a:solidFill>
                            <a:latin typeface="Arial Rounded MT Bold" panose="020F07040305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419" sz="2400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s-419" sz="2400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s-419" sz="2400" smtClean="0">
                                        <a:latin typeface="Cambria Math" panose="02040503050406030204" pitchFamily="18" charset="0"/>
                                      </a:rPr>
                                      <m:t>2.2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latin typeface="Arial Rounded MT Bold" panose="020F07040305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419" sz="240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s-419" sz="2400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s-419" sz="2400" smtClean="0">
                                        <a:latin typeface="Cambria Math" panose="02040503050406030204" pitchFamily="18" charset="0"/>
                                      </a:rPr>
                                      <m:t>1.2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latin typeface="Arial Rounded MT Bold" panose="020F07040305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u="sng" dirty="0">
                            <a:latin typeface="Arial Rounded MT Bold" panose="020F07040305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3260905"/>
                      </a:ext>
                    </a:extLst>
                  </a:tr>
                  <a:tr h="7976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PID</a:t>
                          </a:r>
                          <a:endParaRPr lang="en-US" sz="2800" dirty="0">
                            <a:solidFill>
                              <a:schemeClr val="bg1"/>
                            </a:solidFill>
                            <a:latin typeface="Arial Rounded MT Bold" panose="020F07040305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419" sz="2400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s-419" sz="2400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s-419" sz="2400" smtClean="0">
                                        <a:latin typeface="Cambria Math" panose="02040503050406030204" pitchFamily="18" charset="0"/>
                                      </a:rPr>
                                      <m:t>1.7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latin typeface="Arial Rounded MT Bold" panose="020F07040305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419" sz="240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s-419" sz="2400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s-419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latin typeface="Arial Rounded MT Bold" panose="020F07040305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419" sz="240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s-419" sz="2400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s-MX" sz="2400" b="0" i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latin typeface="Arial Rounded MT Bold" panose="020F07040305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89802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a 5">
                <a:extLst>
                  <a:ext uri="{FF2B5EF4-FFF2-40B4-BE49-F238E27FC236}">
                    <a16:creationId xmlns:a16="http://schemas.microsoft.com/office/drawing/2014/main" id="{565F6442-C1D5-4374-8AF2-5A67FE53C7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6981003"/>
                  </p:ext>
                </p:extLst>
              </p:nvPr>
            </p:nvGraphicFramePr>
            <p:xfrm>
              <a:off x="1772246" y="2492896"/>
              <a:ext cx="6205688" cy="3540051"/>
            </p:xfrm>
            <a:graphic>
              <a:graphicData uri="http://schemas.openxmlformats.org/drawingml/2006/table">
                <a:tbl>
                  <a:tblPr firstRow="1" firstCol="1" bandRow="1">
                    <a:tableStyleId>{69CF1AB2-1976-4502-BF36-3FF5EA218861}</a:tableStyleId>
                  </a:tblPr>
                  <a:tblGrid>
                    <a:gridCol w="1551422">
                      <a:extLst>
                        <a:ext uri="{9D8B030D-6E8A-4147-A177-3AD203B41FA5}">
                          <a16:colId xmlns:a16="http://schemas.microsoft.com/office/drawing/2014/main" val="4292010368"/>
                        </a:ext>
                      </a:extLst>
                    </a:gridCol>
                    <a:gridCol w="1551422">
                      <a:extLst>
                        <a:ext uri="{9D8B030D-6E8A-4147-A177-3AD203B41FA5}">
                          <a16:colId xmlns:a16="http://schemas.microsoft.com/office/drawing/2014/main" val="3036518989"/>
                        </a:ext>
                      </a:extLst>
                    </a:gridCol>
                    <a:gridCol w="1551422">
                      <a:extLst>
                        <a:ext uri="{9D8B030D-6E8A-4147-A177-3AD203B41FA5}">
                          <a16:colId xmlns:a16="http://schemas.microsoft.com/office/drawing/2014/main" val="2838148266"/>
                        </a:ext>
                      </a:extLst>
                    </a:gridCol>
                    <a:gridCol w="1551422">
                      <a:extLst>
                        <a:ext uri="{9D8B030D-6E8A-4147-A177-3AD203B41FA5}">
                          <a16:colId xmlns:a16="http://schemas.microsoft.com/office/drawing/2014/main" val="1087249507"/>
                        </a:ext>
                      </a:extLst>
                    </a:gridCol>
                  </a:tblGrid>
                  <a:tr h="796789">
                    <a:tc>
                      <a:txBody>
                        <a:bodyPr/>
                        <a:lstStyle/>
                        <a:p>
                          <a:endParaRPr lang="en-US" sz="2800" dirty="0">
                            <a:solidFill>
                              <a:schemeClr val="bg1"/>
                            </a:solidFill>
                            <a:latin typeface="Arial Rounded MT Bold" panose="020F070403050403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Kc</a:t>
                          </a:r>
                          <a:endParaRPr lang="en-US" sz="2800" dirty="0">
                            <a:solidFill>
                              <a:schemeClr val="bg1"/>
                            </a:solidFill>
                            <a:latin typeface="Arial Rounded MT Bold" panose="020F07040305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err="1">
                              <a:solidFill>
                                <a:schemeClr val="bg1"/>
                              </a:solidFill>
                            </a:rPr>
                            <a:t>Ti</a:t>
                          </a:r>
                          <a:endParaRPr lang="en-US" sz="2800" dirty="0">
                            <a:solidFill>
                              <a:schemeClr val="bg1"/>
                            </a:solidFill>
                            <a:latin typeface="Arial Rounded MT Bold" panose="020F07040305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Td</a:t>
                          </a:r>
                          <a:endParaRPr lang="en-US" sz="2800" dirty="0">
                            <a:solidFill>
                              <a:schemeClr val="bg1"/>
                            </a:solidFill>
                            <a:latin typeface="Arial Rounded MT Bold" panose="020F07040305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2259989"/>
                      </a:ext>
                    </a:extLst>
                  </a:tr>
                  <a:tr h="9820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P</a:t>
                          </a:r>
                          <a:endParaRPr lang="en-US" sz="2800" dirty="0">
                            <a:solidFill>
                              <a:schemeClr val="bg1"/>
                            </a:solidFill>
                            <a:latin typeface="Arial Rounded MT Bold" panose="020F07040305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100392" t="-81988" r="-200392" b="-183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>
                            <a:latin typeface="Arial Rounded MT Bold" panose="020F07040305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>
                            <a:latin typeface="Arial Rounded MT Bold" panose="020F07040305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1188010"/>
                      </a:ext>
                    </a:extLst>
                  </a:tr>
                  <a:tr h="9635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PI</a:t>
                          </a:r>
                          <a:endParaRPr lang="en-US" sz="2800" dirty="0">
                            <a:solidFill>
                              <a:schemeClr val="bg1"/>
                            </a:solidFill>
                            <a:latin typeface="Arial Rounded MT Bold" panose="020F07040305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100392" t="-184277" r="-200392" b="-861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201181" t="-184277" r="-101181" b="-861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u="sng" dirty="0">
                            <a:latin typeface="Arial Rounded MT Bold" panose="020F07040305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3260905"/>
                      </a:ext>
                    </a:extLst>
                  </a:tr>
                  <a:tr h="7976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PID</a:t>
                          </a:r>
                          <a:endParaRPr lang="en-US" sz="2800" dirty="0">
                            <a:solidFill>
                              <a:schemeClr val="bg1"/>
                            </a:solidFill>
                            <a:latin typeface="Arial Rounded MT Bold" panose="020F07040305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100392" t="-345038" r="-200392" b="-4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201181" t="-345038" r="-101181" b="-4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45038" r="-784" b="-45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9802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84004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DB438-FDEE-4928-B24B-6527F500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Sustained oscillations </a:t>
            </a:r>
            <a:br>
              <a:rPr lang="en-US" dirty="0"/>
            </a:br>
            <a:r>
              <a:rPr lang="en-US" sz="2400" dirty="0"/>
              <a:t>Ziegler-Nichols (1942)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7B458A-A55E-472E-8C33-FDA88C312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comments:</a:t>
            </a:r>
          </a:p>
          <a:p>
            <a:pPr lvl="1"/>
            <a:r>
              <a:rPr lang="en-US" dirty="0"/>
              <a:t>For the sustained (perpetual) oscillations to exist, the system’s root locus diagram must have a couple of branches crossing the imaginary axis. </a:t>
            </a:r>
          </a:p>
          <a:p>
            <a:pPr lvl="1"/>
            <a:r>
              <a:rPr lang="en-US" dirty="0"/>
              <a:t>For a 2</a:t>
            </a:r>
            <a:r>
              <a:rPr lang="en-US" baseline="30000" dirty="0"/>
              <a:t>nd</a:t>
            </a:r>
            <a:r>
              <a:rPr lang="en-US" dirty="0"/>
              <a:t> order system, the previous can be achieved with a delay.</a:t>
            </a:r>
          </a:p>
          <a:p>
            <a:pPr lvl="1"/>
            <a:r>
              <a:rPr lang="en-US" dirty="0"/>
              <a:t>Use the root locus diagram and find the critical gain in it.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033D33-A4FB-4214-8E51-2B4BA05E8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1F7-776E-4CE6-8C41-2DACCC1CFE00}" type="datetime1">
              <a:rPr lang="es-ES" smtClean="0"/>
              <a:pPr/>
              <a:t>14/10/2019</a:t>
            </a:fld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CBD78A-CADF-459B-919B-CD49C43A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3777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4CD93-2FCE-4E99-8AFC-E8127ED26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Damped oscillations</a:t>
            </a:r>
            <a:br>
              <a:rPr lang="en-US" dirty="0"/>
            </a:br>
            <a:r>
              <a:rPr lang="en-US" sz="2400" dirty="0"/>
              <a:t>Harriot (1957)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058F4B-3584-4CA6-808B-070FF7BDD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Design a proportional controller that makes that the first oscillation is four time bigger than the second, with respect to the steady state output.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26FBBB-9E30-4B42-9444-2FECFFF0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1F7-776E-4CE6-8C41-2DACCC1CFE00}" type="datetime1">
              <a:rPr lang="es-ES" smtClean="0"/>
              <a:pPr/>
              <a:t>14/10/2019</a:t>
            </a:fld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10D6D3-E55D-41A9-BB75-A134746F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15</a:t>
            </a:fld>
            <a:endParaRPr lang="es-ES" dirty="0"/>
          </a:p>
        </p:txBody>
      </p:sp>
      <p:pic>
        <p:nvPicPr>
          <p:cNvPr id="6" name="Picture 5" descr="Oscilaciones_Sostenidas">
            <a:extLst>
              <a:ext uri="{FF2B5EF4-FFF2-40B4-BE49-F238E27FC236}">
                <a16:creationId xmlns:a16="http://schemas.microsoft.com/office/drawing/2014/main" id="{84A27A2A-B771-4407-8A8A-B6D94B47B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25" y="4011279"/>
            <a:ext cx="4307977" cy="1220631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7" name="Picture 4" descr="Resp_Oscil_Amort">
            <a:extLst>
              <a:ext uri="{FF2B5EF4-FFF2-40B4-BE49-F238E27FC236}">
                <a16:creationId xmlns:a16="http://schemas.microsoft.com/office/drawing/2014/main" id="{3F13AA8F-59C6-439D-BBD3-BEF920B46E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17"/>
          <a:stretch/>
        </p:blipFill>
        <p:spPr bwMode="auto">
          <a:xfrm>
            <a:off x="4383621" y="3314817"/>
            <a:ext cx="4640262" cy="2613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243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4CD93-2FCE-4E99-8AFC-E8127ED26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Damped oscillations</a:t>
            </a:r>
            <a:br>
              <a:rPr lang="en-US" dirty="0"/>
            </a:br>
            <a:r>
              <a:rPr lang="en-US" sz="2400" dirty="0"/>
              <a:t>Harriot (1957)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058F4B-3584-4CA6-808B-070FF7BDD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/>
              <a:t>Obtain the values for </a:t>
            </a:r>
            <a:r>
              <a:rPr lang="en-US" sz="2800" dirty="0">
                <a:solidFill>
                  <a:srgbClr val="000099"/>
                </a:solidFill>
              </a:rPr>
              <a:t>Kc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rgbClr val="000099"/>
                </a:solidFill>
              </a:rPr>
              <a:t>Ti</a:t>
            </a:r>
            <a:r>
              <a:rPr lang="en-US" sz="2800" dirty="0">
                <a:solidFill>
                  <a:srgbClr val="000099"/>
                </a:solidFill>
              </a:rPr>
              <a:t>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000099"/>
                </a:solidFill>
              </a:rPr>
              <a:t>Td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26FBBB-9E30-4B42-9444-2FECFFF0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1F7-776E-4CE6-8C41-2DACCC1CFE00}" type="datetime1">
              <a:rPr lang="es-ES" smtClean="0"/>
              <a:pPr/>
              <a:t>14/10/2019</a:t>
            </a:fld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10D6D3-E55D-41A9-BB75-A134746F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16</a:t>
            </a:fld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7">
                <a:extLst>
                  <a:ext uri="{FF2B5EF4-FFF2-40B4-BE49-F238E27FC236}">
                    <a16:creationId xmlns:a16="http://schemas.microsoft.com/office/drawing/2014/main" id="{317C11A9-A3B8-4F5D-80FC-D476669B69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9260282"/>
                  </p:ext>
                </p:extLst>
              </p:nvPr>
            </p:nvGraphicFramePr>
            <p:xfrm>
              <a:off x="1772246" y="2492896"/>
              <a:ext cx="6205688" cy="3540051"/>
            </p:xfrm>
            <a:graphic>
              <a:graphicData uri="http://schemas.openxmlformats.org/drawingml/2006/table">
                <a:tbl>
                  <a:tblPr firstRow="1" firstCol="1" bandRow="1">
                    <a:tableStyleId>{69CF1AB2-1976-4502-BF36-3FF5EA218861}</a:tableStyleId>
                  </a:tblPr>
                  <a:tblGrid>
                    <a:gridCol w="1551422">
                      <a:extLst>
                        <a:ext uri="{9D8B030D-6E8A-4147-A177-3AD203B41FA5}">
                          <a16:colId xmlns:a16="http://schemas.microsoft.com/office/drawing/2014/main" val="4292010368"/>
                        </a:ext>
                      </a:extLst>
                    </a:gridCol>
                    <a:gridCol w="1551422">
                      <a:extLst>
                        <a:ext uri="{9D8B030D-6E8A-4147-A177-3AD203B41FA5}">
                          <a16:colId xmlns:a16="http://schemas.microsoft.com/office/drawing/2014/main" val="3036518989"/>
                        </a:ext>
                      </a:extLst>
                    </a:gridCol>
                    <a:gridCol w="1551422">
                      <a:extLst>
                        <a:ext uri="{9D8B030D-6E8A-4147-A177-3AD203B41FA5}">
                          <a16:colId xmlns:a16="http://schemas.microsoft.com/office/drawing/2014/main" val="2838148266"/>
                        </a:ext>
                      </a:extLst>
                    </a:gridCol>
                    <a:gridCol w="1551422">
                      <a:extLst>
                        <a:ext uri="{9D8B030D-6E8A-4147-A177-3AD203B41FA5}">
                          <a16:colId xmlns:a16="http://schemas.microsoft.com/office/drawing/2014/main" val="1087249507"/>
                        </a:ext>
                      </a:extLst>
                    </a:gridCol>
                  </a:tblGrid>
                  <a:tr h="796789">
                    <a:tc>
                      <a:txBody>
                        <a:bodyPr/>
                        <a:lstStyle/>
                        <a:p>
                          <a:endParaRPr lang="en-US" sz="2800" dirty="0">
                            <a:solidFill>
                              <a:schemeClr val="bg1"/>
                            </a:solidFill>
                            <a:latin typeface="Arial Rounded MT Bold" panose="020F070403050403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Kc</a:t>
                          </a:r>
                          <a:endParaRPr lang="en-US" sz="2800" dirty="0">
                            <a:solidFill>
                              <a:schemeClr val="bg1"/>
                            </a:solidFill>
                            <a:latin typeface="Arial Rounded MT Bold" panose="020F07040305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err="1">
                              <a:solidFill>
                                <a:schemeClr val="bg1"/>
                              </a:solidFill>
                            </a:rPr>
                            <a:t>Ti</a:t>
                          </a:r>
                          <a:endParaRPr lang="en-US" sz="2800" dirty="0">
                            <a:solidFill>
                              <a:schemeClr val="bg1"/>
                            </a:solidFill>
                            <a:latin typeface="Arial Rounded MT Bold" panose="020F07040305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Td</a:t>
                          </a:r>
                          <a:endParaRPr lang="en-US" sz="2800" dirty="0">
                            <a:solidFill>
                              <a:schemeClr val="bg1"/>
                            </a:solidFill>
                            <a:latin typeface="Arial Rounded MT Bold" panose="020F07040305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2259989"/>
                      </a:ext>
                    </a:extLst>
                  </a:tr>
                  <a:tr h="9820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P</a:t>
                          </a:r>
                          <a:endParaRPr lang="en-US" sz="2800" dirty="0">
                            <a:solidFill>
                              <a:schemeClr val="bg1"/>
                            </a:solidFill>
                            <a:latin typeface="Arial Rounded MT Bold" panose="020F07040305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419" sz="2400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419" sz="2400" b="0" i="0" smtClean="0">
                                        <a:latin typeface="Cambria Math" panose="02040503050406030204" pitchFamily="18" charset="0"/>
                                      </a:rPr>
                                      <m:t>o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Arial Rounded MT Bold" panose="020F07040305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>
                            <a:latin typeface="Arial Rounded MT Bold" panose="020F07040305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>
                            <a:latin typeface="Arial Rounded MT Bold" panose="020F07040305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1188010"/>
                      </a:ext>
                    </a:extLst>
                  </a:tr>
                  <a:tr h="9635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PI</a:t>
                          </a:r>
                          <a:endParaRPr lang="en-US" sz="2800" dirty="0">
                            <a:solidFill>
                              <a:schemeClr val="bg1"/>
                            </a:solidFill>
                            <a:latin typeface="Arial Rounded MT Bold" panose="020F07040305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419" sz="2400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419" sz="2400" b="0" i="0" smtClean="0">
                                        <a:latin typeface="Cambria Math" panose="02040503050406030204" pitchFamily="18" charset="0"/>
                                      </a:rPr>
                                      <m:t>o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Arial Rounded MT Bold" panose="020F07040305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419" sz="240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419" sz="2400" b="0" i="0" smtClean="0">
                                        <a:latin typeface="Cambria Math" panose="02040503050406030204" pitchFamily="18" charset="0"/>
                                      </a:rPr>
                                      <m:t>o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Arial Rounded MT Bold" panose="020F07040305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Arial Rounded MT Bold" panose="020F07040305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3260905"/>
                      </a:ext>
                    </a:extLst>
                  </a:tr>
                  <a:tr h="7976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PID</a:t>
                          </a:r>
                          <a:endParaRPr lang="en-US" sz="2800" dirty="0">
                            <a:solidFill>
                              <a:schemeClr val="bg1"/>
                            </a:solidFill>
                            <a:latin typeface="Arial Rounded MT Bold" panose="020F07040305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419" sz="2400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419" sz="2400" b="0" i="0" smtClean="0">
                                        <a:latin typeface="Cambria Math" panose="02040503050406030204" pitchFamily="18" charset="0"/>
                                      </a:rPr>
                                      <m:t>o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Arial Rounded MT Bold" panose="020F07040305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419" sz="240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s-419" sz="2400" b="0" i="0" smtClean="0">
                                            <a:latin typeface="Cambria Math" panose="02040503050406030204" pitchFamily="18" charset="0"/>
                                          </a:rPr>
                                          <m:t>o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s-419" sz="2400" b="0" i="0" smtClean="0">
                                        <a:latin typeface="Cambria Math" panose="02040503050406030204" pitchFamily="18" charset="0"/>
                                      </a:rPr>
                                      <m:t>1.5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latin typeface="Arial Rounded MT Bold" panose="020F07040305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419" sz="240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s-419" sz="2400" b="0" i="0" smtClean="0">
                                            <a:latin typeface="Cambria Math" panose="02040503050406030204" pitchFamily="18" charset="0"/>
                                          </a:rPr>
                                          <m:t>o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s-419" sz="2400" b="0" i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latin typeface="Arial Rounded MT Bold" panose="020F07040305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89802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7">
                <a:extLst>
                  <a:ext uri="{FF2B5EF4-FFF2-40B4-BE49-F238E27FC236}">
                    <a16:creationId xmlns:a16="http://schemas.microsoft.com/office/drawing/2014/main" id="{317C11A9-A3B8-4F5D-80FC-D476669B69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9260282"/>
                  </p:ext>
                </p:extLst>
              </p:nvPr>
            </p:nvGraphicFramePr>
            <p:xfrm>
              <a:off x="1772246" y="2492896"/>
              <a:ext cx="6205688" cy="3540051"/>
            </p:xfrm>
            <a:graphic>
              <a:graphicData uri="http://schemas.openxmlformats.org/drawingml/2006/table">
                <a:tbl>
                  <a:tblPr firstRow="1" firstCol="1" bandRow="1">
                    <a:tableStyleId>{69CF1AB2-1976-4502-BF36-3FF5EA218861}</a:tableStyleId>
                  </a:tblPr>
                  <a:tblGrid>
                    <a:gridCol w="1551422">
                      <a:extLst>
                        <a:ext uri="{9D8B030D-6E8A-4147-A177-3AD203B41FA5}">
                          <a16:colId xmlns:a16="http://schemas.microsoft.com/office/drawing/2014/main" val="4292010368"/>
                        </a:ext>
                      </a:extLst>
                    </a:gridCol>
                    <a:gridCol w="1551422">
                      <a:extLst>
                        <a:ext uri="{9D8B030D-6E8A-4147-A177-3AD203B41FA5}">
                          <a16:colId xmlns:a16="http://schemas.microsoft.com/office/drawing/2014/main" val="3036518989"/>
                        </a:ext>
                      </a:extLst>
                    </a:gridCol>
                    <a:gridCol w="1551422">
                      <a:extLst>
                        <a:ext uri="{9D8B030D-6E8A-4147-A177-3AD203B41FA5}">
                          <a16:colId xmlns:a16="http://schemas.microsoft.com/office/drawing/2014/main" val="2838148266"/>
                        </a:ext>
                      </a:extLst>
                    </a:gridCol>
                    <a:gridCol w="1551422">
                      <a:extLst>
                        <a:ext uri="{9D8B030D-6E8A-4147-A177-3AD203B41FA5}">
                          <a16:colId xmlns:a16="http://schemas.microsoft.com/office/drawing/2014/main" val="1087249507"/>
                        </a:ext>
                      </a:extLst>
                    </a:gridCol>
                  </a:tblGrid>
                  <a:tr h="796789">
                    <a:tc>
                      <a:txBody>
                        <a:bodyPr/>
                        <a:lstStyle/>
                        <a:p>
                          <a:endParaRPr lang="en-US" sz="2800" dirty="0">
                            <a:solidFill>
                              <a:schemeClr val="bg1"/>
                            </a:solidFill>
                            <a:latin typeface="Arial Rounded MT Bold" panose="020F070403050403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Kc</a:t>
                          </a:r>
                          <a:endParaRPr lang="en-US" sz="2800" dirty="0">
                            <a:solidFill>
                              <a:schemeClr val="bg1"/>
                            </a:solidFill>
                            <a:latin typeface="Arial Rounded MT Bold" panose="020F07040305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err="1">
                              <a:solidFill>
                                <a:schemeClr val="bg1"/>
                              </a:solidFill>
                            </a:rPr>
                            <a:t>Ti</a:t>
                          </a:r>
                          <a:endParaRPr lang="en-US" sz="2800" dirty="0">
                            <a:solidFill>
                              <a:schemeClr val="bg1"/>
                            </a:solidFill>
                            <a:latin typeface="Arial Rounded MT Bold" panose="020F07040305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Td</a:t>
                          </a:r>
                          <a:endParaRPr lang="en-US" sz="2800" dirty="0">
                            <a:solidFill>
                              <a:schemeClr val="bg1"/>
                            </a:solidFill>
                            <a:latin typeface="Arial Rounded MT Bold" panose="020F07040305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2259989"/>
                      </a:ext>
                    </a:extLst>
                  </a:tr>
                  <a:tr h="9820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P</a:t>
                          </a:r>
                          <a:endParaRPr lang="en-US" sz="2800" dirty="0">
                            <a:solidFill>
                              <a:schemeClr val="bg1"/>
                            </a:solidFill>
                            <a:latin typeface="Arial Rounded MT Bold" panose="020F07040305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419"/>
                        </a:p>
                      </a:txBody>
                      <a:tcPr>
                        <a:blipFill>
                          <a:blip r:embed="rId2"/>
                          <a:stretch>
                            <a:fillRect l="-100392" t="-81988" r="-200392" b="-183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>
                            <a:latin typeface="Arial Rounded MT Bold" panose="020F07040305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>
                            <a:latin typeface="Arial Rounded MT Bold" panose="020F07040305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1188010"/>
                      </a:ext>
                    </a:extLst>
                  </a:tr>
                  <a:tr h="9635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PI</a:t>
                          </a:r>
                          <a:endParaRPr lang="en-US" sz="2800" dirty="0">
                            <a:solidFill>
                              <a:schemeClr val="bg1"/>
                            </a:solidFill>
                            <a:latin typeface="Arial Rounded MT Bold" panose="020F07040305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419"/>
                        </a:p>
                      </a:txBody>
                      <a:tcPr>
                        <a:blipFill>
                          <a:blip r:embed="rId2"/>
                          <a:stretch>
                            <a:fillRect l="-100392" t="-184277" r="-200392" b="-861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419"/>
                        </a:p>
                      </a:txBody>
                      <a:tcPr>
                        <a:blipFill>
                          <a:blip r:embed="rId2"/>
                          <a:stretch>
                            <a:fillRect l="-201181" t="-184277" r="-101181" b="-861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Arial Rounded MT Bold" panose="020F07040305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3260905"/>
                      </a:ext>
                    </a:extLst>
                  </a:tr>
                  <a:tr h="7976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PID</a:t>
                          </a:r>
                          <a:endParaRPr lang="en-US" sz="2800" dirty="0">
                            <a:solidFill>
                              <a:schemeClr val="bg1"/>
                            </a:solidFill>
                            <a:latin typeface="Arial Rounded MT Bold" panose="020F0704030504030204" pitchFamily="34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419"/>
                        </a:p>
                      </a:txBody>
                      <a:tcPr>
                        <a:blipFill>
                          <a:blip r:embed="rId2"/>
                          <a:stretch>
                            <a:fillRect l="-100392" t="-345038" r="-200392" b="-4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419"/>
                        </a:p>
                      </a:txBody>
                      <a:tcPr>
                        <a:blipFill>
                          <a:blip r:embed="rId2"/>
                          <a:stretch>
                            <a:fillRect l="-201181" t="-345038" r="-101181" b="-4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419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45038" r="-784" b="-45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9802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96963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4CD93-2FCE-4E99-8AFC-E8127ED26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Damped oscillations</a:t>
            </a:r>
            <a:br>
              <a:rPr lang="en-US" dirty="0"/>
            </a:br>
            <a:r>
              <a:rPr lang="en-US" sz="2400" dirty="0"/>
              <a:t>Harriot (1957)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058F4B-3584-4CA6-808B-070FF7BDD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comments:</a:t>
            </a:r>
          </a:p>
          <a:p>
            <a:pPr lvl="1"/>
            <a:r>
              <a:rPr lang="en-US" dirty="0"/>
              <a:t>For the damped oscillations to occur, the damping ration in closed loop should be 0.21</a:t>
            </a:r>
          </a:p>
          <a:p>
            <a:pPr lvl="1"/>
            <a:r>
              <a:rPr lang="en-US" dirty="0"/>
              <a:t>The previous can be achieved only if the damping ratio of the system in open loop is greater than 0.21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26FBBB-9E30-4B42-9444-2FECFFF0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1F7-776E-4CE6-8C41-2DACCC1CFE00}" type="datetime1">
              <a:rPr lang="es-ES" smtClean="0"/>
              <a:pPr/>
              <a:t>14/10/2019</a:t>
            </a:fld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10D6D3-E55D-41A9-BB75-A134746F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9504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CEF05-D6B0-44D2-A80D-C0F67EB3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Method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BF996D-1C4B-4269-98E7-96F4C842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1F7-776E-4CE6-8C41-2DACCC1CFE00}" type="datetime1">
              <a:rPr lang="es-ES" smtClean="0"/>
              <a:pPr/>
              <a:t>14/10/2019</a:t>
            </a:fld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E3CE8C-B8CB-4ED9-B5EA-0D4DDC4A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18</a:t>
            </a:fld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CA9F88C-993C-4C90-A2FF-FF30FBF2E60D}"/>
              </a:ext>
            </a:extLst>
          </p:cNvPr>
          <p:cNvSpPr/>
          <p:nvPr/>
        </p:nvSpPr>
        <p:spPr>
          <a:xfrm>
            <a:off x="1907704" y="2348880"/>
            <a:ext cx="5328592" cy="172819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4E3C496-4DCD-4DDF-AD42-2790ACF486C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236296" y="3212976"/>
            <a:ext cx="12133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B79CDDC-B700-4451-94D1-FBB21D996FC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87819" y="3212976"/>
            <a:ext cx="111988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8AE23CF0-447A-47B5-8453-9BFA356BDBB3}"/>
                  </a:ext>
                </a:extLst>
              </p:cNvPr>
              <p:cNvSpPr/>
              <p:nvPr/>
            </p:nvSpPr>
            <p:spPr>
              <a:xfrm>
                <a:off x="3024624" y="2590465"/>
                <a:ext cx="3223703" cy="12450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40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40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419" sz="40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419" sz="4000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419" sz="40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419" sz="40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40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s-419" sz="40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s-419" sz="40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m:rPr>
                          <m:nor/>
                        </m:rPr>
                        <a:rPr lang="en-US" sz="4000" dirty="0">
                          <a:solidFill>
                            <a:srgbClr val="000099"/>
                          </a:solidFill>
                        </a:rPr>
                        <m:t>+</m:t>
                      </m:r>
                      <m:r>
                        <m:rPr>
                          <m:nor/>
                        </m:rPr>
                        <a:rPr lang="es-419" sz="4000" dirty="0">
                          <a:solidFill>
                            <a:srgbClr val="000099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es-419" sz="40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40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419" sz="40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s-419" sz="4000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8AE23CF0-447A-47B5-8453-9BFA356BDB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624" y="2590465"/>
                <a:ext cx="3223703" cy="12450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E66D8B22-B3C2-42E3-80B1-1B9F4132C72E}"/>
                  </a:ext>
                </a:extLst>
              </p:cNvPr>
              <p:cNvSpPr/>
              <p:nvPr/>
            </p:nvSpPr>
            <p:spPr>
              <a:xfrm>
                <a:off x="7393485" y="2206987"/>
                <a:ext cx="110594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3200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E66D8B22-B3C2-42E3-80B1-1B9F4132C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485" y="2206987"/>
                <a:ext cx="110594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2264172D-60A6-4E35-99AB-051BCD2ED02A}"/>
                  </a:ext>
                </a:extLst>
              </p:cNvPr>
              <p:cNvSpPr/>
              <p:nvPr/>
            </p:nvSpPr>
            <p:spPr>
              <a:xfrm>
                <a:off x="787819" y="2298077"/>
                <a:ext cx="10883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32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2264172D-60A6-4E35-99AB-051BCD2ED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19" y="2298077"/>
                <a:ext cx="108831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ángulo 15">
            <a:extLst>
              <a:ext uri="{FF2B5EF4-FFF2-40B4-BE49-F238E27FC236}">
                <a16:creationId xmlns:a16="http://schemas.microsoft.com/office/drawing/2014/main" id="{7C22643E-5E7B-4DFC-BD74-A917477DA1F6}"/>
              </a:ext>
            </a:extLst>
          </p:cNvPr>
          <p:cNvSpPr/>
          <p:nvPr/>
        </p:nvSpPr>
        <p:spPr>
          <a:xfrm>
            <a:off x="1911192" y="4449110"/>
            <a:ext cx="5328592" cy="172819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C4A86D5-6581-4914-A5A1-26DF63A0E41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239784" y="5313206"/>
            <a:ext cx="12133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911EBE9-E6F1-453A-82E5-3EA1A410D6E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91307" y="5313206"/>
            <a:ext cx="111988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1D1568AD-10F6-4D11-8781-EF336720B9E8}"/>
                  </a:ext>
                </a:extLst>
              </p:cNvPr>
              <p:cNvSpPr/>
              <p:nvPr/>
            </p:nvSpPr>
            <p:spPr>
              <a:xfrm>
                <a:off x="3028112" y="4690695"/>
                <a:ext cx="3878305" cy="1327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419" sz="400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419" sz="40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s-419" sz="4000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4000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s-419" sz="4000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419" sz="40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419" sz="40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419" sz="40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s-419" sz="40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419" sz="40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419" sz="40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40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s-419" sz="40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419" sz="400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sz="40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419" sz="40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419" sz="40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1D1568AD-10F6-4D11-8781-EF336720B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112" y="4690695"/>
                <a:ext cx="3878305" cy="13277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AB952A79-AA81-4E5F-81C4-7D7E123370F4}"/>
                  </a:ext>
                </a:extLst>
              </p:cNvPr>
              <p:cNvSpPr/>
              <p:nvPr/>
            </p:nvSpPr>
            <p:spPr>
              <a:xfrm>
                <a:off x="7396973" y="4307217"/>
                <a:ext cx="110594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3200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AB952A79-AA81-4E5F-81C4-7D7E123370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973" y="4307217"/>
                <a:ext cx="1105944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0FFAC864-77B3-4B0C-AE05-1AED4A3C274D}"/>
                  </a:ext>
                </a:extLst>
              </p:cNvPr>
              <p:cNvSpPr/>
              <p:nvPr/>
            </p:nvSpPr>
            <p:spPr>
              <a:xfrm>
                <a:off x="791307" y="4398307"/>
                <a:ext cx="10883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32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0FFAC864-77B3-4B0C-AE05-1AED4A3C27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07" y="4398307"/>
                <a:ext cx="108831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1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/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21265-683E-4DB0-9384-0B83A42B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Method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1445AB-FE20-4B73-B9E9-0CDB604A8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1F7-776E-4CE6-8C41-2DACCC1CFE00}" type="datetime1">
              <a:rPr lang="es-ES" smtClean="0"/>
              <a:pPr/>
              <a:t>14/10/2019</a:t>
            </a:fld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EC7712-D30F-4EED-9C20-5262DF4B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19</a:t>
            </a:fld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A7DD99D4-C71D-4174-AE06-BBB67A1D4FF2}"/>
                  </a:ext>
                </a:extLst>
              </p:cNvPr>
              <p:cNvSpPr/>
              <p:nvPr/>
            </p:nvSpPr>
            <p:spPr>
              <a:xfrm>
                <a:off x="598923" y="1788502"/>
                <a:ext cx="3878305" cy="1327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419" sz="400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419" sz="40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s-419" sz="4000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4000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s-419" sz="4000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419" sz="40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419" sz="40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419" sz="40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s-419" sz="40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419" sz="40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419" sz="40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40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s-419" sz="40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419" sz="400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sz="40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419" sz="40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419" sz="40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A7DD99D4-C71D-4174-AE06-BBB67A1D4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23" y="1788502"/>
                <a:ext cx="3878305" cy="13277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B4BCDFC-9B53-4E62-93D3-E036B6AEB9BA}"/>
              </a:ext>
            </a:extLst>
          </p:cNvPr>
          <p:cNvCxnSpPr/>
          <p:nvPr/>
        </p:nvCxnSpPr>
        <p:spPr>
          <a:xfrm>
            <a:off x="4739383" y="2172803"/>
            <a:ext cx="10441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4C5CC74-D76C-4067-9BF1-76949EC30B76}"/>
              </a:ext>
            </a:extLst>
          </p:cNvPr>
          <p:cNvCxnSpPr/>
          <p:nvPr/>
        </p:nvCxnSpPr>
        <p:spPr>
          <a:xfrm>
            <a:off x="4739383" y="2892883"/>
            <a:ext cx="10441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408EC4E5-8EB0-4255-9D5C-B7D55B205692}"/>
              </a:ext>
            </a:extLst>
          </p:cNvPr>
          <p:cNvSpPr txBox="1"/>
          <p:nvPr/>
        </p:nvSpPr>
        <p:spPr>
          <a:xfrm>
            <a:off x="6359563" y="1988137"/>
            <a:ext cx="127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Two Zeros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58FAF58-0001-4751-953D-04B3EBCDFA35}"/>
              </a:ext>
            </a:extLst>
          </p:cNvPr>
          <p:cNvSpPr txBox="1"/>
          <p:nvPr/>
        </p:nvSpPr>
        <p:spPr>
          <a:xfrm>
            <a:off x="6359563" y="2680379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One pole in s=0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6A21357-B4E1-490D-A68B-A1880609C1F9}"/>
              </a:ext>
            </a:extLst>
          </p:cNvPr>
          <p:cNvCxnSpPr/>
          <p:nvPr/>
        </p:nvCxnSpPr>
        <p:spPr>
          <a:xfrm>
            <a:off x="7092280" y="3789040"/>
            <a:ext cx="0" cy="2567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DF21781-D115-44C1-9AED-1672FDF91977}"/>
              </a:ext>
            </a:extLst>
          </p:cNvPr>
          <p:cNvCxnSpPr/>
          <p:nvPr/>
        </p:nvCxnSpPr>
        <p:spPr>
          <a:xfrm flipH="1">
            <a:off x="2195736" y="5589240"/>
            <a:ext cx="52565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9AD9159-6925-4FBE-8A5F-B19D19A97C3B}"/>
              </a:ext>
            </a:extLst>
          </p:cNvPr>
          <p:cNvSpPr/>
          <p:nvPr/>
        </p:nvSpPr>
        <p:spPr>
          <a:xfrm>
            <a:off x="6935827" y="537321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rebuchet MS" panose="020B0603020202020204" pitchFamily="34" charset="0"/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6F55BDA-9C6A-4B66-81FA-6A24E225295A}"/>
              </a:ext>
            </a:extLst>
          </p:cNvPr>
          <p:cNvSpPr/>
          <p:nvPr/>
        </p:nvSpPr>
        <p:spPr>
          <a:xfrm>
            <a:off x="5998722" y="5373216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rebuchet MS" panose="020B0603020202020204" pitchFamily="34" charset="0"/>
              </a:rPr>
              <a:t>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0D1B503-9EDD-4338-9164-B27989ACDC0F}"/>
              </a:ext>
            </a:extLst>
          </p:cNvPr>
          <p:cNvSpPr/>
          <p:nvPr/>
        </p:nvSpPr>
        <p:spPr>
          <a:xfrm>
            <a:off x="4922258" y="5373216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rebuchet MS" panose="020B0603020202020204" pitchFamily="34" charset="0"/>
              </a:rPr>
              <a:t>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577E672-5F3F-460C-8897-D3ED15F38A35}"/>
              </a:ext>
            </a:extLst>
          </p:cNvPr>
          <p:cNvSpPr txBox="1"/>
          <p:nvPr/>
        </p:nvSpPr>
        <p:spPr>
          <a:xfrm>
            <a:off x="5931932" y="558924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38A499C-AFFD-407A-9CAF-9E34C81B3704}"/>
              </a:ext>
            </a:extLst>
          </p:cNvPr>
          <p:cNvSpPr txBox="1"/>
          <p:nvPr/>
        </p:nvSpPr>
        <p:spPr>
          <a:xfrm>
            <a:off x="4860032" y="55892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4C2B4B69-4CBC-469C-903C-A5A70B318898}"/>
                  </a:ext>
                </a:extLst>
              </p:cNvPr>
              <p:cNvSpPr/>
              <p:nvPr/>
            </p:nvSpPr>
            <p:spPr>
              <a:xfrm>
                <a:off x="107504" y="3770100"/>
                <a:ext cx="2878914" cy="9131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s-419" sz="28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419" sz="28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419" sz="28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419" sz="28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419" sz="28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s-419" sz="28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419" sz="28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419" sz="28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419" sz="28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rgbClr val="000099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es-419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4C2B4B69-4CBC-469C-903C-A5A70B3188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3770100"/>
                <a:ext cx="2878914" cy="913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3D9BA277-4A00-498F-8965-10911CEFD805}"/>
                  </a:ext>
                </a:extLst>
              </p:cNvPr>
              <p:cNvSpPr/>
              <p:nvPr/>
            </p:nvSpPr>
            <p:spPr>
              <a:xfrm>
                <a:off x="2771800" y="3727833"/>
                <a:ext cx="3611947" cy="9570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sz="28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s-419" sz="28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419" sz="28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419" sz="28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419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s-419" sz="28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419" sz="28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419" sz="28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419" sz="28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419" sz="28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s-419" sz="28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419" sz="28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419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s-419" sz="28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  <m:r>
                            <m:rPr>
                              <m:nor/>
                            </m:rPr>
                            <a:rPr lang="en-US" sz="2800" i="1" dirty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s-419" sz="28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i="1" dirty="0">
                  <a:solidFill>
                    <a:srgbClr val="000099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3D9BA277-4A00-498F-8965-10911CEFD8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3727833"/>
                <a:ext cx="3611947" cy="957057"/>
              </a:xfrm>
              <a:prstGeom prst="rect">
                <a:avLst/>
              </a:prstGeom>
              <a:blipFill>
                <a:blip r:embed="rId4"/>
                <a:stretch>
                  <a:fillRect r="-15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08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9" grpId="0"/>
      <p:bldP spid="20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506C2-5275-4CEF-BCFA-C91806A33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18BBF9-D851-49C8-8747-5F3671845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Proportional </a:t>
            </a:r>
            <a:r>
              <a:rPr lang="en-US" sz="2400" dirty="0"/>
              <a:t>(proportional to the error)</a:t>
            </a:r>
            <a:endParaRPr lang="en-US" dirty="0"/>
          </a:p>
          <a:p>
            <a:endParaRPr lang="en-US" dirty="0"/>
          </a:p>
          <a:p>
            <a:r>
              <a:rPr lang="en-US" dirty="0"/>
              <a:t>Integral </a:t>
            </a:r>
            <a:r>
              <a:rPr lang="en-US" sz="2400" dirty="0"/>
              <a:t>(proportional to the integral of the error)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Derivative </a:t>
            </a:r>
            <a:r>
              <a:rPr lang="en-US" sz="2400" dirty="0"/>
              <a:t>(proportional to the derivative of the error)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F07128-E3D8-4D76-9E28-8BE3CE72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1F7-776E-4CE6-8C41-2DACCC1CFE00}" type="datetime1">
              <a:rPr lang="es-ES" smtClean="0"/>
              <a:pPr/>
              <a:t>14/10/2019</a:t>
            </a:fld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AF0154-D678-4EA5-9250-E253095E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2</a:t>
            </a:fld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D1EE624-7E0B-40B5-B473-9D9FF31C4442}"/>
                  </a:ext>
                </a:extLst>
              </p:cNvPr>
              <p:cNvSpPr txBox="1"/>
              <p:nvPr/>
            </p:nvSpPr>
            <p:spPr>
              <a:xfrm>
                <a:off x="3448050" y="2406417"/>
                <a:ext cx="2740879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419" sz="32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419" sz="32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419" sz="32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419" sz="32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419" sz="32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D1EE624-7E0B-40B5-B473-9D9FF31C4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050" y="2406417"/>
                <a:ext cx="2740879" cy="5304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E94B32F-E197-49E2-8898-F2056D112821}"/>
                  </a:ext>
                </a:extLst>
              </p:cNvPr>
              <p:cNvSpPr txBox="1"/>
              <p:nvPr/>
            </p:nvSpPr>
            <p:spPr>
              <a:xfrm>
                <a:off x="1326101" y="3458102"/>
                <a:ext cx="6984776" cy="12917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419" sz="32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s-419" sz="32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s-419" sz="32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32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32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E94B32F-E197-49E2-8898-F2056D112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101" y="3458102"/>
                <a:ext cx="6984776" cy="12917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6048BB0-058C-49F8-8018-196AF47AED72}"/>
                  </a:ext>
                </a:extLst>
              </p:cNvPr>
              <p:cNvSpPr txBox="1"/>
              <p:nvPr/>
            </p:nvSpPr>
            <p:spPr>
              <a:xfrm>
                <a:off x="2360377" y="5271086"/>
                <a:ext cx="4916225" cy="7209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419" sz="32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32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419" sz="32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s-419" sz="32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sz="32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419" sz="32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419" sz="32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32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419" sz="32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f>
                      <m:fPr>
                        <m:ctrlPr>
                          <a:rPr lang="es-419" sz="32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419" sz="32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s-419" sz="32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419" sz="32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419" sz="32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419" sz="32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000099"/>
                    </a:solidFill>
                  </a:rPr>
                  <a:t> =</a:t>
                </a:r>
                <a:r>
                  <a:rPr lang="es-419" sz="32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419" sz="32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32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419" sz="32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s-419" sz="32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32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419" sz="32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s-419" sz="32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s-419" sz="32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419" sz="32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s-419" sz="32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419" sz="32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419" sz="32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419" sz="32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6048BB0-058C-49F8-8018-196AF47AE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377" y="5271086"/>
                <a:ext cx="4916225" cy="720967"/>
              </a:xfrm>
              <a:prstGeom prst="rect">
                <a:avLst/>
              </a:prstGeom>
              <a:blipFill>
                <a:blip r:embed="rId5"/>
                <a:stretch>
                  <a:fillRect b="-19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77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506C2-5275-4CEF-BCFA-C91806A33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18BBF9-D851-49C8-8747-5F3671845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Proportional </a:t>
            </a:r>
            <a:r>
              <a:rPr lang="en-US" sz="2400" dirty="0"/>
              <a:t>(proportional to the error)</a:t>
            </a:r>
            <a:endParaRPr lang="en-US" dirty="0"/>
          </a:p>
          <a:p>
            <a:endParaRPr lang="en-US" dirty="0"/>
          </a:p>
          <a:p>
            <a:endParaRPr lang="en-US" sz="700" dirty="0"/>
          </a:p>
          <a:p>
            <a:r>
              <a:rPr lang="en-US" dirty="0"/>
              <a:t>Integral </a:t>
            </a:r>
            <a:r>
              <a:rPr lang="en-US" sz="2400" dirty="0"/>
              <a:t>(proportional to the integral of the error)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Derivative </a:t>
            </a:r>
            <a:r>
              <a:rPr lang="en-US" sz="2400" dirty="0"/>
              <a:t>(proportional to the derivative of the error)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F07128-E3D8-4D76-9E28-8BE3CE72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1F7-776E-4CE6-8C41-2DACCC1CFE00}" type="datetime1">
              <a:rPr lang="es-ES" smtClean="0"/>
              <a:pPr/>
              <a:t>14/10/2019</a:t>
            </a:fld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AF0154-D678-4EA5-9250-E253095E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3</a:t>
            </a:fld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D1EE624-7E0B-40B5-B473-9D9FF31C4442}"/>
                  </a:ext>
                </a:extLst>
              </p:cNvPr>
              <p:cNvSpPr txBox="1"/>
              <p:nvPr/>
            </p:nvSpPr>
            <p:spPr>
              <a:xfrm>
                <a:off x="1326101" y="2423005"/>
                <a:ext cx="2740879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419" sz="32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419" sz="32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419" sz="32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419" sz="32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419" sz="32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D1EE624-7E0B-40B5-B473-9D9FF31C4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101" y="2423005"/>
                <a:ext cx="2740879" cy="5304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E94B32F-E197-49E2-8898-F2056D112821}"/>
                  </a:ext>
                </a:extLst>
              </p:cNvPr>
              <p:cNvSpPr txBox="1"/>
              <p:nvPr/>
            </p:nvSpPr>
            <p:spPr>
              <a:xfrm>
                <a:off x="1326101" y="3577460"/>
                <a:ext cx="3965979" cy="12917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419" sz="32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s-419" sz="32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32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32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E94B32F-E197-49E2-8898-F2056D112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101" y="3577460"/>
                <a:ext cx="3965979" cy="12917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6048BB0-058C-49F8-8018-196AF47AED72}"/>
                  </a:ext>
                </a:extLst>
              </p:cNvPr>
              <p:cNvSpPr txBox="1"/>
              <p:nvPr/>
            </p:nvSpPr>
            <p:spPr>
              <a:xfrm>
                <a:off x="1326101" y="5327768"/>
                <a:ext cx="3579775" cy="7209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419" sz="32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32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419" sz="32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s-419" sz="32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sz="32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419" sz="32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419" sz="32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419" sz="32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32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419" sz="32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s-419" sz="32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32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419" sz="32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s-419" sz="32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s-419" sz="32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419" sz="32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s-419" sz="32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419" sz="32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419" sz="32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419" sz="32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6048BB0-058C-49F8-8018-196AF47AE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101" y="5327768"/>
                <a:ext cx="3579775" cy="7209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4F01FD5A-7B94-42DE-857D-7FF74F3A568E}"/>
                  </a:ext>
                </a:extLst>
              </p:cNvPr>
              <p:cNvSpPr/>
              <p:nvPr/>
            </p:nvSpPr>
            <p:spPr>
              <a:xfrm>
                <a:off x="5719217" y="3636969"/>
                <a:ext cx="295232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419" sz="32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32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419" sz="32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is the integral time constant </a:t>
                </a: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4F01FD5A-7B94-42DE-857D-7FF74F3A5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217" y="3636969"/>
                <a:ext cx="2952328" cy="954107"/>
              </a:xfrm>
              <a:prstGeom prst="rect">
                <a:avLst/>
              </a:prstGeom>
              <a:blipFill>
                <a:blip r:embed="rId6"/>
                <a:stretch>
                  <a:fillRect l="-3099" r="-3099"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F88B7429-62CF-46FB-AA78-1D7C32084EB7}"/>
                  </a:ext>
                </a:extLst>
              </p:cNvPr>
              <p:cNvSpPr/>
              <p:nvPr/>
            </p:nvSpPr>
            <p:spPr>
              <a:xfrm>
                <a:off x="5719217" y="5211197"/>
                <a:ext cx="295232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419" sz="32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32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419" sz="32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is the derivative time constant </a:t>
                </a: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F88B7429-62CF-46FB-AA78-1D7C32084E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217" y="5211197"/>
                <a:ext cx="2952328" cy="954107"/>
              </a:xfrm>
              <a:prstGeom prst="rect">
                <a:avLst/>
              </a:prstGeom>
              <a:blipFill>
                <a:blip r:embed="rId7"/>
                <a:stretch>
                  <a:fillRect l="-3099"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04A81509-BF71-4B80-BD57-534F4D752888}"/>
                  </a:ext>
                </a:extLst>
              </p:cNvPr>
              <p:cNvSpPr/>
              <p:nvPr/>
            </p:nvSpPr>
            <p:spPr>
              <a:xfrm>
                <a:off x="5719217" y="2194565"/>
                <a:ext cx="324527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419" sz="32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32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419" sz="32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is the proportional constant </a:t>
                </a: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04A81509-BF71-4B80-BD57-534F4D7528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217" y="2194565"/>
                <a:ext cx="3245271" cy="954107"/>
              </a:xfrm>
              <a:prstGeom prst="rect">
                <a:avLst/>
              </a:prstGeom>
              <a:blipFill>
                <a:blip r:embed="rId8"/>
                <a:stretch>
                  <a:fillRect l="-2814" b="-13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43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D2115-127F-463F-9D78-C8F767647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 – Ideal structure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45BE08-0E02-405D-8408-450F29D49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Proportional, Integrative and Derivative Controller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684C27-8325-495E-A876-F0ADD4A9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1F7-776E-4CE6-8C41-2DACCC1CFE00}" type="datetime1">
              <a:rPr lang="es-ES" smtClean="0"/>
              <a:pPr/>
              <a:t>14/10/2019</a:t>
            </a:fld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6C3187E-87C9-4C6D-AD22-F012576B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4</a:t>
            </a:fld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12FA3FA1-E51D-46D6-9201-C6AE8EE0023F}"/>
                  </a:ext>
                </a:extLst>
              </p:cNvPr>
              <p:cNvSpPr/>
              <p:nvPr/>
            </p:nvSpPr>
            <p:spPr>
              <a:xfrm>
                <a:off x="666955" y="3438292"/>
                <a:ext cx="7594066" cy="16777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320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s-419" sz="320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s-419" sz="32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32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419" sz="32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419" sz="3200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3200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419" sz="3200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s-419" sz="32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s-419" sz="32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es-419" sz="3200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419" sz="3200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s-419" sz="32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rgbClr val="000099"/>
                              </a:solidFill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s-419" sz="3200" dirty="0">
                              <a:solidFill>
                                <a:srgbClr val="000099"/>
                              </a:solidFill>
                            </a:rPr>
                            <m:t> </m:t>
                          </m:r>
                          <m:sSub>
                            <m:sSubPr>
                              <m:ctrlPr>
                                <a:rPr lang="es-419" sz="32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32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419" sz="32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s-419" sz="32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sz="32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419" sz="32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419" sz="32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419" sz="32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s-419" sz="32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12FA3FA1-E51D-46D6-9201-C6AE8EE00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55" y="3438292"/>
                <a:ext cx="7594066" cy="16777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5C54E350-9B5F-46C7-BF06-BF959ED87AFE}"/>
                  </a:ext>
                </a:extLst>
              </p:cNvPr>
              <p:cNvSpPr/>
              <p:nvPr/>
            </p:nvSpPr>
            <p:spPr>
              <a:xfrm>
                <a:off x="1841989" y="2749193"/>
                <a:ext cx="5460021" cy="689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419" sz="36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36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s-419" sz="36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419" sz="36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s-419" sz="36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419" sz="36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419" sz="36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s-419" sz="36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sz="36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3600" dirty="0">
                    <a:solidFill>
                      <a:srgbClr val="000099"/>
                    </a:solidFill>
                  </a:rPr>
                  <a:t>+</a:t>
                </a:r>
                <a:r>
                  <a:rPr lang="es-419" sz="36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419" sz="36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36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419" sz="36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s-419" sz="36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sz="36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3600" dirty="0">
                    <a:solidFill>
                      <a:srgbClr val="000099"/>
                    </a:solidFill>
                  </a:rPr>
                  <a:t>+</a:t>
                </a:r>
                <a:r>
                  <a:rPr lang="es-419" sz="36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419" sz="36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36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419" sz="36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s-419" sz="36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sz="36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36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5C54E350-9B5F-46C7-BF06-BF959ED87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989" y="2749193"/>
                <a:ext cx="5460021" cy="689099"/>
              </a:xfrm>
              <a:prstGeom prst="rect">
                <a:avLst/>
              </a:prstGeom>
              <a:blipFill>
                <a:blip r:embed="rId3"/>
                <a:stretch>
                  <a:fillRect t="-13274" b="-27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84B56FBB-340A-4C51-86DC-C9D0CB3FB7F0}"/>
                  </a:ext>
                </a:extLst>
              </p:cNvPr>
              <p:cNvSpPr/>
              <p:nvPr/>
            </p:nvSpPr>
            <p:spPr>
              <a:xfrm>
                <a:off x="948603" y="5028473"/>
                <a:ext cx="7246792" cy="13840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320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419" sz="3200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419" sz="3200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s-419" sz="32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32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m:rPr>
                          <m:nor/>
                        </m:rPr>
                        <a:rPr lang="en-US" sz="3200" dirty="0">
                          <a:solidFill>
                            <a:srgbClr val="000099"/>
                          </a:solidFill>
                        </a:rPr>
                        <m:t>+</m:t>
                      </m:r>
                      <m:r>
                        <m:rPr>
                          <m:nor/>
                        </m:rPr>
                        <a:rPr lang="es-419" sz="3200" dirty="0">
                          <a:solidFill>
                            <a:srgbClr val="000099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s-419" sz="3200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84B56FBB-340A-4C51-86DC-C9D0CB3FB7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3" y="5028473"/>
                <a:ext cx="7246792" cy="13840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5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8D7BA-8457-4AE5-BE54-1754DD05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 – Ideal structure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A33007-63F7-4ED8-8252-B920DA1F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1F7-776E-4CE6-8C41-2DACCC1CFE00}" type="datetime1">
              <a:rPr lang="es-ES" smtClean="0"/>
              <a:pPr/>
              <a:t>14/10/2019</a:t>
            </a:fld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9A2B96-28EA-4A2D-A604-AEF5CB50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5</a:t>
            </a:fld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475E4173-C119-41E3-ABF8-73AB92383241}"/>
                  </a:ext>
                </a:extLst>
              </p:cNvPr>
              <p:cNvSpPr/>
              <p:nvPr/>
            </p:nvSpPr>
            <p:spPr>
              <a:xfrm>
                <a:off x="774967" y="2060848"/>
                <a:ext cx="6517169" cy="1365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320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s-419" sz="320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s-419" sz="32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419" sz="32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419" sz="3200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3200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419" sz="3200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rgbClr val="000099"/>
                              </a:solidFill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s-419" sz="3200" dirty="0">
                              <a:solidFill>
                                <a:srgbClr val="000099"/>
                              </a:solidFill>
                            </a:rPr>
                            <m:t> </m:t>
                          </m:r>
                          <m:sSub>
                            <m:sSubPr>
                              <m:ctrlPr>
                                <a:rPr lang="es-419" sz="32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32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419" sz="32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s-419" sz="32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32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475E4173-C119-41E3-ABF8-73AB923832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67" y="2060848"/>
                <a:ext cx="6517169" cy="1365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BE60CE5E-CB65-4487-A8EA-53E80DAAC5EA}"/>
                  </a:ext>
                </a:extLst>
              </p:cNvPr>
              <p:cNvSpPr/>
              <p:nvPr/>
            </p:nvSpPr>
            <p:spPr>
              <a:xfrm>
                <a:off x="419491" y="3645024"/>
                <a:ext cx="7228119" cy="10305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320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419" sz="3200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419" sz="3200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419" sz="320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m:rPr>
                          <m:nor/>
                        </m:rPr>
                        <a:rPr lang="en-US" sz="3200" dirty="0">
                          <a:solidFill>
                            <a:srgbClr val="000099"/>
                          </a:solidFill>
                        </a:rPr>
                        <m:t>+</m:t>
                      </m:r>
                      <m:r>
                        <m:rPr>
                          <m:nor/>
                        </m:rPr>
                        <a:rPr lang="es-419" sz="3200" dirty="0">
                          <a:solidFill>
                            <a:srgbClr val="000099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s-419" sz="3200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𝑠𝐸</m:t>
                      </m:r>
                      <m:d>
                        <m:dPr>
                          <m:ctrlP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BE60CE5E-CB65-4487-A8EA-53E80DAAC5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91" y="3645024"/>
                <a:ext cx="7228119" cy="10305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2B1AB004-15F9-4554-9DBD-46F360BBF8D8}"/>
                  </a:ext>
                </a:extLst>
              </p:cNvPr>
              <p:cNvSpPr/>
              <p:nvPr/>
            </p:nvSpPr>
            <p:spPr>
              <a:xfrm>
                <a:off x="448131" y="5101217"/>
                <a:ext cx="7228119" cy="1135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320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s-419" sz="320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sz="32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s-419" sz="3200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419" sz="3200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419" sz="3200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419" sz="320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m:rPr>
                          <m:nor/>
                        </m:rPr>
                        <a:rPr lang="en-US" sz="3200" dirty="0">
                          <a:solidFill>
                            <a:srgbClr val="000099"/>
                          </a:solidFill>
                        </a:rPr>
                        <m:t>+</m:t>
                      </m:r>
                      <m:r>
                        <m:rPr>
                          <m:nor/>
                        </m:rPr>
                        <a:rPr lang="es-419" sz="3200" dirty="0">
                          <a:solidFill>
                            <a:srgbClr val="000099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s-419" sz="3200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2B1AB004-15F9-4554-9DBD-46F360BBF8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31" y="5101217"/>
                <a:ext cx="7228119" cy="1135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72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702A5-B718-43C0-B951-E1066269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 – Ideal structure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1F6B1-6021-400D-AFF3-5E7637D69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1F7-776E-4CE6-8C41-2DACCC1CFE00}" type="datetime1">
              <a:rPr lang="es-ES" smtClean="0"/>
              <a:pPr/>
              <a:t>14/10/2019</a:t>
            </a:fld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509E12-0045-4255-9D9B-4B8AFEC8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F02C0F2-229C-4C4D-9B09-E551AFD413EB}"/>
              </a:ext>
            </a:extLst>
          </p:cNvPr>
          <p:cNvSpPr/>
          <p:nvPr/>
        </p:nvSpPr>
        <p:spPr>
          <a:xfrm>
            <a:off x="1907704" y="2348880"/>
            <a:ext cx="5328592" cy="266429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8BAC6F94-2716-4026-BD0E-FD5566ADD84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236296" y="3681028"/>
            <a:ext cx="12133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7C6ECDE-9653-473F-BD81-92C348F9BF70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94347" y="3681028"/>
            <a:ext cx="1213357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E096F881-2959-4ED2-B137-E36C19B1B269}"/>
                  </a:ext>
                </a:extLst>
              </p:cNvPr>
              <p:cNvSpPr/>
              <p:nvPr/>
            </p:nvSpPr>
            <p:spPr>
              <a:xfrm>
                <a:off x="3025656" y="2961815"/>
                <a:ext cx="3223703" cy="12450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40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40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419" sz="40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419" sz="4000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419" sz="40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419" sz="40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40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s-419" sz="40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s-419" sz="40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m:rPr>
                          <m:nor/>
                        </m:rPr>
                        <a:rPr lang="en-US" sz="4000" dirty="0">
                          <a:solidFill>
                            <a:srgbClr val="000099"/>
                          </a:solidFill>
                        </a:rPr>
                        <m:t>+</m:t>
                      </m:r>
                      <m:r>
                        <m:rPr>
                          <m:nor/>
                        </m:rPr>
                        <a:rPr lang="es-419" sz="4000" dirty="0">
                          <a:solidFill>
                            <a:srgbClr val="000099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es-419" sz="40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40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419" sz="40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s-419" sz="4000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E096F881-2959-4ED2-B137-E36C19B1B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656" y="2961815"/>
                <a:ext cx="3223703" cy="12450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D0701041-F3C4-4D42-9625-7A3AA4D3F11F}"/>
                  </a:ext>
                </a:extLst>
              </p:cNvPr>
              <p:cNvSpPr/>
              <p:nvPr/>
            </p:nvSpPr>
            <p:spPr>
              <a:xfrm>
                <a:off x="7367311" y="2844225"/>
                <a:ext cx="110594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3200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D0701041-F3C4-4D42-9625-7A3AA4D3F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311" y="2844225"/>
                <a:ext cx="110594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C1F695BF-77A6-41CA-AD6D-5112B2C5C121}"/>
                  </a:ext>
                </a:extLst>
              </p:cNvPr>
              <p:cNvSpPr/>
              <p:nvPr/>
            </p:nvSpPr>
            <p:spPr>
              <a:xfrm>
                <a:off x="761645" y="2935315"/>
                <a:ext cx="10883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32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C1F695BF-77A6-41CA-AD6D-5112B2C5C1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45" y="2935315"/>
                <a:ext cx="108831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016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C27F599E-5F9B-4139-8280-B1A956F0A1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7" t="21987" r="8264" b="12182"/>
          <a:stretch/>
        </p:blipFill>
        <p:spPr>
          <a:xfrm>
            <a:off x="383871" y="1988839"/>
            <a:ext cx="8004553" cy="338437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6AEB93A-79DA-4F51-B45D-0D041FBA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DCC1DA-8B20-4935-80F1-73AC5E3FD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1F7-776E-4CE6-8C41-2DACCC1CFE00}" type="datetime1">
              <a:rPr lang="es-ES" smtClean="0"/>
              <a:pPr/>
              <a:t>14/10/2019</a:t>
            </a:fld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B309B7-2EE6-4FE1-ABF8-3835517A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09039B-EE76-4145-9DE1-140C9B8ED8EF}"/>
              </a:ext>
            </a:extLst>
          </p:cNvPr>
          <p:cNvSpPr txBox="1"/>
          <p:nvPr/>
        </p:nvSpPr>
        <p:spPr>
          <a:xfrm>
            <a:off x="383871" y="222359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</a:rPr>
              <a:t>R(S)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6E0BBE5-E2E5-47AC-B604-345B8796B358}"/>
              </a:ext>
            </a:extLst>
          </p:cNvPr>
          <p:cNvSpPr txBox="1"/>
          <p:nvPr/>
        </p:nvSpPr>
        <p:spPr>
          <a:xfrm>
            <a:off x="1768678" y="224031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</a:rPr>
              <a:t>E(S)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A1D1B37-0649-43D0-A905-472FA7581010}"/>
              </a:ext>
            </a:extLst>
          </p:cNvPr>
          <p:cNvSpPr/>
          <p:nvPr/>
        </p:nvSpPr>
        <p:spPr>
          <a:xfrm>
            <a:off x="1768678" y="2780928"/>
            <a:ext cx="697838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AA84C3D-EF29-4A7F-9E3C-F658CE7D3257}"/>
              </a:ext>
            </a:extLst>
          </p:cNvPr>
          <p:cNvSpPr/>
          <p:nvPr/>
        </p:nvSpPr>
        <p:spPr>
          <a:xfrm>
            <a:off x="2466516" y="2240316"/>
            <a:ext cx="3185604" cy="277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PID </a:t>
            </a:r>
          </a:p>
          <a:p>
            <a:pPr algn="ctr"/>
            <a:r>
              <a:rPr lang="en-US" sz="4000" b="1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7436B75-8CE4-4D2A-A151-13F3F596EB6C}"/>
              </a:ext>
            </a:extLst>
          </p:cNvPr>
          <p:cNvSpPr txBox="1"/>
          <p:nvPr/>
        </p:nvSpPr>
        <p:spPr>
          <a:xfrm>
            <a:off x="5652120" y="305912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</a:rPr>
              <a:t>U(s)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6FDD113-B6AC-463D-9E3A-1B12D0537C49}"/>
              </a:ext>
            </a:extLst>
          </p:cNvPr>
          <p:cNvSpPr txBox="1"/>
          <p:nvPr/>
        </p:nvSpPr>
        <p:spPr>
          <a:xfrm>
            <a:off x="7375322" y="308347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</a:rPr>
              <a:t>Y(S)</a:t>
            </a:r>
          </a:p>
        </p:txBody>
      </p:sp>
    </p:spTree>
    <p:extLst>
      <p:ext uri="{BB962C8B-B14F-4D97-AF65-F5344CB8AC3E}">
        <p14:creationId xmlns:p14="http://schemas.microsoft.com/office/powerpoint/2010/main" val="333420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14F6D-6FE0-4E6F-9571-AC10566B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PID Structures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8D5896-A515-4256-B093-601ABAC99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Classic structure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501E75-02D2-4858-8ED3-4526C83E5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1F7-776E-4CE6-8C41-2DACCC1CFE00}" type="datetime1">
              <a:rPr lang="es-ES" smtClean="0"/>
              <a:pPr/>
              <a:t>14/10/2019</a:t>
            </a:fld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017C7B-2E22-48F7-AA23-679C9FCB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8</a:t>
            </a:fld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00CFA3A0-5904-437C-B2F0-1D12058E56F7}"/>
                  </a:ext>
                </a:extLst>
              </p:cNvPr>
              <p:cNvSpPr/>
              <p:nvPr/>
            </p:nvSpPr>
            <p:spPr>
              <a:xfrm>
                <a:off x="971600" y="2420888"/>
                <a:ext cx="7455311" cy="1198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320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s-419" sz="320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s-419" sz="32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419" sz="3200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3200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419" sz="3200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rgbClr val="000099"/>
                              </a:solidFill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s-419" sz="3200" dirty="0">
                              <a:solidFill>
                                <a:srgbClr val="000099"/>
                              </a:solidFill>
                            </a:rPr>
                            <m:t> </m:t>
                          </m:r>
                          <m:sSub>
                            <m:sSubPr>
                              <m:ctrlPr>
                                <a:rPr lang="es-419" sz="32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32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419" sz="32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d>
                        <m:dPr>
                          <m:ctrlPr>
                            <a:rPr lang="es-419" sz="320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419" sz="32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s-419" sz="3200" b="0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3200" b="0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419" sz="3200" b="0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s-419" sz="3200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3200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419" sz="3200" b="0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s-419" sz="32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419" sz="32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419" sz="32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419" sz="32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00CFA3A0-5904-437C-B2F0-1D12058E56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420888"/>
                <a:ext cx="7455311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8B285148-9213-487A-8011-D1DB35F96F1A}"/>
                  </a:ext>
                </a:extLst>
              </p:cNvPr>
              <p:cNvSpPr/>
              <p:nvPr/>
            </p:nvSpPr>
            <p:spPr>
              <a:xfrm>
                <a:off x="1182859" y="4344354"/>
                <a:ext cx="457080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419" sz="32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32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419" sz="32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3200" dirty="0"/>
                  <a:t> is a filter constant time.</a:t>
                </a: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8B285148-9213-487A-8011-D1DB35F96F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859" y="4344354"/>
                <a:ext cx="4570803" cy="584775"/>
              </a:xfrm>
              <a:prstGeom prst="rect">
                <a:avLst/>
              </a:prstGeom>
              <a:blipFill>
                <a:blip r:embed="rId3"/>
                <a:stretch>
                  <a:fillRect t="-12500" r="-253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42CF757-D868-4E63-A1C0-AF1402B65A1D}"/>
                  </a:ext>
                </a:extLst>
              </p:cNvPr>
              <p:cNvSpPr/>
              <p:nvPr/>
            </p:nvSpPr>
            <p:spPr>
              <a:xfrm>
                <a:off x="1182859" y="5049729"/>
                <a:ext cx="1552797" cy="9786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320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419" sz="32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42CF757-D868-4E63-A1C0-AF1402B65A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859" y="5049729"/>
                <a:ext cx="1552797" cy="9786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8BC2840D-DE50-4644-8964-CA711DB14E4F}"/>
                  </a:ext>
                </a:extLst>
              </p:cNvPr>
              <p:cNvSpPr/>
              <p:nvPr/>
            </p:nvSpPr>
            <p:spPr>
              <a:xfrm>
                <a:off x="3472724" y="5312559"/>
                <a:ext cx="52757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419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s-419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419" sz="24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419" sz="24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419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sz="2400" dirty="0"/>
                  <a:t>           (N=10 is usually used) </a:t>
                </a:r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8BC2840D-DE50-4644-8964-CA711DB14E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724" y="5312559"/>
                <a:ext cx="5275740" cy="461665"/>
              </a:xfrm>
              <a:prstGeom prst="rect">
                <a:avLst/>
              </a:prstGeom>
              <a:blipFill>
                <a:blip r:embed="rId5"/>
                <a:stretch>
                  <a:fillRect l="-347" t="-10526" r="-80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36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45E13-5429-4A9C-8804-84A063B3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PID Structures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0BF0EA-6913-4849-ADDE-BB3DE6471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parameters structure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ACE2DA-A9C9-4A04-92E8-4788C8A2A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1F7-776E-4CE6-8C41-2DACCC1CFE00}" type="datetime1">
              <a:rPr lang="es-ES" smtClean="0"/>
              <a:pPr/>
              <a:t>14/10/2019</a:t>
            </a:fld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CBA9944-F574-430F-B986-BDF93ADF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0272-74DE-4F7C-92ED-5BBE0C0745EB}" type="slidenum">
              <a:rPr lang="es-ES" smtClean="0"/>
              <a:pPr/>
              <a:t>9</a:t>
            </a:fld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A8C07EE0-121A-439F-AA44-5E49CE094AD2}"/>
                  </a:ext>
                </a:extLst>
              </p:cNvPr>
              <p:cNvSpPr/>
              <p:nvPr/>
            </p:nvSpPr>
            <p:spPr>
              <a:xfrm>
                <a:off x="797230" y="2636912"/>
                <a:ext cx="7817205" cy="1198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320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419" sz="32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s-419" sz="320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s-419" sz="32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419" sz="3200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3200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419" sz="3200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s-419" sz="32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32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419" sz="32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s-419" sz="320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419" sz="32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419" sz="3200" b="0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3200" b="0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419" sz="3200" b="0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s-419" sz="3200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3200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419" sz="3200" b="0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s-419" sz="32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s-419" sz="32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419" sz="32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419" sz="32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419" sz="32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A8C07EE0-121A-439F-AA44-5E49CE094A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30" y="2636912"/>
                <a:ext cx="7817205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8824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5565</TotalTime>
  <Words>547</Words>
  <Application>Microsoft Office PowerPoint</Application>
  <PresentationFormat>Presentación en pantalla (4:3)</PresentationFormat>
  <Paragraphs>160</Paragraphs>
  <Slides>19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Arial Rounded MT Bold</vt:lpstr>
      <vt:lpstr>Calibri</vt:lpstr>
      <vt:lpstr>Cambria Math</vt:lpstr>
      <vt:lpstr>Trebuchet MS</vt:lpstr>
      <vt:lpstr>Tema de Office</vt:lpstr>
      <vt:lpstr>PID Controller  Tunning</vt:lpstr>
      <vt:lpstr>PID</vt:lpstr>
      <vt:lpstr>PID</vt:lpstr>
      <vt:lpstr>PID – Ideal structure</vt:lpstr>
      <vt:lpstr>PID – Ideal structure</vt:lpstr>
      <vt:lpstr>PID – Ideal structure</vt:lpstr>
      <vt:lpstr>PID</vt:lpstr>
      <vt:lpstr>Other PID Structures</vt:lpstr>
      <vt:lpstr>Other PID Structures</vt:lpstr>
      <vt:lpstr>Other PID Structures</vt:lpstr>
      <vt:lpstr>Tunning methods</vt:lpstr>
      <vt:lpstr>Sustained oscillations  Ziegler-Nichols (1942)</vt:lpstr>
      <vt:lpstr>Sustained oscillations  Ziegler-Nichols (1942)</vt:lpstr>
      <vt:lpstr>Sustained oscillations  Ziegler-Nichols (1942)</vt:lpstr>
      <vt:lpstr>Damped oscillations Harriot (1957)</vt:lpstr>
      <vt:lpstr>Damped oscillations Harriot (1957)</vt:lpstr>
      <vt:lpstr>Damped oscillations Harriot (1957)</vt:lpstr>
      <vt:lpstr>Algebraic Method</vt:lpstr>
      <vt:lpstr>Algebraic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Control</dc:title>
  <dc:creator>LapEnrique</dc:creator>
  <cp:lastModifiedBy>José Abraham Pérez Martínez</cp:lastModifiedBy>
  <cp:revision>177</cp:revision>
  <dcterms:created xsi:type="dcterms:W3CDTF">2012-08-06T20:42:17Z</dcterms:created>
  <dcterms:modified xsi:type="dcterms:W3CDTF">2019-10-15T00:57:40Z</dcterms:modified>
</cp:coreProperties>
</file>