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31"/>
  </p:notesMasterIdLst>
  <p:sldIdLst>
    <p:sldId id="317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2" r:id="rId16"/>
    <p:sldId id="333" r:id="rId17"/>
    <p:sldId id="335" r:id="rId18"/>
    <p:sldId id="337" r:id="rId19"/>
    <p:sldId id="336" r:id="rId20"/>
    <p:sldId id="338" r:id="rId21"/>
    <p:sldId id="340" r:id="rId22"/>
    <p:sldId id="341" r:id="rId23"/>
    <p:sldId id="339" r:id="rId24"/>
    <p:sldId id="346" r:id="rId25"/>
    <p:sldId id="342" r:id="rId26"/>
    <p:sldId id="343" r:id="rId27"/>
    <p:sldId id="344" r:id="rId28"/>
    <p:sldId id="345" r:id="rId29"/>
    <p:sldId id="347" r:id="rId30"/>
  </p:sldIdLst>
  <p:sldSz cx="9144000" cy="6858000" type="screen4x3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8F5A8-CA54-4C70-BB66-E8E942972679}" type="datetimeFigureOut">
              <a:rPr lang="es-ES" smtClean="0"/>
              <a:t>13/09/2018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B63BE-4D28-4074-989E-D458657791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628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1D992-DF3D-48A3-9022-AFFC05B1E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1122363"/>
            <a:ext cx="7975798" cy="2387600"/>
          </a:xfrm>
        </p:spPr>
        <p:txBody>
          <a:bodyPr anchor="t">
            <a:normAutofit/>
          </a:bodyPr>
          <a:lstStyle>
            <a:lvl1pPr algn="ctr">
              <a:defRPr sz="5400" b="1">
                <a:solidFill>
                  <a:srgbClr val="000099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901E88-34A2-4A84-A098-DCC8B2F2E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latin typeface="Arial Rounded MT Bold" panose="020F07040305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  <a:endParaRPr lang="es-419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9ED5F0-5521-433E-83FC-058DB52E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2846-B38C-4456-8402-593532EDFBB2}" type="datetime1">
              <a:rPr lang="es-ES" smtClean="0"/>
              <a:t>13/09/2018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EF24BA-F248-4D4C-BF76-B053C638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8CF2AD-DA89-495B-9E46-AFA7FD6FF1DF}"/>
              </a:ext>
            </a:extLst>
          </p:cNvPr>
          <p:cNvSpPr/>
          <p:nvPr userDrawn="1"/>
        </p:nvSpPr>
        <p:spPr>
          <a:xfrm>
            <a:off x="0" y="260647"/>
            <a:ext cx="9144000" cy="31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E1E2D8F-F358-44C0-AA40-9EBFCDE0B398}"/>
              </a:ext>
            </a:extLst>
          </p:cNvPr>
          <p:cNvSpPr/>
          <p:nvPr userDrawn="1"/>
        </p:nvSpPr>
        <p:spPr>
          <a:xfrm>
            <a:off x="0" y="18654"/>
            <a:ext cx="1143000" cy="769640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DFE2D7-8833-483D-9D9F-A60FD48B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" y="207962"/>
            <a:ext cx="514350" cy="365125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fld id="{837B0272-74DE-4F7C-92ED-5BBE0C0745E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15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55F2F-D21A-4FAE-8FEC-A04D3315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65195B-66D1-497A-B36A-94BBCF0DD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027070-709E-43D3-9877-A97A7B2A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622-DD3C-4E24-9416-F27094C6BAAC}" type="datetime1">
              <a:rPr lang="es-ES" smtClean="0"/>
              <a:t>13/09/2018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432D10-C07A-42C0-9AD4-473A8398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E1DE21-C27B-4553-BE77-E7FCD3A7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13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EAB766-43B8-4E04-A49D-AA084F96C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9E8696-A653-4C88-ACB9-2BFDCCB98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0245F9-211B-4B50-AD6B-8EC2FAA6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7DC1-EDC8-4659-AAC0-FE06D83FB241}" type="datetime1">
              <a:rPr lang="es-ES" smtClean="0"/>
              <a:t>13/09/2018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87E39E-14A9-4371-8450-5FBAC2B9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3DAA51-02F7-4881-B53B-A52EDD51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48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1CA67-7203-49C8-BBC7-3CE21485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16632"/>
            <a:ext cx="727280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0099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0160B6-A0F4-42FA-87C3-D20FDB23D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825625"/>
            <a:ext cx="8424936" cy="4351338"/>
          </a:xfrm>
        </p:spPr>
        <p:txBody>
          <a:bodyPr>
            <a:normAutofit/>
          </a:bodyPr>
          <a:lstStyle>
            <a:lvl1pPr>
              <a:defRPr sz="3200">
                <a:latin typeface="Arial Rounded MT Bold" panose="020F0704030504030204" pitchFamily="34" charset="0"/>
              </a:defRPr>
            </a:lvl1pPr>
            <a:lvl2pPr>
              <a:defRPr sz="2800">
                <a:latin typeface="Arial Rounded MT Bold" panose="020F0704030504030204" pitchFamily="34" charset="0"/>
              </a:defRPr>
            </a:lvl2pPr>
            <a:lvl3pPr>
              <a:defRPr sz="2000">
                <a:latin typeface="Arial Rounded MT Bold" panose="020F0704030504030204" pitchFamily="34" charset="0"/>
              </a:defRPr>
            </a:lvl3pPr>
            <a:lvl4pPr>
              <a:defRPr sz="1800">
                <a:latin typeface="Arial Rounded MT Bold" panose="020F0704030504030204" pitchFamily="34" charset="0"/>
              </a:defRPr>
            </a:lvl4pPr>
            <a:lvl5pPr>
              <a:defRPr sz="1800"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419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3B6F07-41DC-40D7-A65C-18152540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1">
                <a:solidFill>
                  <a:srgbClr val="000099"/>
                </a:solidFill>
              </a:defRPr>
            </a:lvl1pPr>
          </a:lstStyle>
          <a:p>
            <a:fld id="{DF7AD1F7-776E-4CE6-8C41-2DACCC1CFE00}" type="datetime1">
              <a:rPr lang="es-ES" smtClean="0"/>
              <a:pPr/>
              <a:t>13/09/2018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DC67D7-1557-42D3-B2CC-9DCD4D9C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C736EEE-A678-44DE-95F8-6DAB343B9165}"/>
              </a:ext>
            </a:extLst>
          </p:cNvPr>
          <p:cNvSpPr/>
          <p:nvPr userDrawn="1"/>
        </p:nvSpPr>
        <p:spPr>
          <a:xfrm>
            <a:off x="-17024" y="1298774"/>
            <a:ext cx="9161024" cy="278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3C6D97FD-A6CC-4DEE-9B5E-234C81EF727A}"/>
              </a:ext>
            </a:extLst>
          </p:cNvPr>
          <p:cNvSpPr/>
          <p:nvPr userDrawn="1"/>
        </p:nvSpPr>
        <p:spPr>
          <a:xfrm>
            <a:off x="-17024" y="1056780"/>
            <a:ext cx="1143000" cy="769640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B07C0A2A-1082-481C-8B9F-910F708419BA}"/>
              </a:ext>
            </a:extLst>
          </p:cNvPr>
          <p:cNvSpPr/>
          <p:nvPr userDrawn="1"/>
        </p:nvSpPr>
        <p:spPr>
          <a:xfrm>
            <a:off x="7977934" y="6088360"/>
            <a:ext cx="1143000" cy="769640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3DB9D7-ABEC-4794-B78F-BCF459DF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7934" y="6310311"/>
            <a:ext cx="681432" cy="365125"/>
          </a:xfrm>
        </p:spPr>
        <p:txBody>
          <a:bodyPr/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fld id="{837B0272-74DE-4F7C-92ED-5BBE0C0745E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113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F20E0-DF3C-4F9C-9B3D-637394EA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/>
          <a:lstStyle>
            <a:lvl1pPr>
              <a:defRPr sz="4500"/>
            </a:lvl1pPr>
          </a:lstStyle>
          <a:p>
            <a:r>
              <a:rPr lang="es-ES" dirty="0"/>
              <a:t>Haga clic para modificar el estilo de título del patrón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6AB858-5910-4320-8EB8-A997DE81F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Arial Rounded MT Bold" panose="020F0704030504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627685-D70C-4B1F-AD9D-3DE38203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C1B2-F3AF-4EBE-A4E3-04782AB82CFC}" type="datetime1">
              <a:rPr lang="es-ES" smtClean="0"/>
              <a:t>13/09/2018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6061B4-B081-4E2B-95D5-71411DA4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162035-F3AA-4884-A068-D2188713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92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4F8A5-D205-41C2-A7DB-3C96C38E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44624"/>
            <a:ext cx="7111702" cy="1325563"/>
          </a:xfrm>
        </p:spPr>
        <p:txBody>
          <a:bodyPr/>
          <a:lstStyle>
            <a:lvl1pPr>
              <a:defRPr lang="es-ES" sz="4000" b="1" kern="1200" smtClean="0">
                <a:solidFill>
                  <a:srgbClr val="000099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7F918B-8D61-46BE-8F6B-A59EAA1A9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 sz="1800">
                <a:latin typeface="Arial Rounded MT Bold" panose="020F0704030504030204" pitchFamily="34" charset="0"/>
              </a:defRPr>
            </a:lvl3pPr>
            <a:lvl4pPr>
              <a:defRPr sz="1600">
                <a:latin typeface="Arial Rounded MT Bold" panose="020F0704030504030204" pitchFamily="34" charset="0"/>
              </a:defRPr>
            </a:lvl4pPr>
            <a:lvl5pPr>
              <a:defRPr sz="1600"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419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4D832F-9A9E-48C7-AC28-BEB357297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 sz="1800">
                <a:latin typeface="Arial Rounded MT Bold" panose="020F0704030504030204" pitchFamily="34" charset="0"/>
              </a:defRPr>
            </a:lvl3pPr>
            <a:lvl4pPr>
              <a:defRPr sz="1600">
                <a:latin typeface="Arial Rounded MT Bold" panose="020F0704030504030204" pitchFamily="34" charset="0"/>
              </a:defRPr>
            </a:lvl4pPr>
            <a:lvl5pPr>
              <a:defRPr sz="1600"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FAFCB8-6169-4052-A683-FF67C3E6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242A-E981-406D-9217-1908E735E1EF}" type="datetime1">
              <a:rPr lang="es-ES" smtClean="0"/>
              <a:t>13/09/2018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6E4D83-91F2-4BD1-B7FA-DC11DD06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35FD15E-1268-4037-A610-4BDDF500B486}"/>
              </a:ext>
            </a:extLst>
          </p:cNvPr>
          <p:cNvSpPr/>
          <p:nvPr userDrawn="1"/>
        </p:nvSpPr>
        <p:spPr>
          <a:xfrm>
            <a:off x="-17024" y="1298774"/>
            <a:ext cx="9161024" cy="278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96ECCFA8-EA87-420B-AB0F-1B63884E5BA5}"/>
              </a:ext>
            </a:extLst>
          </p:cNvPr>
          <p:cNvSpPr/>
          <p:nvPr userDrawn="1"/>
        </p:nvSpPr>
        <p:spPr>
          <a:xfrm>
            <a:off x="-17024" y="1056780"/>
            <a:ext cx="1143000" cy="769640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E07D5555-F565-41AB-B840-88DD6DF3ABBE}"/>
              </a:ext>
            </a:extLst>
          </p:cNvPr>
          <p:cNvSpPr/>
          <p:nvPr userDrawn="1"/>
        </p:nvSpPr>
        <p:spPr>
          <a:xfrm>
            <a:off x="7977934" y="6088360"/>
            <a:ext cx="1143000" cy="769640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C6139F-970B-4646-A571-EBCCDF09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9940" y="6290617"/>
            <a:ext cx="436516" cy="365125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fld id="{837B0272-74DE-4F7C-92ED-5BBE0C0745E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55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0AAD5-2196-4083-BBA3-CD68B883F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419" sz="4000" b="1">
                <a:solidFill>
                  <a:srgbClr val="000099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s-ES" dirty="0"/>
              <a:t>Haga clic para modificar el estilo de título del patrón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60D5A0-004A-4705-94E7-744495108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>
                <a:latin typeface="Arial Rounded MT Bold" panose="020F07040305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C85F85-58CD-4FE1-87A5-CE98F9709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</a:defRPr>
            </a:lvl1pPr>
            <a:lvl2pPr>
              <a:defRPr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6A8157-F1CC-4831-9E9C-72AD5EA39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>
                <a:latin typeface="Arial Rounded MT Bold" panose="020F07040305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DA0EF1-AE29-4191-99BB-72F0254D6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</a:defRPr>
            </a:lvl1pPr>
            <a:lvl2pPr>
              <a:defRPr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D42591-16D3-4423-9B87-14C1EB8B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E4E-61F7-4460-844D-30CEB3CA3CEE}" type="datetime1">
              <a:rPr lang="es-ES" smtClean="0"/>
              <a:t>13/09/2018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EBC6A7-7FF7-4E06-B7F1-9E2DF260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8353C156-DD9B-4524-B02E-5FA0AF1B1EF4}"/>
              </a:ext>
            </a:extLst>
          </p:cNvPr>
          <p:cNvSpPr/>
          <p:nvPr userDrawn="1"/>
        </p:nvSpPr>
        <p:spPr>
          <a:xfrm>
            <a:off x="7977934" y="6088360"/>
            <a:ext cx="1143000" cy="769640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CD4B4D-4E78-478F-A993-7D47199E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615" y="6290617"/>
            <a:ext cx="537416" cy="365125"/>
          </a:xfrm>
        </p:spPr>
        <p:txBody>
          <a:bodyPr/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fld id="{837B0272-74DE-4F7C-92ED-5BBE0C0745E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53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972AA-F588-490C-AC08-282FBD51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976" y="44624"/>
            <a:ext cx="7389374" cy="1325563"/>
          </a:xfrm>
        </p:spPr>
        <p:txBody>
          <a:bodyPr/>
          <a:lstStyle>
            <a:lvl1pPr>
              <a:defRPr lang="es-419" sz="4000" b="1" kern="1200" dirty="0">
                <a:solidFill>
                  <a:srgbClr val="000099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419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168442-9104-4D40-B498-4CDDB5F4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0163-38A5-4D25-949D-06FAFA0C09F2}" type="datetime1">
              <a:rPr lang="es-ES" smtClean="0"/>
              <a:t>13/09/2018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669C30-ABA2-4900-8B98-A1271A4D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C2162D9-3382-4435-9093-9A3E56715CE1}"/>
              </a:ext>
            </a:extLst>
          </p:cNvPr>
          <p:cNvSpPr/>
          <p:nvPr userDrawn="1"/>
        </p:nvSpPr>
        <p:spPr>
          <a:xfrm>
            <a:off x="-17024" y="1298774"/>
            <a:ext cx="9161024" cy="278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C4F6F173-B8B0-4773-8C2B-B6CAD70DAFA6}"/>
              </a:ext>
            </a:extLst>
          </p:cNvPr>
          <p:cNvSpPr/>
          <p:nvPr userDrawn="1"/>
        </p:nvSpPr>
        <p:spPr>
          <a:xfrm>
            <a:off x="-17024" y="1056780"/>
            <a:ext cx="1143000" cy="769640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F5FB9C30-DBC0-40C5-9A10-0A0E5C39C718}"/>
              </a:ext>
            </a:extLst>
          </p:cNvPr>
          <p:cNvSpPr/>
          <p:nvPr userDrawn="1"/>
        </p:nvSpPr>
        <p:spPr>
          <a:xfrm>
            <a:off x="7977934" y="6088360"/>
            <a:ext cx="1143000" cy="769640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3DFF7C-F85D-4652-BCDE-00C88ABE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12018" y="6290617"/>
            <a:ext cx="537416" cy="365125"/>
          </a:xfrm>
        </p:spPr>
        <p:txBody>
          <a:bodyPr/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fld id="{837B0272-74DE-4F7C-92ED-5BBE0C0745E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9187866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E5906E-71C4-4DA1-89F0-B91B2F82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A9B5-92C2-4878-BEFD-93229F1CBC3D}" type="datetime1">
              <a:rPr lang="es-ES" smtClean="0"/>
              <a:t>13/09/2018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45A8B58-2E0D-45EC-9D92-59CB769E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5A0706-E0BA-497F-A574-E189E66B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19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B262F-D7F9-4C34-863C-5CFF3223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38C664-601C-4D7C-9DCE-2F5A8FC64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29C02F-EA4D-4983-B7AF-98BE53F4E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524616-EB78-4AC7-A3DA-96FD7E06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0DAA-54BE-44F2-8108-1BC2F5391B8B}" type="datetime1">
              <a:rPr lang="es-ES" smtClean="0"/>
              <a:t>13/09/2018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1F0ADA-2CF9-4A64-AE20-55E6AC69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EB0C39-F4A0-47C5-98D4-5D336154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103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63571-B51C-498F-8496-991B2C3B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9C8338-69EC-4875-B524-E6EEBD181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4D48E2-881C-4144-99C7-49B64C801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7A31AF-8C92-4D3D-98DD-FD21AAC4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F9DB-A2A9-4862-B6BB-2E2821F9E479}" type="datetime1">
              <a:rPr lang="es-ES" smtClean="0"/>
              <a:t>13/09/2018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D89AA3-987B-40DA-B275-17AC1999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6FE355-C4BC-4B25-A270-E153734A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850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1918E2F-9A34-4AB6-A52F-4A1336C5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dirty="0"/>
              <a:t>Haga clic para modificar el estilo de título del patrón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44DDD5-1D89-4996-B8A6-F1367F21A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EC72F-5FE1-474B-8091-D40753EE9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10163-38A5-4D25-949D-06FAFA0C09F2}" type="datetime1">
              <a:rPr lang="es-ES" smtClean="0"/>
              <a:t>13/09/2018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50CF90-B568-401D-A024-1B6DCA5F6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90AFD7-AC7B-46BD-9FBB-1CC1A838D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B0272-74DE-4F7C-92ED-5BBE0C0745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01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s-419" sz="4000" b="1" kern="1200" smtClean="0">
          <a:solidFill>
            <a:srgbClr val="000099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0" Type="http://schemas.openxmlformats.org/officeDocument/2006/relationships/image" Target="../media/image33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72.png"/><Relationship Id="rId10" Type="http://schemas.openxmlformats.org/officeDocument/2006/relationships/image" Target="../media/image76.png"/><Relationship Id="rId4" Type="http://schemas.openxmlformats.org/officeDocument/2006/relationships/image" Target="../media/image48.png"/><Relationship Id="rId9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10" Type="http://schemas.openxmlformats.org/officeDocument/2006/relationships/image" Target="../media/image76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0.png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7.png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image" Target="../media/image13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2.bin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6B008-7A4F-4C5E-B4A0-BAE9FE731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Steady State error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987057-57F0-40A0-84CF-22E74BE64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Enrique Aguayo-Lara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F43591-5667-4696-A464-263FE5B3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2846-B38C-4456-8402-593532EDFBB2}" type="datetime1">
              <a:rPr lang="es-ES" smtClean="0"/>
              <a:t>13/09/2018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A89064-A5F5-4665-A1F0-BF85603A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7965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48ED1-86BE-4E08-AADD-49101166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reference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5AECA1-B44C-40A3-B374-E8C1ED92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</a:t>
            </a:r>
            <a:r>
              <a:rPr lang="en-US" dirty="0">
                <a:solidFill>
                  <a:srgbClr val="FF0000"/>
                </a:solidFill>
              </a:rPr>
              <a:t>Unit step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7B5A5B-D305-4EE5-850F-18B6A78E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13/09/2018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AAC31D-F0BF-46FB-8E4E-26E5E6C6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10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FD61C24-1714-404D-AC27-1BA2DD03760A}"/>
                  </a:ext>
                </a:extLst>
              </p:cNvPr>
              <p:cNvSpPr/>
              <p:nvPr/>
            </p:nvSpPr>
            <p:spPr>
              <a:xfrm>
                <a:off x="297880" y="2400971"/>
                <a:ext cx="3381888" cy="12547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419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r>
                        <a:rPr lang="es-419" sz="2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8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s-419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s-419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𝒍𝒊𝒎</m:t>
                          </m:r>
                        </m:e>
                        <m:lim>
                          <m:r>
                            <a:rPr lang="es-419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419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lim>
                      </m:limLow>
                      <m:r>
                        <a:rPr lang="es-419" sz="28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419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800" b="1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  <m:r>
                            <a:rPr lang="es-419" sz="2800" b="1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419" sz="2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419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419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s-419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s-419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419" sz="2800" b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419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𝐆</m:t>
                          </m:r>
                          <m:d>
                            <m:dPr>
                              <m:ctrlPr>
                                <a:rPr lang="es-419" sz="28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FD61C24-1714-404D-AC27-1BA2DD037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80" y="2400971"/>
                <a:ext cx="3381888" cy="12547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9468B250-5CB0-4980-8D79-89C1FB53F029}"/>
                  </a:ext>
                </a:extLst>
              </p:cNvPr>
              <p:cNvSpPr/>
              <p:nvPr/>
            </p:nvSpPr>
            <p:spPr>
              <a:xfrm>
                <a:off x="5898968" y="1674418"/>
                <a:ext cx="2921504" cy="848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419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s-419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s-419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s-419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s-419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419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s-419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419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419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s-419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419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s-419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s-419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419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419" sz="24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419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s-419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9468B250-5CB0-4980-8D79-89C1FB53F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968" y="1674418"/>
                <a:ext cx="2921504" cy="848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AD2B73A-8FB2-4610-B852-6972FB77A669}"/>
                  </a:ext>
                </a:extLst>
              </p:cNvPr>
              <p:cNvSpPr/>
              <p:nvPr/>
            </p:nvSpPr>
            <p:spPr>
              <a:xfrm>
                <a:off x="314896" y="3740705"/>
                <a:ext cx="6934326" cy="878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419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𝒔𝒔</m:t>
                        </m:r>
                      </m:sub>
                    </m:sSub>
                    <m:r>
                      <a:rPr lang="es-419" sz="2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limLow>
                      <m:limLowPr>
                        <m:ctrlP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𝒍𝒊𝒎</m:t>
                        </m:r>
                      </m:e>
                      <m:lim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lim>
                    </m:limLow>
                    <m:r>
                      <a:rPr lang="es-419" sz="2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419" sz="2800" b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𝐆</m:t>
                        </m:r>
                        <m:d>
                          <m:dPr>
                            <m:ctrlP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den>
                    </m:f>
                    <m:r>
                      <a:rPr lang="es-419" sz="2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419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419" sz="2800" b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limLow>
                          <m:limLowPr>
                            <m:ctrlP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  <m:r>
                          <a:rPr lang="es-419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𝐆</m:t>
                        </m:r>
                        <m:d>
                          <m:dPr>
                            <m:ctrlP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AD2B73A-8FB2-4610-B852-6972FB77A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96" y="3740705"/>
                <a:ext cx="6934326" cy="878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>
            <a:extLst>
              <a:ext uri="{FF2B5EF4-FFF2-40B4-BE49-F238E27FC236}">
                <a16:creationId xmlns:a16="http://schemas.microsoft.com/office/drawing/2014/main" id="{E1FDAB07-AA55-405B-B563-3A9934A0705A}"/>
              </a:ext>
            </a:extLst>
          </p:cNvPr>
          <p:cNvSpPr/>
          <p:nvPr/>
        </p:nvSpPr>
        <p:spPr>
          <a:xfrm>
            <a:off x="3679768" y="4109994"/>
            <a:ext cx="1108256" cy="5093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B3963F6D-6409-47F1-9E99-8288431D0253}"/>
                  </a:ext>
                </a:extLst>
              </p:cNvPr>
              <p:cNvSpPr/>
              <p:nvPr/>
            </p:nvSpPr>
            <p:spPr>
              <a:xfrm>
                <a:off x="1396530" y="4873972"/>
                <a:ext cx="2579039" cy="6558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s-419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s-419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s-419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s-419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𝒍𝒊𝒎</m:t>
                          </m:r>
                        </m:e>
                        <m:lim>
                          <m:r>
                            <a:rPr lang="es-419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419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lim>
                      </m:limLow>
                      <m:r>
                        <a:rPr lang="es-419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419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es-419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B3963F6D-6409-47F1-9E99-8288431D0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530" y="4873972"/>
                <a:ext cx="2579039" cy="6558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E9AE9703-C30B-4103-A2C3-04C7C1DBB0E9}"/>
                  </a:ext>
                </a:extLst>
              </p:cNvPr>
              <p:cNvSpPr/>
              <p:nvPr/>
            </p:nvSpPr>
            <p:spPr>
              <a:xfrm>
                <a:off x="5870368" y="3469184"/>
                <a:ext cx="3010632" cy="129445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36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36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419" sz="36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r>
                        <a:rPr lang="es-419" sz="36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36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36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419" sz="36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419" sz="36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419" sz="36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36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s-419" sz="36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  <m:r>
                        <a:rPr lang="es-419" sz="36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E9AE9703-C30B-4103-A2C3-04C7C1DBB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368" y="3469184"/>
                <a:ext cx="3010632" cy="12944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AC252C24-CAD0-4A01-A62A-D7519A693257}"/>
              </a:ext>
            </a:extLst>
          </p:cNvPr>
          <p:cNvSpPr txBox="1"/>
          <p:nvPr/>
        </p:nvSpPr>
        <p:spPr>
          <a:xfrm>
            <a:off x="1651022" y="5669549"/>
            <a:ext cx="236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Position error constant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69063A8-501C-4F66-B7A0-2BC0349EE430}"/>
              </a:ext>
            </a:extLst>
          </p:cNvPr>
          <p:cNvSpPr txBox="1"/>
          <p:nvPr/>
        </p:nvSpPr>
        <p:spPr>
          <a:xfrm>
            <a:off x="6280424" y="4919283"/>
            <a:ext cx="2369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When can the steady state error be equal to zero?</a:t>
            </a:r>
          </a:p>
        </p:txBody>
      </p:sp>
    </p:spTree>
    <p:extLst>
      <p:ext uri="{BB962C8B-B14F-4D97-AF65-F5344CB8AC3E}">
        <p14:creationId xmlns:p14="http://schemas.microsoft.com/office/powerpoint/2010/main" val="66965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/>
      <p:bldP spid="11" grpId="0" animBg="1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166E5-63D2-4ADE-A83A-121FB99A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reference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01F9CB-8FC7-4406-93F4-F78F12B40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Reference: </a:t>
            </a:r>
            <a:r>
              <a:rPr lang="en-US" sz="2800" dirty="0">
                <a:solidFill>
                  <a:srgbClr val="FF0000"/>
                </a:solidFill>
              </a:rPr>
              <a:t>Unit step</a:t>
            </a:r>
          </a:p>
          <a:p>
            <a:r>
              <a:rPr lang="en-US" sz="2800" dirty="0"/>
              <a:t>Type 0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Type 1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Type 2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EFA25A-C1BD-476A-8BDD-84CA7327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13/09/2018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75729D-F245-4054-B7DE-8AE2F1D7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11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EDB00059-24C5-4368-907B-2FDE33598212}"/>
                  </a:ext>
                </a:extLst>
              </p:cNvPr>
              <p:cNvSpPr/>
              <p:nvPr/>
            </p:nvSpPr>
            <p:spPr>
              <a:xfrm>
                <a:off x="7367811" y="1639887"/>
                <a:ext cx="1757661" cy="760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r>
                        <a:rPr lang="es-419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  <m:r>
                        <a:rPr lang="es-419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EDB00059-24C5-4368-907B-2FDE33598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811" y="1639887"/>
                <a:ext cx="1757661" cy="7601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6E5E871-1594-437D-A2DC-E57B728EA25B}"/>
                  </a:ext>
                </a:extLst>
              </p:cNvPr>
              <p:cNvSpPr/>
              <p:nvPr/>
            </p:nvSpPr>
            <p:spPr>
              <a:xfrm>
                <a:off x="4932040" y="1825625"/>
                <a:ext cx="1893980" cy="494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s-419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s-419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𝒍𝒊𝒎</m:t>
                          </m:r>
                        </m:e>
                        <m:lim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lim>
                      </m:limLow>
                      <m:r>
                        <a:rPr lang="es-419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419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6E5E871-1594-437D-A2DC-E57B728EA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825625"/>
                <a:ext cx="1893980" cy="494751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D5E8968-3AE5-45E1-BF86-5E480AFC08A0}"/>
                  </a:ext>
                </a:extLst>
              </p:cNvPr>
              <p:cNvSpPr txBox="1"/>
              <p:nvPr/>
            </p:nvSpPr>
            <p:spPr>
              <a:xfrm>
                <a:off x="395536" y="2794981"/>
                <a:ext cx="4260076" cy="651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s-419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D5E8968-3AE5-45E1-BF86-5E480AFC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794981"/>
                <a:ext cx="4260076" cy="651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E1C4BD45-1C4A-4E93-B0E2-9582345724F5}"/>
                  </a:ext>
                </a:extLst>
              </p:cNvPr>
              <p:cNvSpPr/>
              <p:nvPr/>
            </p:nvSpPr>
            <p:spPr>
              <a:xfrm>
                <a:off x="4932040" y="2792160"/>
                <a:ext cx="2064668" cy="657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s-419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s-419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s-419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s-419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s-419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s-419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419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s-419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419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E1C4BD45-1C4A-4E93-B0E2-958234572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792160"/>
                <a:ext cx="2064668" cy="657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0015D8D6-210F-4EFE-9356-52AAD1B00F53}"/>
                  </a:ext>
                </a:extLst>
              </p:cNvPr>
              <p:cNvSpPr/>
              <p:nvPr/>
            </p:nvSpPr>
            <p:spPr>
              <a:xfrm>
                <a:off x="7367811" y="2740864"/>
                <a:ext cx="1757661" cy="760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r>
                        <a:rPr lang="es-419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  <m:r>
                        <a:rPr lang="es-419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0015D8D6-210F-4EFE-9356-52AAD1B00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811" y="2740864"/>
                <a:ext cx="1757661" cy="7601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09F5990-27FD-47FE-97ED-882F7B4180C7}"/>
                  </a:ext>
                </a:extLst>
              </p:cNvPr>
              <p:cNvSpPr txBox="1"/>
              <p:nvPr/>
            </p:nvSpPr>
            <p:spPr>
              <a:xfrm>
                <a:off x="387723" y="4211670"/>
                <a:ext cx="4288930" cy="670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s-419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09F5990-27FD-47FE-97ED-882F7B418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23" y="4211670"/>
                <a:ext cx="4288930" cy="6705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55931187-C1CE-49A6-96F4-2F52565038EB}"/>
                  </a:ext>
                </a:extLst>
              </p:cNvPr>
              <p:cNvSpPr/>
              <p:nvPr/>
            </p:nvSpPr>
            <p:spPr>
              <a:xfrm>
                <a:off x="4932040" y="4208849"/>
                <a:ext cx="2938368" cy="657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s-419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s-419" b="1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s-419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s-41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𝒍𝒊𝒎</m:t>
                          </m:r>
                        </m:e>
                        <m:lim>
                          <m:r>
                            <a:rPr lang="es-41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41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lim>
                      </m:limLow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s-419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s-419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s-419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r>
                            <a:rPr lang="es-419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419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s-419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419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es-419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55931187-C1CE-49A6-96F4-2F5256503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208849"/>
                <a:ext cx="2938368" cy="657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B7BE8688-455E-471D-A827-B85ED8B6654A}"/>
                  </a:ext>
                </a:extLst>
              </p:cNvPr>
              <p:cNvSpPr/>
              <p:nvPr/>
            </p:nvSpPr>
            <p:spPr>
              <a:xfrm>
                <a:off x="8053512" y="4331714"/>
                <a:ext cx="1071960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r>
                        <a:rPr lang="es-419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B7BE8688-455E-471D-A827-B85ED8B66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512" y="4331714"/>
                <a:ext cx="1071960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48ABF12-2F09-43B5-9492-83EBF986A56F}"/>
                  </a:ext>
                </a:extLst>
              </p:cNvPr>
              <p:cNvSpPr txBox="1"/>
              <p:nvPr/>
            </p:nvSpPr>
            <p:spPr>
              <a:xfrm>
                <a:off x="395536" y="5676109"/>
                <a:ext cx="4288931" cy="670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s-419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48ABF12-2F09-43B5-9492-83EBF986A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676109"/>
                <a:ext cx="4288931" cy="6705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619A1B10-6CA3-4E27-9DC2-AD02158C5E34}"/>
                  </a:ext>
                </a:extLst>
              </p:cNvPr>
              <p:cNvSpPr/>
              <p:nvPr/>
            </p:nvSpPr>
            <p:spPr>
              <a:xfrm>
                <a:off x="4932040" y="5676109"/>
                <a:ext cx="3037691" cy="669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s-419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s-419" b="1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s-419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s-41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𝒍𝒊𝒎</m:t>
                          </m:r>
                        </m:e>
                        <m:lim>
                          <m:r>
                            <a:rPr lang="es-41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41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lim>
                      </m:limLow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s-419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s-419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s-419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s-419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419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s-419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419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es-419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619A1B10-6CA3-4E27-9DC2-AD02158C5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676109"/>
                <a:ext cx="3037691" cy="6696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83AB586A-CC68-46DB-8E0B-016E0C669D5C}"/>
                  </a:ext>
                </a:extLst>
              </p:cNvPr>
              <p:cNvSpPr/>
              <p:nvPr/>
            </p:nvSpPr>
            <p:spPr>
              <a:xfrm>
                <a:off x="8053512" y="5810857"/>
                <a:ext cx="1071960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r>
                        <a:rPr lang="es-419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83AB586A-CC68-46DB-8E0B-016E0C669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512" y="5810857"/>
                <a:ext cx="107196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48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  <p:bldP spid="12" grpId="0"/>
      <p:bldP spid="13" grpId="0" animBg="1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33BF3-238D-4E4A-9572-417CCC96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reference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70B4C2-57F6-4424-9AC8-4F30A543A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</a:t>
            </a:r>
            <a:r>
              <a:rPr lang="en-US" dirty="0">
                <a:solidFill>
                  <a:srgbClr val="FF0000"/>
                </a:solidFill>
              </a:rPr>
              <a:t>Unit step</a:t>
            </a:r>
          </a:p>
          <a:p>
            <a:endParaRPr lang="en-US" dirty="0"/>
          </a:p>
          <a:p>
            <a:r>
              <a:rPr lang="en-US" dirty="0"/>
              <a:t>For stable systems in closed loop:</a:t>
            </a:r>
          </a:p>
          <a:p>
            <a:endParaRPr lang="en-US" dirty="0"/>
          </a:p>
          <a:p>
            <a:pPr lvl="1"/>
            <a:r>
              <a:rPr lang="en-US" dirty="0"/>
              <a:t>Type 0   </a:t>
            </a:r>
            <a:r>
              <a:rPr lang="en-US" dirty="0">
                <a:sym typeface="Wingdings" panose="05000000000000000000" pitchFamily="2" charset="2"/>
              </a:rPr>
              <a:t>  Constant error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Type 1 or greater  0 error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E034CA-0F7A-42E5-AACF-1F3BD02D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13/09/2018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714EB1-BCD7-4A1A-B612-42E8EB4D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12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91D6ED1D-242F-4E4A-B7EF-6711A402E57C}"/>
                  </a:ext>
                </a:extLst>
              </p:cNvPr>
              <p:cNvSpPr/>
              <p:nvPr/>
            </p:nvSpPr>
            <p:spPr>
              <a:xfrm>
                <a:off x="7367811" y="1639887"/>
                <a:ext cx="1757661" cy="760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r>
                        <a:rPr lang="es-419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  <m:r>
                        <a:rPr lang="es-419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91D6ED1D-242F-4E4A-B7EF-6711A402E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811" y="1639887"/>
                <a:ext cx="1757661" cy="7601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D5B48C1-7914-4A73-806F-FE90828D43A0}"/>
                  </a:ext>
                </a:extLst>
              </p:cNvPr>
              <p:cNvSpPr/>
              <p:nvPr/>
            </p:nvSpPr>
            <p:spPr>
              <a:xfrm>
                <a:off x="4932040" y="1825625"/>
                <a:ext cx="1893980" cy="494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s-419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s-419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𝒍𝒊𝒎</m:t>
                          </m:r>
                        </m:e>
                        <m:lim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lim>
                      </m:limLow>
                      <m:r>
                        <a:rPr lang="es-419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419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D5B48C1-7914-4A73-806F-FE90828D4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825625"/>
                <a:ext cx="1893980" cy="494751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DC6536A0-FDF3-4828-8A05-C0BAA576911C}"/>
                  </a:ext>
                </a:extLst>
              </p:cNvPr>
              <p:cNvSpPr/>
              <p:nvPr/>
            </p:nvSpPr>
            <p:spPr>
              <a:xfrm>
                <a:off x="6150059" y="4725144"/>
                <a:ext cx="1757661" cy="760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r>
                        <a:rPr lang="es-419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  <m:r>
                        <a:rPr lang="es-419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DC6536A0-FDF3-4828-8A05-C0BAA5769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059" y="4725144"/>
                <a:ext cx="1757661" cy="760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58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0FBFA-6FA7-4BB1-A5DF-C88D0607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Reference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350B79-3438-4A46-A062-2AE65C70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13/09/2018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4B2110-E846-4DF4-B4E3-A03AA450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13</a:t>
            </a:fld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A0076A4-31A8-4933-ADEF-1796879E4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00" t="28448" r="11413" b="30933"/>
          <a:stretch/>
        </p:blipFill>
        <p:spPr>
          <a:xfrm>
            <a:off x="251520" y="1845185"/>
            <a:ext cx="5256584" cy="208823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50C58D8-1945-455C-BF1B-10C881C81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21"/>
          <a:stretch/>
        </p:blipFill>
        <p:spPr>
          <a:xfrm>
            <a:off x="1118562" y="1748069"/>
            <a:ext cx="7773918" cy="398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2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9FB2D-644C-4639-9E87-83213EEE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Reference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9DBE40-9D5C-49CD-AE69-320B0506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13/09/2018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3388D7-4B60-40F1-A989-D5E37033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14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424E90D-68CC-4D4A-A495-DA5C74A1EF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94" t="30391" r="13382" b="31791"/>
          <a:stretch/>
        </p:blipFill>
        <p:spPr>
          <a:xfrm>
            <a:off x="395536" y="1955057"/>
            <a:ext cx="5040560" cy="19442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7A8F0B3-3619-4B4F-9544-41D906F7B2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79"/>
          <a:stretch/>
        </p:blipFill>
        <p:spPr>
          <a:xfrm>
            <a:off x="521804" y="1955057"/>
            <a:ext cx="8100392" cy="425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2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48ED1-86BE-4E08-AADD-49101166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Ramp reference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5AECA1-B44C-40A3-B374-E8C1ED92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</a:t>
            </a:r>
            <a:r>
              <a:rPr lang="en-US" dirty="0">
                <a:solidFill>
                  <a:srgbClr val="FF0000"/>
                </a:solidFill>
              </a:rPr>
              <a:t>Unit ramp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7B5A5B-D305-4EE5-850F-18B6A78E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13/09/2018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AAC31D-F0BF-46FB-8E4E-26E5E6C6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15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FD61C24-1714-404D-AC27-1BA2DD03760A}"/>
                  </a:ext>
                </a:extLst>
              </p:cNvPr>
              <p:cNvSpPr/>
              <p:nvPr/>
            </p:nvSpPr>
            <p:spPr>
              <a:xfrm>
                <a:off x="297880" y="2453601"/>
                <a:ext cx="6091155" cy="759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419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𝒔𝒔</m:t>
                        </m:r>
                      </m:sub>
                    </m:sSub>
                    <m:r>
                      <a:rPr lang="es-419" sz="2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𝒍𝒊𝒎</m:t>
                        </m:r>
                      </m:e>
                      <m:lim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lim>
                    </m:limLow>
                    <m:r>
                      <a:rPr lang="es-419" sz="2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sz="2800" b="1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𝐬</m:t>
                        </m:r>
                        <m:r>
                          <a:rPr lang="es-419" sz="2800" b="1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419" sz="2800" b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𝐆</m:t>
                        </m:r>
                        <m:d>
                          <m:dPr>
                            <m:ctrlP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den>
                    </m:f>
                  </m:oMath>
                </a14:m>
                <a:r>
                  <a:rPr lang="es-419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419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419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419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419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s-419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=</a:t>
                </a:r>
                <a:r>
                  <a:rPr lang="es-419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𝒍𝒊𝒎</m:t>
                        </m:r>
                      </m:e>
                      <m:lim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lim>
                    </m:limLow>
                    <m:r>
                      <a:rPr lang="es-419" sz="2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sz="2800" b="1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419" sz="2800" b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419" sz="2800" b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𝐆</m:t>
                        </m:r>
                        <m:d>
                          <m:dPr>
                            <m:ctrlP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den>
                    </m:f>
                  </m:oMath>
                </a14:m>
                <a:r>
                  <a:rPr lang="es-419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419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419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s-419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e>
                    </m:d>
                  </m:oMath>
                </a14:m>
                <a:endParaRPr lang="en-US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FD61C24-1714-404D-AC27-1BA2DD037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80" y="2453601"/>
                <a:ext cx="6091155" cy="759375"/>
              </a:xfrm>
              <a:prstGeom prst="rect">
                <a:avLst/>
              </a:prstGeom>
              <a:blipFill>
                <a:blip r:embed="rId2"/>
                <a:stretch>
                  <a:fillRect b="-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9468B250-5CB0-4980-8D79-89C1FB53F029}"/>
                  </a:ext>
                </a:extLst>
              </p:cNvPr>
              <p:cNvSpPr/>
              <p:nvPr/>
            </p:nvSpPr>
            <p:spPr>
              <a:xfrm>
                <a:off x="5516940" y="1674418"/>
                <a:ext cx="3404202" cy="713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419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419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s-419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es-419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s-419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s-419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419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s-419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419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419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num>
                      <m:den>
                        <m:r>
                          <a:rPr lang="es-419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419" sz="28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419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s-419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r>
                  <a:rPr lang="es-419" sz="2800" dirty="0"/>
                  <a:t> </a:t>
                </a:r>
                <a14:m>
                  <m:oMath xmlns:m="http://schemas.openxmlformats.org/officeDocument/2006/math">
                    <m:r>
                      <a:rPr lang="es-419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419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419" sz="2400">
                        <a:latin typeface="Cambria Math" panose="02040503050406030204" pitchFamily="18" charset="0"/>
                      </a:rPr>
                      <m:t>s</m:t>
                    </m:r>
                    <m:r>
                      <a:rPr lang="es-419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9468B250-5CB0-4980-8D79-89C1FB53F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940" y="1674418"/>
                <a:ext cx="3404202" cy="7132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AD2B73A-8FB2-4610-B852-6972FB77A669}"/>
                  </a:ext>
                </a:extLst>
              </p:cNvPr>
              <p:cNvSpPr/>
              <p:nvPr/>
            </p:nvSpPr>
            <p:spPr>
              <a:xfrm>
                <a:off x="314896" y="3740705"/>
                <a:ext cx="6934326" cy="878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419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𝒔𝒔</m:t>
                        </m:r>
                      </m:sub>
                    </m:sSub>
                    <m:r>
                      <a:rPr lang="es-419" sz="2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limLow>
                      <m:limLowPr>
                        <m:ctrlP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𝒍𝒊𝒎</m:t>
                        </m:r>
                      </m:e>
                      <m:lim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lim>
                    </m:limLow>
                    <m:r>
                      <a:rPr lang="es-419" sz="2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s-419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s-419" sz="2800" b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419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s-419" sz="2800" b="1" i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𝐆</m:t>
                        </m:r>
                        <m:d>
                          <m:dPr>
                            <m:ctrlP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den>
                    </m:f>
                    <m:r>
                      <a:rPr lang="es-419" sz="2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419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limLow>
                          <m:limLowPr>
                            <m:ctrlP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  <m:r>
                          <a:rPr lang="es-419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419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s-419" sz="2800" b="1" i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𝐆</m:t>
                        </m:r>
                        <m:d>
                          <m:dPr>
                            <m:ctrlP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AD2B73A-8FB2-4610-B852-6972FB77A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96" y="3740705"/>
                <a:ext cx="6934326" cy="878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B3963F6D-6409-47F1-9E99-8288431D0253}"/>
                  </a:ext>
                </a:extLst>
              </p:cNvPr>
              <p:cNvSpPr/>
              <p:nvPr/>
            </p:nvSpPr>
            <p:spPr>
              <a:xfrm>
                <a:off x="1396530" y="4873972"/>
                <a:ext cx="2753767" cy="6558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s-419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s-419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s-419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s-419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𝒍𝒊𝒎</m:t>
                          </m:r>
                        </m:e>
                        <m:lim>
                          <m:r>
                            <a:rPr lang="es-419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419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lim>
                      </m:limLow>
                      <m:r>
                        <a:rPr lang="es-419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419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s-419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es-419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B3963F6D-6409-47F1-9E99-8288431D0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530" y="4873972"/>
                <a:ext cx="2753767" cy="6558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E9AE9703-C30B-4103-A2C3-04C7C1DBB0E9}"/>
                  </a:ext>
                </a:extLst>
              </p:cNvPr>
              <p:cNvSpPr/>
              <p:nvPr/>
            </p:nvSpPr>
            <p:spPr>
              <a:xfrm>
                <a:off x="5870368" y="3469184"/>
                <a:ext cx="2178673" cy="122636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36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36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419" sz="36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r>
                        <a:rPr lang="es-419" sz="36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36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36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s-419" sz="36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36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s-419" sz="36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den>
                      </m:f>
                      <m:r>
                        <a:rPr lang="es-419" sz="36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E9AE9703-C30B-4103-A2C3-04C7C1DBB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368" y="3469184"/>
                <a:ext cx="2178673" cy="12263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AC252C24-CAD0-4A01-A62A-D7519A693257}"/>
              </a:ext>
            </a:extLst>
          </p:cNvPr>
          <p:cNvSpPr txBox="1"/>
          <p:nvPr/>
        </p:nvSpPr>
        <p:spPr>
          <a:xfrm>
            <a:off x="1651022" y="5669549"/>
            <a:ext cx="233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Velocity error constant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69063A8-501C-4F66-B7A0-2BC0349EE430}"/>
              </a:ext>
            </a:extLst>
          </p:cNvPr>
          <p:cNvSpPr txBox="1"/>
          <p:nvPr/>
        </p:nvSpPr>
        <p:spPr>
          <a:xfrm>
            <a:off x="6089729" y="4854685"/>
            <a:ext cx="2369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When can the steady state error be equal to zero?</a:t>
            </a:r>
          </a:p>
        </p:txBody>
      </p:sp>
    </p:spTree>
    <p:extLst>
      <p:ext uri="{BB962C8B-B14F-4D97-AF65-F5344CB8AC3E}">
        <p14:creationId xmlns:p14="http://schemas.microsoft.com/office/powerpoint/2010/main" val="195249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 animBg="1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166E5-63D2-4ADE-A83A-121FB99A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Ramp reference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01F9CB-8FC7-4406-93F4-F78F12B40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Reference: </a:t>
            </a:r>
            <a:r>
              <a:rPr lang="en-US" sz="2800" dirty="0">
                <a:solidFill>
                  <a:srgbClr val="FF0000"/>
                </a:solidFill>
              </a:rPr>
              <a:t>Unit ramp</a:t>
            </a:r>
          </a:p>
          <a:p>
            <a:r>
              <a:rPr lang="en-US" sz="2800" dirty="0"/>
              <a:t>Type 0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Type 1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Type 2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EFA25A-C1BD-476A-8BDD-84CA7327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13/09/2018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75729D-F245-4054-B7DE-8AE2F1D7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16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EDB00059-24C5-4368-907B-2FDE33598212}"/>
                  </a:ext>
                </a:extLst>
              </p:cNvPr>
              <p:cNvSpPr/>
              <p:nvPr/>
            </p:nvSpPr>
            <p:spPr>
              <a:xfrm>
                <a:off x="7831272" y="1639887"/>
                <a:ext cx="1294200" cy="7223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r>
                        <a:rPr lang="es-419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den>
                      </m:f>
                      <m:r>
                        <a:rPr lang="es-419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EDB00059-24C5-4368-907B-2FDE33598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272" y="1639887"/>
                <a:ext cx="1294200" cy="7223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6E5E871-1594-437D-A2DC-E57B728EA25B}"/>
                  </a:ext>
                </a:extLst>
              </p:cNvPr>
              <p:cNvSpPr/>
              <p:nvPr/>
            </p:nvSpPr>
            <p:spPr>
              <a:xfrm>
                <a:off x="4932040" y="1825625"/>
                <a:ext cx="2022220" cy="494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s-419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s-419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𝒍𝒊𝒎</m:t>
                          </m:r>
                        </m:e>
                        <m:lim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lim>
                      </m:limLow>
                      <m:r>
                        <a:rPr lang="es-419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419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s-419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6E5E871-1594-437D-A2DC-E57B728EA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825625"/>
                <a:ext cx="2022220" cy="494751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D5E8968-3AE5-45E1-BF86-5E480AFC08A0}"/>
                  </a:ext>
                </a:extLst>
              </p:cNvPr>
              <p:cNvSpPr txBox="1"/>
              <p:nvPr/>
            </p:nvSpPr>
            <p:spPr>
              <a:xfrm>
                <a:off x="395536" y="2793570"/>
                <a:ext cx="4260076" cy="651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s-419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D5E8968-3AE5-45E1-BF86-5E480AFC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793570"/>
                <a:ext cx="4260076" cy="651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E1C4BD45-1C4A-4E93-B0E2-9582345724F5}"/>
                  </a:ext>
                </a:extLst>
              </p:cNvPr>
              <p:cNvSpPr/>
              <p:nvPr/>
            </p:nvSpPr>
            <p:spPr>
              <a:xfrm>
                <a:off x="4932040" y="2832812"/>
                <a:ext cx="2582426" cy="5734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419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0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s-419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s-419" sz="2000" b="1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s-419" sz="2000" b="1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s-419" sz="2000" b="1" i="1">
                            <a:latin typeface="Cambria Math" panose="02040503050406030204" pitchFamily="18" charset="0"/>
                          </a:rPr>
                          <m:t>𝒍𝒊𝒎</m:t>
                        </m:r>
                      </m:e>
                      <m:lim>
                        <m:r>
                          <a:rPr lang="es-419" sz="2000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s-419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s-419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lim>
                    </m:limLow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s-419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sSub>
                          <m:sSubPr>
                            <m:ctrlPr>
                              <a:rPr lang="es-419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s-419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s-419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s-419" sz="2000" b="1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s-419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s-419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  <m:sSub>
                          <m:sSubPr>
                            <m:ctrlPr>
                              <a:rPr lang="es-419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0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s-419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s-419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0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s-419" sz="2000" b="1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s-419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0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=0</a:t>
                </a:r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E1C4BD45-1C4A-4E93-B0E2-958234572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832812"/>
                <a:ext cx="2582426" cy="573427"/>
              </a:xfrm>
              <a:prstGeom prst="rect">
                <a:avLst/>
              </a:prstGeom>
              <a:blipFill>
                <a:blip r:embed="rId5"/>
                <a:stretch>
                  <a:fillRect r="-1651"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0015D8D6-210F-4EFE-9356-52AAD1B00F53}"/>
                  </a:ext>
                </a:extLst>
              </p:cNvPr>
              <p:cNvSpPr/>
              <p:nvPr/>
            </p:nvSpPr>
            <p:spPr>
              <a:xfrm>
                <a:off x="7989392" y="2919470"/>
                <a:ext cx="1136080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r>
                        <a:rPr lang="es-419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0015D8D6-210F-4EFE-9356-52AAD1B00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392" y="2919470"/>
                <a:ext cx="113608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09F5990-27FD-47FE-97ED-882F7B4180C7}"/>
                  </a:ext>
                </a:extLst>
              </p:cNvPr>
              <p:cNvSpPr txBox="1"/>
              <p:nvPr/>
            </p:nvSpPr>
            <p:spPr>
              <a:xfrm>
                <a:off x="387723" y="4246961"/>
                <a:ext cx="4288930" cy="670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s-419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09F5990-27FD-47FE-97ED-882F7B418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23" y="4246961"/>
                <a:ext cx="4288930" cy="6705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55931187-C1CE-49A6-96F4-2F52565038EB}"/>
                  </a:ext>
                </a:extLst>
              </p:cNvPr>
              <p:cNvSpPr/>
              <p:nvPr/>
            </p:nvSpPr>
            <p:spPr>
              <a:xfrm>
                <a:off x="4932040" y="4253469"/>
                <a:ext cx="2536014" cy="657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s-419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s-419" b="1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s-419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s-41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𝒍𝒊𝒎</m:t>
                          </m:r>
                        </m:e>
                        <m:lim>
                          <m:r>
                            <a:rPr lang="es-41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41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lim>
                      </m:limLow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s-419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s-419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s-419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r>
                            <a:rPr lang="es-419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419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s-419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419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55931187-C1CE-49A6-96F4-2F5256503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253469"/>
                <a:ext cx="2536014" cy="657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B7BE8688-455E-471D-A827-B85ED8B6654A}"/>
                  </a:ext>
                </a:extLst>
              </p:cNvPr>
              <p:cNvSpPr/>
              <p:nvPr/>
            </p:nvSpPr>
            <p:spPr>
              <a:xfrm>
                <a:off x="7887376" y="4221088"/>
                <a:ext cx="1238096" cy="7223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r>
                        <a:rPr lang="es-419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B7BE8688-455E-471D-A827-B85ED8B66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376" y="4221088"/>
                <a:ext cx="1238096" cy="7223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48ABF12-2F09-43B5-9492-83EBF986A56F}"/>
                  </a:ext>
                </a:extLst>
              </p:cNvPr>
              <p:cNvSpPr txBox="1"/>
              <p:nvPr/>
            </p:nvSpPr>
            <p:spPr>
              <a:xfrm>
                <a:off x="395536" y="5676109"/>
                <a:ext cx="4288931" cy="670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s-419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48ABF12-2F09-43B5-9492-83EBF986A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676109"/>
                <a:ext cx="4288931" cy="6705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619A1B10-6CA3-4E27-9DC2-AD02158C5E34}"/>
                  </a:ext>
                </a:extLst>
              </p:cNvPr>
              <p:cNvSpPr/>
              <p:nvPr/>
            </p:nvSpPr>
            <p:spPr>
              <a:xfrm>
                <a:off x="4932040" y="5676590"/>
                <a:ext cx="3037691" cy="669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s-419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s-419" b="1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s-419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s-41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𝒍𝒊𝒎</m:t>
                          </m:r>
                        </m:e>
                        <m:lim>
                          <m:r>
                            <a:rPr lang="es-41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41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lim>
                      </m:limLow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s-419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s-419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s-419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s-419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419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s-419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419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es-419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619A1B10-6CA3-4E27-9DC2-AD02158C5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676590"/>
                <a:ext cx="3037691" cy="6696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83AB586A-CC68-46DB-8E0B-016E0C669D5C}"/>
                  </a:ext>
                </a:extLst>
              </p:cNvPr>
              <p:cNvSpPr/>
              <p:nvPr/>
            </p:nvSpPr>
            <p:spPr>
              <a:xfrm>
                <a:off x="8053512" y="5811338"/>
                <a:ext cx="1071960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r>
                        <a:rPr lang="es-419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83AB586A-CC68-46DB-8E0B-016E0C669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512" y="5811338"/>
                <a:ext cx="107196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92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  <p:bldP spid="12" grpId="0"/>
      <p:bldP spid="13" grpId="0" animBg="1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33BF3-238D-4E4A-9572-417CCC96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Ramp reference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70B4C2-57F6-4424-9AC8-4F30A543A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Reference: </a:t>
            </a:r>
            <a:r>
              <a:rPr lang="en-US" dirty="0">
                <a:solidFill>
                  <a:srgbClr val="FF0000"/>
                </a:solidFill>
              </a:rPr>
              <a:t>Unit ramp</a:t>
            </a:r>
          </a:p>
          <a:p>
            <a:endParaRPr lang="en-US" dirty="0"/>
          </a:p>
          <a:p>
            <a:r>
              <a:rPr lang="en-US" dirty="0"/>
              <a:t>For stable systems in closed loop:</a:t>
            </a:r>
          </a:p>
          <a:p>
            <a:endParaRPr lang="en-US" dirty="0"/>
          </a:p>
          <a:p>
            <a:pPr lvl="1"/>
            <a:r>
              <a:rPr lang="en-US" dirty="0"/>
              <a:t>Type 0   </a:t>
            </a:r>
            <a:r>
              <a:rPr lang="en-US" dirty="0">
                <a:sym typeface="Wingdings" panose="05000000000000000000" pitchFamily="2" charset="2"/>
              </a:rPr>
              <a:t>  Infinite error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Type 1  constant error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Type 2 or greater  0 error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E034CA-0F7A-42E5-AACF-1F3BD02D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13/09/2018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714EB1-BCD7-4A1A-B612-42E8EB4D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17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91D6ED1D-242F-4E4A-B7EF-6711A402E57C}"/>
                  </a:ext>
                </a:extLst>
              </p:cNvPr>
              <p:cNvSpPr/>
              <p:nvPr/>
            </p:nvSpPr>
            <p:spPr>
              <a:xfrm>
                <a:off x="7367811" y="1639887"/>
                <a:ext cx="1294200" cy="7223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r>
                        <a:rPr lang="es-419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den>
                      </m:f>
                      <m:r>
                        <a:rPr lang="es-419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91D6ED1D-242F-4E4A-B7EF-6711A402E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811" y="1639887"/>
                <a:ext cx="1294200" cy="7223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D5B48C1-7914-4A73-806F-FE90828D43A0}"/>
                  </a:ext>
                </a:extLst>
              </p:cNvPr>
              <p:cNvSpPr/>
              <p:nvPr/>
            </p:nvSpPr>
            <p:spPr>
              <a:xfrm>
                <a:off x="4932040" y="1825625"/>
                <a:ext cx="2075120" cy="494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s-419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s-419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𝒍𝒊𝒎</m:t>
                          </m:r>
                        </m:e>
                        <m:lim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lim>
                      </m:limLow>
                      <m:r>
                        <a:rPr lang="es-419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419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s-419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419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D5B48C1-7914-4A73-806F-FE90828D4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825625"/>
                <a:ext cx="2075120" cy="494751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83B32CC8-D430-4288-9860-11AAD0AC1336}"/>
                  </a:ext>
                </a:extLst>
              </p:cNvPr>
              <p:cNvSpPr/>
              <p:nvPr/>
            </p:nvSpPr>
            <p:spPr>
              <a:xfrm>
                <a:off x="5580112" y="4437112"/>
                <a:ext cx="1294200" cy="7223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r>
                        <a:rPr lang="es-419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den>
                      </m:f>
                      <m:r>
                        <a:rPr lang="es-419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83B32CC8-D430-4288-9860-11AAD0AC1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437112"/>
                <a:ext cx="1294200" cy="722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42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1C8E7-7BA2-4E25-85E6-77C57BD68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Ramp reference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38F67C-9FF1-4CBF-B9D0-C6D128E9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13/09/2018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68B529-60CA-4BE4-BA7D-32C34047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18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5F6398-682D-4C07-8354-DD534AF3E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62" t="34593" r="9838" b="26189"/>
          <a:stretch/>
        </p:blipFill>
        <p:spPr>
          <a:xfrm>
            <a:off x="93762" y="1860027"/>
            <a:ext cx="5184576" cy="20162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ABCF653-4BF1-4B42-B63D-422F127DC3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79"/>
          <a:stretch/>
        </p:blipFill>
        <p:spPr>
          <a:xfrm>
            <a:off x="589806" y="1860027"/>
            <a:ext cx="8069560" cy="423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1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5BD39-9669-4A4B-B32A-8BC7082D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Ramp reference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E59E6C-87AB-4107-B1CB-F18A13B9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13/09/2018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933DBB-8739-4F36-9C3C-D5D5B6EE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19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959F32-1ECA-4A2C-93B5-F4C73D0AB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88" t="27590" r="8262" b="28990"/>
          <a:stretch/>
        </p:blipFill>
        <p:spPr>
          <a:xfrm>
            <a:off x="323528" y="2060848"/>
            <a:ext cx="5472608" cy="223224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2B5BAD1-9E89-498E-8EF5-C8D4AE9FCE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99"/>
          <a:stretch/>
        </p:blipFill>
        <p:spPr>
          <a:xfrm>
            <a:off x="971600" y="1739854"/>
            <a:ext cx="7977934" cy="414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7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322A9-810F-43F6-A999-1E447D2C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Error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74B426-17EB-4533-80CB-656D3D929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Besides stability and Transient response, It is important to study the capacity of systems to follow some reference in closed loop.</a:t>
            </a:r>
          </a:p>
          <a:p>
            <a:endParaRPr lang="en-US" dirty="0"/>
          </a:p>
          <a:p>
            <a:r>
              <a:rPr lang="en-US" dirty="0"/>
              <a:t>If the output of a closed loop system is not equal to its reference, an </a:t>
            </a:r>
            <a:r>
              <a:rPr lang="en-US" dirty="0">
                <a:solidFill>
                  <a:srgbClr val="FF0000"/>
                </a:solidFill>
              </a:rPr>
              <a:t>steady state error</a:t>
            </a:r>
            <a:r>
              <a:rPr lang="en-US" dirty="0"/>
              <a:t> is said to exist.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39D4CE-7E30-491C-9984-41554B09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13/09/2018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EBEB2D-0764-4DFD-BE6C-96F7D251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7761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5BD39-9669-4A4B-B32A-8BC7082D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Ramp reference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E59E6C-87AB-4107-B1CB-F18A13B9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13/09/2018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933DBB-8739-4F36-9C3C-D5D5B6EE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20</a:t>
            </a:fld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F04445-C3C7-4FC3-A8AB-622E22BB2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58" t="30121" r="10418" b="29260"/>
          <a:stretch/>
        </p:blipFill>
        <p:spPr>
          <a:xfrm>
            <a:off x="323528" y="1988840"/>
            <a:ext cx="5040560" cy="208823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C544D0A-2B96-459E-B42D-CEA84037EC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60"/>
          <a:stretch/>
        </p:blipFill>
        <p:spPr>
          <a:xfrm>
            <a:off x="628650" y="1905229"/>
            <a:ext cx="7920880" cy="40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3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48ED1-86BE-4E08-AADD-49101166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Parabolic reference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5AECA1-B44C-40A3-B374-E8C1ED92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7B5A5B-D305-4EE5-850F-18B6A78E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13/09/2018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AAC31D-F0BF-46FB-8E4E-26E5E6C6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21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FD61C24-1714-404D-AC27-1BA2DD03760A}"/>
                  </a:ext>
                </a:extLst>
              </p:cNvPr>
              <p:cNvSpPr/>
              <p:nvPr/>
            </p:nvSpPr>
            <p:spPr>
              <a:xfrm>
                <a:off x="297880" y="2453601"/>
                <a:ext cx="6270691" cy="788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419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𝒔𝒔</m:t>
                        </m:r>
                      </m:sub>
                    </m:sSub>
                    <m:r>
                      <a:rPr lang="es-419" sz="2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𝒍𝒊𝒎</m:t>
                        </m:r>
                      </m:e>
                      <m:lim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lim>
                    </m:limLow>
                    <m:r>
                      <a:rPr lang="es-419" sz="2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sz="2800" b="1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𝐬</m:t>
                        </m:r>
                        <m:r>
                          <a:rPr lang="es-419" sz="2800" b="1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419" sz="2800" b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𝐆</m:t>
                        </m:r>
                        <m:d>
                          <m:dPr>
                            <m:ctrlP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den>
                    </m:f>
                  </m:oMath>
                </a14:m>
                <a:r>
                  <a:rPr lang="es-419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419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419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419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419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s-419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=</a:t>
                </a:r>
                <a:r>
                  <a:rPr lang="es-419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𝒍𝒊𝒎</m:t>
                        </m:r>
                      </m:e>
                      <m:lim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lim>
                    </m:limLow>
                    <m:r>
                      <a:rPr lang="es-419" sz="2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sz="2800" b="1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419" sz="2800" b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419" sz="2800" b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𝐆</m:t>
                        </m:r>
                        <m:d>
                          <m:dPr>
                            <m:ctrlP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den>
                    </m:f>
                  </m:oMath>
                </a14:m>
                <a:r>
                  <a:rPr lang="es-419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419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419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419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419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s-419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FD61C24-1714-404D-AC27-1BA2DD037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80" y="2453601"/>
                <a:ext cx="6270691" cy="788806"/>
              </a:xfrm>
              <a:prstGeom prst="rect">
                <a:avLst/>
              </a:prstGeom>
              <a:blipFill>
                <a:blip r:embed="rId2"/>
                <a:stretch>
                  <a:fillRect b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9468B250-5CB0-4980-8D79-89C1FB53F029}"/>
                  </a:ext>
                </a:extLst>
              </p:cNvPr>
              <p:cNvSpPr/>
              <p:nvPr/>
            </p:nvSpPr>
            <p:spPr>
              <a:xfrm>
                <a:off x="5516940" y="1674418"/>
                <a:ext cx="3404202" cy="713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419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419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s-419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es-419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s-419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s-419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419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s-419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419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419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num>
                      <m:den>
                        <m:r>
                          <a:rPr lang="es-419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419" sz="28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419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s-419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r>
                  <a:rPr lang="es-419" sz="2800" dirty="0"/>
                  <a:t> </a:t>
                </a:r>
                <a14:m>
                  <m:oMath xmlns:m="http://schemas.openxmlformats.org/officeDocument/2006/math">
                    <m:r>
                      <a:rPr lang="es-419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419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419" sz="2400">
                        <a:latin typeface="Cambria Math" panose="02040503050406030204" pitchFamily="18" charset="0"/>
                      </a:rPr>
                      <m:t>s</m:t>
                    </m:r>
                    <m:r>
                      <a:rPr lang="es-419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9468B250-5CB0-4980-8D79-89C1FB53F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940" y="1674418"/>
                <a:ext cx="3404202" cy="7132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AD2B73A-8FB2-4610-B852-6972FB77A669}"/>
                  </a:ext>
                </a:extLst>
              </p:cNvPr>
              <p:cNvSpPr/>
              <p:nvPr/>
            </p:nvSpPr>
            <p:spPr>
              <a:xfrm>
                <a:off x="314896" y="3740705"/>
                <a:ext cx="6934326" cy="878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419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𝒔𝒔</m:t>
                        </m:r>
                      </m:sub>
                    </m:sSub>
                    <m:r>
                      <a:rPr lang="es-419" sz="2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limLow>
                      <m:limLowPr>
                        <m:ctrlP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𝒍𝒊𝒎</m:t>
                        </m:r>
                      </m:e>
                      <m:lim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lim>
                    </m:limLow>
                    <m:r>
                      <a:rPr lang="es-419" sz="2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419" sz="2800" b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419" sz="28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sz="28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s-419" sz="28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𝐆</m:t>
                        </m:r>
                        <m:d>
                          <m:dPr>
                            <m:ctrlP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den>
                    </m:f>
                    <m:r>
                      <a:rPr lang="es-419" sz="2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419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limLow>
                          <m:limLowPr>
                            <m:ctrlP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  <m:sSup>
                          <m:sSupPr>
                            <m:ctrlP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sz="28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419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𝐆</m:t>
                        </m:r>
                        <m:d>
                          <m:dPr>
                            <m:ctrlP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AD2B73A-8FB2-4610-B852-6972FB77A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96" y="3740705"/>
                <a:ext cx="6934326" cy="878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B3963F6D-6409-47F1-9E99-8288431D0253}"/>
                  </a:ext>
                </a:extLst>
              </p:cNvPr>
              <p:cNvSpPr/>
              <p:nvPr/>
            </p:nvSpPr>
            <p:spPr>
              <a:xfrm>
                <a:off x="1396530" y="4873972"/>
                <a:ext cx="2932149" cy="675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s-419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s-419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s-419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s-419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𝒍𝒊𝒎</m:t>
                          </m:r>
                        </m:e>
                        <m:lim>
                          <m:r>
                            <a:rPr lang="es-419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419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lim>
                      </m:limLow>
                      <m:sSup>
                        <m:sSupPr>
                          <m:ctrlPr>
                            <a:rPr lang="es-419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419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s-419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419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es-419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B3963F6D-6409-47F1-9E99-8288431D0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530" y="4873972"/>
                <a:ext cx="2932149" cy="675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E9AE9703-C30B-4103-A2C3-04C7C1DBB0E9}"/>
                  </a:ext>
                </a:extLst>
              </p:cNvPr>
              <p:cNvSpPr/>
              <p:nvPr/>
            </p:nvSpPr>
            <p:spPr>
              <a:xfrm>
                <a:off x="5870368" y="3469184"/>
                <a:ext cx="2178673" cy="122636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36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36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419" sz="36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r>
                        <a:rPr lang="es-419" sz="36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36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36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s-419" sz="36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36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s-419" sz="36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den>
                      </m:f>
                      <m:r>
                        <a:rPr lang="es-419" sz="36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E9AE9703-C30B-4103-A2C3-04C7C1DBB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368" y="3469184"/>
                <a:ext cx="2178673" cy="12263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AC252C24-CAD0-4A01-A62A-D7519A693257}"/>
              </a:ext>
            </a:extLst>
          </p:cNvPr>
          <p:cNvSpPr txBox="1"/>
          <p:nvPr/>
        </p:nvSpPr>
        <p:spPr>
          <a:xfrm>
            <a:off x="1651022" y="5669549"/>
            <a:ext cx="278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Acceleration error constant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69063A8-501C-4F66-B7A0-2BC0349EE430}"/>
              </a:ext>
            </a:extLst>
          </p:cNvPr>
          <p:cNvSpPr txBox="1"/>
          <p:nvPr/>
        </p:nvSpPr>
        <p:spPr>
          <a:xfrm>
            <a:off x="6089729" y="4854685"/>
            <a:ext cx="2369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When can the steady state error be equal to zero?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AEA00D5C-DEEB-47A0-A5E0-AC8DF0818C33}"/>
                  </a:ext>
                </a:extLst>
              </p:cNvPr>
              <p:cNvSpPr/>
              <p:nvPr/>
            </p:nvSpPr>
            <p:spPr>
              <a:xfrm>
                <a:off x="2801511" y="1572298"/>
                <a:ext cx="1482457" cy="8404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s-419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419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s-419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419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419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s-419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s-419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AEA00D5C-DEEB-47A0-A5E0-AC8DF0818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511" y="1572298"/>
                <a:ext cx="1482457" cy="840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6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 animBg="1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166E5-63D2-4ADE-A83A-121FB99A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Parabolic reference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01F9CB-8FC7-4406-93F4-F78F12B40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Reference: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Type 0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Type 1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EFA25A-C1BD-476A-8BDD-84CA7327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13/09/2018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75729D-F245-4054-B7DE-8AE2F1D7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22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EDB00059-24C5-4368-907B-2FDE33598212}"/>
                  </a:ext>
                </a:extLst>
              </p:cNvPr>
              <p:cNvSpPr/>
              <p:nvPr/>
            </p:nvSpPr>
            <p:spPr>
              <a:xfrm>
                <a:off x="7831272" y="1639887"/>
                <a:ext cx="1294200" cy="7223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r>
                        <a:rPr lang="es-419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den>
                      </m:f>
                      <m:r>
                        <a:rPr lang="es-419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EDB00059-24C5-4368-907B-2FDE33598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272" y="1639887"/>
                <a:ext cx="1294200" cy="7223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6E5E871-1594-437D-A2DC-E57B728EA25B}"/>
                  </a:ext>
                </a:extLst>
              </p:cNvPr>
              <p:cNvSpPr/>
              <p:nvPr/>
            </p:nvSpPr>
            <p:spPr>
              <a:xfrm>
                <a:off x="4932040" y="1825625"/>
                <a:ext cx="2141868" cy="5088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s-419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s-419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𝒍𝒊𝒎</m:t>
                          </m:r>
                        </m:e>
                        <m:lim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lim>
                      </m:limLow>
                      <m:sSup>
                        <m:sSupPr>
                          <m:ctrlP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419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6E5E871-1594-437D-A2DC-E57B728EA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825625"/>
                <a:ext cx="2141868" cy="508857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D5E8968-3AE5-45E1-BF86-5E480AFC08A0}"/>
                  </a:ext>
                </a:extLst>
              </p:cNvPr>
              <p:cNvSpPr txBox="1"/>
              <p:nvPr/>
            </p:nvSpPr>
            <p:spPr>
              <a:xfrm>
                <a:off x="395536" y="2793570"/>
                <a:ext cx="4260076" cy="651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s-419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D5E8968-3AE5-45E1-BF86-5E480AFC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793570"/>
                <a:ext cx="4260076" cy="651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E1C4BD45-1C4A-4E93-B0E2-9582345724F5}"/>
                  </a:ext>
                </a:extLst>
              </p:cNvPr>
              <p:cNvSpPr/>
              <p:nvPr/>
            </p:nvSpPr>
            <p:spPr>
              <a:xfrm>
                <a:off x="4932040" y="2832812"/>
                <a:ext cx="2899232" cy="620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419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0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s-419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s-419" sz="2000" b="1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s-419" sz="2000" b="1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s-419" sz="2000" b="1" i="1">
                            <a:latin typeface="Cambria Math" panose="02040503050406030204" pitchFamily="18" charset="0"/>
                          </a:rPr>
                          <m:t>𝒍𝒊𝒎</m:t>
                        </m:r>
                      </m:e>
                      <m:lim>
                        <m:r>
                          <a:rPr lang="es-419" sz="2000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s-419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s-419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lim>
                    </m:limLow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419" sz="20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sz="20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419" sz="20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s-419" sz="20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419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sSub>
                          <m:sSubPr>
                            <m:ctrlPr>
                              <a:rPr lang="es-419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s-419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s-419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s-419" sz="2000" b="1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s-419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s-419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  <m:sSub>
                          <m:sSubPr>
                            <m:ctrlPr>
                              <a:rPr lang="es-419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0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s-419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s-419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0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s-419" sz="2000" b="1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s-419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0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=0</a:t>
                </a:r>
              </a:p>
            </p:txBody>
          </p:sp>
        </mc:Choice>
        <mc:Fallback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E1C4BD45-1C4A-4E93-B0E2-958234572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832812"/>
                <a:ext cx="2899232" cy="620939"/>
              </a:xfrm>
              <a:prstGeom prst="rect">
                <a:avLst/>
              </a:prstGeom>
              <a:blipFill>
                <a:blip r:embed="rId5"/>
                <a:stretch>
                  <a:fillRect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0015D8D6-210F-4EFE-9356-52AAD1B00F53}"/>
                  </a:ext>
                </a:extLst>
              </p:cNvPr>
              <p:cNvSpPr/>
              <p:nvPr/>
            </p:nvSpPr>
            <p:spPr>
              <a:xfrm>
                <a:off x="7989392" y="2919470"/>
                <a:ext cx="1136080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r>
                        <a:rPr lang="es-419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0015D8D6-210F-4EFE-9356-52AAD1B00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392" y="2919470"/>
                <a:ext cx="113608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09F5990-27FD-47FE-97ED-882F7B4180C7}"/>
                  </a:ext>
                </a:extLst>
              </p:cNvPr>
              <p:cNvSpPr txBox="1"/>
              <p:nvPr/>
            </p:nvSpPr>
            <p:spPr>
              <a:xfrm>
                <a:off x="387723" y="4234024"/>
                <a:ext cx="4288930" cy="670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s-419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09F5990-27FD-47FE-97ED-882F7B418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23" y="4234024"/>
                <a:ext cx="4288930" cy="6705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55931187-C1CE-49A6-96F4-2F52565038EB}"/>
                  </a:ext>
                </a:extLst>
              </p:cNvPr>
              <p:cNvSpPr/>
              <p:nvPr/>
            </p:nvSpPr>
            <p:spPr>
              <a:xfrm>
                <a:off x="4932040" y="4258839"/>
                <a:ext cx="2899232" cy="620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419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0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s-419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s-419" sz="2000" b="1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s-419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s-419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𝒍𝒊𝒎</m:t>
                        </m:r>
                      </m:e>
                      <m:lim>
                        <m:r>
                          <a:rPr lang="es-419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s-419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s-419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lim>
                    </m:limLow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419" sz="20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sz="20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419" sz="20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s-419" sz="20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419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sSub>
                          <m:sSubPr>
                            <m:ctrlPr>
                              <a:rPr lang="es-419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s-419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s-419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s-419" sz="2000" b="1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s-419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num>
                      <m:den>
                        <m:r>
                          <a:rPr lang="es-419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sSub>
                          <m:sSubPr>
                            <m:ctrlPr>
                              <a:rPr lang="es-419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0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s-419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s-419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0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s-419" sz="2000" b="1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s-419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0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=0</a:t>
                </a:r>
              </a:p>
            </p:txBody>
          </p:sp>
        </mc:Choice>
        <mc:Fallback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55931187-C1CE-49A6-96F4-2F5256503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258839"/>
                <a:ext cx="2899232" cy="620939"/>
              </a:xfrm>
              <a:prstGeom prst="rect">
                <a:avLst/>
              </a:prstGeom>
              <a:blipFill>
                <a:blip r:embed="rId8"/>
                <a:stretch>
                  <a:fillRect b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B7BE8688-455E-471D-A827-B85ED8B6654A}"/>
                  </a:ext>
                </a:extLst>
              </p:cNvPr>
              <p:cNvSpPr/>
              <p:nvPr/>
            </p:nvSpPr>
            <p:spPr>
              <a:xfrm>
                <a:off x="7887376" y="4369253"/>
                <a:ext cx="1136080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r>
                        <a:rPr lang="es-419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B7BE8688-455E-471D-A827-B85ED8B66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376" y="4369253"/>
                <a:ext cx="1136080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1D0785DB-EF75-4AC3-B985-B1C0497DF969}"/>
                  </a:ext>
                </a:extLst>
              </p:cNvPr>
              <p:cNvSpPr/>
              <p:nvPr/>
            </p:nvSpPr>
            <p:spPr>
              <a:xfrm>
                <a:off x="2707014" y="1572298"/>
                <a:ext cx="1482457" cy="8404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s-419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419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s-419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419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419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s-419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s-419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1D0785DB-EF75-4AC3-B985-B1C0497DF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014" y="1572298"/>
                <a:ext cx="1482457" cy="8404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57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  <p:bldP spid="12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166E5-63D2-4ADE-A83A-121FB99A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Parabolic reference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01F9CB-8FC7-4406-93F4-F78F12B40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Reference: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Type 2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Type 3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EFA25A-C1BD-476A-8BDD-84CA7327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13/09/2018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75729D-F245-4054-B7DE-8AE2F1D7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23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EDB00059-24C5-4368-907B-2FDE33598212}"/>
                  </a:ext>
                </a:extLst>
              </p:cNvPr>
              <p:cNvSpPr/>
              <p:nvPr/>
            </p:nvSpPr>
            <p:spPr>
              <a:xfrm>
                <a:off x="7831272" y="1639887"/>
                <a:ext cx="1294200" cy="7223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r>
                        <a:rPr lang="es-419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den>
                      </m:f>
                      <m:r>
                        <a:rPr lang="es-419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EDB00059-24C5-4368-907B-2FDE33598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272" y="1639887"/>
                <a:ext cx="1294200" cy="7223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6E5E871-1594-437D-A2DC-E57B728EA25B}"/>
                  </a:ext>
                </a:extLst>
              </p:cNvPr>
              <p:cNvSpPr/>
              <p:nvPr/>
            </p:nvSpPr>
            <p:spPr>
              <a:xfrm>
                <a:off x="4932040" y="1825625"/>
                <a:ext cx="2141868" cy="5088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s-419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s-419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𝒍𝒊𝒎</m:t>
                          </m:r>
                        </m:e>
                        <m:lim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lim>
                      </m:limLow>
                      <m:sSup>
                        <m:sSupPr>
                          <m:ctrlP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419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6E5E871-1594-437D-A2DC-E57B728EA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825625"/>
                <a:ext cx="2141868" cy="508857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09F5990-27FD-47FE-97ED-882F7B4180C7}"/>
                  </a:ext>
                </a:extLst>
              </p:cNvPr>
              <p:cNvSpPr txBox="1"/>
              <p:nvPr/>
            </p:nvSpPr>
            <p:spPr>
              <a:xfrm>
                <a:off x="387723" y="4234024"/>
                <a:ext cx="4288930" cy="670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s-419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09F5990-27FD-47FE-97ED-882F7B418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23" y="4234024"/>
                <a:ext cx="4288930" cy="670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55931187-C1CE-49A6-96F4-2F52565038EB}"/>
                  </a:ext>
                </a:extLst>
              </p:cNvPr>
              <p:cNvSpPr/>
              <p:nvPr/>
            </p:nvSpPr>
            <p:spPr>
              <a:xfrm>
                <a:off x="4932040" y="4258839"/>
                <a:ext cx="2899232" cy="620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419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0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s-419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s-419" sz="2000" b="1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s-419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s-419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𝒍𝒊𝒎</m:t>
                        </m:r>
                      </m:e>
                      <m:lim>
                        <m:r>
                          <a:rPr lang="es-419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s-419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s-419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lim>
                    </m:limLow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419" sz="20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sz="20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419" sz="20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s-419" sz="20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419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sSub>
                          <m:sSubPr>
                            <m:ctrlPr>
                              <a:rPr lang="es-419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s-419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s-419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s-419" sz="2000" b="1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s-419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s-419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sSub>
                          <m:sSubPr>
                            <m:ctrlPr>
                              <a:rPr lang="es-419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0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s-419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s-419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0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s-419" sz="2000" b="1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s-419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0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s-419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=</a:t>
                </a:r>
                <a:r>
                  <a:rPr lang="es-419" sz="2000" b="1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419" sz="20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55931187-C1CE-49A6-96F4-2F5256503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258839"/>
                <a:ext cx="2899232" cy="620939"/>
              </a:xfrm>
              <a:prstGeom prst="rect">
                <a:avLst/>
              </a:prstGeom>
              <a:blipFill>
                <a:blip r:embed="rId5"/>
                <a:stretch>
                  <a:fillRect b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B7BE8688-455E-471D-A827-B85ED8B6654A}"/>
                  </a:ext>
                </a:extLst>
              </p:cNvPr>
              <p:cNvSpPr/>
              <p:nvPr/>
            </p:nvSpPr>
            <p:spPr>
              <a:xfrm>
                <a:off x="7887376" y="4369253"/>
                <a:ext cx="1071960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r>
                        <a:rPr lang="es-419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B7BE8688-455E-471D-A827-B85ED8B66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376" y="4369253"/>
                <a:ext cx="107196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48ABF12-2F09-43B5-9492-83EBF986A56F}"/>
                  </a:ext>
                </a:extLst>
              </p:cNvPr>
              <p:cNvSpPr txBox="1"/>
              <p:nvPr/>
            </p:nvSpPr>
            <p:spPr>
              <a:xfrm>
                <a:off x="395536" y="2876575"/>
                <a:ext cx="4288931" cy="670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s-419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48ABF12-2F09-43B5-9492-83EBF986A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876575"/>
                <a:ext cx="4288931" cy="6705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619A1B10-6CA3-4E27-9DC2-AD02158C5E34}"/>
                  </a:ext>
                </a:extLst>
              </p:cNvPr>
              <p:cNvSpPr/>
              <p:nvPr/>
            </p:nvSpPr>
            <p:spPr>
              <a:xfrm>
                <a:off x="4932040" y="2860930"/>
                <a:ext cx="2697854" cy="701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s-419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s-419" b="1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s-419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s-41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𝒍𝒊𝒎</m:t>
                          </m:r>
                        </m:e>
                        <m:lim>
                          <m:r>
                            <a:rPr lang="es-41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41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lim>
                      </m:limLow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419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419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s-419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41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s-419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s-419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s-419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s-419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419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s-419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419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619A1B10-6CA3-4E27-9DC2-AD02158C5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860930"/>
                <a:ext cx="2697854" cy="7018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83AB586A-CC68-46DB-8E0B-016E0C669D5C}"/>
                  </a:ext>
                </a:extLst>
              </p:cNvPr>
              <p:cNvSpPr/>
              <p:nvPr/>
            </p:nvSpPr>
            <p:spPr>
              <a:xfrm>
                <a:off x="7884368" y="2850702"/>
                <a:ext cx="1242904" cy="7223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r>
                        <a:rPr lang="es-419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83AB586A-CC68-46DB-8E0B-016E0C669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2850702"/>
                <a:ext cx="1242904" cy="7223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1D0785DB-EF75-4AC3-B985-B1C0497DF969}"/>
                  </a:ext>
                </a:extLst>
              </p:cNvPr>
              <p:cNvSpPr/>
              <p:nvPr/>
            </p:nvSpPr>
            <p:spPr>
              <a:xfrm>
                <a:off x="2707014" y="1572298"/>
                <a:ext cx="1482457" cy="8404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s-419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419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s-419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419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419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s-419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s-419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1D0785DB-EF75-4AC3-B985-B1C0497DF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014" y="1572298"/>
                <a:ext cx="1482457" cy="8404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84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4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33BF3-238D-4E4A-9572-417CCC96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Parabolic reference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70B4C2-57F6-4424-9AC8-4F30A543A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Reference: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For stable systems in closed loop:</a:t>
            </a:r>
          </a:p>
          <a:p>
            <a:endParaRPr lang="en-US" dirty="0"/>
          </a:p>
          <a:p>
            <a:pPr lvl="1"/>
            <a:r>
              <a:rPr lang="en-US" dirty="0"/>
              <a:t>Type 0 and Type 1   </a:t>
            </a:r>
            <a:r>
              <a:rPr lang="en-US" dirty="0">
                <a:sym typeface="Wingdings" panose="05000000000000000000" pitchFamily="2" charset="2"/>
              </a:rPr>
              <a:t>  Infinite error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Type 2  constant error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Type 3 or greater  0 error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E034CA-0F7A-42E5-AACF-1F3BD02D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13/09/2018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714EB1-BCD7-4A1A-B612-42E8EB4D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24</a:t>
            </a:fld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83B32CC8-D430-4288-9860-11AAD0AC1336}"/>
                  </a:ext>
                </a:extLst>
              </p:cNvPr>
              <p:cNvSpPr/>
              <p:nvPr/>
            </p:nvSpPr>
            <p:spPr>
              <a:xfrm>
                <a:off x="5580112" y="4437112"/>
                <a:ext cx="1294200" cy="7223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r>
                        <a:rPr lang="es-419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den>
                      </m:f>
                      <m:r>
                        <a:rPr lang="es-419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83B32CC8-D430-4288-9860-11AAD0AC1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437112"/>
                <a:ext cx="1294200" cy="7223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220639D3-9DE3-4311-B94A-6988E28DD503}"/>
                  </a:ext>
                </a:extLst>
              </p:cNvPr>
              <p:cNvSpPr/>
              <p:nvPr/>
            </p:nvSpPr>
            <p:spPr>
              <a:xfrm>
                <a:off x="2707014" y="1572298"/>
                <a:ext cx="1482457" cy="8404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s-419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419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s-419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419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419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s-419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s-419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220639D3-9DE3-4311-B94A-6988E28DD5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014" y="1572298"/>
                <a:ext cx="1482457" cy="8404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3AE5B639-7222-487E-9B18-724C0819B2C1}"/>
                  </a:ext>
                </a:extLst>
              </p:cNvPr>
              <p:cNvSpPr/>
              <p:nvPr/>
            </p:nvSpPr>
            <p:spPr>
              <a:xfrm>
                <a:off x="7831272" y="1639887"/>
                <a:ext cx="1294200" cy="7223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r>
                        <a:rPr lang="es-419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den>
                      </m:f>
                      <m:r>
                        <a:rPr lang="es-419" sz="20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3AE5B639-7222-487E-9B18-724C0819B2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272" y="1639887"/>
                <a:ext cx="1294200" cy="722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A12FFA59-97A7-4580-B5B2-677B79EE34EC}"/>
                  </a:ext>
                </a:extLst>
              </p:cNvPr>
              <p:cNvSpPr/>
              <p:nvPr/>
            </p:nvSpPr>
            <p:spPr>
              <a:xfrm>
                <a:off x="4932040" y="1825625"/>
                <a:ext cx="2141868" cy="5088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s-419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s-419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𝒍𝒊𝒎</m:t>
                          </m:r>
                        </m:e>
                        <m:lim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lim>
                      </m:limLow>
                      <m:sSup>
                        <m:sSupPr>
                          <m:ctrlP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419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A12FFA59-97A7-4580-B5B2-677B79EE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825625"/>
                <a:ext cx="2141868" cy="508857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30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BDC6A-E4AE-4FE1-9BA4-62C982EC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Parabolic reference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5EC734-E247-4914-A4C3-499E278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13/09/2018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EF32ED-8A84-451A-86F2-3276D4A3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25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67AB6E2-2885-4781-A867-C23E7FB74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76" t="31791" r="4325" b="26189"/>
          <a:stretch/>
        </p:blipFill>
        <p:spPr>
          <a:xfrm>
            <a:off x="405979" y="1841053"/>
            <a:ext cx="5760640" cy="21602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BC520FD-3A9D-44BF-B2E8-51C73E343D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80"/>
          <a:stretch/>
        </p:blipFill>
        <p:spPr>
          <a:xfrm>
            <a:off x="421605" y="1815216"/>
            <a:ext cx="8316416" cy="430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4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BDC6A-E4AE-4FE1-9BA4-62C982EC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Parabolic reference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5EC734-E247-4914-A4C3-499E278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13/09/2018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EF32ED-8A84-451A-86F2-3276D4A3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26</a:t>
            </a:fld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6E3034-3376-4481-979E-47C1DB954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63" t="33192" r="3538" b="26189"/>
          <a:stretch/>
        </p:blipFill>
        <p:spPr>
          <a:xfrm>
            <a:off x="251520" y="1916832"/>
            <a:ext cx="5760640" cy="208823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2C5B82D-D4ED-41C5-BA43-559B269AAB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80"/>
          <a:stretch/>
        </p:blipFill>
        <p:spPr>
          <a:xfrm>
            <a:off x="432048" y="1816522"/>
            <a:ext cx="8460432" cy="437708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1A98EE3-152B-4773-9D64-1B19CD86A0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862"/>
          <a:stretch/>
        </p:blipFill>
        <p:spPr>
          <a:xfrm>
            <a:off x="432048" y="1710593"/>
            <a:ext cx="8460432" cy="438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8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BDC6A-E4AE-4FE1-9BA4-62C982EC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Parabolic reference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5EC734-E247-4914-A4C3-499E278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13/09/2018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EF32ED-8A84-451A-86F2-3276D4A3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27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715E67-D479-45F6-ABAA-05B00E2A7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13" t="30390" r="5650" b="27589"/>
          <a:stretch/>
        </p:blipFill>
        <p:spPr>
          <a:xfrm>
            <a:off x="251520" y="1844824"/>
            <a:ext cx="5599534" cy="21602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2071922-DFAE-4561-B859-3D4E33EA80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92"/>
          <a:stretch/>
        </p:blipFill>
        <p:spPr>
          <a:xfrm>
            <a:off x="469048" y="1616575"/>
            <a:ext cx="8348495" cy="433270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A3EF5F6-A70B-4FE8-B181-DCDD34F2D2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980"/>
          <a:stretch/>
        </p:blipFill>
        <p:spPr>
          <a:xfrm>
            <a:off x="0" y="1442195"/>
            <a:ext cx="9144000" cy="473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2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BDC6A-E4AE-4FE1-9BA4-62C982EC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Parabolic reference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5EC734-E247-4914-A4C3-499E278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13/09/2018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EF32ED-8A84-451A-86F2-3276D4A3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28</a:t>
            </a:fld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22D1DC3-DD97-4B36-8F68-14286F3A32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75" t="33192" r="5300" b="27590"/>
          <a:stretch/>
        </p:blipFill>
        <p:spPr>
          <a:xfrm>
            <a:off x="179512" y="2132856"/>
            <a:ext cx="5671542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47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52363-4CDF-4CE0-8C31-751E94D0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Marcador de contenido 5">
                <a:extLst>
                  <a:ext uri="{FF2B5EF4-FFF2-40B4-BE49-F238E27FC236}">
                    <a16:creationId xmlns:a16="http://schemas.microsoft.com/office/drawing/2014/main" id="{5745CDBD-AAFD-4BFD-858B-E878C946F4F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68490409"/>
                  </p:ext>
                </p:extLst>
              </p:nvPr>
            </p:nvGraphicFramePr>
            <p:xfrm>
              <a:off x="484634" y="1867872"/>
              <a:ext cx="8424864" cy="453072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06216">
                      <a:extLst>
                        <a:ext uri="{9D8B030D-6E8A-4147-A177-3AD203B41FA5}">
                          <a16:colId xmlns:a16="http://schemas.microsoft.com/office/drawing/2014/main" val="1451983930"/>
                        </a:ext>
                      </a:extLst>
                    </a:gridCol>
                    <a:gridCol w="2106216">
                      <a:extLst>
                        <a:ext uri="{9D8B030D-6E8A-4147-A177-3AD203B41FA5}">
                          <a16:colId xmlns:a16="http://schemas.microsoft.com/office/drawing/2014/main" val="3186981645"/>
                        </a:ext>
                      </a:extLst>
                    </a:gridCol>
                    <a:gridCol w="2106216">
                      <a:extLst>
                        <a:ext uri="{9D8B030D-6E8A-4147-A177-3AD203B41FA5}">
                          <a16:colId xmlns:a16="http://schemas.microsoft.com/office/drawing/2014/main" val="3143077968"/>
                        </a:ext>
                      </a:extLst>
                    </a:gridCol>
                    <a:gridCol w="2106216">
                      <a:extLst>
                        <a:ext uri="{9D8B030D-6E8A-4147-A177-3AD203B41FA5}">
                          <a16:colId xmlns:a16="http://schemas.microsoft.com/office/drawing/2014/main" val="980616234"/>
                        </a:ext>
                      </a:extLst>
                    </a:gridCol>
                  </a:tblGrid>
                  <a:tr h="906145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929162"/>
                      </a:ext>
                    </a:extLst>
                  </a:tr>
                  <a:tr h="906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Type 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419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s-419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000" dirty="0"/>
                            <a:t>=∞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419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s-419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=∞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713082"/>
                      </a:ext>
                    </a:extLst>
                  </a:tr>
                  <a:tr h="906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Type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1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419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s-419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=∞</a:t>
                          </a:r>
                          <a:endParaRPr lang="en-US" sz="3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9825400"/>
                      </a:ext>
                    </a:extLst>
                  </a:tr>
                  <a:tr h="906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Type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1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1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8143778"/>
                      </a:ext>
                    </a:extLst>
                  </a:tr>
                  <a:tr h="906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Type 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1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1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1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48941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Marcador de contenido 5">
                <a:extLst>
                  <a:ext uri="{FF2B5EF4-FFF2-40B4-BE49-F238E27FC236}">
                    <a16:creationId xmlns:a16="http://schemas.microsoft.com/office/drawing/2014/main" id="{5745CDBD-AAFD-4BFD-858B-E878C946F4F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68490409"/>
                  </p:ext>
                </p:extLst>
              </p:nvPr>
            </p:nvGraphicFramePr>
            <p:xfrm>
              <a:off x="484634" y="1867872"/>
              <a:ext cx="8424864" cy="453072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06216">
                      <a:extLst>
                        <a:ext uri="{9D8B030D-6E8A-4147-A177-3AD203B41FA5}">
                          <a16:colId xmlns:a16="http://schemas.microsoft.com/office/drawing/2014/main" val="1451983930"/>
                        </a:ext>
                      </a:extLst>
                    </a:gridCol>
                    <a:gridCol w="2106216">
                      <a:extLst>
                        <a:ext uri="{9D8B030D-6E8A-4147-A177-3AD203B41FA5}">
                          <a16:colId xmlns:a16="http://schemas.microsoft.com/office/drawing/2014/main" val="3186981645"/>
                        </a:ext>
                      </a:extLst>
                    </a:gridCol>
                    <a:gridCol w="2106216">
                      <a:extLst>
                        <a:ext uri="{9D8B030D-6E8A-4147-A177-3AD203B41FA5}">
                          <a16:colId xmlns:a16="http://schemas.microsoft.com/office/drawing/2014/main" val="3143077968"/>
                        </a:ext>
                      </a:extLst>
                    </a:gridCol>
                    <a:gridCol w="2106216">
                      <a:extLst>
                        <a:ext uri="{9D8B030D-6E8A-4147-A177-3AD203B41FA5}">
                          <a16:colId xmlns:a16="http://schemas.microsoft.com/office/drawing/2014/main" val="980616234"/>
                        </a:ext>
                      </a:extLst>
                    </a:gridCol>
                  </a:tblGrid>
                  <a:tr h="906145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929162"/>
                      </a:ext>
                    </a:extLst>
                  </a:tr>
                  <a:tr h="906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Type 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870" t="-100671" r="-101449" b="-303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100671" r="-1156" b="-3033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5713082"/>
                      </a:ext>
                    </a:extLst>
                  </a:tr>
                  <a:tr h="906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Type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1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202027" r="-1156" b="-2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9825400"/>
                      </a:ext>
                    </a:extLst>
                  </a:tr>
                  <a:tr h="906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Type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1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1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8143778"/>
                      </a:ext>
                    </a:extLst>
                  </a:tr>
                  <a:tr h="906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Type 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1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1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1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48941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1BF45-5FA8-44DD-8AC8-55CB9A61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13/09/2018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50CF27-6B2C-4FA6-8260-84477C35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29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2808795-1BC3-4C3F-B3DD-EACA699175FD}"/>
                  </a:ext>
                </a:extLst>
              </p:cNvPr>
              <p:cNvSpPr txBox="1"/>
              <p:nvPr/>
            </p:nvSpPr>
            <p:spPr>
              <a:xfrm>
                <a:off x="2987824" y="2055332"/>
                <a:ext cx="1203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s-419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s-419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2808795-1BC3-4C3F-B3DD-EACA69917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055332"/>
                <a:ext cx="1203856" cy="369332"/>
              </a:xfrm>
              <a:prstGeom prst="rect">
                <a:avLst/>
              </a:prstGeom>
              <a:blipFill>
                <a:blip r:embed="rId3"/>
                <a:stretch>
                  <a:fillRect l="-3030" r="-555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3AFD329-CD0F-4F38-8114-9A486A434BD6}"/>
                  </a:ext>
                </a:extLst>
              </p:cNvPr>
              <p:cNvSpPr txBox="1"/>
              <p:nvPr/>
            </p:nvSpPr>
            <p:spPr>
              <a:xfrm>
                <a:off x="4946801" y="2055332"/>
                <a:ext cx="1149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s-419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s-419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3AFD329-CD0F-4F38-8114-9A486A434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801" y="2055332"/>
                <a:ext cx="1149354" cy="369332"/>
              </a:xfrm>
              <a:prstGeom prst="rect">
                <a:avLst/>
              </a:prstGeom>
              <a:blipFill>
                <a:blip r:embed="rId4"/>
                <a:stretch>
                  <a:fillRect l="-3175" r="-4762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4314F37-A28A-4950-A1E1-65A6ADAF82B7}"/>
                  </a:ext>
                </a:extLst>
              </p:cNvPr>
              <p:cNvSpPr txBox="1"/>
              <p:nvPr/>
            </p:nvSpPr>
            <p:spPr>
              <a:xfrm>
                <a:off x="7092280" y="1916832"/>
                <a:ext cx="1296765" cy="748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s-419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s-419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419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s-419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s-419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4314F37-A28A-4950-A1E1-65A6ADAF8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916832"/>
                <a:ext cx="1296765" cy="748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EF2ED127-EDD9-4176-9D1E-830AE72B0A38}"/>
                  </a:ext>
                </a:extLst>
              </p:cNvPr>
              <p:cNvSpPr/>
              <p:nvPr/>
            </p:nvSpPr>
            <p:spPr>
              <a:xfrm>
                <a:off x="2662672" y="2780928"/>
                <a:ext cx="1757661" cy="7601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r>
                        <a:rPr lang="es-419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419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419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419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s-419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  <m:r>
                        <a:rPr lang="es-419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EF2ED127-EDD9-4176-9D1E-830AE72B0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672" y="2780928"/>
                <a:ext cx="1757661" cy="7601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A39D9C2F-4DC2-4338-875B-AB0561562D12}"/>
                  </a:ext>
                </a:extLst>
              </p:cNvPr>
              <p:cNvSpPr/>
              <p:nvPr/>
            </p:nvSpPr>
            <p:spPr>
              <a:xfrm>
                <a:off x="4996117" y="3711023"/>
                <a:ext cx="1294200" cy="7223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r>
                        <a:rPr lang="es-419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s-419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s-419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den>
                      </m:f>
                      <m:r>
                        <a:rPr lang="es-419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A39D9C2F-4DC2-4338-875B-AB0561562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117" y="3711023"/>
                <a:ext cx="1294200" cy="7223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173E0D78-F3FC-4A76-A806-75BDECF8DED2}"/>
                  </a:ext>
                </a:extLst>
              </p:cNvPr>
              <p:cNvSpPr/>
              <p:nvPr/>
            </p:nvSpPr>
            <p:spPr>
              <a:xfrm>
                <a:off x="7144161" y="4581128"/>
                <a:ext cx="1294200" cy="7223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419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r>
                        <a:rPr lang="es-419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s-419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s-419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den>
                      </m:f>
                      <m:r>
                        <a:rPr lang="es-419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173E0D78-F3FC-4A76-A806-75BDECF8DE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161" y="4581128"/>
                <a:ext cx="1294200" cy="7223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01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FBBE7-AE84-4A6A-B55C-9E090260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system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B9BF9E-C19E-4AE2-B416-083AA54BA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400" dirty="0"/>
              <a:t>Consider the previous closed loop system, with transfer function: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000" dirty="0"/>
          </a:p>
          <a:p>
            <a:r>
              <a:rPr lang="en-US" sz="1800" dirty="0"/>
              <a:t>The term         in the denominator is a pole in s=0 with multiplicity N.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9660B8-3952-4674-93E3-948955D1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13/09/2018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8DEAB2-8897-4407-9433-278C83CB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55AA5C27-59FB-49D4-920E-1818035AF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956" y="1782349"/>
            <a:ext cx="1008063" cy="5762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1">
              <a:latin typeface="Times New Roman" panose="02020603050405020304" pitchFamily="18" charset="0"/>
            </a:endParaRPr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CC95F518-4D8B-4347-8517-9D6087B49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531" y="1925224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1">
              <a:latin typeface="Times New Roman" panose="02020603050405020304" pitchFamily="18" charset="0"/>
            </a:endParaRPr>
          </a:p>
        </p:txBody>
      </p:sp>
      <p:sp>
        <p:nvSpPr>
          <p:cNvPr id="8" name="Line 22">
            <a:extLst>
              <a:ext uri="{FF2B5EF4-FFF2-40B4-BE49-F238E27FC236}">
                <a16:creationId xmlns:a16="http://schemas.microsoft.com/office/drawing/2014/main" id="{26117F7D-33DD-4BF1-B32E-A896E5E0D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7894" y="2069687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419" b="1"/>
          </a:p>
        </p:txBody>
      </p:sp>
      <p:sp>
        <p:nvSpPr>
          <p:cNvPr id="9" name="Line 23">
            <a:extLst>
              <a:ext uri="{FF2B5EF4-FFF2-40B4-BE49-F238E27FC236}">
                <a16:creationId xmlns:a16="http://schemas.microsoft.com/office/drawing/2014/main" id="{B91CE946-0347-48A7-81FE-21E33A9FE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8394" y="2069687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419" b="1"/>
          </a:p>
        </p:txBody>
      </p:sp>
      <p:sp>
        <p:nvSpPr>
          <p:cNvPr id="10" name="Line 24">
            <a:extLst>
              <a:ext uri="{FF2B5EF4-FFF2-40B4-BE49-F238E27FC236}">
                <a16:creationId xmlns:a16="http://schemas.microsoft.com/office/drawing/2014/main" id="{E7A2FDED-E7B3-4F10-B705-4C439D2B5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4744" y="2069687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419" b="1"/>
          </a:p>
        </p:txBody>
      </p:sp>
      <p:sp>
        <p:nvSpPr>
          <p:cNvPr id="11" name="Line 25">
            <a:extLst>
              <a:ext uri="{FF2B5EF4-FFF2-40B4-BE49-F238E27FC236}">
                <a16:creationId xmlns:a16="http://schemas.microsoft.com/office/drawing/2014/main" id="{0013AA73-44AD-4928-B0A7-5CE8C3DCF3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3431" y="2285587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419" b="1"/>
          </a:p>
        </p:txBody>
      </p:sp>
      <p:sp>
        <p:nvSpPr>
          <p:cNvPr id="12" name="Line 26">
            <a:extLst>
              <a:ext uri="{FF2B5EF4-FFF2-40B4-BE49-F238E27FC236}">
                <a16:creationId xmlns:a16="http://schemas.microsoft.com/office/drawing/2014/main" id="{FC0742C9-CBB0-47D0-AADE-0AE9DD774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019" y="2069687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419" b="1"/>
          </a:p>
        </p:txBody>
      </p:sp>
      <p:sp>
        <p:nvSpPr>
          <p:cNvPr id="13" name="Line 27">
            <a:extLst>
              <a:ext uri="{FF2B5EF4-FFF2-40B4-BE49-F238E27FC236}">
                <a16:creationId xmlns:a16="http://schemas.microsoft.com/office/drawing/2014/main" id="{0A93EE70-E4FD-489F-89DC-8B24D307A8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3431" y="3077749"/>
            <a:ext cx="288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419" b="1"/>
          </a:p>
        </p:txBody>
      </p:sp>
      <p:graphicFrame>
        <p:nvGraphicFramePr>
          <p:cNvPr id="15" name="Object 29">
            <a:extLst>
              <a:ext uri="{FF2B5EF4-FFF2-40B4-BE49-F238E27FC236}">
                <a16:creationId xmlns:a16="http://schemas.microsoft.com/office/drawing/2014/main" id="{5E82D0F8-DAAC-4C0B-97B8-5B288DEFD4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778035"/>
              </p:ext>
            </p:extLst>
          </p:nvPr>
        </p:nvGraphicFramePr>
        <p:xfrm>
          <a:off x="4698206" y="1926812"/>
          <a:ext cx="520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" name="Ecuación" r:id="rId3" imgW="520474" imgH="304668" progId="Equation.3">
                  <p:embed/>
                </p:oleObj>
              </mc:Choice>
              <mc:Fallback>
                <p:oleObj name="Ecuación" r:id="rId3" imgW="520474" imgH="304668" progId="Equation.3">
                  <p:embed/>
                  <p:pic>
                    <p:nvPicPr>
                      <p:cNvPr id="4111" name="Object 29">
                        <a:extLst>
                          <a:ext uri="{FF2B5EF4-FFF2-40B4-BE49-F238E27FC236}">
                            <a16:creationId xmlns:a16="http://schemas.microsoft.com/office/drawing/2014/main" id="{93976014-5D0C-420F-98B6-F5C4F5CAEB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8206" y="1926812"/>
                        <a:ext cx="520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0">
            <a:extLst>
              <a:ext uri="{FF2B5EF4-FFF2-40B4-BE49-F238E27FC236}">
                <a16:creationId xmlns:a16="http://schemas.microsoft.com/office/drawing/2014/main" id="{56CC7613-3CFC-4585-8CA4-DE24064630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265037"/>
              </p:ext>
            </p:extLst>
          </p:nvPr>
        </p:nvGraphicFramePr>
        <p:xfrm>
          <a:off x="6277769" y="1710912"/>
          <a:ext cx="495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" name="Ecuación" r:id="rId5" imgW="494870" imgH="304536" progId="Equation.3">
                  <p:embed/>
                </p:oleObj>
              </mc:Choice>
              <mc:Fallback>
                <p:oleObj name="Ecuación" r:id="rId5" imgW="494870" imgH="304536" progId="Equation.3">
                  <p:embed/>
                  <p:pic>
                    <p:nvPicPr>
                      <p:cNvPr id="4112" name="Object 30">
                        <a:extLst>
                          <a:ext uri="{FF2B5EF4-FFF2-40B4-BE49-F238E27FC236}">
                            <a16:creationId xmlns:a16="http://schemas.microsoft.com/office/drawing/2014/main" id="{8971080B-8512-4086-BE3E-494E02D28A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7769" y="1710912"/>
                        <a:ext cx="495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1">
            <a:extLst>
              <a:ext uri="{FF2B5EF4-FFF2-40B4-BE49-F238E27FC236}">
                <a16:creationId xmlns:a16="http://schemas.microsoft.com/office/drawing/2014/main" id="{5A6F5D51-23CE-4E4A-95DC-39584E5592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099156"/>
              </p:ext>
            </p:extLst>
          </p:nvPr>
        </p:nvGraphicFramePr>
        <p:xfrm>
          <a:off x="3674269" y="1710912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" name="Ecuación" r:id="rId7" imgW="507780" imgH="304668" progId="Equation.3">
                  <p:embed/>
                </p:oleObj>
              </mc:Choice>
              <mc:Fallback>
                <p:oleObj name="Ecuación" r:id="rId7" imgW="507780" imgH="304668" progId="Equation.3">
                  <p:embed/>
                  <p:pic>
                    <p:nvPicPr>
                      <p:cNvPr id="4113" name="Object 31">
                        <a:extLst>
                          <a:ext uri="{FF2B5EF4-FFF2-40B4-BE49-F238E27FC236}">
                            <a16:creationId xmlns:a16="http://schemas.microsoft.com/office/drawing/2014/main" id="{76D90FD2-9C50-4846-9294-678F32FD88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4269" y="1710912"/>
                        <a:ext cx="508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2">
            <a:extLst>
              <a:ext uri="{FF2B5EF4-FFF2-40B4-BE49-F238E27FC236}">
                <a16:creationId xmlns:a16="http://schemas.microsoft.com/office/drawing/2014/main" id="{3BD33FB3-3526-4CF0-A4DA-28F51C36F8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515221"/>
              </p:ext>
            </p:extLst>
          </p:nvPr>
        </p:nvGraphicFramePr>
        <p:xfrm>
          <a:off x="2891631" y="2142712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" name="Ecuación" r:id="rId9" imgW="190417" imgH="190417" progId="Equation.3">
                  <p:embed/>
                </p:oleObj>
              </mc:Choice>
              <mc:Fallback>
                <p:oleObj name="Ecuación" r:id="rId9" imgW="190417" imgH="190417" progId="Equation.3">
                  <p:embed/>
                  <p:pic>
                    <p:nvPicPr>
                      <p:cNvPr id="4114" name="Object 32">
                        <a:extLst>
                          <a:ext uri="{FF2B5EF4-FFF2-40B4-BE49-F238E27FC236}">
                            <a16:creationId xmlns:a16="http://schemas.microsoft.com/office/drawing/2014/main" id="{B030DFF8-6D13-4248-9946-7497459099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631" y="2142712"/>
                        <a:ext cx="190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3">
            <a:extLst>
              <a:ext uri="{FF2B5EF4-FFF2-40B4-BE49-F238E27FC236}">
                <a16:creationId xmlns:a16="http://schemas.microsoft.com/office/drawing/2014/main" id="{D96001C4-3F4D-4465-8A8E-2A427A9FA4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215689"/>
              </p:ext>
            </p:extLst>
          </p:nvPr>
        </p:nvGraphicFramePr>
        <p:xfrm>
          <a:off x="3434556" y="2353849"/>
          <a:ext cx="1778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" name="Ecuación" r:id="rId11" imgW="177415" imgH="76035" progId="Equation.3">
                  <p:embed/>
                </p:oleObj>
              </mc:Choice>
              <mc:Fallback>
                <p:oleObj name="Ecuación" r:id="rId11" imgW="177415" imgH="76035" progId="Equation.3">
                  <p:embed/>
                  <p:pic>
                    <p:nvPicPr>
                      <p:cNvPr id="4115" name="Object 33">
                        <a:extLst>
                          <a:ext uri="{FF2B5EF4-FFF2-40B4-BE49-F238E27FC236}">
                            <a16:creationId xmlns:a16="http://schemas.microsoft.com/office/drawing/2014/main" id="{85BBBAD9-1726-4938-8643-579F846DF1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4556" y="2353849"/>
                        <a:ext cx="1778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9">
            <a:extLst>
              <a:ext uri="{FF2B5EF4-FFF2-40B4-BE49-F238E27FC236}">
                <a16:creationId xmlns:a16="http://schemas.microsoft.com/office/drawing/2014/main" id="{7B7DCD09-1971-49B0-81DC-3B668CCE25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685966"/>
              </p:ext>
            </p:extLst>
          </p:nvPr>
        </p:nvGraphicFramePr>
        <p:xfrm>
          <a:off x="1763688" y="5318348"/>
          <a:ext cx="330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3" name="Ecuación" r:id="rId13" imgW="330057" imgH="342751" progId="Equation.3">
                  <p:embed/>
                </p:oleObj>
              </mc:Choice>
              <mc:Fallback>
                <p:oleObj name="Ecuación" r:id="rId13" imgW="330057" imgH="342751" progId="Equation.3">
                  <p:embed/>
                  <p:pic>
                    <p:nvPicPr>
                      <p:cNvPr id="4101" name="Object 19">
                        <a:extLst>
                          <a:ext uri="{FF2B5EF4-FFF2-40B4-BE49-F238E27FC236}">
                            <a16:creationId xmlns:a16="http://schemas.microsoft.com/office/drawing/2014/main" id="{A4CB0884-AEA4-43A2-BAE1-5445C646F2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318348"/>
                        <a:ext cx="330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C94845FC-8D42-4E2E-B065-939A8ED8516E}"/>
                  </a:ext>
                </a:extLst>
              </p:cNvPr>
              <p:cNvSpPr txBox="1"/>
              <p:nvPr/>
            </p:nvSpPr>
            <p:spPr>
              <a:xfrm>
                <a:off x="1551428" y="4171044"/>
                <a:ext cx="5960863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s-419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s-419" sz="2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s-419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419" sz="2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8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8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8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419" sz="2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8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8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8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8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s-419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s-419" sz="28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8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8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8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8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2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s-419" sz="2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</m:sSup>
                          <m:d>
                            <m:dPr>
                              <m:ctrlPr>
                                <a:rPr lang="es-419" sz="28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8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8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8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s-419" sz="28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419" sz="28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8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8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8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s-419" sz="28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s-419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s-419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419" sz="28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419" sz="2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s-419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C94845FC-8D42-4E2E-B065-939A8ED85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428" y="4171044"/>
                <a:ext cx="5960863" cy="91262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adroTexto 24">
            <a:extLst>
              <a:ext uri="{FF2B5EF4-FFF2-40B4-BE49-F238E27FC236}">
                <a16:creationId xmlns:a16="http://schemas.microsoft.com/office/drawing/2014/main" id="{3A7569ED-BE69-4B6A-8A8C-514CDB3672FC}"/>
              </a:ext>
            </a:extLst>
          </p:cNvPr>
          <p:cNvSpPr txBox="1"/>
          <p:nvPr/>
        </p:nvSpPr>
        <p:spPr>
          <a:xfrm>
            <a:off x="2318945" y="1678646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R(s)</a:t>
            </a:r>
          </a:p>
        </p:txBody>
      </p:sp>
    </p:spTree>
    <p:extLst>
      <p:ext uri="{BB962C8B-B14F-4D97-AF65-F5344CB8AC3E}">
        <p14:creationId xmlns:p14="http://schemas.microsoft.com/office/powerpoint/2010/main" val="350002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4F3D3-5DFF-490D-9FC2-4EF24639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a system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012180-6A73-4D36-975E-0B2BDCB8B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previous transfer function, the value of N determines the Type of the system.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4EBE6-9FE3-4F6E-9E81-DB28B5FA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13/09/2018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209670-678F-4088-B261-309CB80D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4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172DB7F-0D5B-468F-92BF-C59862E657FE}"/>
                  </a:ext>
                </a:extLst>
              </p:cNvPr>
              <p:cNvSpPr txBox="1"/>
              <p:nvPr/>
            </p:nvSpPr>
            <p:spPr>
              <a:xfrm>
                <a:off x="1483556" y="1859905"/>
                <a:ext cx="5960863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s-419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s-419" sz="2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s-419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419" sz="2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8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8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8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419" sz="2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8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8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8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8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s-419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s-419" sz="28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8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8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8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419" sz="28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2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s-419" sz="2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</m:sSup>
                          <m:d>
                            <m:dPr>
                              <m:ctrlPr>
                                <a:rPr lang="es-419" sz="28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8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8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8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s-419" sz="28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419" sz="28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8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8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8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8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s-419" sz="28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s-419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s-419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419" sz="28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419" sz="2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s-419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172DB7F-0D5B-468F-92BF-C59862E65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56" y="1859905"/>
                <a:ext cx="5960863" cy="9126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06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13A72-724F-47CF-9EA4-9C4BFF94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a system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801C89-EBEA-4D10-AE87-30F384E3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13/09/2018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1C691A-7996-4D37-83D1-660BBFA8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5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188A0AF-4894-4301-9DEF-FDD679A615B4}"/>
                  </a:ext>
                </a:extLst>
              </p:cNvPr>
              <p:cNvSpPr txBox="1"/>
              <p:nvPr/>
            </p:nvSpPr>
            <p:spPr>
              <a:xfrm>
                <a:off x="251520" y="2060848"/>
                <a:ext cx="3559116" cy="651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s-419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d>
                            <m:dPr>
                              <m:ctrlP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</m:num>
                        <m:den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188A0AF-4894-4301-9DEF-FDD679A61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060848"/>
                <a:ext cx="3559116" cy="6519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5919C78-C48F-4641-BB6F-2691CC8AA2C4}"/>
                  </a:ext>
                </a:extLst>
              </p:cNvPr>
              <p:cNvSpPr txBox="1"/>
              <p:nvPr/>
            </p:nvSpPr>
            <p:spPr>
              <a:xfrm>
                <a:off x="251520" y="3160682"/>
                <a:ext cx="2080506" cy="621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s-419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5919C78-C48F-4641-BB6F-2691CC8AA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160682"/>
                <a:ext cx="2080506" cy="6217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6283C38-C9DF-4380-9C52-7604BC0C7516}"/>
                  </a:ext>
                </a:extLst>
              </p:cNvPr>
              <p:cNvSpPr txBox="1"/>
              <p:nvPr/>
            </p:nvSpPr>
            <p:spPr>
              <a:xfrm>
                <a:off x="251520" y="4239805"/>
                <a:ext cx="2541080" cy="589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s-419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6283C38-C9DF-4380-9C52-7604BC0C7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239805"/>
                <a:ext cx="2541080" cy="5896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5268BD9-409B-4BA9-A68E-2AA03443C748}"/>
                  </a:ext>
                </a:extLst>
              </p:cNvPr>
              <p:cNvSpPr txBox="1"/>
              <p:nvPr/>
            </p:nvSpPr>
            <p:spPr>
              <a:xfrm>
                <a:off x="251520" y="5282124"/>
                <a:ext cx="2732864" cy="589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d>
                        <m:dPr>
                          <m:ctrlP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s-419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419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  <m:r>
                                    <a:rPr lang="es-419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s-419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s-419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s-419" sz="20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s-419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5268BD9-409B-4BA9-A68E-2AA03443C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282124"/>
                <a:ext cx="2732864" cy="5896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FB19CDC-6EA7-4378-98F3-67F1242EFE33}"/>
              </a:ext>
            </a:extLst>
          </p:cNvPr>
          <p:cNvSpPr/>
          <p:nvPr/>
        </p:nvSpPr>
        <p:spPr>
          <a:xfrm>
            <a:off x="4237328" y="2242787"/>
            <a:ext cx="86937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C5139B59-F1EC-413B-98D0-E7A5BB0D8B1B}"/>
              </a:ext>
            </a:extLst>
          </p:cNvPr>
          <p:cNvSpPr/>
          <p:nvPr/>
        </p:nvSpPr>
        <p:spPr>
          <a:xfrm>
            <a:off x="4237328" y="4390613"/>
            <a:ext cx="86937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00BF859A-2E4C-4A36-BA15-74919C79EE75}"/>
              </a:ext>
            </a:extLst>
          </p:cNvPr>
          <p:cNvSpPr/>
          <p:nvPr/>
        </p:nvSpPr>
        <p:spPr>
          <a:xfrm>
            <a:off x="4237328" y="5432932"/>
            <a:ext cx="86937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C172D005-77A6-4EF6-937F-45C8BC80FBBA}"/>
              </a:ext>
            </a:extLst>
          </p:cNvPr>
          <p:cNvSpPr/>
          <p:nvPr/>
        </p:nvSpPr>
        <p:spPr>
          <a:xfrm>
            <a:off x="4237328" y="3327520"/>
            <a:ext cx="86937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BD0905A-0FEC-497D-B8A3-2E66E902A86F}"/>
              </a:ext>
            </a:extLst>
          </p:cNvPr>
          <p:cNvSpPr txBox="1"/>
          <p:nvPr/>
        </p:nvSpPr>
        <p:spPr>
          <a:xfrm>
            <a:off x="5384740" y="2155971"/>
            <a:ext cx="1142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Type 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4035FD3-1A4E-45D4-860A-F3624A92CE35}"/>
              </a:ext>
            </a:extLst>
          </p:cNvPr>
          <p:cNvSpPr txBox="1"/>
          <p:nvPr/>
        </p:nvSpPr>
        <p:spPr>
          <a:xfrm>
            <a:off x="5384740" y="3240704"/>
            <a:ext cx="1142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Type 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9305B50-CA8F-4DC3-A268-83F1176964F5}"/>
              </a:ext>
            </a:extLst>
          </p:cNvPr>
          <p:cNvSpPr txBox="1"/>
          <p:nvPr/>
        </p:nvSpPr>
        <p:spPr>
          <a:xfrm>
            <a:off x="5384740" y="4303797"/>
            <a:ext cx="1142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Type 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2F7D0B5-C3B2-41CA-9192-742E2C42840A}"/>
              </a:ext>
            </a:extLst>
          </p:cNvPr>
          <p:cNvSpPr txBox="1"/>
          <p:nvPr/>
        </p:nvSpPr>
        <p:spPr>
          <a:xfrm>
            <a:off x="5384740" y="5346116"/>
            <a:ext cx="1142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Type 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C902D90-0889-4081-9F94-EC77A2D4FB07}"/>
              </a:ext>
            </a:extLst>
          </p:cNvPr>
          <p:cNvSpPr txBox="1"/>
          <p:nvPr/>
        </p:nvSpPr>
        <p:spPr>
          <a:xfrm>
            <a:off x="7016863" y="2155971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4</a:t>
            </a:r>
            <a:r>
              <a:rPr lang="en-US" sz="2400" b="1" baseline="30000" dirty="0">
                <a:solidFill>
                  <a:srgbClr val="FF0000"/>
                </a:solidFill>
                <a:latin typeface="Trebuchet MS" panose="020B0603020202020204" pitchFamily="34" charset="0"/>
              </a:rPr>
              <a:t>th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 order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0C41091-0069-4402-8CC0-D3E08AF6DD88}"/>
              </a:ext>
            </a:extLst>
          </p:cNvPr>
          <p:cNvSpPr txBox="1"/>
          <p:nvPr/>
        </p:nvSpPr>
        <p:spPr>
          <a:xfrm>
            <a:off x="7016863" y="3240704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3</a:t>
            </a:r>
            <a:r>
              <a:rPr lang="en-US" sz="2400" b="1" baseline="30000" dirty="0">
                <a:solidFill>
                  <a:srgbClr val="FF0000"/>
                </a:solidFill>
                <a:latin typeface="Trebuchet MS" panose="020B0603020202020204" pitchFamily="34" charset="0"/>
              </a:rPr>
              <a:t>rd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 order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BE54502-AEF9-4EE0-B569-7D5DD3141EF5}"/>
              </a:ext>
            </a:extLst>
          </p:cNvPr>
          <p:cNvSpPr txBox="1"/>
          <p:nvPr/>
        </p:nvSpPr>
        <p:spPr>
          <a:xfrm>
            <a:off x="7016863" y="4303797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2</a:t>
            </a:r>
            <a:r>
              <a:rPr lang="en-US" sz="2400" b="1" baseline="30000" dirty="0">
                <a:solidFill>
                  <a:srgbClr val="FF0000"/>
                </a:solidFill>
                <a:latin typeface="Trebuchet MS" panose="020B0603020202020204" pitchFamily="34" charset="0"/>
              </a:rPr>
              <a:t>nd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 order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8F5AA14-F569-43B6-8D0F-0EA2D714094D}"/>
              </a:ext>
            </a:extLst>
          </p:cNvPr>
          <p:cNvSpPr txBox="1"/>
          <p:nvPr/>
        </p:nvSpPr>
        <p:spPr>
          <a:xfrm>
            <a:off x="7016863" y="5346116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3</a:t>
            </a:r>
            <a:r>
              <a:rPr lang="en-US" sz="2400" b="1" baseline="30000" dirty="0">
                <a:solidFill>
                  <a:srgbClr val="FF0000"/>
                </a:solidFill>
                <a:latin typeface="Trebuchet MS" panose="020B0603020202020204" pitchFamily="34" charset="0"/>
              </a:rPr>
              <a:t>rd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 order</a:t>
            </a:r>
          </a:p>
        </p:txBody>
      </p:sp>
    </p:spTree>
    <p:extLst>
      <p:ext uri="{BB962C8B-B14F-4D97-AF65-F5344CB8AC3E}">
        <p14:creationId xmlns:p14="http://schemas.microsoft.com/office/powerpoint/2010/main" val="254181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AD2C30F-7EE8-4367-84BC-7CB9D605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of interest: ERROR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CD4043-1A03-4A27-8422-4ADC6EB6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13/09/2018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E772DD-BF32-405E-9CC6-0435394F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6</a:t>
            </a:fld>
            <a:endParaRPr lang="es-ES" dirty="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244E3787-C187-4487-9E74-AF7E33D7C0BC}"/>
              </a:ext>
            </a:extLst>
          </p:cNvPr>
          <p:cNvGrpSpPr/>
          <p:nvPr/>
        </p:nvGrpSpPr>
        <p:grpSpPr>
          <a:xfrm>
            <a:off x="603360" y="3888088"/>
            <a:ext cx="4981713" cy="1911031"/>
            <a:chOff x="1115616" y="3678209"/>
            <a:chExt cx="4981713" cy="1911031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046AE160-5BB3-4664-B507-C89616CEEAA7}"/>
                </a:ext>
              </a:extLst>
            </p:cNvPr>
            <p:cNvSpPr/>
            <p:nvPr/>
          </p:nvSpPr>
          <p:spPr>
            <a:xfrm>
              <a:off x="3159164" y="4880702"/>
              <a:ext cx="1150962" cy="5760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G(s)</a:t>
              </a: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C6F6FE04-5A95-4878-8DFB-85EFD3B619ED}"/>
                </a:ext>
              </a:extLst>
            </p:cNvPr>
            <p:cNvSpPr/>
            <p:nvPr/>
          </p:nvSpPr>
          <p:spPr>
            <a:xfrm>
              <a:off x="3184341" y="3810684"/>
              <a:ext cx="1150962" cy="5760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A4B4E427-1A1A-4E01-A55E-D89AC9A402F9}"/>
                </a:ext>
              </a:extLst>
            </p:cNvPr>
            <p:cNvSpPr/>
            <p:nvPr/>
          </p:nvSpPr>
          <p:spPr>
            <a:xfrm>
              <a:off x="1784645" y="3878264"/>
              <a:ext cx="431796" cy="44090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5D17B45B-EB25-4A6C-AFB8-85250749962D}"/>
                </a:ext>
              </a:extLst>
            </p:cNvPr>
            <p:cNvCxnSpPr/>
            <p:nvPr/>
          </p:nvCxnSpPr>
          <p:spPr>
            <a:xfrm flipV="1">
              <a:off x="1238959" y="4096501"/>
              <a:ext cx="545686" cy="4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5833A2A3-D26E-4587-B4CC-854AFB5CFD80}"/>
                </a:ext>
              </a:extLst>
            </p:cNvPr>
            <p:cNvCxnSpPr/>
            <p:nvPr/>
          </p:nvCxnSpPr>
          <p:spPr>
            <a:xfrm>
              <a:off x="2216441" y="4098715"/>
              <a:ext cx="967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: angular 28">
              <a:extLst>
                <a:ext uri="{FF2B5EF4-FFF2-40B4-BE49-F238E27FC236}">
                  <a16:creationId xmlns:a16="http://schemas.microsoft.com/office/drawing/2014/main" id="{0647A63E-4690-45D4-94CE-6705C49C2A78}"/>
                </a:ext>
              </a:extLst>
            </p:cNvPr>
            <p:cNvCxnSpPr>
              <a:stCxn id="22" idx="3"/>
              <a:endCxn id="21" idx="3"/>
            </p:cNvCxnSpPr>
            <p:nvPr/>
          </p:nvCxnSpPr>
          <p:spPr>
            <a:xfrm flipH="1">
              <a:off x="4310126" y="4098715"/>
              <a:ext cx="25177" cy="1070018"/>
            </a:xfrm>
            <a:prstGeom prst="bentConnector3">
              <a:avLst>
                <a:gd name="adj1" fmla="val -90797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: angular 30">
              <a:extLst>
                <a:ext uri="{FF2B5EF4-FFF2-40B4-BE49-F238E27FC236}">
                  <a16:creationId xmlns:a16="http://schemas.microsoft.com/office/drawing/2014/main" id="{38EE5FD1-6244-4DCA-9964-E4E15D049B4A}"/>
                </a:ext>
              </a:extLst>
            </p:cNvPr>
            <p:cNvCxnSpPr>
              <a:stCxn id="21" idx="1"/>
              <a:endCxn id="23" idx="4"/>
            </p:cNvCxnSpPr>
            <p:nvPr/>
          </p:nvCxnSpPr>
          <p:spPr>
            <a:xfrm rot="10800000">
              <a:off x="2000544" y="4319167"/>
              <a:ext cx="1158621" cy="8495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F5B5348E-6D39-408B-A510-6A3E95B9CF0E}"/>
                </a:ext>
              </a:extLst>
            </p:cNvPr>
            <p:cNvCxnSpPr>
              <a:stCxn id="22" idx="3"/>
            </p:cNvCxnSpPr>
            <p:nvPr/>
          </p:nvCxnSpPr>
          <p:spPr>
            <a:xfrm flipV="1">
              <a:off x="4335303" y="4096501"/>
              <a:ext cx="1056680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CA3BE195-0EE1-4C57-85E6-D34CFA070ABB}"/>
                </a:ext>
              </a:extLst>
            </p:cNvPr>
            <p:cNvSpPr txBox="1"/>
            <p:nvPr/>
          </p:nvSpPr>
          <p:spPr>
            <a:xfrm>
              <a:off x="5486264" y="3770746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E(s)</a:t>
              </a: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8DDB10D6-5B4B-4114-84C3-65335BD85FC6}"/>
                </a:ext>
              </a:extLst>
            </p:cNvPr>
            <p:cNvSpPr txBox="1"/>
            <p:nvPr/>
          </p:nvSpPr>
          <p:spPr>
            <a:xfrm>
              <a:off x="2274321" y="5189130"/>
              <a:ext cx="596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Y(s)</a:t>
              </a: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A97907CA-1079-4689-B03A-F4E6A4A78F02}"/>
                </a:ext>
              </a:extLst>
            </p:cNvPr>
            <p:cNvSpPr txBox="1"/>
            <p:nvPr/>
          </p:nvSpPr>
          <p:spPr>
            <a:xfrm>
              <a:off x="1115616" y="3678209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R(s)</a:t>
              </a:r>
            </a:p>
          </p:txBody>
        </p:sp>
        <p:graphicFrame>
          <p:nvGraphicFramePr>
            <p:cNvPr id="38" name="Object 32">
              <a:extLst>
                <a:ext uri="{FF2B5EF4-FFF2-40B4-BE49-F238E27FC236}">
                  <a16:creationId xmlns:a16="http://schemas.microsoft.com/office/drawing/2014/main" id="{5F3CA7D1-43D9-4CF2-8B93-8A5A68D5F5B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2094952"/>
                </p:ext>
              </p:extLst>
            </p:nvPr>
          </p:nvGraphicFramePr>
          <p:xfrm>
            <a:off x="1598999" y="4242732"/>
            <a:ext cx="1905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0" name="Ecuación" r:id="rId3" imgW="190417" imgH="190417" progId="Equation.3">
                    <p:embed/>
                  </p:oleObj>
                </mc:Choice>
                <mc:Fallback>
                  <p:oleObj name="Ecuación" r:id="rId3" imgW="190417" imgH="190417" progId="Equation.3">
                    <p:embed/>
                    <p:pic>
                      <p:nvPicPr>
                        <p:cNvPr id="19" name="Object 32">
                          <a:extLst>
                            <a:ext uri="{FF2B5EF4-FFF2-40B4-BE49-F238E27FC236}">
                              <a16:creationId xmlns:a16="http://schemas.microsoft.com/office/drawing/2014/main" id="{BFE1A74D-4F21-4EB0-A8C8-227A636306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8999" y="4242732"/>
                          <a:ext cx="190500" cy="190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3">
              <a:extLst>
                <a:ext uri="{FF2B5EF4-FFF2-40B4-BE49-F238E27FC236}">
                  <a16:creationId xmlns:a16="http://schemas.microsoft.com/office/drawing/2014/main" id="{699B588A-9244-4374-818A-99830A633A2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7632211"/>
                </p:ext>
              </p:extLst>
            </p:nvPr>
          </p:nvGraphicFramePr>
          <p:xfrm>
            <a:off x="2141924" y="4453869"/>
            <a:ext cx="177800" cy="7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1" name="Ecuación" r:id="rId5" imgW="177415" imgH="76035" progId="Equation.3">
                    <p:embed/>
                  </p:oleObj>
                </mc:Choice>
                <mc:Fallback>
                  <p:oleObj name="Ecuación" r:id="rId5" imgW="177415" imgH="76035" progId="Equation.3">
                    <p:embed/>
                    <p:pic>
                      <p:nvPicPr>
                        <p:cNvPr id="20" name="Object 33">
                          <a:extLst>
                            <a:ext uri="{FF2B5EF4-FFF2-40B4-BE49-F238E27FC236}">
                              <a16:creationId xmlns:a16="http://schemas.microsoft.com/office/drawing/2014/main" id="{27966B9B-9295-43AB-94B6-3B4A7A9DDD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1924" y="4453869"/>
                          <a:ext cx="177800" cy="76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B0BE258D-DE93-4152-9EE7-9B072BDB70E1}"/>
              </a:ext>
            </a:extLst>
          </p:cNvPr>
          <p:cNvGrpSpPr/>
          <p:nvPr/>
        </p:nvGrpSpPr>
        <p:grpSpPr>
          <a:xfrm>
            <a:off x="628650" y="1870915"/>
            <a:ext cx="4454124" cy="1399103"/>
            <a:chOff x="628650" y="1870915"/>
            <a:chExt cx="4454124" cy="1399103"/>
          </a:xfrm>
        </p:grpSpPr>
        <p:sp>
          <p:nvSpPr>
            <p:cNvPr id="7" name="Rectangle 20">
              <a:extLst>
                <a:ext uri="{FF2B5EF4-FFF2-40B4-BE49-F238E27FC236}">
                  <a16:creationId xmlns:a16="http://schemas.microsoft.com/office/drawing/2014/main" id="{4563B0A3-9BA8-4455-9684-848FB863B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661" y="1974618"/>
              <a:ext cx="1008063" cy="57626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MX" altLang="es-MX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208D40EC-2A6C-4C4F-8E92-C803FEC44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236" y="2117493"/>
              <a:ext cx="360363" cy="360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MX" altLang="es-MX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" name="Line 22">
              <a:extLst>
                <a:ext uri="{FF2B5EF4-FFF2-40B4-BE49-F238E27FC236}">
                  <a16:creationId xmlns:a16="http://schemas.microsoft.com/office/drawing/2014/main" id="{2631C3B2-3C7B-40E3-9B3A-F6B9040EA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7599" y="2261956"/>
              <a:ext cx="10080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419" b="1"/>
            </a:p>
          </p:txBody>
        </p:sp>
        <p:sp>
          <p:nvSpPr>
            <p:cNvPr id="10" name="Line 23">
              <a:extLst>
                <a:ext uri="{FF2B5EF4-FFF2-40B4-BE49-F238E27FC236}">
                  <a16:creationId xmlns:a16="http://schemas.microsoft.com/office/drawing/2014/main" id="{E30553E3-0A93-4E18-ADC2-2F39DD736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099" y="2261956"/>
              <a:ext cx="719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419" b="1"/>
            </a:p>
          </p:txBody>
        </p:sp>
        <p:sp>
          <p:nvSpPr>
            <p:cNvPr id="11" name="Line 24">
              <a:extLst>
                <a:ext uri="{FF2B5EF4-FFF2-40B4-BE49-F238E27FC236}">
                  <a16:creationId xmlns:a16="http://schemas.microsoft.com/office/drawing/2014/main" id="{AD1D4858-B6F5-405C-930F-E5D25BE9A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449" y="2261956"/>
              <a:ext cx="0" cy="1008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419" b="1"/>
            </a:p>
          </p:txBody>
        </p:sp>
        <p:sp>
          <p:nvSpPr>
            <p:cNvPr id="12" name="Line 25">
              <a:extLst>
                <a:ext uri="{FF2B5EF4-FFF2-40B4-BE49-F238E27FC236}">
                  <a16:creationId xmlns:a16="http://schemas.microsoft.com/office/drawing/2014/main" id="{BB71DB4E-F8FD-47EA-B2E5-4CAE4E7107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3136" y="2477856"/>
              <a:ext cx="0" cy="792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419" b="1"/>
            </a:p>
          </p:txBody>
        </p:sp>
        <p:sp>
          <p:nvSpPr>
            <p:cNvPr id="13" name="Line 26">
              <a:extLst>
                <a:ext uri="{FF2B5EF4-FFF2-40B4-BE49-F238E27FC236}">
                  <a16:creationId xmlns:a16="http://schemas.microsoft.com/office/drawing/2014/main" id="{6A359644-19E9-44A4-AF7B-E81A6FB52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3724" y="2261956"/>
              <a:ext cx="1223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419" b="1"/>
            </a:p>
          </p:txBody>
        </p:sp>
        <p:sp>
          <p:nvSpPr>
            <p:cNvPr id="14" name="Line 27">
              <a:extLst>
                <a:ext uri="{FF2B5EF4-FFF2-40B4-BE49-F238E27FC236}">
                  <a16:creationId xmlns:a16="http://schemas.microsoft.com/office/drawing/2014/main" id="{558C736D-51D3-40D6-8DC7-870C77670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3136" y="3270018"/>
              <a:ext cx="2881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419" b="1"/>
            </a:p>
          </p:txBody>
        </p:sp>
        <p:graphicFrame>
          <p:nvGraphicFramePr>
            <p:cNvPr id="16" name="Object 29">
              <a:extLst>
                <a:ext uri="{FF2B5EF4-FFF2-40B4-BE49-F238E27FC236}">
                  <a16:creationId xmlns:a16="http://schemas.microsoft.com/office/drawing/2014/main" id="{A11076E1-CC82-49A7-BAC9-DDD9FDA334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6803999"/>
                </p:ext>
              </p:extLst>
            </p:nvPr>
          </p:nvGraphicFramePr>
          <p:xfrm>
            <a:off x="3007911" y="2119081"/>
            <a:ext cx="5207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2" name="Ecuación" r:id="rId7" imgW="520474" imgH="304668" progId="Equation.3">
                    <p:embed/>
                  </p:oleObj>
                </mc:Choice>
                <mc:Fallback>
                  <p:oleObj name="Ecuación" r:id="rId7" imgW="520474" imgH="304668" progId="Equation.3">
                    <p:embed/>
                    <p:pic>
                      <p:nvPicPr>
                        <p:cNvPr id="15" name="Object 29">
                          <a:extLst>
                            <a:ext uri="{FF2B5EF4-FFF2-40B4-BE49-F238E27FC236}">
                              <a16:creationId xmlns:a16="http://schemas.microsoft.com/office/drawing/2014/main" id="{5E82D0F8-DAAC-4C0B-97B8-5B288DEFD4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7911" y="2119081"/>
                          <a:ext cx="5207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30">
              <a:extLst>
                <a:ext uri="{FF2B5EF4-FFF2-40B4-BE49-F238E27FC236}">
                  <a16:creationId xmlns:a16="http://schemas.microsoft.com/office/drawing/2014/main" id="{C299D88C-FD05-40BC-B85C-BDC9706EAB8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0563023"/>
                </p:ext>
              </p:extLst>
            </p:nvPr>
          </p:nvGraphicFramePr>
          <p:xfrm>
            <a:off x="4587474" y="1903181"/>
            <a:ext cx="4953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3" name="Ecuación" r:id="rId9" imgW="494870" imgH="304536" progId="Equation.3">
                    <p:embed/>
                  </p:oleObj>
                </mc:Choice>
                <mc:Fallback>
                  <p:oleObj name="Ecuación" r:id="rId9" imgW="494870" imgH="304536" progId="Equation.3">
                    <p:embed/>
                    <p:pic>
                      <p:nvPicPr>
                        <p:cNvPr id="16" name="Object 30">
                          <a:extLst>
                            <a:ext uri="{FF2B5EF4-FFF2-40B4-BE49-F238E27FC236}">
                              <a16:creationId xmlns:a16="http://schemas.microsoft.com/office/drawing/2014/main" id="{56CC7613-3CFC-4585-8CA4-DE24064630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7474" y="1903181"/>
                          <a:ext cx="4953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31">
              <a:extLst>
                <a:ext uri="{FF2B5EF4-FFF2-40B4-BE49-F238E27FC236}">
                  <a16:creationId xmlns:a16="http://schemas.microsoft.com/office/drawing/2014/main" id="{64D7816D-8417-47C3-B1AB-4C528AE2B7F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3092094"/>
                </p:ext>
              </p:extLst>
            </p:nvPr>
          </p:nvGraphicFramePr>
          <p:xfrm>
            <a:off x="1983974" y="1903181"/>
            <a:ext cx="508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4" name="Ecuación" r:id="rId11" imgW="507780" imgH="304668" progId="Equation.3">
                    <p:embed/>
                  </p:oleObj>
                </mc:Choice>
                <mc:Fallback>
                  <p:oleObj name="Ecuación" r:id="rId11" imgW="507780" imgH="304668" progId="Equation.3">
                    <p:embed/>
                    <p:pic>
                      <p:nvPicPr>
                        <p:cNvPr id="17" name="Object 31">
                          <a:extLst>
                            <a:ext uri="{FF2B5EF4-FFF2-40B4-BE49-F238E27FC236}">
                              <a16:creationId xmlns:a16="http://schemas.microsoft.com/office/drawing/2014/main" id="{5A6F5D51-23CE-4E4A-95DC-39584E5592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3974" y="1903181"/>
                          <a:ext cx="5080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32">
              <a:extLst>
                <a:ext uri="{FF2B5EF4-FFF2-40B4-BE49-F238E27FC236}">
                  <a16:creationId xmlns:a16="http://schemas.microsoft.com/office/drawing/2014/main" id="{BFE1A74D-4F21-4EB0-A8C8-227A636306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442902"/>
                </p:ext>
              </p:extLst>
            </p:nvPr>
          </p:nvGraphicFramePr>
          <p:xfrm>
            <a:off x="1201336" y="2334981"/>
            <a:ext cx="1905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5" name="Ecuación" r:id="rId3" imgW="190417" imgH="190417" progId="Equation.3">
                    <p:embed/>
                  </p:oleObj>
                </mc:Choice>
                <mc:Fallback>
                  <p:oleObj name="Ecuación" r:id="rId3" imgW="190417" imgH="190417" progId="Equation.3">
                    <p:embed/>
                    <p:pic>
                      <p:nvPicPr>
                        <p:cNvPr id="18" name="Object 32">
                          <a:extLst>
                            <a:ext uri="{FF2B5EF4-FFF2-40B4-BE49-F238E27FC236}">
                              <a16:creationId xmlns:a16="http://schemas.microsoft.com/office/drawing/2014/main" id="{3BD33FB3-3526-4CF0-A4DA-28F51C36F8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1336" y="2334981"/>
                          <a:ext cx="190500" cy="190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33">
              <a:extLst>
                <a:ext uri="{FF2B5EF4-FFF2-40B4-BE49-F238E27FC236}">
                  <a16:creationId xmlns:a16="http://schemas.microsoft.com/office/drawing/2014/main" id="{27966B9B-9295-43AB-94B6-3B4A7A9DDD9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0993667"/>
                </p:ext>
              </p:extLst>
            </p:nvPr>
          </p:nvGraphicFramePr>
          <p:xfrm>
            <a:off x="1744261" y="2546118"/>
            <a:ext cx="177800" cy="7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6" name="Ecuación" r:id="rId5" imgW="177415" imgH="76035" progId="Equation.3">
                    <p:embed/>
                  </p:oleObj>
                </mc:Choice>
                <mc:Fallback>
                  <p:oleObj name="Ecuación" r:id="rId5" imgW="177415" imgH="76035" progId="Equation.3">
                    <p:embed/>
                    <p:pic>
                      <p:nvPicPr>
                        <p:cNvPr id="19" name="Object 33">
                          <a:extLst>
                            <a:ext uri="{FF2B5EF4-FFF2-40B4-BE49-F238E27FC236}">
                              <a16:creationId xmlns:a16="http://schemas.microsoft.com/office/drawing/2014/main" id="{D96001C4-3F4D-4465-8A8E-2A427A9FA4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4261" y="2546118"/>
                          <a:ext cx="177800" cy="76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ADCF6EA1-385E-4DE2-B1A3-9E03F42BC775}"/>
                </a:ext>
              </a:extLst>
            </p:cNvPr>
            <p:cNvSpPr txBox="1"/>
            <p:nvPr/>
          </p:nvSpPr>
          <p:spPr>
            <a:xfrm>
              <a:off x="628650" y="1870915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R(s)</a:t>
              </a:r>
            </a:p>
          </p:txBody>
        </p:sp>
      </p:grpSp>
      <p:sp>
        <p:nvSpPr>
          <p:cNvPr id="40" name="Flecha: hacia abajo 39">
            <a:extLst>
              <a:ext uri="{FF2B5EF4-FFF2-40B4-BE49-F238E27FC236}">
                <a16:creationId xmlns:a16="http://schemas.microsoft.com/office/drawing/2014/main" id="{59C25960-AFB5-4476-B66A-DADFCA3D3DDE}"/>
              </a:ext>
            </a:extLst>
          </p:cNvPr>
          <p:cNvSpPr/>
          <p:nvPr/>
        </p:nvSpPr>
        <p:spPr>
          <a:xfrm>
            <a:off x="3806425" y="2481489"/>
            <a:ext cx="177799" cy="72071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38430071-1987-4A13-89F2-C10548AA0C28}"/>
              </a:ext>
            </a:extLst>
          </p:cNvPr>
          <p:cNvGrpSpPr/>
          <p:nvPr/>
        </p:nvGrpSpPr>
        <p:grpSpPr>
          <a:xfrm>
            <a:off x="5809390" y="1974618"/>
            <a:ext cx="2814772" cy="806310"/>
            <a:chOff x="5809390" y="1974618"/>
            <a:chExt cx="2814772" cy="8063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ángulo 42">
                  <a:extLst>
                    <a:ext uri="{FF2B5EF4-FFF2-40B4-BE49-F238E27FC236}">
                      <a16:creationId xmlns:a16="http://schemas.microsoft.com/office/drawing/2014/main" id="{3C64D217-2CE7-4C70-BF19-22DBCCEB06DF}"/>
                    </a:ext>
                  </a:extLst>
                </p:cNvPr>
                <p:cNvSpPr/>
                <p:nvPr/>
              </p:nvSpPr>
              <p:spPr>
                <a:xfrm>
                  <a:off x="6553936" y="2119016"/>
                  <a:ext cx="1114408" cy="6619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419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num>
                          <m:den>
                            <m:r>
                              <a:rPr lang="es-419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s-419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419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s-419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419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s-419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ángulo 42">
                  <a:extLst>
                    <a:ext uri="{FF2B5EF4-FFF2-40B4-BE49-F238E27FC236}">
                      <a16:creationId xmlns:a16="http://schemas.microsoft.com/office/drawing/2014/main" id="{3C64D217-2CE7-4C70-BF19-22DBCCEB06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936" y="2119016"/>
                  <a:ext cx="1114408" cy="66191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Conector recto de flecha 45">
              <a:extLst>
                <a:ext uri="{FF2B5EF4-FFF2-40B4-BE49-F238E27FC236}">
                  <a16:creationId xmlns:a16="http://schemas.microsoft.com/office/drawing/2014/main" id="{4AB5DCF1-288F-488B-8D98-B275CE34D668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5909239" y="2449972"/>
              <a:ext cx="644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8699F9AE-323E-4F65-B3EC-6AE8EFBCD93A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>
              <a:off x="7668344" y="2449972"/>
              <a:ext cx="612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17FB32D6-2862-4078-A33B-2FE661F0F074}"/>
                </a:ext>
              </a:extLst>
            </p:cNvPr>
            <p:cNvSpPr txBox="1"/>
            <p:nvPr/>
          </p:nvSpPr>
          <p:spPr>
            <a:xfrm>
              <a:off x="8027524" y="1974618"/>
              <a:ext cx="596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Y(s)</a:t>
              </a: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EC29ADF8-B031-41BF-A4A6-CDAD53C6AA8B}"/>
                </a:ext>
              </a:extLst>
            </p:cNvPr>
            <p:cNvSpPr txBox="1"/>
            <p:nvPr/>
          </p:nvSpPr>
          <p:spPr>
            <a:xfrm>
              <a:off x="5809390" y="1974618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R(s)</a:t>
              </a:r>
            </a:p>
          </p:txBody>
        </p: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3413CA2C-95DE-4B82-B52B-00E038168D48}"/>
              </a:ext>
            </a:extLst>
          </p:cNvPr>
          <p:cNvGrpSpPr/>
          <p:nvPr/>
        </p:nvGrpSpPr>
        <p:grpSpPr>
          <a:xfrm>
            <a:off x="5837658" y="4264594"/>
            <a:ext cx="2829199" cy="806310"/>
            <a:chOff x="5837658" y="4264594"/>
            <a:chExt cx="2829199" cy="8063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ángulo 55">
                  <a:extLst>
                    <a:ext uri="{FF2B5EF4-FFF2-40B4-BE49-F238E27FC236}">
                      <a16:creationId xmlns:a16="http://schemas.microsoft.com/office/drawing/2014/main" id="{F17F79EB-6D2E-45AB-B643-C17A316F5AE2}"/>
                    </a:ext>
                  </a:extLst>
                </p:cNvPr>
                <p:cNvSpPr/>
                <p:nvPr/>
              </p:nvSpPr>
              <p:spPr>
                <a:xfrm>
                  <a:off x="6582204" y="4408992"/>
                  <a:ext cx="1114408" cy="6619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419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s-419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s-419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419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s-419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419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s-419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ángulo 55">
                  <a:extLst>
                    <a:ext uri="{FF2B5EF4-FFF2-40B4-BE49-F238E27FC236}">
                      <a16:creationId xmlns:a16="http://schemas.microsoft.com/office/drawing/2014/main" id="{F17F79EB-6D2E-45AB-B643-C17A316F5A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204" y="4408992"/>
                  <a:ext cx="1114408" cy="66191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9C76E30-DE6B-4DD2-878E-20DFD0877FD0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>
              <a:off x="5937507" y="4739948"/>
              <a:ext cx="644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3D857259-C557-4DBE-A281-32755087E602}"/>
                </a:ext>
              </a:extLst>
            </p:cNvPr>
            <p:cNvCxnSpPr>
              <a:cxnSpLocks/>
              <a:stCxn id="56" idx="3"/>
            </p:cNvCxnSpPr>
            <p:nvPr/>
          </p:nvCxnSpPr>
          <p:spPr>
            <a:xfrm>
              <a:off x="7696612" y="4739948"/>
              <a:ext cx="612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0524534D-7EF8-49D0-A950-C124B8D7CAB1}"/>
                </a:ext>
              </a:extLst>
            </p:cNvPr>
            <p:cNvSpPr txBox="1"/>
            <p:nvPr/>
          </p:nvSpPr>
          <p:spPr>
            <a:xfrm>
              <a:off x="8055792" y="4264594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E(s)</a:t>
              </a: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A283BFC2-C465-4C77-8B53-8ECB8359B227}"/>
                </a:ext>
              </a:extLst>
            </p:cNvPr>
            <p:cNvSpPr txBox="1"/>
            <p:nvPr/>
          </p:nvSpPr>
          <p:spPr>
            <a:xfrm>
              <a:off x="5837658" y="4264594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676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7A6E3C9-5F88-4CED-B2AE-E382394A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transfer function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AD313C-4901-4128-8B73-A252728B3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transfer function of the error and the reference is then: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the error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e(t)=r(t)-y(t)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00B960-8818-4C86-B094-CBD42123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0163-38A5-4D25-949D-06FAFA0C09F2}" type="datetime1">
              <a:rPr lang="es-ES" smtClean="0"/>
              <a:t>13/09/2018</a:t>
            </a:fld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AE71DA-78DF-4859-BF97-DB238286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7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6688158-5C2B-4B4C-9E8B-9E31AFB1596B}"/>
                  </a:ext>
                </a:extLst>
              </p:cNvPr>
              <p:cNvSpPr txBox="1"/>
              <p:nvPr/>
            </p:nvSpPr>
            <p:spPr>
              <a:xfrm>
                <a:off x="3309090" y="3073397"/>
                <a:ext cx="2597827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6688158-5C2B-4B4C-9E8B-9E31AFB15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090" y="3073397"/>
                <a:ext cx="2597827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3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45351-94A5-4D91-820E-92ABB688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prediction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288777-794B-44C0-853F-7122454D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Using the final value theorem (for stable systems of course!)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Then, the steady state error is:</a:t>
            </a:r>
          </a:p>
          <a:p>
            <a:endParaRPr lang="en-US" sz="28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1FAB1-133B-4CA9-9795-4CBB9E3B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13/09/2018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DC87DC-7C2F-4EAB-A323-F82FC72E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5C5AA0DE-4FA9-45FD-B121-CF33F61C88F9}"/>
              </a:ext>
            </a:extLst>
          </p:cNvPr>
          <p:cNvSpPr/>
          <p:nvPr/>
        </p:nvSpPr>
        <p:spPr>
          <a:xfrm>
            <a:off x="3615693" y="3144103"/>
            <a:ext cx="86937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D3250BF-0CE9-4000-899F-38AADFF4046B}"/>
                  </a:ext>
                </a:extLst>
              </p:cNvPr>
              <p:cNvSpPr txBox="1"/>
              <p:nvPr/>
            </p:nvSpPr>
            <p:spPr>
              <a:xfrm>
                <a:off x="4665091" y="2852936"/>
                <a:ext cx="3363293" cy="870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s-419"/>
                </a:defPPr>
                <a:lvl1pPr>
                  <a:defRPr sz="28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419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419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s-419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s-419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419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419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419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D3250BF-0CE9-4000-899F-38AADFF40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091" y="2852936"/>
                <a:ext cx="3363293" cy="870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4FC2D84-8EE4-4795-935F-F1FBEEE4E232}"/>
                  </a:ext>
                </a:extLst>
              </p:cNvPr>
              <p:cNvSpPr txBox="1"/>
              <p:nvPr/>
            </p:nvSpPr>
            <p:spPr>
              <a:xfrm>
                <a:off x="700860" y="2880579"/>
                <a:ext cx="2597827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4FC2D84-8EE4-4795-935F-F1FBEEE4E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60" y="2880579"/>
                <a:ext cx="2597827" cy="897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1D167D2-E7F7-4C5D-8386-55F0EB8C3517}"/>
                  </a:ext>
                </a:extLst>
              </p:cNvPr>
              <p:cNvSpPr txBox="1"/>
              <p:nvPr/>
            </p:nvSpPr>
            <p:spPr>
              <a:xfrm>
                <a:off x="569886" y="4941168"/>
                <a:ext cx="7820795" cy="701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419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3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419" sz="3000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s-419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419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419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419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419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419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s-419" sz="3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r>
                          <a:rPr lang="es-419" sz="3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s-419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s-419" sz="3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s-419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419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419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s-419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s-419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  <m:r>
                          <a:rPr lang="es-419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419" sz="3000" b="0" i="1" smtClean="0">
                            <a:latin typeface="Cambria Math" panose="02040503050406030204" pitchFamily="18" charset="0"/>
                          </a:rPr>
                          <m:t>𝑠𝐸</m:t>
                        </m:r>
                        <m:d>
                          <m:dPr>
                            <m:ctrlPr>
                              <a:rPr lang="es-419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s-419" sz="3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s-419" sz="30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s-419" sz="3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s-419" sz="30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s-419" sz="3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419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s-419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419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f>
                      <m:fPr>
                        <m:ctrlPr>
                          <a:rPr lang="es-419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sz="3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419" sz="300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s-419" sz="300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s-419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30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s-419" sz="3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419" sz="3000">
                        <a:latin typeface="Cambria Math" panose="02040503050406030204" pitchFamily="18" charset="0"/>
                      </a:rPr>
                      <m:t>(</m:t>
                    </m:r>
                    <m:r>
                      <a:rPr lang="es-419" sz="300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419" sz="3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1D167D2-E7F7-4C5D-8386-55F0EB8C3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86" y="4941168"/>
                <a:ext cx="7820795" cy="701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89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BAD92-19BA-42E2-A340-375BFBD4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prediction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034EF4-E2D8-49B0-906E-DB4185157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steady state error is given by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11E56-8892-4667-B5D7-4E930C9E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13/09/2018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772D21-96BC-48B5-98D3-AFFE90C9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9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FA8F62A6-B86C-4F38-8DF4-D5E318E03012}"/>
                  </a:ext>
                </a:extLst>
              </p:cNvPr>
              <p:cNvSpPr/>
              <p:nvPr/>
            </p:nvSpPr>
            <p:spPr>
              <a:xfrm>
                <a:off x="1979712" y="3284984"/>
                <a:ext cx="4297971" cy="1225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36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36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419" sz="36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𝒔𝒔</m:t>
                          </m:r>
                        </m:sub>
                      </m:sSub>
                      <m:r>
                        <a:rPr lang="es-419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36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s-419" sz="36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s-419" sz="36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𝒍𝒊𝒎</m:t>
                          </m:r>
                        </m:e>
                        <m:lim>
                          <m:r>
                            <a:rPr lang="es-419" sz="36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419" sz="36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419" sz="36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lim>
                      </m:limLow>
                      <m:r>
                        <a:rPr lang="es-419" sz="36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419" sz="36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3600" b="1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  <m:r>
                            <a:rPr lang="es-419" sz="36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s-419" sz="3600" b="1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sz="3600" b="1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  <m:r>
                            <a:rPr lang="es-419" sz="3600" b="1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419" sz="36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419" sz="3600" b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419" sz="36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𝐆</m:t>
                          </m:r>
                          <m:d>
                            <m:dPr>
                              <m:ctrlPr>
                                <a:rPr lang="es-419" sz="36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36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6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FA8F62A6-B86C-4F38-8DF4-D5E318E03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284984"/>
                <a:ext cx="4297971" cy="1225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176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5475</TotalTime>
  <Words>889</Words>
  <Application>Microsoft Office PowerPoint</Application>
  <PresentationFormat>Presentación en pantalla (4:3)</PresentationFormat>
  <Paragraphs>296</Paragraphs>
  <Slides>29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8" baseType="lpstr">
      <vt:lpstr>Arial</vt:lpstr>
      <vt:lpstr>Arial Rounded MT Bold</vt:lpstr>
      <vt:lpstr>Calibri</vt:lpstr>
      <vt:lpstr>Cambria Math</vt:lpstr>
      <vt:lpstr>Times New Roman</vt:lpstr>
      <vt:lpstr>Trebuchet MS</vt:lpstr>
      <vt:lpstr>Wingdings</vt:lpstr>
      <vt:lpstr>Tema de Office</vt:lpstr>
      <vt:lpstr>Ecuación</vt:lpstr>
      <vt:lpstr>Steady State error</vt:lpstr>
      <vt:lpstr>Steady State Error</vt:lpstr>
      <vt:lpstr>Continuous system</vt:lpstr>
      <vt:lpstr>Type of a system</vt:lpstr>
      <vt:lpstr>Type of a system</vt:lpstr>
      <vt:lpstr>Variable of interest: ERROR</vt:lpstr>
      <vt:lpstr>Error transfer function</vt:lpstr>
      <vt:lpstr>Error prediction</vt:lpstr>
      <vt:lpstr>Error prediction</vt:lpstr>
      <vt:lpstr>Constant reference</vt:lpstr>
      <vt:lpstr>Constant reference</vt:lpstr>
      <vt:lpstr>Constant reference</vt:lpstr>
      <vt:lpstr>Constant Reference</vt:lpstr>
      <vt:lpstr>Constant Reference</vt:lpstr>
      <vt:lpstr>Ramp reference</vt:lpstr>
      <vt:lpstr>Ramp reference</vt:lpstr>
      <vt:lpstr>Ramp reference</vt:lpstr>
      <vt:lpstr>Ramp reference</vt:lpstr>
      <vt:lpstr>Ramp reference</vt:lpstr>
      <vt:lpstr>Ramp reference</vt:lpstr>
      <vt:lpstr>Parabolic reference</vt:lpstr>
      <vt:lpstr>Parabolic reference</vt:lpstr>
      <vt:lpstr>Parabolic reference</vt:lpstr>
      <vt:lpstr>Parabolic reference</vt:lpstr>
      <vt:lpstr>Parabolic reference</vt:lpstr>
      <vt:lpstr>Parabolic reference</vt:lpstr>
      <vt:lpstr>Parabolic reference</vt:lpstr>
      <vt:lpstr>Parabolic reference</vt:lpstr>
      <vt:lpstr>Steady State 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Control</dc:title>
  <dc:creator>LapEnrique</dc:creator>
  <cp:lastModifiedBy>Berenice Gudiño</cp:lastModifiedBy>
  <cp:revision>162</cp:revision>
  <dcterms:created xsi:type="dcterms:W3CDTF">2012-08-06T20:42:17Z</dcterms:created>
  <dcterms:modified xsi:type="dcterms:W3CDTF">2018-09-13T21:48:04Z</dcterms:modified>
</cp:coreProperties>
</file>