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Sample Data 1.xlsx]salary summary by state!PivotTable13</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Salary</a:t>
            </a:r>
            <a:r>
              <a:rPr lang="en-US" baseline="0"/>
              <a:t> vs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'salary summary by state'!$B$3</c:f>
              <c:strCache>
                <c:ptCount val="1"/>
                <c:pt idx="0">
                  <c:v>Total</c:v>
                </c:pt>
              </c:strCache>
            </c:strRef>
          </c:tx>
          <c:spPr>
            <a:solidFill>
              <a:schemeClr val="accent1"/>
            </a:solidFill>
            <a:ln>
              <a:noFill/>
            </a:ln>
            <a:effectLst/>
            <a:sp3d/>
          </c:spPr>
          <c:invertIfNegative val="0"/>
          <c:cat>
            <c:strRef>
              <c:f>'salary summary by state'!$A$4:$A$17</c:f>
              <c:strCache>
                <c:ptCount val="13"/>
                <c:pt idx="0">
                  <c:v>Austin</c:v>
                </c:pt>
                <c:pt idx="1">
                  <c:v>Beijing</c:v>
                </c:pt>
                <c:pt idx="2">
                  <c:v>Chengdu</c:v>
                </c:pt>
                <c:pt idx="3">
                  <c:v>Chicago</c:v>
                </c:pt>
                <c:pt idx="4">
                  <c:v>Chongqing</c:v>
                </c:pt>
                <c:pt idx="5">
                  <c:v>Columbus</c:v>
                </c:pt>
                <c:pt idx="6">
                  <c:v>Manaus</c:v>
                </c:pt>
                <c:pt idx="7">
                  <c:v>Miami</c:v>
                </c:pt>
                <c:pt idx="8">
                  <c:v>Phoenix</c:v>
                </c:pt>
                <c:pt idx="9">
                  <c:v>Rio de Janerio</c:v>
                </c:pt>
                <c:pt idx="10">
                  <c:v>Sao Paulo</c:v>
                </c:pt>
                <c:pt idx="11">
                  <c:v>Seattle</c:v>
                </c:pt>
                <c:pt idx="12">
                  <c:v>Shanghai</c:v>
                </c:pt>
              </c:strCache>
            </c:strRef>
          </c:cat>
          <c:val>
            <c:numRef>
              <c:f>'salary summary by state'!$B$4:$B$17</c:f>
              <c:numCache>
                <c:formatCode>General</c:formatCode>
                <c:ptCount val="13"/>
                <c:pt idx="0">
                  <c:v>11484076</c:v>
                </c:pt>
                <c:pt idx="1">
                  <c:v>5993894</c:v>
                </c:pt>
                <c:pt idx="2">
                  <c:v>5077819</c:v>
                </c:pt>
                <c:pt idx="3">
                  <c:v>10330994</c:v>
                </c:pt>
                <c:pt idx="4">
                  <c:v>7503272</c:v>
                </c:pt>
                <c:pt idx="5">
                  <c:v>13120247</c:v>
                </c:pt>
                <c:pt idx="6">
                  <c:v>4833339</c:v>
                </c:pt>
                <c:pt idx="7">
                  <c:v>12629708</c:v>
                </c:pt>
                <c:pt idx="8">
                  <c:v>11710833</c:v>
                </c:pt>
                <c:pt idx="9">
                  <c:v>4764141</c:v>
                </c:pt>
                <c:pt idx="10">
                  <c:v>6015672</c:v>
                </c:pt>
                <c:pt idx="11">
                  <c:v>13514825</c:v>
                </c:pt>
                <c:pt idx="12">
                  <c:v>6238545</c:v>
                </c:pt>
              </c:numCache>
            </c:numRef>
          </c:val>
          <c:extLst>
            <c:ext xmlns:c16="http://schemas.microsoft.com/office/drawing/2014/chart" uri="{C3380CC4-5D6E-409C-BE32-E72D297353CC}">
              <c16:uniqueId val="{00000000-5360-41AA-947D-2013BCD6FCBA}"/>
            </c:ext>
          </c:extLst>
        </c:ser>
        <c:dLbls>
          <c:showLegendKey val="0"/>
          <c:showVal val="0"/>
          <c:showCatName val="0"/>
          <c:showSerName val="0"/>
          <c:showPercent val="0"/>
          <c:showBubbleSize val="0"/>
        </c:dLbls>
        <c:gapWidth val="150"/>
        <c:shape val="box"/>
        <c:axId val="2044799504"/>
        <c:axId val="2044803824"/>
        <c:axId val="0"/>
      </c:bar3DChart>
      <c:catAx>
        <c:axId val="20447995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803824"/>
        <c:crosses val="autoZero"/>
        <c:auto val="1"/>
        <c:lblAlgn val="ctr"/>
        <c:lblOffset val="100"/>
        <c:noMultiLvlLbl val="0"/>
      </c:catAx>
      <c:valAx>
        <c:axId val="204480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799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Sample Data 1.xlsx]Sheet5!PivotTable15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Salary</a:t>
            </a:r>
            <a:r>
              <a:rPr lang="en-US" baseline="0"/>
              <a:t> vs ethnicity</a:t>
            </a:r>
            <a:endParaRPr lang="en-US"/>
          </a:p>
        </c:rich>
      </c:tx>
      <c:layout>
        <c:manualLayout>
          <c:xMode val="edge"/>
          <c:yMode val="edge"/>
          <c:x val="0.37523037454978897"/>
          <c:y val="2.979632448939947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Sheet5!$A$4:$A$8</c:f>
              <c:strCache>
                <c:ptCount val="4"/>
                <c:pt idx="0">
                  <c:v>Asian</c:v>
                </c:pt>
                <c:pt idx="1">
                  <c:v>Black</c:v>
                </c:pt>
                <c:pt idx="2">
                  <c:v>Caucasian</c:v>
                </c:pt>
                <c:pt idx="3">
                  <c:v>Latino</c:v>
                </c:pt>
              </c:strCache>
            </c:strRef>
          </c:cat>
          <c:val>
            <c:numRef>
              <c:f>Sheet5!$B$4:$B$8</c:f>
              <c:numCache>
                <c:formatCode>General</c:formatCode>
                <c:ptCount val="4"/>
                <c:pt idx="0">
                  <c:v>47521701</c:v>
                </c:pt>
                <c:pt idx="1">
                  <c:v>8067626</c:v>
                </c:pt>
                <c:pt idx="2">
                  <c:v>29632501</c:v>
                </c:pt>
                <c:pt idx="3">
                  <c:v>27995537</c:v>
                </c:pt>
              </c:numCache>
            </c:numRef>
          </c:val>
          <c:extLst>
            <c:ext xmlns:c16="http://schemas.microsoft.com/office/drawing/2014/chart" uri="{C3380CC4-5D6E-409C-BE32-E72D297353CC}">
              <c16:uniqueId val="{00000000-58CB-4F89-944A-8E942BB5F6B6}"/>
            </c:ext>
          </c:extLst>
        </c:ser>
        <c:dLbls>
          <c:showLegendKey val="0"/>
          <c:showVal val="0"/>
          <c:showCatName val="0"/>
          <c:showSerName val="0"/>
          <c:showPercent val="0"/>
          <c:showBubbleSize val="0"/>
        </c:dLbls>
        <c:gapWidth val="150"/>
        <c:axId val="2044789904"/>
        <c:axId val="2044796144"/>
      </c:barChart>
      <c:catAx>
        <c:axId val="20447899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796144"/>
        <c:crosses val="autoZero"/>
        <c:auto val="1"/>
        <c:lblAlgn val="ctr"/>
        <c:lblOffset val="100"/>
        <c:noMultiLvlLbl val="0"/>
      </c:catAx>
      <c:valAx>
        <c:axId val="2044796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789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 Sample Data 1.xlsx]Sheet8!PivotTable21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a:t>
            </a:r>
            <a:r>
              <a:rPr lang="en-US" baseline="0"/>
              <a:t>  BALANCE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Sheet8!$B$3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5-4551-AB2B-E857D366CB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5-4551-AB2B-E857D366CB8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Sheet8!$A$4:$A$6</c:f>
              <c:strCache>
                <c:ptCount val="2"/>
                <c:pt idx="0">
                  <c:v>Female</c:v>
                </c:pt>
                <c:pt idx="1">
                  <c:v>Male</c:v>
                </c:pt>
              </c:strCache>
            </c:strRef>
          </c:cat>
          <c:val>
            <c:numRef>
              <c:f>Sheet8!$B$4:$B$6</c:f>
              <c:numCache>
                <c:formatCode>General</c:formatCode>
                <c:ptCount val="2"/>
                <c:pt idx="0">
                  <c:v>518</c:v>
                </c:pt>
                <c:pt idx="1">
                  <c:v>482</c:v>
                </c:pt>
              </c:numCache>
            </c:numRef>
          </c:val>
          <c:extLst>
            <c:ext xmlns:c16="http://schemas.microsoft.com/office/drawing/2014/chart" uri="{C3380CC4-5D6E-409C-BE32-E72D297353CC}">
              <c16:uniqueId val="{00000004-9565-4551-AB2B-E857D366CB8F}"/>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solidFill>
          <a:srgbClr val="82FFFF">
            <a:lumMod val="60000"/>
            <a:lumOff val="40000"/>
          </a:srgbClr>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39DF-6549-4135-C788-C8C8C715A15D}"/>
              </a:ext>
            </a:extLst>
          </p:cNvPr>
          <p:cNvSpPr>
            <a:spLocks noGrp="1"/>
          </p:cNvSpPr>
          <p:nvPr>
            <p:ph type="ctrTitle"/>
          </p:nvPr>
        </p:nvSpPr>
        <p:spPr/>
        <p:txBody>
          <a:bodyPr/>
          <a:lstStyle/>
          <a:p>
            <a:r>
              <a:rPr lang="en-GB" dirty="0"/>
              <a:t>Company X analysis</a:t>
            </a:r>
            <a:endParaRPr lang="en-US" dirty="0"/>
          </a:p>
        </p:txBody>
      </p:sp>
      <p:sp>
        <p:nvSpPr>
          <p:cNvPr id="3" name="Subtitle 2">
            <a:extLst>
              <a:ext uri="{FF2B5EF4-FFF2-40B4-BE49-F238E27FC236}">
                <a16:creationId xmlns:a16="http://schemas.microsoft.com/office/drawing/2014/main" id="{797306EF-F5CC-D80D-3A7B-BBE013359B54}"/>
              </a:ext>
            </a:extLst>
          </p:cNvPr>
          <p:cNvSpPr>
            <a:spLocks noGrp="1"/>
          </p:cNvSpPr>
          <p:nvPr>
            <p:ph type="subTitle" idx="1"/>
          </p:nvPr>
        </p:nvSpPr>
        <p:spPr/>
        <p:txBody>
          <a:bodyPr/>
          <a:lstStyle/>
          <a:p>
            <a:r>
              <a:rPr lang="en-GB" dirty="0"/>
              <a:t>Abraham maane</a:t>
            </a:r>
            <a:endParaRPr lang="en-US" dirty="0"/>
          </a:p>
        </p:txBody>
      </p:sp>
    </p:spTree>
    <p:extLst>
      <p:ext uri="{BB962C8B-B14F-4D97-AF65-F5344CB8AC3E}">
        <p14:creationId xmlns:p14="http://schemas.microsoft.com/office/powerpoint/2010/main" val="13401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C74C-8FC6-ACCF-28A9-EB2CF26EC2B4}"/>
              </a:ext>
            </a:extLst>
          </p:cNvPr>
          <p:cNvSpPr>
            <a:spLocks noGrp="1"/>
          </p:cNvSpPr>
          <p:nvPr>
            <p:ph type="title"/>
          </p:nvPr>
        </p:nvSpPr>
        <p:spPr/>
        <p:txBody>
          <a:bodyPr/>
          <a:lstStyle/>
          <a:p>
            <a:r>
              <a:rPr lang="en-GB" dirty="0"/>
              <a:t>Recommendations</a:t>
            </a:r>
            <a:endParaRPr lang="en-US" dirty="0"/>
          </a:p>
        </p:txBody>
      </p:sp>
      <p:sp>
        <p:nvSpPr>
          <p:cNvPr id="3" name="Content Placeholder 2">
            <a:extLst>
              <a:ext uri="{FF2B5EF4-FFF2-40B4-BE49-F238E27FC236}">
                <a16:creationId xmlns:a16="http://schemas.microsoft.com/office/drawing/2014/main" id="{E9018B06-8674-FE3E-9C2B-B170111A6A1B}"/>
              </a:ext>
            </a:extLst>
          </p:cNvPr>
          <p:cNvSpPr>
            <a:spLocks noGrp="1"/>
          </p:cNvSpPr>
          <p:nvPr>
            <p:ph idx="1"/>
          </p:nvPr>
        </p:nvSpPr>
        <p:spPr/>
        <p:txBody>
          <a:bodyPr/>
          <a:lstStyle/>
          <a:p>
            <a:pPr marL="0" indent="0">
              <a:buNone/>
            </a:pPr>
            <a:r>
              <a:rPr lang="en-GB" dirty="0"/>
              <a:t>Looking at the current Economic situation, we have come up with some recommendations that can greatly save the company finances.</a:t>
            </a:r>
          </a:p>
          <a:p>
            <a:r>
              <a:rPr lang="en-GB" dirty="0"/>
              <a:t>The company has three Analyst departments which can be at most streamlined to two departments, therefore reducing the salary budget.</a:t>
            </a:r>
          </a:p>
          <a:p>
            <a:r>
              <a:rPr lang="en-GB" dirty="0"/>
              <a:t>Investing in IT automation to reduce the number of IT employees </a:t>
            </a:r>
          </a:p>
          <a:p>
            <a:r>
              <a:rPr lang="en-GB" dirty="0"/>
              <a:t>Employ more people from the Black Ethnicity to have a well balanced ethnicity in the company.</a:t>
            </a:r>
            <a:endParaRPr lang="en-US" dirty="0"/>
          </a:p>
        </p:txBody>
      </p:sp>
    </p:spTree>
    <p:extLst>
      <p:ext uri="{BB962C8B-B14F-4D97-AF65-F5344CB8AC3E}">
        <p14:creationId xmlns:p14="http://schemas.microsoft.com/office/powerpoint/2010/main" val="50125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80DF6-6671-A925-F749-2602FDE4CA9E}"/>
              </a:ext>
            </a:extLst>
          </p:cNvPr>
          <p:cNvSpPr>
            <a:spLocks noGrp="1"/>
          </p:cNvSpPr>
          <p:nvPr>
            <p:ph idx="1"/>
          </p:nvPr>
        </p:nvSpPr>
        <p:spPr>
          <a:xfrm>
            <a:off x="766027" y="1658143"/>
            <a:ext cx="9905999" cy="3541714"/>
          </a:xfrm>
        </p:spPr>
        <p:txBody>
          <a:bodyPr/>
          <a:lstStyle/>
          <a:p>
            <a:pPr algn="ctr"/>
            <a:endParaRPr lang="en-GB" dirty="0"/>
          </a:p>
          <a:p>
            <a:pPr marL="0" indent="0" algn="ctr">
              <a:buNone/>
            </a:pPr>
            <a:endParaRPr lang="en-US" dirty="0"/>
          </a:p>
          <a:p>
            <a:pPr marL="0" indent="0" algn="ctr">
              <a:buNone/>
            </a:pPr>
            <a:r>
              <a:rPr lang="en-US" sz="4000" dirty="0"/>
              <a:t>THANK YOU</a:t>
            </a:r>
          </a:p>
        </p:txBody>
      </p:sp>
    </p:spTree>
    <p:extLst>
      <p:ext uri="{BB962C8B-B14F-4D97-AF65-F5344CB8AC3E}">
        <p14:creationId xmlns:p14="http://schemas.microsoft.com/office/powerpoint/2010/main" val="287047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9657-8769-1993-10CF-49345022AED8}"/>
              </a:ext>
            </a:extLst>
          </p:cNvPr>
          <p:cNvSpPr>
            <a:spLocks noGrp="1"/>
          </p:cNvSpPr>
          <p:nvPr>
            <p:ph type="title"/>
          </p:nvPr>
        </p:nvSpPr>
        <p:spPr/>
        <p:txBody>
          <a:bodyPr/>
          <a:lstStyle/>
          <a:p>
            <a:r>
              <a:rPr lang="en-GB" dirty="0"/>
              <a:t>Table of contents</a:t>
            </a:r>
            <a:endParaRPr lang="en-US" dirty="0"/>
          </a:p>
        </p:txBody>
      </p:sp>
      <p:sp>
        <p:nvSpPr>
          <p:cNvPr id="3" name="Content Placeholder 2">
            <a:extLst>
              <a:ext uri="{FF2B5EF4-FFF2-40B4-BE49-F238E27FC236}">
                <a16:creationId xmlns:a16="http://schemas.microsoft.com/office/drawing/2014/main" id="{B74DD9D8-A4DC-57D8-ED5C-6453B0426AC5}"/>
              </a:ext>
            </a:extLst>
          </p:cNvPr>
          <p:cNvSpPr>
            <a:spLocks noGrp="1"/>
          </p:cNvSpPr>
          <p:nvPr>
            <p:ph idx="1"/>
          </p:nvPr>
        </p:nvSpPr>
        <p:spPr/>
        <p:txBody>
          <a:bodyPr>
            <a:normAutofit fontScale="92500" lnSpcReduction="10000"/>
          </a:bodyPr>
          <a:lstStyle/>
          <a:p>
            <a:r>
              <a:rPr lang="en-GB" dirty="0"/>
              <a:t>Cover page</a:t>
            </a:r>
          </a:p>
          <a:p>
            <a:r>
              <a:rPr lang="en-GB" dirty="0"/>
              <a:t>Table of contents</a:t>
            </a:r>
          </a:p>
          <a:p>
            <a:r>
              <a:rPr lang="en-GB" dirty="0"/>
              <a:t>Introduction </a:t>
            </a:r>
          </a:p>
          <a:p>
            <a:r>
              <a:rPr lang="en-US" dirty="0"/>
              <a:t>Data collection and source</a:t>
            </a:r>
          </a:p>
          <a:p>
            <a:r>
              <a:rPr lang="en-US" dirty="0"/>
              <a:t>Analysis </a:t>
            </a:r>
          </a:p>
          <a:p>
            <a:r>
              <a:rPr lang="en-US" dirty="0"/>
              <a:t>Findings</a:t>
            </a:r>
          </a:p>
          <a:p>
            <a:r>
              <a:rPr lang="en-US" dirty="0"/>
              <a:t>Recommendations </a:t>
            </a:r>
          </a:p>
        </p:txBody>
      </p:sp>
    </p:spTree>
    <p:extLst>
      <p:ext uri="{BB962C8B-B14F-4D97-AF65-F5344CB8AC3E}">
        <p14:creationId xmlns:p14="http://schemas.microsoft.com/office/powerpoint/2010/main" val="310034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DB49-CD0A-1FDE-639D-41C063C08C75}"/>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EB095521-2F0E-EAFE-3120-909892CEC526}"/>
              </a:ext>
            </a:extLst>
          </p:cNvPr>
          <p:cNvSpPr>
            <a:spLocks noGrp="1"/>
          </p:cNvSpPr>
          <p:nvPr>
            <p:ph idx="1"/>
          </p:nvPr>
        </p:nvSpPr>
        <p:spPr>
          <a:xfrm>
            <a:off x="1141412" y="2249486"/>
            <a:ext cx="9905999" cy="4292827"/>
          </a:xfrm>
        </p:spPr>
        <p:txBody>
          <a:bodyPr/>
          <a:lstStyle/>
          <a:p>
            <a:r>
              <a:rPr lang="en-GB" dirty="0"/>
              <a:t>Company X has been performing poorly due to the bad economic crisis, therefore we have been tasked to find out which branches have the biggest salary budget and why that is.</a:t>
            </a:r>
          </a:p>
          <a:p>
            <a:r>
              <a:rPr lang="en-GB" dirty="0"/>
              <a:t>We have also been tasked to find out the gender ratio in the company as a whole to have equal or almost equal balance of gender in the company.</a:t>
            </a:r>
          </a:p>
          <a:p>
            <a:r>
              <a:rPr lang="en-GB" dirty="0"/>
              <a:t>We will also see which ethnicity is the highest and lowest population</a:t>
            </a:r>
            <a:endParaRPr lang="en-US" dirty="0"/>
          </a:p>
        </p:txBody>
      </p:sp>
    </p:spTree>
    <p:extLst>
      <p:ext uri="{BB962C8B-B14F-4D97-AF65-F5344CB8AC3E}">
        <p14:creationId xmlns:p14="http://schemas.microsoft.com/office/powerpoint/2010/main" val="204442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8CC7-8893-DB80-F899-98256EB08D76}"/>
              </a:ext>
            </a:extLst>
          </p:cNvPr>
          <p:cNvSpPr>
            <a:spLocks noGrp="1"/>
          </p:cNvSpPr>
          <p:nvPr>
            <p:ph type="title"/>
          </p:nvPr>
        </p:nvSpPr>
        <p:spPr/>
        <p:txBody>
          <a:bodyPr/>
          <a:lstStyle/>
          <a:p>
            <a:r>
              <a:rPr lang="en-GB" dirty="0"/>
              <a:t>Data collection &amp; sources</a:t>
            </a:r>
            <a:endParaRPr lang="en-US" dirty="0"/>
          </a:p>
        </p:txBody>
      </p:sp>
      <p:sp>
        <p:nvSpPr>
          <p:cNvPr id="3" name="Content Placeholder 2">
            <a:extLst>
              <a:ext uri="{FF2B5EF4-FFF2-40B4-BE49-F238E27FC236}">
                <a16:creationId xmlns:a16="http://schemas.microsoft.com/office/drawing/2014/main" id="{DAF60F9E-7B7B-97BE-CC5D-72F4FFCF9085}"/>
              </a:ext>
            </a:extLst>
          </p:cNvPr>
          <p:cNvSpPr>
            <a:spLocks noGrp="1"/>
          </p:cNvSpPr>
          <p:nvPr>
            <p:ph idx="1"/>
          </p:nvPr>
        </p:nvSpPr>
        <p:spPr/>
        <p:txBody>
          <a:bodyPr>
            <a:normAutofit/>
          </a:bodyPr>
          <a:lstStyle/>
          <a:p>
            <a:r>
              <a:rPr lang="en-GB" sz="2800" dirty="0"/>
              <a:t>The data used for this analysis has been collected from the company data warehouse.</a:t>
            </a:r>
          </a:p>
          <a:p>
            <a:r>
              <a:rPr lang="en-GB" sz="2800" dirty="0"/>
              <a:t>The data has been thoroughly cleaned and pre-processed to enable us achieve the most accurate results</a:t>
            </a:r>
            <a:endParaRPr lang="en-US" sz="2800" dirty="0"/>
          </a:p>
        </p:txBody>
      </p:sp>
    </p:spTree>
    <p:extLst>
      <p:ext uri="{BB962C8B-B14F-4D97-AF65-F5344CB8AC3E}">
        <p14:creationId xmlns:p14="http://schemas.microsoft.com/office/powerpoint/2010/main" val="242967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4FFC-79EE-F864-FA1F-D99DEB1B2631}"/>
              </a:ext>
            </a:extLst>
          </p:cNvPr>
          <p:cNvSpPr>
            <a:spLocks noGrp="1"/>
          </p:cNvSpPr>
          <p:nvPr>
            <p:ph type="title"/>
          </p:nvPr>
        </p:nvSpPr>
        <p:spPr/>
        <p:txBody>
          <a:bodyPr/>
          <a:lstStyle/>
          <a:p>
            <a:r>
              <a:rPr lang="en-GB" dirty="0"/>
              <a:t>ANAYSIS</a:t>
            </a:r>
            <a:endParaRPr lang="en-US" dirty="0"/>
          </a:p>
        </p:txBody>
      </p:sp>
      <p:pic>
        <p:nvPicPr>
          <p:cNvPr id="5" name="Content Placeholder 4">
            <a:extLst>
              <a:ext uri="{FF2B5EF4-FFF2-40B4-BE49-F238E27FC236}">
                <a16:creationId xmlns:a16="http://schemas.microsoft.com/office/drawing/2014/main" id="{FD9D8275-09B6-F1D5-BA5B-25D3EBEA59F6}"/>
              </a:ext>
            </a:extLst>
          </p:cNvPr>
          <p:cNvPicPr>
            <a:picLocks noGrp="1" noChangeAspect="1"/>
          </p:cNvPicPr>
          <p:nvPr>
            <p:ph sz="half" idx="1"/>
          </p:nvPr>
        </p:nvPicPr>
        <p:blipFill>
          <a:blip r:embed="rId2"/>
          <a:stretch>
            <a:fillRect/>
          </a:stretch>
        </p:blipFill>
        <p:spPr>
          <a:xfrm>
            <a:off x="4844144" y="2051136"/>
            <a:ext cx="6792686" cy="4569784"/>
          </a:xfrm>
          <a:prstGeom prst="rect">
            <a:avLst/>
          </a:prstGeom>
        </p:spPr>
      </p:pic>
      <p:sp>
        <p:nvSpPr>
          <p:cNvPr id="6" name="Content Placeholder 5">
            <a:extLst>
              <a:ext uri="{FF2B5EF4-FFF2-40B4-BE49-F238E27FC236}">
                <a16:creationId xmlns:a16="http://schemas.microsoft.com/office/drawing/2014/main" id="{790029F2-3390-DB6B-6BE1-F02DD314F593}"/>
              </a:ext>
            </a:extLst>
          </p:cNvPr>
          <p:cNvSpPr>
            <a:spLocks noGrp="1"/>
          </p:cNvSpPr>
          <p:nvPr>
            <p:ph sz="half" idx="2"/>
          </p:nvPr>
        </p:nvSpPr>
        <p:spPr>
          <a:xfrm>
            <a:off x="729345" y="1922914"/>
            <a:ext cx="3766456" cy="4935086"/>
          </a:xfrm>
        </p:spPr>
        <p:txBody>
          <a:bodyPr>
            <a:normAutofit fontScale="85000" lnSpcReduction="20000"/>
          </a:bodyPr>
          <a:lstStyle/>
          <a:p>
            <a:r>
              <a:rPr lang="en-GB" dirty="0"/>
              <a:t>In the graph we see the IT department has the highest budget.</a:t>
            </a:r>
          </a:p>
          <a:p>
            <a:r>
              <a:rPr lang="en-GB" dirty="0"/>
              <a:t>And accounting has the lowest salary budget allocation.</a:t>
            </a:r>
          </a:p>
          <a:p>
            <a:r>
              <a:rPr lang="en-GB" dirty="0"/>
              <a:t>The reason for the high salary budget is the high number of employees </a:t>
            </a:r>
            <a:r>
              <a:rPr lang="en-GB" dirty="0">
                <a:solidFill>
                  <a:schemeClr val="accent1"/>
                </a:solidFill>
              </a:rPr>
              <a:t>(241) </a:t>
            </a:r>
            <a:r>
              <a:rPr lang="en-GB" dirty="0"/>
              <a:t>in the IT department.</a:t>
            </a:r>
          </a:p>
          <a:p>
            <a:r>
              <a:rPr lang="en-GB" dirty="0"/>
              <a:t>The reason for the smallest salary budget in the accounting department is the lowest number of employees </a:t>
            </a:r>
            <a:r>
              <a:rPr lang="en-GB" b="1" dirty="0">
                <a:solidFill>
                  <a:schemeClr val="accent1"/>
                </a:solidFill>
              </a:rPr>
              <a:t>(96</a:t>
            </a:r>
            <a:r>
              <a:rPr lang="en-GB" dirty="0"/>
              <a:t>) in the accounting department </a:t>
            </a:r>
            <a:endParaRPr lang="en-US" dirty="0"/>
          </a:p>
        </p:txBody>
      </p:sp>
    </p:spTree>
    <p:extLst>
      <p:ext uri="{BB962C8B-B14F-4D97-AF65-F5344CB8AC3E}">
        <p14:creationId xmlns:p14="http://schemas.microsoft.com/office/powerpoint/2010/main" val="125719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46A7-FA8F-B8FF-4EE7-A045D51C68F7}"/>
              </a:ext>
            </a:extLst>
          </p:cNvPr>
          <p:cNvSpPr>
            <a:spLocks noGrp="1"/>
          </p:cNvSpPr>
          <p:nvPr>
            <p:ph type="title"/>
          </p:nvPr>
        </p:nvSpPr>
        <p:spPr>
          <a:xfrm>
            <a:off x="1141413" y="457200"/>
            <a:ext cx="9722530" cy="1639888"/>
          </a:xfrm>
        </p:spPr>
        <p:txBody>
          <a:bodyPr/>
          <a:lstStyle/>
          <a:p>
            <a:r>
              <a:rPr lang="en-GB" dirty="0"/>
              <a:t>ANALYSIS CONTINUED…</a:t>
            </a:r>
            <a:endParaRPr lang="en-US" dirty="0"/>
          </a:p>
        </p:txBody>
      </p:sp>
      <p:sp>
        <p:nvSpPr>
          <p:cNvPr id="3" name="Content Placeholder 2">
            <a:extLst>
              <a:ext uri="{FF2B5EF4-FFF2-40B4-BE49-F238E27FC236}">
                <a16:creationId xmlns:a16="http://schemas.microsoft.com/office/drawing/2014/main" id="{D6403623-7F81-842F-2C82-FD88AE343D27}"/>
              </a:ext>
            </a:extLst>
          </p:cNvPr>
          <p:cNvSpPr>
            <a:spLocks noGrp="1"/>
          </p:cNvSpPr>
          <p:nvPr>
            <p:ph sz="half" idx="1"/>
          </p:nvPr>
        </p:nvSpPr>
        <p:spPr>
          <a:xfrm>
            <a:off x="1141410" y="2249485"/>
            <a:ext cx="2799219" cy="4053343"/>
          </a:xfrm>
        </p:spPr>
        <p:txBody>
          <a:bodyPr>
            <a:normAutofit/>
          </a:bodyPr>
          <a:lstStyle/>
          <a:p>
            <a:r>
              <a:rPr lang="en-GB" dirty="0"/>
              <a:t>We see from the graph that Seattle has the highest salary budget of all the states.</a:t>
            </a:r>
          </a:p>
          <a:p>
            <a:r>
              <a:rPr lang="en-GB" dirty="0"/>
              <a:t>Rio de Janeiro has the lowest salary budget </a:t>
            </a:r>
          </a:p>
          <a:p>
            <a:endParaRPr lang="en-US" dirty="0"/>
          </a:p>
        </p:txBody>
      </p:sp>
      <p:graphicFrame>
        <p:nvGraphicFramePr>
          <p:cNvPr id="5" name="Content Placeholder 4">
            <a:extLst>
              <a:ext uri="{FF2B5EF4-FFF2-40B4-BE49-F238E27FC236}">
                <a16:creationId xmlns:a16="http://schemas.microsoft.com/office/drawing/2014/main" id="{BF8F0840-9EE8-60D5-56A7-736E2629981B}"/>
              </a:ext>
            </a:extLst>
          </p:cNvPr>
          <p:cNvGraphicFramePr>
            <a:graphicFrameLocks noGrp="1"/>
          </p:cNvGraphicFramePr>
          <p:nvPr>
            <p:ph sz="half" idx="2"/>
            <p:extLst>
              <p:ext uri="{D42A27DB-BD31-4B8C-83A1-F6EECF244321}">
                <p14:modId xmlns:p14="http://schemas.microsoft.com/office/powerpoint/2010/main" val="3966472559"/>
              </p:ext>
            </p:extLst>
          </p:nvPr>
        </p:nvGraphicFramePr>
        <p:xfrm>
          <a:off x="4365171" y="1739746"/>
          <a:ext cx="7500258" cy="4356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0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AC80-AE4E-309B-01FE-E1F88F14E181}"/>
              </a:ext>
            </a:extLst>
          </p:cNvPr>
          <p:cNvSpPr>
            <a:spLocks noGrp="1"/>
          </p:cNvSpPr>
          <p:nvPr>
            <p:ph type="title"/>
          </p:nvPr>
        </p:nvSpPr>
        <p:spPr/>
        <p:txBody>
          <a:bodyPr/>
          <a:lstStyle/>
          <a:p>
            <a:r>
              <a:rPr lang="en-GB" dirty="0"/>
              <a:t>ANALYSIS CONTD…</a:t>
            </a:r>
            <a:endParaRPr lang="en-US" dirty="0"/>
          </a:p>
        </p:txBody>
      </p:sp>
      <p:graphicFrame>
        <p:nvGraphicFramePr>
          <p:cNvPr id="9" name="Content Placeholder 8">
            <a:extLst>
              <a:ext uri="{FF2B5EF4-FFF2-40B4-BE49-F238E27FC236}">
                <a16:creationId xmlns:a16="http://schemas.microsoft.com/office/drawing/2014/main" id="{571C17B4-FB95-E389-036B-73EDACD29F9F}"/>
              </a:ext>
            </a:extLst>
          </p:cNvPr>
          <p:cNvGraphicFramePr>
            <a:graphicFrameLocks noGrp="1"/>
          </p:cNvGraphicFramePr>
          <p:nvPr>
            <p:ph sz="half" idx="1"/>
            <p:extLst>
              <p:ext uri="{D42A27DB-BD31-4B8C-83A1-F6EECF244321}">
                <p14:modId xmlns:p14="http://schemas.microsoft.com/office/powerpoint/2010/main" val="970240485"/>
              </p:ext>
            </p:extLst>
          </p:nvPr>
        </p:nvGraphicFramePr>
        <p:xfrm>
          <a:off x="1045029" y="2536370"/>
          <a:ext cx="2701471" cy="2006751"/>
        </p:xfrm>
        <a:graphic>
          <a:graphicData uri="http://schemas.openxmlformats.org/drawingml/2006/table">
            <a:tbl>
              <a:tblPr>
                <a:tableStyleId>{5C22544A-7EE6-4342-B048-85BDC9FD1C3A}</a:tableStyleId>
              </a:tblPr>
              <a:tblGrid>
                <a:gridCol w="919650">
                  <a:extLst>
                    <a:ext uri="{9D8B030D-6E8A-4147-A177-3AD203B41FA5}">
                      <a16:colId xmlns:a16="http://schemas.microsoft.com/office/drawing/2014/main" val="1982560565"/>
                    </a:ext>
                  </a:extLst>
                </a:gridCol>
                <a:gridCol w="1781821">
                  <a:extLst>
                    <a:ext uri="{9D8B030D-6E8A-4147-A177-3AD203B41FA5}">
                      <a16:colId xmlns:a16="http://schemas.microsoft.com/office/drawing/2014/main" val="3383630221"/>
                    </a:ext>
                  </a:extLst>
                </a:gridCol>
              </a:tblGrid>
              <a:tr h="315206">
                <a:tc>
                  <a:txBody>
                    <a:bodyPr/>
                    <a:lstStyle/>
                    <a:p>
                      <a:pPr algn="l" fontAlgn="b"/>
                      <a:r>
                        <a:rPr lang="en-US" sz="1100" u="none" strike="noStrike">
                          <a:effectLst/>
                        </a:rPr>
                        <a:t>Ethnicity</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number of employes</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6468621"/>
                  </a:ext>
                </a:extLst>
              </a:tr>
              <a:tr h="315206">
                <a:tc>
                  <a:txBody>
                    <a:bodyPr/>
                    <a:lstStyle/>
                    <a:p>
                      <a:pPr algn="l" fontAlgn="b"/>
                      <a:r>
                        <a:rPr lang="en-US" sz="1100" u="none" strike="noStrike">
                          <a:effectLst/>
                        </a:rPr>
                        <a:t>Asian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404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8781416"/>
                  </a:ext>
                </a:extLst>
              </a:tr>
              <a:tr h="315206">
                <a:tc>
                  <a:txBody>
                    <a:bodyPr/>
                    <a:lstStyle/>
                    <a:p>
                      <a:pPr algn="l" fontAlgn="b"/>
                      <a:r>
                        <a:rPr lang="en-US" sz="1100" u="none" strike="noStrike">
                          <a:effectLst/>
                        </a:rPr>
                        <a:t>Black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286090"/>
                  </a:ext>
                </a:extLst>
              </a:tr>
              <a:tr h="315206">
                <a:tc>
                  <a:txBody>
                    <a:bodyPr/>
                    <a:lstStyle/>
                    <a:p>
                      <a:pPr algn="l" fontAlgn="b"/>
                      <a:r>
                        <a:rPr lang="en-US" sz="1100" u="none" strike="noStrike">
                          <a:effectLst/>
                        </a:rPr>
                        <a:t>Caucasian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271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7617898"/>
                  </a:ext>
                </a:extLst>
              </a:tr>
              <a:tr h="315206">
                <a:tc>
                  <a:txBody>
                    <a:bodyPr/>
                    <a:lstStyle/>
                    <a:p>
                      <a:pPr algn="l" fontAlgn="b"/>
                      <a:r>
                        <a:rPr lang="en-US" sz="1100" u="none" strike="noStrike">
                          <a:effectLst/>
                        </a:rPr>
                        <a:t>Latino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64248178"/>
                  </a:ext>
                </a:extLst>
              </a:tr>
              <a:tr h="430721">
                <a:tc>
                  <a:txBody>
                    <a:bodyPr/>
                    <a:lstStyle/>
                    <a:p>
                      <a:pPr algn="l" fontAlgn="b"/>
                      <a:r>
                        <a:rPr lang="en-US" sz="1100" u="none" strike="noStrike">
                          <a:effectLst/>
                        </a:rPr>
                        <a:t>Grand Total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8564294"/>
                  </a:ext>
                </a:extLst>
              </a:tr>
            </a:tbl>
          </a:graphicData>
        </a:graphic>
      </p:graphicFrame>
      <p:graphicFrame>
        <p:nvGraphicFramePr>
          <p:cNvPr id="5" name="Content Placeholder 4">
            <a:extLst>
              <a:ext uri="{FF2B5EF4-FFF2-40B4-BE49-F238E27FC236}">
                <a16:creationId xmlns:a16="http://schemas.microsoft.com/office/drawing/2014/main" id="{20AEEE3B-B4E8-5756-2373-739C345FE40F}"/>
              </a:ext>
            </a:extLst>
          </p:cNvPr>
          <p:cNvGraphicFramePr>
            <a:graphicFrameLocks noGrp="1"/>
          </p:cNvGraphicFramePr>
          <p:nvPr>
            <p:ph sz="half" idx="2"/>
            <p:extLst>
              <p:ext uri="{D42A27DB-BD31-4B8C-83A1-F6EECF244321}">
                <p14:modId xmlns:p14="http://schemas.microsoft.com/office/powerpoint/2010/main" val="2240498506"/>
              </p:ext>
            </p:extLst>
          </p:nvPr>
        </p:nvGraphicFramePr>
        <p:xfrm>
          <a:off x="5301344" y="1915885"/>
          <a:ext cx="5746070" cy="4506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178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C678-FF42-BA1F-E7A4-2262E0E05D50}"/>
              </a:ext>
            </a:extLst>
          </p:cNvPr>
          <p:cNvSpPr>
            <a:spLocks noGrp="1"/>
          </p:cNvSpPr>
          <p:nvPr>
            <p:ph type="title"/>
          </p:nvPr>
        </p:nvSpPr>
        <p:spPr/>
        <p:txBody>
          <a:bodyPr/>
          <a:lstStyle/>
          <a:p>
            <a:r>
              <a:rPr lang="en-GB" dirty="0"/>
              <a:t>ANALYSIS CONTD…</a:t>
            </a:r>
            <a:endParaRPr lang="en-US" dirty="0"/>
          </a:p>
        </p:txBody>
      </p:sp>
      <p:sp>
        <p:nvSpPr>
          <p:cNvPr id="3" name="Content Placeholder 2">
            <a:extLst>
              <a:ext uri="{FF2B5EF4-FFF2-40B4-BE49-F238E27FC236}">
                <a16:creationId xmlns:a16="http://schemas.microsoft.com/office/drawing/2014/main" id="{77F45EC8-E8C5-C488-D33C-78502C65D47B}"/>
              </a:ext>
            </a:extLst>
          </p:cNvPr>
          <p:cNvSpPr>
            <a:spLocks noGrp="1"/>
          </p:cNvSpPr>
          <p:nvPr>
            <p:ph sz="half" idx="1"/>
          </p:nvPr>
        </p:nvSpPr>
        <p:spPr>
          <a:xfrm>
            <a:off x="1141410" y="2249486"/>
            <a:ext cx="3257335" cy="3541714"/>
          </a:xfrm>
        </p:spPr>
        <p:txBody>
          <a:bodyPr/>
          <a:lstStyle/>
          <a:p>
            <a:r>
              <a:rPr lang="en-GB" dirty="0"/>
              <a:t>We can see from the pie chart that the company has slightly more females.</a:t>
            </a:r>
            <a:endParaRPr lang="en-US" dirty="0"/>
          </a:p>
        </p:txBody>
      </p:sp>
      <p:graphicFrame>
        <p:nvGraphicFramePr>
          <p:cNvPr id="6" name="Content Placeholder 5">
            <a:extLst>
              <a:ext uri="{FF2B5EF4-FFF2-40B4-BE49-F238E27FC236}">
                <a16:creationId xmlns:a16="http://schemas.microsoft.com/office/drawing/2014/main" id="{07E0147D-CEA2-6293-5C19-AB9C7DBA7B8D}"/>
              </a:ext>
            </a:extLst>
          </p:cNvPr>
          <p:cNvGraphicFramePr>
            <a:graphicFrameLocks noGrp="1"/>
          </p:cNvGraphicFramePr>
          <p:nvPr>
            <p:ph sz="half" idx="2"/>
            <p:extLst>
              <p:ext uri="{D42A27DB-BD31-4B8C-83A1-F6EECF244321}">
                <p14:modId xmlns:p14="http://schemas.microsoft.com/office/powerpoint/2010/main" val="2142515531"/>
              </p:ext>
            </p:extLst>
          </p:nvPr>
        </p:nvGraphicFramePr>
        <p:xfrm>
          <a:off x="5255394" y="2249488"/>
          <a:ext cx="5792019" cy="4122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57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2D1BD1-9A29-7B3D-00B4-9F0E390BC5CE}"/>
              </a:ext>
            </a:extLst>
          </p:cNvPr>
          <p:cNvSpPr>
            <a:spLocks noGrp="1"/>
          </p:cNvSpPr>
          <p:nvPr>
            <p:ph type="title"/>
          </p:nvPr>
        </p:nvSpPr>
        <p:spPr/>
        <p:txBody>
          <a:bodyPr/>
          <a:lstStyle/>
          <a:p>
            <a:r>
              <a:rPr lang="en-GB" dirty="0"/>
              <a:t>FINDINGS</a:t>
            </a:r>
            <a:endParaRPr lang="en-US" dirty="0"/>
          </a:p>
        </p:txBody>
      </p:sp>
      <p:sp>
        <p:nvSpPr>
          <p:cNvPr id="6" name="Content Placeholder 5">
            <a:extLst>
              <a:ext uri="{FF2B5EF4-FFF2-40B4-BE49-F238E27FC236}">
                <a16:creationId xmlns:a16="http://schemas.microsoft.com/office/drawing/2014/main" id="{828DC4CE-B917-A5BF-EA71-B1F69DD5CEC9}"/>
              </a:ext>
            </a:extLst>
          </p:cNvPr>
          <p:cNvSpPr>
            <a:spLocks noGrp="1"/>
          </p:cNvSpPr>
          <p:nvPr>
            <p:ph idx="1"/>
          </p:nvPr>
        </p:nvSpPr>
        <p:spPr/>
        <p:txBody>
          <a:bodyPr/>
          <a:lstStyle/>
          <a:p>
            <a:r>
              <a:rPr lang="en-GB" dirty="0"/>
              <a:t>From the analysis we have found that the company is gender balanced with a 52% female to 48% male ratio</a:t>
            </a:r>
          </a:p>
          <a:p>
            <a:r>
              <a:rPr lang="en-GB" dirty="0"/>
              <a:t>We have found that the Highest salary budget is allocated to the Asian Ethnicity and the lowest is the Black ethnicity. This is because the company hires more Asian employees compare to Black employees.</a:t>
            </a:r>
          </a:p>
          <a:p>
            <a:r>
              <a:rPr lang="en-GB" dirty="0"/>
              <a:t>We have also found a positive correlation between the number of employees and Salary budget per department.</a:t>
            </a:r>
            <a:endParaRPr lang="en-US" dirty="0"/>
          </a:p>
        </p:txBody>
      </p:sp>
    </p:spTree>
    <p:extLst>
      <p:ext uri="{BB962C8B-B14F-4D97-AF65-F5344CB8AC3E}">
        <p14:creationId xmlns:p14="http://schemas.microsoft.com/office/powerpoint/2010/main" val="1908494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TM04033919[[fn=Circuit]]</Template>
  <TotalTime>86</TotalTime>
  <Words>424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Circuit</vt:lpstr>
      <vt:lpstr>Company X analysis</vt:lpstr>
      <vt:lpstr>Table of contents</vt:lpstr>
      <vt:lpstr>Introduction</vt:lpstr>
      <vt:lpstr>Data collection &amp; sources</vt:lpstr>
      <vt:lpstr>ANAYSIS</vt:lpstr>
      <vt:lpstr>ANALYSIS CONTINUED…</vt:lpstr>
      <vt:lpstr>ANALYSIS CONTD…</vt:lpstr>
      <vt:lpstr>ANALYSIS CONTD…</vt:lpstr>
      <vt:lpstr>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abraham maane</dc:creator>
  <cp:lastModifiedBy>abraham maane</cp:lastModifiedBy>
  <cp:revision>2</cp:revision>
  <dcterms:created xsi:type="dcterms:W3CDTF">2024-06-23T15:43:17Z</dcterms:created>
  <dcterms:modified xsi:type="dcterms:W3CDTF">2024-06-23T17:10:41Z</dcterms:modified>
</cp:coreProperties>
</file>