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hdr.undp.org/data-center/human-development-index#/indicies/HDI" TargetMode="External"/><Relationship Id="rId3" Type="http://schemas.openxmlformats.org/officeDocument/2006/relationships/hyperlink" Target="https://www.oecd.org/en/data/indicators/income-inequality.html" TargetMode="External"/><Relationship Id="rId4" Type="http://schemas.openxmlformats.org/officeDocument/2006/relationships/hyperlink" Target="https://www.imf.org/en/Publications/fandd/issues/Series/Back-to-Basics/gross-domestic-product-GDP" TargetMode="External"/><Relationship Id="rId5" Type="http://schemas.openxmlformats.org/officeDocument/2006/relationships/hyperlink" Target="https://deepai.org/machine-learning-model/text2img"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Abraham C. , May 202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Abraham C. , May 2025</a:t>
            </a:r>
          </a:p>
        </p:txBody>
      </p:sp>
      <p:sp>
        <p:nvSpPr>
          <p:cNvPr id="152" name="Avalon City Wealth Inequality 2025"/>
          <p:cNvSpPr txBox="1"/>
          <p:nvPr>
            <p:ph type="ctrTitle"/>
          </p:nvPr>
        </p:nvSpPr>
        <p:spPr>
          <a:xfrm>
            <a:off x="1010643" y="4759647"/>
            <a:ext cx="21971004" cy="4648201"/>
          </a:xfrm>
          <a:prstGeom prst="rect">
            <a:avLst/>
          </a:prstGeom>
        </p:spPr>
        <p:txBody>
          <a:bodyPr/>
          <a:lstStyle/>
          <a:p>
            <a:pPr/>
            <a:r>
              <a:t>Avalon City Wealth Inequality 2025</a:t>
            </a:r>
          </a:p>
        </p:txBody>
      </p:sp>
      <p:sp>
        <p:nvSpPr>
          <p:cNvPr id="153" name="A City District Wealth Inequality Analysis"/>
          <p:cNvSpPr txBox="1"/>
          <p:nvPr>
            <p:ph type="subTitle" sz="quarter" idx="1"/>
          </p:nvPr>
        </p:nvSpPr>
        <p:spPr>
          <a:xfrm>
            <a:off x="1010644" y="9675004"/>
            <a:ext cx="21971001" cy="1905001"/>
          </a:xfrm>
          <a:prstGeom prst="rect">
            <a:avLst/>
          </a:prstGeom>
        </p:spPr>
        <p:txBody>
          <a:bodyPr/>
          <a:lstStyle>
            <a:lvl1pPr>
              <a:defRPr>
                <a:solidFill>
                  <a:schemeClr val="accent1">
                    <a:lumOff val="16847"/>
                  </a:schemeClr>
                </a:solidFill>
              </a:defRPr>
            </a:lvl1pPr>
          </a:lstStyle>
          <a:p>
            <a:pPr/>
            <a:r>
              <a:t>A City District Wealth Inequality Analysis </a:t>
            </a:r>
          </a:p>
        </p:txBody>
      </p:sp>
      <p:pic>
        <p:nvPicPr>
          <p:cNvPr id="154" name="presentation_AC_cityscape.jpg" descr="presentation_AC_cityscape.jpg"/>
          <p:cNvPicPr>
            <a:picLocks noChangeAspect="1"/>
          </p:cNvPicPr>
          <p:nvPr/>
        </p:nvPicPr>
        <p:blipFill>
          <a:blip r:embed="rId2">
            <a:extLst/>
          </a:blip>
          <a:stretch>
            <a:fillRect/>
          </a:stretch>
        </p:blipFill>
        <p:spPr>
          <a:xfrm>
            <a:off x="954658" y="-1097909"/>
            <a:ext cx="13872899" cy="747002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 summary measure of average achievement in key dimensions of human development: a long and healthy life, being knowledgeable and having a decent standard of living.*"/>
          <p:cNvSpPr txBox="1"/>
          <p:nvPr>
            <p:ph type="body" idx="21"/>
          </p:nvPr>
        </p:nvSpPr>
        <p:spPr>
          <a:xfrm>
            <a:off x="1239142" y="2246392"/>
            <a:ext cx="22973562" cy="934780"/>
          </a:xfrm>
          <a:prstGeom prst="rect">
            <a:avLst/>
          </a:prstGeom>
          <a:extLst>
            <a:ext uri="{C572A759-6A51-4108-AA02-DFA0A04FC94B}">
              <ma14:wrappingTextBoxFlag xmlns:ma14="http://schemas.microsoft.com/office/mac/drawingml/2011/main" val="1"/>
            </a:ext>
          </a:extLst>
        </p:spPr>
        <p:txBody>
          <a:bodyPr/>
          <a:lstStyle>
            <a:lvl1pPr marL="3098800" marR="609600" indent="-3098800" defTabSz="457200">
              <a:spcBef>
                <a:spcPts val="1600"/>
              </a:spcBef>
              <a:defRPr b="0" sz="2200">
                <a:latin typeface="Helvetica"/>
                <a:ea typeface="Helvetica"/>
                <a:cs typeface="Helvetica"/>
                <a:sym typeface="Helvetica"/>
              </a:defRPr>
            </a:lvl1pPr>
          </a:lstStyle>
          <a:p>
            <a:pPr/>
            <a:r>
              <a:t>A summary measure of average achievement in key dimensions of human development: a long and healthy life, being knowledgeable and having a decent standard of living.*</a:t>
            </a:r>
          </a:p>
        </p:txBody>
      </p:sp>
      <p:sp>
        <p:nvSpPr>
          <p:cNvPr id="189" name="As the bar graph shows, residences that live in  Haarvos, North Avalon &amp; Zarvos have the lowest HDI scores due to their low levels of economic output and higher poverty rates."/>
          <p:cNvSpPr txBox="1"/>
          <p:nvPr>
            <p:ph type="body" sz="half" idx="1"/>
          </p:nvPr>
        </p:nvSpPr>
        <p:spPr>
          <a:xfrm>
            <a:off x="1206500" y="4248504"/>
            <a:ext cx="8480953" cy="8256630"/>
          </a:xfrm>
          <a:prstGeom prst="rect">
            <a:avLst/>
          </a:prstGeom>
        </p:spPr>
        <p:txBody>
          <a:bodyPr/>
          <a:lstStyle/>
          <a:p>
            <a:pPr/>
            <a:r>
              <a:t>As the bar graph shows, residences that live in  </a:t>
            </a:r>
            <a:r>
              <a:rPr b="1"/>
              <a:t>Haarvos, North Avalon</a:t>
            </a:r>
            <a:r>
              <a:t> &amp; </a:t>
            </a:r>
            <a:r>
              <a:rPr b="1"/>
              <a:t>Zarvos</a:t>
            </a:r>
            <a:r>
              <a:t> have the </a:t>
            </a:r>
            <a:r>
              <a:rPr b="1"/>
              <a:t>lowest HDI</a:t>
            </a:r>
            <a:r>
              <a:t> scores due to their low levels of economic output and higher poverty rates.</a:t>
            </a:r>
          </a:p>
        </p:txBody>
      </p:sp>
      <p:pic>
        <p:nvPicPr>
          <p:cNvPr id="190" name="Screen Shot 2025-09-11 at 13.24.09.png" descr="Screen Shot 2025-09-11 at 13.24.09.png"/>
          <p:cNvPicPr>
            <a:picLocks noChangeAspect="1"/>
          </p:cNvPicPr>
          <p:nvPr>
            <p:ph type="pic" idx="22"/>
          </p:nvPr>
        </p:nvPicPr>
        <p:blipFill>
          <a:blip r:embed="rId2">
            <a:extLst/>
          </a:blip>
          <a:srcRect l="0" t="0" r="0" b="0"/>
          <a:stretch>
            <a:fillRect/>
          </a:stretch>
        </p:blipFill>
        <p:spPr>
          <a:xfrm>
            <a:off x="9706659" y="3287687"/>
            <a:ext cx="14439901" cy="6654801"/>
          </a:xfrm>
          <a:prstGeom prst="rect">
            <a:avLst/>
          </a:prstGeom>
        </p:spPr>
      </p:pic>
      <p:sp>
        <p:nvSpPr>
          <p:cNvPr id="191" name="Human Development Index"/>
          <p:cNvSpPr txBox="1"/>
          <p:nvPr>
            <p:ph type="title"/>
          </p:nvPr>
        </p:nvSpPr>
        <p:spPr>
          <a:xfrm>
            <a:off x="1206500" y="952500"/>
            <a:ext cx="10825245" cy="1435100"/>
          </a:xfrm>
          <a:prstGeom prst="rect">
            <a:avLst/>
          </a:prstGeom>
        </p:spPr>
        <p:txBody>
          <a:bodyPr/>
          <a:lstStyle>
            <a:lvl1pPr defTabSz="1926287">
              <a:defRPr spc="-134" sz="6715"/>
            </a:lvl1pPr>
          </a:lstStyle>
          <a:p>
            <a:pPr/>
            <a:r>
              <a:t>Human Development Index</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 of population living each district with governmental assistance partly provided by the city through provincial and national tax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63220">
              <a:defRPr sz="2420"/>
            </a:lvl1pPr>
          </a:lstStyle>
          <a:p>
            <a:pPr/>
            <a:r>
              <a:t>% of population living each district with governmental assistance partly provided by the city through provincial and national taxes</a:t>
            </a:r>
          </a:p>
        </p:txBody>
      </p:sp>
      <p:sp>
        <p:nvSpPr>
          <p:cNvPr id="194" name="Zarvos, Haarvos and North Avalon account for the highest proportion of residences using governmental assistance towards living.…"/>
          <p:cNvSpPr txBox="1"/>
          <p:nvPr>
            <p:ph type="body" sz="half" idx="1"/>
          </p:nvPr>
        </p:nvSpPr>
        <p:spPr>
          <a:prstGeom prst="rect">
            <a:avLst/>
          </a:prstGeom>
        </p:spPr>
        <p:txBody>
          <a:bodyPr/>
          <a:lstStyle/>
          <a:p>
            <a:pPr/>
            <a:r>
              <a:rPr b="1"/>
              <a:t>Zarvos, Haarvos and North Avalon</a:t>
            </a:r>
            <a:r>
              <a:t> account for the </a:t>
            </a:r>
            <a:r>
              <a:rPr b="1"/>
              <a:t>highest proportion of residences using governmental assistance </a:t>
            </a:r>
            <a:r>
              <a:t>towards living. </a:t>
            </a:r>
          </a:p>
          <a:p>
            <a:pPr marL="609599" indent="-609599">
              <a:defRPr i="1" sz="3200"/>
            </a:pPr>
            <a:r>
              <a:t>Note: Ævos International Airport is omitted from the data due to no one living in the self-contained airport district.</a:t>
            </a:r>
          </a:p>
        </p:txBody>
      </p:sp>
      <p:pic>
        <p:nvPicPr>
          <p:cNvPr id="195" name="Screen Shot 2025-09-11 at 13.33.26.png" descr="Screen Shot 2025-09-11 at 13.33.26.png"/>
          <p:cNvPicPr>
            <a:picLocks noChangeAspect="1"/>
          </p:cNvPicPr>
          <p:nvPr>
            <p:ph type="pic" idx="22"/>
          </p:nvPr>
        </p:nvPicPr>
        <p:blipFill>
          <a:blip r:embed="rId2">
            <a:extLst/>
          </a:blip>
          <a:srcRect l="0" t="0" r="0" b="0"/>
          <a:stretch>
            <a:fillRect/>
          </a:stretch>
        </p:blipFill>
        <p:spPr>
          <a:xfrm>
            <a:off x="13211094" y="2794085"/>
            <a:ext cx="10933855" cy="7876426"/>
          </a:xfrm>
          <a:prstGeom prst="rect">
            <a:avLst/>
          </a:prstGeom>
        </p:spPr>
      </p:pic>
      <p:sp>
        <p:nvSpPr>
          <p:cNvPr id="196" name="Residences in Gov. Housing"/>
          <p:cNvSpPr txBox="1"/>
          <p:nvPr>
            <p:ph type="title"/>
          </p:nvPr>
        </p:nvSpPr>
        <p:spPr>
          <a:prstGeom prst="rect">
            <a:avLst/>
          </a:prstGeom>
        </p:spPr>
        <p:txBody>
          <a:bodyPr/>
          <a:lstStyle>
            <a:lvl1pPr defTabSz="1706837">
              <a:defRPr spc="-118" sz="5950"/>
            </a:lvl1pPr>
          </a:lstStyle>
          <a:p>
            <a:pPr/>
            <a:r>
              <a:t>Residences in Gov. Housing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easures the monetary value of goods &amp; services produced.*"/>
          <p:cNvSpPr txBox="1"/>
          <p:nvPr>
            <p:ph type="body" idx="21"/>
          </p:nvPr>
        </p:nvSpPr>
        <p:spPr>
          <a:xfrm>
            <a:off x="1206500" y="2247900"/>
            <a:ext cx="11208418" cy="934779"/>
          </a:xfrm>
          <a:prstGeom prst="rect">
            <a:avLst/>
          </a:prstGeom>
          <a:extLst>
            <a:ext uri="{C572A759-6A51-4108-AA02-DFA0A04FC94B}">
              <ma14:wrappingTextBoxFlag xmlns:ma14="http://schemas.microsoft.com/office/mac/drawingml/2011/main" val="1"/>
            </a:ext>
          </a:extLst>
        </p:spPr>
        <p:txBody>
          <a:bodyPr/>
          <a:lstStyle>
            <a:lvl1pPr defTabSz="594360">
              <a:defRPr sz="2952"/>
            </a:lvl1pPr>
          </a:lstStyle>
          <a:p>
            <a:pPr/>
            <a:r>
              <a:t>Measures the monetary value of goods &amp; services produced.*</a:t>
            </a:r>
          </a:p>
        </p:txBody>
      </p:sp>
      <p:sp>
        <p:nvSpPr>
          <p:cNvPr id="199" name="Avalon City Centre, Ridge &amp; Trasselgar have the highest GDP within the city at a combined average of ₳1,475,566…"/>
          <p:cNvSpPr txBox="1"/>
          <p:nvPr>
            <p:ph type="body" sz="half" idx="1"/>
          </p:nvPr>
        </p:nvSpPr>
        <p:spPr>
          <a:xfrm>
            <a:off x="1206500" y="4248265"/>
            <a:ext cx="9779000" cy="8256630"/>
          </a:xfrm>
          <a:prstGeom prst="rect">
            <a:avLst/>
          </a:prstGeom>
        </p:spPr>
        <p:txBody>
          <a:bodyPr/>
          <a:lstStyle/>
          <a:p>
            <a:pPr/>
            <a:r>
              <a:rPr b="1"/>
              <a:t>Avalon City Centre, Ridge &amp; Trasselgar</a:t>
            </a:r>
            <a:r>
              <a:t> have the </a:t>
            </a:r>
            <a:r>
              <a:rPr b="1">
                <a:solidFill>
                  <a:schemeClr val="accent3">
                    <a:hueOff val="362282"/>
                    <a:satOff val="31803"/>
                    <a:lumOff val="-18242"/>
                  </a:schemeClr>
                </a:solidFill>
              </a:rPr>
              <a:t>highest</a:t>
            </a:r>
            <a:r>
              <a:t> GDP within the city at a combined average of </a:t>
            </a:r>
            <a:r>
              <a:rPr u="sng"/>
              <a:t>₳1,475,566</a:t>
            </a:r>
          </a:p>
          <a:p>
            <a:pPr/>
          </a:p>
          <a:p>
            <a:pPr/>
            <a:r>
              <a:rPr b="1"/>
              <a:t>Haarvos, Zarvos &amp; Gal-Ulradín </a:t>
            </a:r>
            <a:r>
              <a:t>have the </a:t>
            </a:r>
            <a:r>
              <a:rPr>
                <a:solidFill>
                  <a:schemeClr val="accent5">
                    <a:hueOff val="-82419"/>
                    <a:satOff val="-9513"/>
                    <a:lumOff val="-16343"/>
                  </a:schemeClr>
                </a:solidFill>
              </a:rPr>
              <a:t>lowest</a:t>
            </a:r>
            <a:r>
              <a:t> GDP within the city at a combined average of </a:t>
            </a:r>
            <a:r>
              <a:rPr u="sng"/>
              <a:t>₳176,756</a:t>
            </a:r>
          </a:p>
        </p:txBody>
      </p:sp>
      <p:pic>
        <p:nvPicPr>
          <p:cNvPr id="200" name="Screen Shot 2025-09-11 at 13.45.45.png" descr="Screen Shot 2025-09-11 at 13.45.45.png"/>
          <p:cNvPicPr>
            <a:picLocks noChangeAspect="1"/>
          </p:cNvPicPr>
          <p:nvPr>
            <p:ph type="pic" idx="22"/>
          </p:nvPr>
        </p:nvPicPr>
        <p:blipFill>
          <a:blip r:embed="rId2">
            <a:extLst/>
          </a:blip>
          <a:srcRect l="0" t="0" r="0" b="0"/>
          <a:stretch>
            <a:fillRect/>
          </a:stretch>
        </p:blipFill>
        <p:spPr>
          <a:xfrm>
            <a:off x="12371565" y="2585872"/>
            <a:ext cx="10827033" cy="10096036"/>
          </a:xfrm>
          <a:prstGeom prst="rect">
            <a:avLst/>
          </a:prstGeom>
        </p:spPr>
      </p:pic>
      <p:sp>
        <p:nvSpPr>
          <p:cNvPr id="201" name="Gross Domestic Product"/>
          <p:cNvSpPr txBox="1"/>
          <p:nvPr>
            <p:ph type="title"/>
          </p:nvPr>
        </p:nvSpPr>
        <p:spPr>
          <a:prstGeom prst="rect">
            <a:avLst/>
          </a:prstGeom>
        </p:spPr>
        <p:txBody>
          <a:bodyPr/>
          <a:lstStyle>
            <a:lvl1pPr defTabSz="1926287">
              <a:defRPr spc="-134" sz="6715"/>
            </a:lvl1pPr>
          </a:lstStyle>
          <a:p>
            <a:pPr/>
            <a:r>
              <a:t>Gross Domestic Product</a:t>
            </a:r>
          </a:p>
        </p:txBody>
      </p:sp>
      <p:pic>
        <p:nvPicPr>
          <p:cNvPr id="202" name="Screen Shot 2025-09-11 at 14.19.06.png" descr="Screen Shot 2025-09-11 at 14.19.06.png"/>
          <p:cNvPicPr>
            <a:picLocks noChangeAspect="1"/>
          </p:cNvPicPr>
          <p:nvPr/>
        </p:nvPicPr>
        <p:blipFill>
          <a:blip r:embed="rId3">
            <a:extLst/>
          </a:blip>
          <a:stretch>
            <a:fillRect/>
          </a:stretch>
        </p:blipFill>
        <p:spPr>
          <a:xfrm>
            <a:off x="5387906" y="7445181"/>
            <a:ext cx="1064025" cy="93478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Allocation"/>
          <p:cNvSpPr txBox="1"/>
          <p:nvPr>
            <p:ph type="title"/>
          </p:nvPr>
        </p:nvSpPr>
        <p:spPr>
          <a:prstGeom prst="rect">
            <a:avLst/>
          </a:prstGeom>
        </p:spPr>
        <p:txBody>
          <a:bodyPr/>
          <a:lstStyle/>
          <a:p>
            <a:pPr/>
            <a:r>
              <a:t>Allocation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6" name="2_wealth_inequality .jpg" descr="2_wealth_inequality .jpg"/>
          <p:cNvPicPr>
            <a:picLocks noChangeAspect="1"/>
          </p:cNvPicPr>
          <p:nvPr>
            <p:ph type="pic" idx="22"/>
          </p:nvPr>
        </p:nvPicPr>
        <p:blipFill>
          <a:blip r:embed="rId2">
            <a:extLst/>
          </a:blip>
          <a:srcRect l="0" t="0" r="0" b="0"/>
          <a:stretch>
            <a:fillRect/>
          </a:stretch>
        </p:blipFill>
        <p:spPr>
          <a:xfrm>
            <a:off x="4176667" y="614931"/>
            <a:ext cx="14917924" cy="8032729"/>
          </a:xfrm>
          <a:prstGeom prst="rect">
            <a:avLst/>
          </a:prstGeom>
        </p:spPr>
      </p:pic>
      <p:sp>
        <p:nvSpPr>
          <p:cNvPr id="207" name="Addressing Where Additional Resources are Needed"/>
          <p:cNvSpPr txBox="1"/>
          <p:nvPr>
            <p:ph type="title"/>
          </p:nvPr>
        </p:nvSpPr>
        <p:spPr>
          <a:xfrm>
            <a:off x="1304341" y="9154899"/>
            <a:ext cx="20662390" cy="3421991"/>
          </a:xfrm>
          <a:prstGeom prst="rect">
            <a:avLst/>
          </a:prstGeom>
        </p:spPr>
        <p:txBody>
          <a:bodyPr/>
          <a:lstStyle>
            <a:lvl1pPr algn="ctr" defTabSz="975335">
              <a:defRPr spc="-100" sz="10000"/>
            </a:lvl1pPr>
          </a:lstStyle>
          <a:p>
            <a:pPr/>
            <a:r>
              <a:t>Addressing Where Additional Resources are Needed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By pinning the 2 highest and the 2 lowest Gini Coefficient of each district, North Avalon &amp; Avalon City Centre need the most action towards reducing wealth inequality.…"/>
          <p:cNvSpPr txBox="1"/>
          <p:nvPr>
            <p:ph type="body" sz="half" idx="1"/>
          </p:nvPr>
        </p:nvSpPr>
        <p:spPr>
          <a:prstGeom prst="rect">
            <a:avLst/>
          </a:prstGeom>
        </p:spPr>
        <p:txBody>
          <a:bodyPr/>
          <a:lstStyle/>
          <a:p>
            <a:pPr/>
            <a:r>
              <a:t>By pinning the 2 highest and the 2 lowest Gini Coefficient of each district, </a:t>
            </a:r>
            <a:r>
              <a:rPr b="1"/>
              <a:t>North Avalon &amp; Avalon City Centre need the most action towards reducing wealth inequality. </a:t>
            </a:r>
            <a:endParaRPr b="1"/>
          </a:p>
          <a:p>
            <a:pPr/>
            <a:r>
              <a:t>Whereas, the districts of Ridge &amp; Haarvos are of least concern for the time being. </a:t>
            </a:r>
          </a:p>
        </p:txBody>
      </p:sp>
      <p:pic>
        <p:nvPicPr>
          <p:cNvPr id="210" name="Screen Shot 2025-09-11 at 14.32.44.png" descr="Screen Shot 2025-09-11 at 14.32.44.png"/>
          <p:cNvPicPr>
            <a:picLocks noChangeAspect="1"/>
          </p:cNvPicPr>
          <p:nvPr>
            <p:ph type="pic" idx="22"/>
          </p:nvPr>
        </p:nvPicPr>
        <p:blipFill>
          <a:blip r:embed="rId2">
            <a:extLst/>
          </a:blip>
          <a:srcRect l="0" t="0" r="0" b="0"/>
          <a:stretch>
            <a:fillRect/>
          </a:stretch>
        </p:blipFill>
        <p:spPr>
          <a:xfrm>
            <a:off x="11090547" y="921101"/>
            <a:ext cx="13119101" cy="10718801"/>
          </a:xfrm>
          <a:prstGeom prst="rect">
            <a:avLst/>
          </a:prstGeom>
        </p:spPr>
      </p:pic>
      <p:sp>
        <p:nvSpPr>
          <p:cNvPr id="211" name="Inequality Allocations"/>
          <p:cNvSpPr txBox="1"/>
          <p:nvPr>
            <p:ph type="title"/>
          </p:nvPr>
        </p:nvSpPr>
        <p:spPr>
          <a:xfrm>
            <a:off x="1010644" y="952227"/>
            <a:ext cx="9779001" cy="1435101"/>
          </a:xfrm>
          <a:prstGeom prst="rect">
            <a:avLst/>
          </a:prstGeom>
        </p:spPr>
        <p:txBody>
          <a:bodyPr/>
          <a:lstStyle>
            <a:lvl1pPr defTabSz="2218888">
              <a:defRPr spc="-154" sz="7735"/>
            </a:lvl1pPr>
          </a:lstStyle>
          <a:p>
            <a:pPr/>
            <a:r>
              <a:t>Inequality Allocations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One would accuse that GDP correlates towards wealth inequality. However, the data shows while districts like Haarvos has low GDP, Its Gini Coefficent is actually pretty equal at 28.90. This is because most people living and working within the same income"/>
          <p:cNvSpPr txBox="1"/>
          <p:nvPr>
            <p:ph type="body" sz="half" idx="1"/>
          </p:nvPr>
        </p:nvSpPr>
        <p:spPr>
          <a:xfrm>
            <a:off x="635255" y="3368723"/>
            <a:ext cx="10760238" cy="9203509"/>
          </a:xfrm>
          <a:prstGeom prst="rect">
            <a:avLst/>
          </a:prstGeom>
        </p:spPr>
        <p:txBody>
          <a:bodyPr/>
          <a:lstStyle/>
          <a:p>
            <a:pPr marL="451104" indent="-451104" defTabSz="1804370">
              <a:spcBef>
                <a:spcPts val="3300"/>
              </a:spcBef>
              <a:defRPr sz="3552"/>
            </a:pPr>
            <a:r>
              <a:t>One would accuse that GDP correlates towards wealth inequality. However, the data shows while districts like Haarvos has low GDP, Its Gini Coefficent is actually pretty equal at 28.90. This is because most people living and working within the same income levels while having little or no major properties or economic disparity. </a:t>
            </a:r>
          </a:p>
          <a:p>
            <a:pPr marL="451104" indent="-451104" defTabSz="1804370">
              <a:spcBef>
                <a:spcPts val="3300"/>
              </a:spcBef>
              <a:defRPr sz="3552"/>
            </a:pPr>
            <a:r>
              <a:t>The opposite is true when some districts with the high GDP have the highest levels of wealth inequality because the way of life of some citizens are far outpaced by multi-million ₳ revenue generating businesses and properties. </a:t>
            </a:r>
            <a:r>
              <a:rPr b="1" i="1"/>
              <a:t>Therefore, despite Avalon City Centre and Trasselgar having the highest GDP’s in the city, they also have a high disproportion of wealth and need to allocate government resources to address the issue for lower income residents.</a:t>
            </a:r>
          </a:p>
        </p:txBody>
      </p:sp>
      <p:pic>
        <p:nvPicPr>
          <p:cNvPr id="214" name="Hot-air balloons viewed from below against a blue sky" descr="Hot-air balloons viewed from below against a blue sky"/>
          <p:cNvPicPr>
            <a:picLocks noChangeAspect="1"/>
          </p:cNvPicPr>
          <p:nvPr>
            <p:ph type="pic" idx="22"/>
          </p:nvPr>
        </p:nvPicPr>
        <p:blipFill>
          <a:blip r:embed="rId2">
            <a:extLst/>
          </a:blip>
          <a:srcRect l="0" t="0" r="0" b="0"/>
          <a:stretch>
            <a:fillRect/>
          </a:stretch>
        </p:blipFill>
        <p:spPr>
          <a:xfrm>
            <a:off x="11326984" y="2469068"/>
            <a:ext cx="12972543" cy="8272857"/>
          </a:xfrm>
          <a:prstGeom prst="rect">
            <a:avLst/>
          </a:prstGeom>
        </p:spPr>
      </p:pic>
      <p:sp>
        <p:nvSpPr>
          <p:cNvPr id="215" name="Preconceptions"/>
          <p:cNvSpPr txBox="1"/>
          <p:nvPr>
            <p:ph type="title"/>
          </p:nvPr>
        </p:nvSpPr>
        <p:spPr>
          <a:prstGeom prst="rect">
            <a:avLst/>
          </a:prstGeom>
        </p:spPr>
        <p:txBody>
          <a:bodyPr/>
          <a:lstStyle/>
          <a:p>
            <a:pPr/>
            <a:r>
              <a:t>Preconceptions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Conclusion"/>
          <p:cNvSpPr txBox="1"/>
          <p:nvPr>
            <p:ph type="title"/>
          </p:nvPr>
        </p:nvSpPr>
        <p:spPr>
          <a:prstGeom prst="rect">
            <a:avLst/>
          </a:prstGeom>
        </p:spPr>
        <p:txBody>
          <a:bodyPr/>
          <a:lstStyle/>
          <a:p>
            <a:pPr/>
            <a:r>
              <a:t>Conclusion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In conclusion"/>
          <p:cNvSpPr txBox="1"/>
          <p:nvPr>
            <p:ph type="title"/>
          </p:nvPr>
        </p:nvSpPr>
        <p:spPr>
          <a:prstGeom prst="rect">
            <a:avLst/>
          </a:prstGeom>
        </p:spPr>
        <p:txBody>
          <a:bodyPr/>
          <a:lstStyle/>
          <a:p>
            <a:pPr/>
            <a:r>
              <a:t>In conclusion </a:t>
            </a:r>
          </a:p>
        </p:txBody>
      </p:sp>
      <p:sp>
        <p:nvSpPr>
          <p:cNvPr id="220" name="Government resources should develop plans to mitigate wealth inequality in these key districts within Avalon City for those who’s income levels are displaced but maintain or improve their HDI."/>
          <p:cNvSpPr txBox="1"/>
          <p:nvPr>
            <p:ph type="body" idx="21"/>
          </p:nvPr>
        </p:nvSpPr>
        <p:spPr>
          <a:xfrm>
            <a:off x="798467" y="8586539"/>
            <a:ext cx="21971001" cy="1326558"/>
          </a:xfrm>
          <a:prstGeom prst="rect">
            <a:avLst/>
          </a:prstGeom>
          <a:extLst>
            <a:ext uri="{C572A759-6A51-4108-AA02-DFA0A04FC94B}">
              <ma14:wrappingTextBoxFlag xmlns:ma14="http://schemas.microsoft.com/office/mac/drawingml/2011/main" val="1"/>
            </a:ext>
          </a:extLst>
        </p:spPr>
        <p:txBody>
          <a:bodyPr/>
          <a:lstStyle>
            <a:lvl1pPr defTabSz="561340">
              <a:defRPr sz="3740"/>
            </a:lvl1pPr>
          </a:lstStyle>
          <a:p>
            <a:pPr/>
            <a:r>
              <a:t>Government resources should develop plans to mitigate wealth inequality in these key districts within Avalon City for those who’s income levels are displaced but maintain or improve their HDI.</a:t>
            </a:r>
          </a:p>
        </p:txBody>
      </p:sp>
      <p:sp>
        <p:nvSpPr>
          <p:cNvPr id="221" name="North Avalon (the most unequal district)…"/>
          <p:cNvSpPr txBox="1"/>
          <p:nvPr>
            <p:ph type="body" sz="half" idx="1"/>
          </p:nvPr>
        </p:nvSpPr>
        <p:spPr>
          <a:xfrm>
            <a:off x="798467" y="10268076"/>
            <a:ext cx="21971001" cy="3705356"/>
          </a:xfrm>
          <a:prstGeom prst="rect">
            <a:avLst/>
          </a:prstGeom>
        </p:spPr>
        <p:txBody>
          <a:bodyPr/>
          <a:lstStyle/>
          <a:p>
            <a:pPr marL="609599" indent="-609599">
              <a:defRPr sz="4200"/>
            </a:pPr>
            <a:r>
              <a:t>North Avalon (the most unequal district)</a:t>
            </a:r>
          </a:p>
          <a:p>
            <a:pPr marL="609599" indent="-609599">
              <a:defRPr sz="4200"/>
            </a:pPr>
            <a:r>
              <a:t>Avalon City Centre (the most unequal district with the highest GDP)</a:t>
            </a:r>
          </a:p>
          <a:p>
            <a:pPr marL="609599" indent="-609599">
              <a:defRPr sz="4200"/>
            </a:pPr>
            <a:r>
              <a:t>Trasselgar</a:t>
            </a:r>
          </a:p>
        </p:txBody>
      </p:sp>
      <p:pic>
        <p:nvPicPr>
          <p:cNvPr id="222" name="Avalon city image.jpeg" descr="Avalon city image.jpeg"/>
          <p:cNvPicPr>
            <a:picLocks noChangeAspect="1"/>
          </p:cNvPicPr>
          <p:nvPr/>
        </p:nvPicPr>
        <p:blipFill>
          <a:blip r:embed="rId2">
            <a:extLst/>
          </a:blip>
          <a:stretch>
            <a:fillRect/>
          </a:stretch>
        </p:blipFill>
        <p:spPr>
          <a:xfrm>
            <a:off x="8993217" y="217808"/>
            <a:ext cx="8128001" cy="8128001"/>
          </a:xfrm>
          <a:prstGeom prst="rect">
            <a:avLst/>
          </a:prstGeom>
          <a:ln w="12700">
            <a:miter lim="400000"/>
          </a:ln>
        </p:spPr>
      </p:pic>
      <p:sp>
        <p:nvSpPr>
          <p:cNvPr id="223" name="Woman"/>
          <p:cNvSpPr/>
          <p:nvPr/>
        </p:nvSpPr>
        <p:spPr>
          <a:xfrm>
            <a:off x="1228069" y="6698821"/>
            <a:ext cx="612263" cy="1532739"/>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4" name="Man"/>
          <p:cNvSpPr/>
          <p:nvPr/>
        </p:nvSpPr>
        <p:spPr>
          <a:xfrm>
            <a:off x="2624789" y="6699158"/>
            <a:ext cx="593442" cy="1532064"/>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5" name="Infant Crawling"/>
          <p:cNvSpPr/>
          <p:nvPr/>
        </p:nvSpPr>
        <p:spPr>
          <a:xfrm>
            <a:off x="4002688" y="7770415"/>
            <a:ext cx="612263" cy="461145"/>
          </a:xfrm>
          <a:custGeom>
            <a:avLst/>
            <a:gdLst/>
            <a:ahLst/>
            <a:cxnLst>
              <a:cxn ang="0">
                <a:pos x="wd2" y="hd2"/>
              </a:cxn>
              <a:cxn ang="5400000">
                <a:pos x="wd2" y="hd2"/>
              </a:cxn>
              <a:cxn ang="10800000">
                <a:pos x="wd2" y="hd2"/>
              </a:cxn>
              <a:cxn ang="16200000">
                <a:pos x="wd2" y="hd2"/>
              </a:cxn>
            </a:cxnLst>
            <a:rect l="0" t="0" r="r" b="b"/>
            <a:pathLst>
              <a:path w="21561" h="21192" fill="norm" stroke="1" extrusionOk="0">
                <a:moveTo>
                  <a:pt x="17338" y="0"/>
                </a:moveTo>
                <a:cubicBezTo>
                  <a:pt x="17184" y="-1"/>
                  <a:pt x="17026" y="7"/>
                  <a:pt x="16863" y="24"/>
                </a:cubicBezTo>
                <a:cubicBezTo>
                  <a:pt x="14606" y="265"/>
                  <a:pt x="14522" y="3352"/>
                  <a:pt x="14539" y="4168"/>
                </a:cubicBezTo>
                <a:cubicBezTo>
                  <a:pt x="14541" y="4260"/>
                  <a:pt x="14481" y="4330"/>
                  <a:pt x="14411" y="4320"/>
                </a:cubicBezTo>
                <a:cubicBezTo>
                  <a:pt x="14232" y="4292"/>
                  <a:pt x="13926" y="4358"/>
                  <a:pt x="13804" y="5056"/>
                </a:cubicBezTo>
                <a:cubicBezTo>
                  <a:pt x="13742" y="5414"/>
                  <a:pt x="13780" y="5842"/>
                  <a:pt x="13857" y="6244"/>
                </a:cubicBezTo>
                <a:cubicBezTo>
                  <a:pt x="13883" y="6381"/>
                  <a:pt x="13856" y="6527"/>
                  <a:pt x="13779" y="6627"/>
                </a:cubicBezTo>
                <a:cubicBezTo>
                  <a:pt x="12987" y="7643"/>
                  <a:pt x="10776" y="8319"/>
                  <a:pt x="8310" y="8841"/>
                </a:cubicBezTo>
                <a:cubicBezTo>
                  <a:pt x="8211" y="8862"/>
                  <a:pt x="8112" y="8810"/>
                  <a:pt x="8054" y="8703"/>
                </a:cubicBezTo>
                <a:cubicBezTo>
                  <a:pt x="7971" y="8549"/>
                  <a:pt x="7886" y="8424"/>
                  <a:pt x="7798" y="8336"/>
                </a:cubicBezTo>
                <a:cubicBezTo>
                  <a:pt x="7727" y="8264"/>
                  <a:pt x="7633" y="8237"/>
                  <a:pt x="7545" y="8261"/>
                </a:cubicBezTo>
                <a:cubicBezTo>
                  <a:pt x="7040" y="8396"/>
                  <a:pt x="6790" y="8497"/>
                  <a:pt x="6586" y="8791"/>
                </a:cubicBezTo>
                <a:cubicBezTo>
                  <a:pt x="6506" y="8905"/>
                  <a:pt x="6372" y="8930"/>
                  <a:pt x="6258" y="8890"/>
                </a:cubicBezTo>
                <a:cubicBezTo>
                  <a:pt x="6044" y="8815"/>
                  <a:pt x="5602" y="8774"/>
                  <a:pt x="4759" y="9083"/>
                </a:cubicBezTo>
                <a:cubicBezTo>
                  <a:pt x="3289" y="9623"/>
                  <a:pt x="1479" y="12638"/>
                  <a:pt x="3692" y="17008"/>
                </a:cubicBezTo>
                <a:cubicBezTo>
                  <a:pt x="3742" y="17106"/>
                  <a:pt x="3660" y="17226"/>
                  <a:pt x="3580" y="17173"/>
                </a:cubicBezTo>
                <a:cubicBezTo>
                  <a:pt x="3480" y="17107"/>
                  <a:pt x="3373" y="17049"/>
                  <a:pt x="3248" y="17008"/>
                </a:cubicBezTo>
                <a:cubicBezTo>
                  <a:pt x="2672" y="16817"/>
                  <a:pt x="2147" y="17532"/>
                  <a:pt x="2066" y="18125"/>
                </a:cubicBezTo>
                <a:cubicBezTo>
                  <a:pt x="1985" y="18717"/>
                  <a:pt x="1466" y="19287"/>
                  <a:pt x="1030" y="19447"/>
                </a:cubicBezTo>
                <a:cubicBezTo>
                  <a:pt x="745" y="19551"/>
                  <a:pt x="601" y="19831"/>
                  <a:pt x="536" y="20012"/>
                </a:cubicBezTo>
                <a:cubicBezTo>
                  <a:pt x="504" y="20099"/>
                  <a:pt x="434" y="20154"/>
                  <a:pt x="361" y="20146"/>
                </a:cubicBezTo>
                <a:cubicBezTo>
                  <a:pt x="216" y="20131"/>
                  <a:pt x="0" y="20176"/>
                  <a:pt x="0" y="20586"/>
                </a:cubicBezTo>
                <a:cubicBezTo>
                  <a:pt x="0" y="21201"/>
                  <a:pt x="1520" y="21134"/>
                  <a:pt x="2353" y="21134"/>
                </a:cubicBezTo>
                <a:cubicBezTo>
                  <a:pt x="3186" y="21134"/>
                  <a:pt x="3178" y="20359"/>
                  <a:pt x="3531" y="20359"/>
                </a:cubicBezTo>
                <a:cubicBezTo>
                  <a:pt x="3884" y="20359"/>
                  <a:pt x="4908" y="21156"/>
                  <a:pt x="5956" y="21156"/>
                </a:cubicBezTo>
                <a:cubicBezTo>
                  <a:pt x="7004" y="21156"/>
                  <a:pt x="5747" y="21156"/>
                  <a:pt x="9170" y="21156"/>
                </a:cubicBezTo>
                <a:cubicBezTo>
                  <a:pt x="10984" y="21156"/>
                  <a:pt x="10988" y="19548"/>
                  <a:pt x="10592" y="18037"/>
                </a:cubicBezTo>
                <a:cubicBezTo>
                  <a:pt x="10553" y="17888"/>
                  <a:pt x="10642" y="17734"/>
                  <a:pt x="10762" y="17742"/>
                </a:cubicBezTo>
                <a:cubicBezTo>
                  <a:pt x="11100" y="17764"/>
                  <a:pt x="11458" y="17753"/>
                  <a:pt x="11826" y="17689"/>
                </a:cubicBezTo>
                <a:cubicBezTo>
                  <a:pt x="11915" y="17674"/>
                  <a:pt x="11999" y="17751"/>
                  <a:pt x="12016" y="17868"/>
                </a:cubicBezTo>
                <a:cubicBezTo>
                  <a:pt x="12285" y="19718"/>
                  <a:pt x="13061" y="21599"/>
                  <a:pt x="14512" y="21048"/>
                </a:cubicBezTo>
                <a:cubicBezTo>
                  <a:pt x="15083" y="21296"/>
                  <a:pt x="15499" y="21198"/>
                  <a:pt x="15749" y="20949"/>
                </a:cubicBezTo>
                <a:cubicBezTo>
                  <a:pt x="16298" y="21270"/>
                  <a:pt x="16674" y="20792"/>
                  <a:pt x="16356" y="20439"/>
                </a:cubicBezTo>
                <a:cubicBezTo>
                  <a:pt x="16054" y="20103"/>
                  <a:pt x="15486" y="19298"/>
                  <a:pt x="14573" y="19299"/>
                </a:cubicBezTo>
                <a:cubicBezTo>
                  <a:pt x="14475" y="19299"/>
                  <a:pt x="14390" y="19209"/>
                  <a:pt x="14371" y="19084"/>
                </a:cubicBezTo>
                <a:cubicBezTo>
                  <a:pt x="14277" y="18494"/>
                  <a:pt x="14527" y="17143"/>
                  <a:pt x="14662" y="15972"/>
                </a:cubicBezTo>
                <a:cubicBezTo>
                  <a:pt x="14676" y="15852"/>
                  <a:pt x="14715" y="15741"/>
                  <a:pt x="14777" y="15651"/>
                </a:cubicBezTo>
                <a:cubicBezTo>
                  <a:pt x="15000" y="15325"/>
                  <a:pt x="15213" y="14954"/>
                  <a:pt x="15412" y="14529"/>
                </a:cubicBezTo>
                <a:cubicBezTo>
                  <a:pt x="15469" y="14408"/>
                  <a:pt x="15604" y="14409"/>
                  <a:pt x="15656" y="14533"/>
                </a:cubicBezTo>
                <a:cubicBezTo>
                  <a:pt x="15799" y="14870"/>
                  <a:pt x="15975" y="15184"/>
                  <a:pt x="16192" y="15439"/>
                </a:cubicBezTo>
                <a:cubicBezTo>
                  <a:pt x="16266" y="15526"/>
                  <a:pt x="16318" y="15639"/>
                  <a:pt x="16337" y="15765"/>
                </a:cubicBezTo>
                <a:cubicBezTo>
                  <a:pt x="16585" y="17373"/>
                  <a:pt x="18080" y="20842"/>
                  <a:pt x="19101" y="20942"/>
                </a:cubicBezTo>
                <a:cubicBezTo>
                  <a:pt x="20107" y="20917"/>
                  <a:pt x="20135" y="21172"/>
                  <a:pt x="20508" y="21173"/>
                </a:cubicBezTo>
                <a:cubicBezTo>
                  <a:pt x="20743" y="21174"/>
                  <a:pt x="20862" y="20793"/>
                  <a:pt x="20628" y="20540"/>
                </a:cubicBezTo>
                <a:cubicBezTo>
                  <a:pt x="20609" y="20519"/>
                  <a:pt x="20620" y="20478"/>
                  <a:pt x="20645" y="20478"/>
                </a:cubicBezTo>
                <a:cubicBezTo>
                  <a:pt x="20759" y="20479"/>
                  <a:pt x="20848" y="20482"/>
                  <a:pt x="20899" y="20485"/>
                </a:cubicBezTo>
                <a:cubicBezTo>
                  <a:pt x="20930" y="20486"/>
                  <a:pt x="20958" y="20504"/>
                  <a:pt x="20977" y="20535"/>
                </a:cubicBezTo>
                <a:cubicBezTo>
                  <a:pt x="21021" y="20606"/>
                  <a:pt x="21114" y="20741"/>
                  <a:pt x="21241" y="20815"/>
                </a:cubicBezTo>
                <a:cubicBezTo>
                  <a:pt x="21415" y="20916"/>
                  <a:pt x="21600" y="20710"/>
                  <a:pt x="21553" y="20469"/>
                </a:cubicBezTo>
                <a:cubicBezTo>
                  <a:pt x="21517" y="20281"/>
                  <a:pt x="21459" y="20059"/>
                  <a:pt x="21408" y="19878"/>
                </a:cubicBezTo>
                <a:cubicBezTo>
                  <a:pt x="21348" y="19662"/>
                  <a:pt x="21223" y="19489"/>
                  <a:pt x="21061" y="19398"/>
                </a:cubicBezTo>
                <a:cubicBezTo>
                  <a:pt x="20606" y="19143"/>
                  <a:pt x="20185" y="18944"/>
                  <a:pt x="19469" y="18789"/>
                </a:cubicBezTo>
                <a:cubicBezTo>
                  <a:pt x="19345" y="18762"/>
                  <a:pt x="19240" y="18647"/>
                  <a:pt x="19204" y="18490"/>
                </a:cubicBezTo>
                <a:cubicBezTo>
                  <a:pt x="19002" y="17615"/>
                  <a:pt x="19276" y="15944"/>
                  <a:pt x="18469" y="14355"/>
                </a:cubicBezTo>
                <a:cubicBezTo>
                  <a:pt x="18330" y="13193"/>
                  <a:pt x="18240" y="12130"/>
                  <a:pt x="17985" y="11219"/>
                </a:cubicBezTo>
                <a:cubicBezTo>
                  <a:pt x="17946" y="11077"/>
                  <a:pt x="18017" y="10926"/>
                  <a:pt x="18132" y="10909"/>
                </a:cubicBezTo>
                <a:cubicBezTo>
                  <a:pt x="19469" y="10712"/>
                  <a:pt x="20004" y="9093"/>
                  <a:pt x="20031" y="8149"/>
                </a:cubicBezTo>
                <a:cubicBezTo>
                  <a:pt x="20067" y="6948"/>
                  <a:pt x="21518" y="5148"/>
                  <a:pt x="21235" y="3532"/>
                </a:cubicBezTo>
                <a:cubicBezTo>
                  <a:pt x="20969" y="2017"/>
                  <a:pt x="19647" y="16"/>
                  <a:pt x="17338" y="0"/>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26" name="Accessible Symbol"/>
          <p:cNvSpPr/>
          <p:nvPr/>
        </p:nvSpPr>
        <p:spPr>
          <a:xfrm>
            <a:off x="5775006" y="7230302"/>
            <a:ext cx="782052" cy="1001258"/>
          </a:xfrm>
          <a:custGeom>
            <a:avLst/>
            <a:gdLst/>
            <a:ahLst/>
            <a:cxnLst>
              <a:cxn ang="0">
                <a:pos x="wd2" y="hd2"/>
              </a:cxn>
              <a:cxn ang="5400000">
                <a:pos x="wd2" y="hd2"/>
              </a:cxn>
              <a:cxn ang="10800000">
                <a:pos x="wd2" y="hd2"/>
              </a:cxn>
              <a:cxn ang="16200000">
                <a:pos x="wd2" y="hd2"/>
              </a:cxn>
            </a:cxnLst>
            <a:rect l="0" t="0" r="r" b="b"/>
            <a:pathLst>
              <a:path w="21566" h="21600" fill="norm" stroke="1" extrusionOk="0">
                <a:moveTo>
                  <a:pt x="18063" y="0"/>
                </a:moveTo>
                <a:cubicBezTo>
                  <a:pt x="16547" y="0"/>
                  <a:pt x="15317" y="962"/>
                  <a:pt x="15317" y="2148"/>
                </a:cubicBezTo>
                <a:cubicBezTo>
                  <a:pt x="15317" y="3335"/>
                  <a:pt x="16546" y="4296"/>
                  <a:pt x="18063" y="4296"/>
                </a:cubicBezTo>
                <a:cubicBezTo>
                  <a:pt x="19580" y="4296"/>
                  <a:pt x="20809" y="3335"/>
                  <a:pt x="20809" y="2148"/>
                </a:cubicBezTo>
                <a:cubicBezTo>
                  <a:pt x="20809" y="962"/>
                  <a:pt x="19580" y="0"/>
                  <a:pt x="18063" y="0"/>
                </a:cubicBezTo>
                <a:close/>
                <a:moveTo>
                  <a:pt x="8674" y="1041"/>
                </a:moveTo>
                <a:cubicBezTo>
                  <a:pt x="8251" y="1024"/>
                  <a:pt x="7827" y="1134"/>
                  <a:pt x="7496" y="1365"/>
                </a:cubicBezTo>
                <a:lnTo>
                  <a:pt x="3824" y="3925"/>
                </a:lnTo>
                <a:cubicBezTo>
                  <a:pt x="3149" y="4397"/>
                  <a:pt x="3090" y="5209"/>
                  <a:pt x="3693" y="5737"/>
                </a:cubicBezTo>
                <a:cubicBezTo>
                  <a:pt x="4296" y="6266"/>
                  <a:pt x="5334" y="6312"/>
                  <a:pt x="6010" y="5840"/>
                </a:cubicBezTo>
                <a:lnTo>
                  <a:pt x="8790" y="3898"/>
                </a:lnTo>
                <a:lnTo>
                  <a:pt x="11090" y="4944"/>
                </a:lnTo>
                <a:lnTo>
                  <a:pt x="7030" y="8561"/>
                </a:lnTo>
                <a:cubicBezTo>
                  <a:pt x="5346" y="8776"/>
                  <a:pt x="3834" y="9382"/>
                  <a:pt x="2645" y="10257"/>
                </a:cubicBezTo>
                <a:lnTo>
                  <a:pt x="4763" y="11915"/>
                </a:lnTo>
                <a:cubicBezTo>
                  <a:pt x="5721" y="11234"/>
                  <a:pt x="6995" y="10819"/>
                  <a:pt x="8389" y="10819"/>
                </a:cubicBezTo>
                <a:cubicBezTo>
                  <a:pt x="11363" y="10819"/>
                  <a:pt x="13782" y="12710"/>
                  <a:pt x="13782" y="15037"/>
                </a:cubicBezTo>
                <a:cubicBezTo>
                  <a:pt x="13782" y="16128"/>
                  <a:pt x="13251" y="17124"/>
                  <a:pt x="12379" y="17874"/>
                </a:cubicBezTo>
                <a:lnTo>
                  <a:pt x="14500" y="19531"/>
                </a:lnTo>
                <a:cubicBezTo>
                  <a:pt x="15912" y="18357"/>
                  <a:pt x="16778" y="16777"/>
                  <a:pt x="16778" y="15037"/>
                </a:cubicBezTo>
                <a:cubicBezTo>
                  <a:pt x="16778" y="14001"/>
                  <a:pt x="16470" y="13020"/>
                  <a:pt x="15924" y="12148"/>
                </a:cubicBezTo>
                <a:lnTo>
                  <a:pt x="18137" y="12052"/>
                </a:lnTo>
                <a:lnTo>
                  <a:pt x="17597" y="17221"/>
                </a:lnTo>
                <a:cubicBezTo>
                  <a:pt x="17524" y="17927"/>
                  <a:pt x="18198" y="18547"/>
                  <a:pt x="19101" y="18605"/>
                </a:cubicBezTo>
                <a:cubicBezTo>
                  <a:pt x="19146" y="18607"/>
                  <a:pt x="19190" y="18608"/>
                  <a:pt x="19235" y="18608"/>
                </a:cubicBezTo>
                <a:cubicBezTo>
                  <a:pt x="20080" y="18608"/>
                  <a:pt x="20800" y="18100"/>
                  <a:pt x="20870" y="17429"/>
                </a:cubicBezTo>
                <a:lnTo>
                  <a:pt x="21560" y="10793"/>
                </a:lnTo>
                <a:cubicBezTo>
                  <a:pt x="21600" y="10423"/>
                  <a:pt x="21432" y="10060"/>
                  <a:pt x="21101" y="9794"/>
                </a:cubicBezTo>
                <a:cubicBezTo>
                  <a:pt x="20770" y="9529"/>
                  <a:pt x="20307" y="9387"/>
                  <a:pt x="19834" y="9408"/>
                </a:cubicBezTo>
                <a:lnTo>
                  <a:pt x="14116" y="9658"/>
                </a:lnTo>
                <a:lnTo>
                  <a:pt x="17263" y="6853"/>
                </a:lnTo>
                <a:cubicBezTo>
                  <a:pt x="17712" y="6453"/>
                  <a:pt x="17840" y="5921"/>
                  <a:pt x="17666" y="5446"/>
                </a:cubicBezTo>
                <a:cubicBezTo>
                  <a:pt x="17575" y="5119"/>
                  <a:pt x="17323" y="4822"/>
                  <a:pt x="16935" y="4632"/>
                </a:cubicBezTo>
                <a:cubicBezTo>
                  <a:pt x="16923" y="4626"/>
                  <a:pt x="9411" y="1212"/>
                  <a:pt x="9411" y="1212"/>
                </a:cubicBezTo>
                <a:cubicBezTo>
                  <a:pt x="9181" y="1107"/>
                  <a:pt x="8927" y="1052"/>
                  <a:pt x="8674" y="1041"/>
                </a:cubicBezTo>
                <a:close/>
                <a:moveTo>
                  <a:pt x="1784" y="10994"/>
                </a:moveTo>
                <a:cubicBezTo>
                  <a:pt x="667" y="12109"/>
                  <a:pt x="0" y="13512"/>
                  <a:pt x="0" y="15037"/>
                </a:cubicBezTo>
                <a:cubicBezTo>
                  <a:pt x="0" y="18662"/>
                  <a:pt x="3755" y="21600"/>
                  <a:pt x="8389" y="21600"/>
                </a:cubicBezTo>
                <a:cubicBezTo>
                  <a:pt x="10340" y="21600"/>
                  <a:pt x="12133" y="21078"/>
                  <a:pt x="13557" y="20204"/>
                </a:cubicBezTo>
                <a:lnTo>
                  <a:pt x="11415" y="18529"/>
                </a:lnTo>
                <a:cubicBezTo>
                  <a:pt x="10552" y="18988"/>
                  <a:pt x="9510" y="19256"/>
                  <a:pt x="8389" y="19256"/>
                </a:cubicBezTo>
                <a:cubicBezTo>
                  <a:pt x="5415" y="19256"/>
                  <a:pt x="2996" y="17364"/>
                  <a:pt x="2996" y="15037"/>
                </a:cubicBezTo>
                <a:cubicBezTo>
                  <a:pt x="2996" y="14160"/>
                  <a:pt x="3338" y="13345"/>
                  <a:pt x="3926" y="12670"/>
                </a:cubicBezTo>
                <a:lnTo>
                  <a:pt x="1784" y="10994"/>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UN Visualization Chart; UN online database via: https://hdr.undp.org/data-center/human-development-index#/indicies/HDI…"/>
          <p:cNvSpPr txBox="1"/>
          <p:nvPr>
            <p:ph type="body" idx="1"/>
          </p:nvPr>
        </p:nvSpPr>
        <p:spPr>
          <a:prstGeom prst="rect">
            <a:avLst/>
          </a:prstGeom>
        </p:spPr>
        <p:txBody>
          <a:bodyPr numCol="1" spcCol="38100"/>
          <a:lstStyle/>
          <a:p>
            <a:pPr marL="560831" indent="-560831" defTabSz="2243271">
              <a:spcBef>
                <a:spcPts val="4100"/>
              </a:spcBef>
              <a:defRPr sz="4416"/>
            </a:pPr>
            <a:r>
              <a:t>UN Visualization Chart; UN online database via: </a:t>
            </a:r>
            <a:r>
              <a:rPr u="sng">
                <a:hlinkClick r:id="rId2" invalidUrl="" action="" tgtFrame="" tooltip="" history="1" highlightClick="0" endSnd="0"/>
              </a:rPr>
              <a:t>https://hdr.undp.org/data-center/human-development-index#/indicies/HDI</a:t>
            </a:r>
          </a:p>
          <a:p>
            <a:pPr marL="560831" indent="-560831" defTabSz="2243271">
              <a:spcBef>
                <a:spcPts val="4100"/>
              </a:spcBef>
              <a:defRPr sz="4416"/>
            </a:pPr>
            <a:r>
              <a:t>Gini Coefficient definition: OCED via; </a:t>
            </a:r>
            <a:r>
              <a:rPr u="sng">
                <a:hlinkClick r:id="rId3" invalidUrl="" action="" tgtFrame="" tooltip="" history="1" highlightClick="0" endSnd="0"/>
              </a:rPr>
              <a:t>https://www.oecd.org/en/data/indicators/income-inequality.html</a:t>
            </a:r>
          </a:p>
          <a:p>
            <a:pPr marL="560831" indent="-560831" defTabSz="2243271">
              <a:spcBef>
                <a:spcPts val="4100"/>
              </a:spcBef>
              <a:defRPr sz="4416"/>
            </a:pPr>
            <a:r>
              <a:t>UN definition of HDI: UN online data base via ; </a:t>
            </a:r>
            <a:r>
              <a:rPr u="sng">
                <a:hlinkClick r:id="rId2" invalidUrl="" action="" tgtFrame="" tooltip="" history="1" highlightClick="0" endSnd="0"/>
              </a:rPr>
              <a:t>https://hdr.undp.org/data-center/human-development-index#/indicies/HDI</a:t>
            </a:r>
          </a:p>
          <a:p>
            <a:pPr marL="560831" indent="-560831" defTabSz="2243271">
              <a:spcBef>
                <a:spcPts val="4100"/>
              </a:spcBef>
              <a:defRPr sz="4416"/>
            </a:pPr>
            <a:r>
              <a:t>GPD Definition: IMF online website via; </a:t>
            </a:r>
            <a:r>
              <a:rPr u="sng">
                <a:hlinkClick r:id="rId4" invalidUrl="" action="" tgtFrame="" tooltip="" history="1" highlightClick="0" endSnd="0"/>
              </a:rPr>
              <a:t>https://www.imf.org/en/Publications/fandd/issues/Series/Back-to-Basics/gross-domestic-product-GDP</a:t>
            </a:r>
            <a:endParaRPr u="sng"/>
          </a:p>
          <a:p>
            <a:pPr marL="560831" indent="-560831" defTabSz="2243271">
              <a:spcBef>
                <a:spcPts val="4100"/>
              </a:spcBef>
              <a:defRPr sz="4416"/>
            </a:pPr>
            <a:r>
              <a:t>All images are generated by AI via DeepAI Image generator:</a:t>
            </a:r>
            <a:r>
              <a:rPr u="sng"/>
              <a:t> </a:t>
            </a:r>
            <a:r>
              <a:rPr u="sng">
                <a:hlinkClick r:id="rId5" invalidUrl="" action="" tgtFrame="" tooltip="" history="1" highlightClick="0" endSnd="0"/>
              </a:rPr>
              <a:t>https://deepai.org/machine-learning-model/text2img</a:t>
            </a:r>
          </a:p>
        </p:txBody>
      </p:sp>
      <p:sp>
        <p:nvSpPr>
          <p:cNvPr id="229" name="Credits &amp; Citations"/>
          <p:cNvSpPr txBox="1"/>
          <p:nvPr/>
        </p:nvSpPr>
        <p:spPr>
          <a:xfrm>
            <a:off x="1224072" y="824654"/>
            <a:ext cx="14822882" cy="18495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80000"/>
              </a:lnSpc>
              <a:defRPr spc="-232" sz="11600">
                <a:solidFill>
                  <a:schemeClr val="accent1">
                    <a:hueOff val="114395"/>
                    <a:lumOff val="-24975"/>
                  </a:schemeClr>
                </a:solidFill>
                <a:latin typeface="Helvetica Neue Medium"/>
                <a:ea typeface="Helvetica Neue Medium"/>
                <a:cs typeface="Helvetica Neue Medium"/>
                <a:sym typeface="Helvetica Neue Medium"/>
              </a:defRPr>
            </a:lvl1pPr>
          </a:lstStyle>
          <a:p>
            <a:pPr/>
            <a:r>
              <a:t>Credits &amp; Citations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ntroduction"/>
          <p:cNvSpPr txBox="1"/>
          <p:nvPr>
            <p:ph type="title"/>
          </p:nvPr>
        </p:nvSpPr>
        <p:spPr>
          <a:prstGeom prst="rect">
            <a:avLst/>
          </a:prstGeom>
        </p:spPr>
        <p:txBody>
          <a:bodyPr/>
          <a:lstStyle/>
          <a:p>
            <a:pPr/>
            <a:r>
              <a:t>Introduction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Analyzing Wealth Inequality Within the City"/>
          <p:cNvSpPr txBox="1"/>
          <p:nvPr>
            <p:ph type="title"/>
          </p:nvPr>
        </p:nvSpPr>
        <p:spPr>
          <a:xfrm>
            <a:off x="1206500" y="951954"/>
            <a:ext cx="21971000" cy="1435101"/>
          </a:xfrm>
          <a:prstGeom prst="rect">
            <a:avLst/>
          </a:prstGeom>
        </p:spPr>
        <p:txBody>
          <a:bodyPr/>
          <a:lstStyle/>
          <a:p>
            <a:pPr/>
            <a:r>
              <a:t>Analyzing Wealth Inequality Within the City</a:t>
            </a:r>
          </a:p>
        </p:txBody>
      </p:sp>
      <p:sp>
        <p:nvSpPr>
          <p:cNvPr id="159" name="An analysis covering each city’s districts regarding gaps in wealth"/>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An analysis covering each city’s districts regarding gaps in wealth</a:t>
            </a:r>
          </a:p>
        </p:txBody>
      </p:sp>
      <p:sp>
        <p:nvSpPr>
          <p:cNvPr id="160" name="Synopsis:…"/>
          <p:cNvSpPr txBox="1"/>
          <p:nvPr>
            <p:ph type="body" idx="1"/>
          </p:nvPr>
        </p:nvSpPr>
        <p:spPr>
          <a:prstGeom prst="rect">
            <a:avLst/>
          </a:prstGeom>
        </p:spPr>
        <p:txBody>
          <a:bodyPr/>
          <a:lstStyle/>
          <a:p>
            <a:pPr>
              <a:defRPr b="1"/>
            </a:pPr>
            <a:r>
              <a:t>Synopsis:</a:t>
            </a:r>
          </a:p>
          <a:p>
            <a:pPr/>
          </a:p>
          <a:p>
            <a:pPr/>
            <a:r>
              <a:t>Purpose</a:t>
            </a:r>
          </a:p>
          <a:p>
            <a:pPr/>
            <a:r>
              <a:t>Data Analysis Findings</a:t>
            </a:r>
          </a:p>
          <a:p>
            <a:pPr/>
            <a:r>
              <a:t>Allocation</a:t>
            </a:r>
          </a:p>
          <a:p>
            <a:pPr/>
            <a:r>
              <a:t>Conclusion</a:t>
            </a:r>
          </a:p>
          <a:p>
            <a:pPr/>
            <a:r>
              <a:t>Credits &amp; Citations</a:t>
            </a:r>
          </a:p>
        </p:txBody>
      </p:sp>
      <p:pic>
        <p:nvPicPr>
          <p:cNvPr id="161" name="Wealth Inequality.jpg" descr="Wealth Inequality.jpg"/>
          <p:cNvPicPr>
            <a:picLocks noChangeAspect="1"/>
          </p:cNvPicPr>
          <p:nvPr/>
        </p:nvPicPr>
        <p:blipFill>
          <a:blip r:embed="rId2">
            <a:extLst/>
          </a:blip>
          <a:stretch>
            <a:fillRect/>
          </a:stretch>
        </p:blipFill>
        <p:spPr>
          <a:xfrm>
            <a:off x="12501546" y="3280840"/>
            <a:ext cx="8887819" cy="888782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Purpose"/>
          <p:cNvSpPr txBox="1"/>
          <p:nvPr>
            <p:ph type="title"/>
          </p:nvPr>
        </p:nvSpPr>
        <p:spPr>
          <a:prstGeom prst="rect">
            <a:avLst/>
          </a:prstGeom>
        </p:spPr>
        <p:txBody>
          <a:bodyPr/>
          <a:lstStyle/>
          <a:p>
            <a:pPr/>
            <a:r>
              <a:t>Purpose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he purpose is to find which citizens need economic help within in Avalon City to improve the general quality of life for everyone."/>
          <p:cNvSpPr txBox="1"/>
          <p:nvPr>
            <p:ph type="body" sz="half" idx="1"/>
          </p:nvPr>
        </p:nvSpPr>
        <p:spPr>
          <a:xfrm>
            <a:off x="1206500" y="7091574"/>
            <a:ext cx="21971000" cy="3874313"/>
          </a:xfrm>
          <a:prstGeom prst="rect">
            <a:avLst/>
          </a:prstGeom>
        </p:spPr>
        <p:txBody>
          <a:bodyPr/>
          <a:lstStyle/>
          <a:p>
            <a:pPr lvl="1" indent="320039" defTabSz="1706837">
              <a:defRPr spc="-162" sz="8119"/>
            </a:pPr>
            <a:r>
              <a:t>The purpose is to find which citizens need economic help within in Avalon City to improve the general quality of life for everyone.</a:t>
            </a:r>
          </a:p>
        </p:txBody>
      </p:sp>
      <p:pic>
        <p:nvPicPr>
          <p:cNvPr id="166" name="Wealth inequality cityscape.jpg" descr="Wealth inequality cityscape.jpg"/>
          <p:cNvPicPr>
            <a:picLocks noChangeAspect="1"/>
          </p:cNvPicPr>
          <p:nvPr/>
        </p:nvPicPr>
        <p:blipFill>
          <a:blip r:embed="rId2">
            <a:extLst/>
          </a:blip>
          <a:stretch>
            <a:fillRect/>
          </a:stretch>
        </p:blipFill>
        <p:spPr>
          <a:xfrm>
            <a:off x="5211386" y="340426"/>
            <a:ext cx="12986069" cy="6992500"/>
          </a:xfrm>
          <a:prstGeom prst="rect">
            <a:avLst/>
          </a:prstGeom>
          <a:ln w="12700">
            <a:miter lim="400000"/>
          </a:ln>
        </p:spPr>
      </p:pic>
      <p:sp>
        <p:nvSpPr>
          <p:cNvPr id="167" name="Male"/>
          <p:cNvSpPr/>
          <p:nvPr/>
        </p:nvSpPr>
        <p:spPr>
          <a:xfrm>
            <a:off x="9910940" y="11364634"/>
            <a:ext cx="567191" cy="1530463"/>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10777" y="0"/>
                </a:moveTo>
                <a:cubicBezTo>
                  <a:pt x="9509" y="0"/>
                  <a:pt x="8239" y="180"/>
                  <a:pt x="7271" y="540"/>
                </a:cubicBezTo>
                <a:cubicBezTo>
                  <a:pt x="5335" y="1259"/>
                  <a:pt x="5335" y="2425"/>
                  <a:pt x="7271" y="3144"/>
                </a:cubicBezTo>
                <a:cubicBezTo>
                  <a:pt x="9206" y="3863"/>
                  <a:pt x="12348" y="3863"/>
                  <a:pt x="14284" y="3144"/>
                </a:cubicBezTo>
                <a:cubicBezTo>
                  <a:pt x="16220" y="2425"/>
                  <a:pt x="16220" y="1259"/>
                  <a:pt x="14284" y="540"/>
                </a:cubicBezTo>
                <a:cubicBezTo>
                  <a:pt x="13316" y="180"/>
                  <a:pt x="12046" y="0"/>
                  <a:pt x="10777" y="0"/>
                </a:cubicBezTo>
                <a:close/>
                <a:moveTo>
                  <a:pt x="4845" y="4060"/>
                </a:moveTo>
                <a:cubicBezTo>
                  <a:pt x="2970" y="4060"/>
                  <a:pt x="1445" y="4331"/>
                  <a:pt x="907" y="4563"/>
                </a:cubicBezTo>
                <a:cubicBezTo>
                  <a:pt x="-23" y="4963"/>
                  <a:pt x="-21" y="5438"/>
                  <a:pt x="8" y="5606"/>
                </a:cubicBezTo>
                <a:lnTo>
                  <a:pt x="8" y="12393"/>
                </a:lnTo>
                <a:cubicBezTo>
                  <a:pt x="8" y="12733"/>
                  <a:pt x="732" y="13004"/>
                  <a:pt x="1648" y="13004"/>
                </a:cubicBezTo>
                <a:cubicBezTo>
                  <a:pt x="2563" y="13004"/>
                  <a:pt x="3292" y="12728"/>
                  <a:pt x="3292" y="12393"/>
                </a:cubicBezTo>
                <a:lnTo>
                  <a:pt x="3292" y="6777"/>
                </a:lnTo>
                <a:lnTo>
                  <a:pt x="4791" y="6777"/>
                </a:lnTo>
                <a:lnTo>
                  <a:pt x="4791" y="12641"/>
                </a:lnTo>
                <a:lnTo>
                  <a:pt x="4804" y="12641"/>
                </a:lnTo>
                <a:lnTo>
                  <a:pt x="4804" y="20628"/>
                </a:lnTo>
                <a:cubicBezTo>
                  <a:pt x="4804" y="21163"/>
                  <a:pt x="5982" y="21600"/>
                  <a:pt x="7421" y="21600"/>
                </a:cubicBezTo>
                <a:cubicBezTo>
                  <a:pt x="8860" y="21600"/>
                  <a:pt x="10037" y="21163"/>
                  <a:pt x="10037" y="20628"/>
                </a:cubicBezTo>
                <a:lnTo>
                  <a:pt x="10037" y="12641"/>
                </a:lnTo>
                <a:lnTo>
                  <a:pt x="10777" y="12641"/>
                </a:lnTo>
                <a:lnTo>
                  <a:pt x="11504" y="12641"/>
                </a:lnTo>
                <a:lnTo>
                  <a:pt x="11504" y="20628"/>
                </a:lnTo>
                <a:cubicBezTo>
                  <a:pt x="11504" y="21163"/>
                  <a:pt x="12682" y="21600"/>
                  <a:pt x="14121" y="21600"/>
                </a:cubicBezTo>
                <a:cubicBezTo>
                  <a:pt x="15559" y="21600"/>
                  <a:pt x="16737" y="21163"/>
                  <a:pt x="16737" y="20628"/>
                </a:cubicBezTo>
                <a:lnTo>
                  <a:pt x="16737" y="12636"/>
                </a:lnTo>
                <a:lnTo>
                  <a:pt x="16750" y="12636"/>
                </a:lnTo>
                <a:lnTo>
                  <a:pt x="16750" y="6772"/>
                </a:lnTo>
                <a:lnTo>
                  <a:pt x="18249" y="6772"/>
                </a:lnTo>
                <a:lnTo>
                  <a:pt x="18249" y="12388"/>
                </a:lnTo>
                <a:cubicBezTo>
                  <a:pt x="18249" y="12728"/>
                  <a:pt x="18973" y="12997"/>
                  <a:pt x="19889" y="12997"/>
                </a:cubicBezTo>
                <a:cubicBezTo>
                  <a:pt x="20805" y="12997"/>
                  <a:pt x="21533" y="12723"/>
                  <a:pt x="21533" y="12388"/>
                </a:cubicBezTo>
                <a:lnTo>
                  <a:pt x="21533" y="5606"/>
                </a:lnTo>
                <a:cubicBezTo>
                  <a:pt x="21577" y="5438"/>
                  <a:pt x="21564" y="4957"/>
                  <a:pt x="20634" y="4563"/>
                </a:cubicBezTo>
                <a:cubicBezTo>
                  <a:pt x="20096" y="4336"/>
                  <a:pt x="18566" y="4060"/>
                  <a:pt x="16691" y="4060"/>
                </a:cubicBezTo>
                <a:lnTo>
                  <a:pt x="10777" y="4060"/>
                </a:lnTo>
                <a:lnTo>
                  <a:pt x="4845" y="4060"/>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8" name="Female"/>
          <p:cNvSpPr/>
          <p:nvPr/>
        </p:nvSpPr>
        <p:spPr>
          <a:xfrm>
            <a:off x="14371172" y="11364266"/>
            <a:ext cx="692274" cy="1531198"/>
          </a:xfrm>
          <a:custGeom>
            <a:avLst/>
            <a:gdLst/>
            <a:ahLst/>
            <a:cxnLst>
              <a:cxn ang="0">
                <a:pos x="wd2" y="hd2"/>
              </a:cxn>
              <a:cxn ang="5400000">
                <a:pos x="wd2" y="hd2"/>
              </a:cxn>
              <a:cxn ang="10800000">
                <a:pos x="wd2" y="hd2"/>
              </a:cxn>
              <a:cxn ang="16200000">
                <a:pos x="wd2" y="hd2"/>
              </a:cxn>
            </a:cxnLst>
            <a:rect l="0" t="0" r="r" b="b"/>
            <a:pathLst>
              <a:path w="21297" h="21600" fill="norm" stroke="1" extrusionOk="0">
                <a:moveTo>
                  <a:pt x="10652" y="0"/>
                </a:moveTo>
                <a:cubicBezTo>
                  <a:pt x="9610" y="0"/>
                  <a:pt x="8570" y="182"/>
                  <a:pt x="7774" y="547"/>
                </a:cubicBezTo>
                <a:cubicBezTo>
                  <a:pt x="6184" y="1276"/>
                  <a:pt x="6184" y="2458"/>
                  <a:pt x="7774" y="3188"/>
                </a:cubicBezTo>
                <a:cubicBezTo>
                  <a:pt x="9365" y="3917"/>
                  <a:pt x="11943" y="3917"/>
                  <a:pt x="13534" y="3188"/>
                </a:cubicBezTo>
                <a:cubicBezTo>
                  <a:pt x="15124" y="2458"/>
                  <a:pt x="15124" y="1276"/>
                  <a:pt x="13534" y="547"/>
                </a:cubicBezTo>
                <a:cubicBezTo>
                  <a:pt x="12738" y="182"/>
                  <a:pt x="11695" y="0"/>
                  <a:pt x="10652" y="0"/>
                </a:cubicBezTo>
                <a:close/>
                <a:moveTo>
                  <a:pt x="7859" y="4109"/>
                </a:moveTo>
                <a:cubicBezTo>
                  <a:pt x="5671" y="4109"/>
                  <a:pt x="4499" y="4934"/>
                  <a:pt x="4153" y="5420"/>
                </a:cubicBezTo>
                <a:lnTo>
                  <a:pt x="50" y="11877"/>
                </a:lnTo>
                <a:cubicBezTo>
                  <a:pt x="-150" y="12205"/>
                  <a:pt x="268" y="12546"/>
                  <a:pt x="985" y="12638"/>
                </a:cubicBezTo>
                <a:cubicBezTo>
                  <a:pt x="1106" y="12653"/>
                  <a:pt x="1229" y="12661"/>
                  <a:pt x="1349" y="12661"/>
                </a:cubicBezTo>
                <a:cubicBezTo>
                  <a:pt x="1938" y="12661"/>
                  <a:pt x="2478" y="12482"/>
                  <a:pt x="2644" y="12209"/>
                </a:cubicBezTo>
                <a:lnTo>
                  <a:pt x="6269" y="6537"/>
                </a:lnTo>
                <a:lnTo>
                  <a:pt x="6994" y="6537"/>
                </a:lnTo>
                <a:cubicBezTo>
                  <a:pt x="6989" y="6544"/>
                  <a:pt x="6983" y="6551"/>
                  <a:pt x="6979" y="6558"/>
                </a:cubicBezTo>
                <a:lnTo>
                  <a:pt x="2405" y="14438"/>
                </a:lnTo>
                <a:cubicBezTo>
                  <a:pt x="2329" y="14570"/>
                  <a:pt x="2507" y="14676"/>
                  <a:pt x="2803" y="14676"/>
                </a:cubicBezTo>
                <a:lnTo>
                  <a:pt x="6067" y="14676"/>
                </a:lnTo>
                <a:lnTo>
                  <a:pt x="6067" y="20674"/>
                </a:lnTo>
                <a:cubicBezTo>
                  <a:pt x="6067" y="21185"/>
                  <a:pt x="6972" y="21600"/>
                  <a:pt x="8087" y="21600"/>
                </a:cubicBezTo>
                <a:cubicBezTo>
                  <a:pt x="9203" y="21600"/>
                  <a:pt x="10104" y="21185"/>
                  <a:pt x="10104" y="20674"/>
                </a:cubicBezTo>
                <a:lnTo>
                  <a:pt x="10104" y="14676"/>
                </a:lnTo>
                <a:cubicBezTo>
                  <a:pt x="10326" y="14676"/>
                  <a:pt x="10531" y="14676"/>
                  <a:pt x="10608" y="14676"/>
                </a:cubicBezTo>
                <a:cubicBezTo>
                  <a:pt x="10695" y="14676"/>
                  <a:pt x="10945" y="14676"/>
                  <a:pt x="11201" y="14676"/>
                </a:cubicBezTo>
                <a:lnTo>
                  <a:pt x="11201" y="20674"/>
                </a:lnTo>
                <a:cubicBezTo>
                  <a:pt x="11201" y="21185"/>
                  <a:pt x="12105" y="21600"/>
                  <a:pt x="13221" y="21600"/>
                </a:cubicBezTo>
                <a:cubicBezTo>
                  <a:pt x="14337" y="21600"/>
                  <a:pt x="15238" y="21185"/>
                  <a:pt x="15238" y="20674"/>
                </a:cubicBezTo>
                <a:lnTo>
                  <a:pt x="15238" y="14676"/>
                </a:lnTo>
                <a:lnTo>
                  <a:pt x="18410" y="14676"/>
                </a:lnTo>
                <a:cubicBezTo>
                  <a:pt x="18706" y="14676"/>
                  <a:pt x="18887" y="14570"/>
                  <a:pt x="18811" y="14438"/>
                </a:cubicBezTo>
                <a:lnTo>
                  <a:pt x="14237" y="6558"/>
                </a:lnTo>
                <a:cubicBezTo>
                  <a:pt x="14233" y="6551"/>
                  <a:pt x="14227" y="6544"/>
                  <a:pt x="14222" y="6537"/>
                </a:cubicBezTo>
                <a:lnTo>
                  <a:pt x="14932" y="6537"/>
                </a:lnTo>
                <a:lnTo>
                  <a:pt x="18656" y="12192"/>
                </a:lnTo>
                <a:cubicBezTo>
                  <a:pt x="18827" y="12463"/>
                  <a:pt x="19364" y="12638"/>
                  <a:pt x="19948" y="12638"/>
                </a:cubicBezTo>
                <a:cubicBezTo>
                  <a:pt x="20072" y="12638"/>
                  <a:pt x="20199" y="12631"/>
                  <a:pt x="20324" y="12614"/>
                </a:cubicBezTo>
                <a:cubicBezTo>
                  <a:pt x="21038" y="12519"/>
                  <a:pt x="21450" y="12177"/>
                  <a:pt x="21244" y="11850"/>
                </a:cubicBezTo>
                <a:lnTo>
                  <a:pt x="17037" y="5432"/>
                </a:lnTo>
                <a:lnTo>
                  <a:pt x="17022" y="5407"/>
                </a:lnTo>
                <a:cubicBezTo>
                  <a:pt x="16669" y="4924"/>
                  <a:pt x="15494" y="4112"/>
                  <a:pt x="13328" y="4112"/>
                </a:cubicBezTo>
                <a:cubicBezTo>
                  <a:pt x="13316" y="4112"/>
                  <a:pt x="13303" y="4112"/>
                  <a:pt x="13291" y="4112"/>
                </a:cubicBezTo>
                <a:lnTo>
                  <a:pt x="12768" y="4114"/>
                </a:lnTo>
                <a:cubicBezTo>
                  <a:pt x="12732" y="4113"/>
                  <a:pt x="12698" y="4109"/>
                  <a:pt x="12662" y="4109"/>
                </a:cubicBezTo>
                <a:lnTo>
                  <a:pt x="7859" y="4109"/>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9" name="Accessible Symbol"/>
          <p:cNvSpPr/>
          <p:nvPr/>
        </p:nvSpPr>
        <p:spPr>
          <a:xfrm>
            <a:off x="6684792" y="11427423"/>
            <a:ext cx="1097312" cy="1404883"/>
          </a:xfrm>
          <a:custGeom>
            <a:avLst/>
            <a:gdLst/>
            <a:ahLst/>
            <a:cxnLst>
              <a:cxn ang="0">
                <a:pos x="wd2" y="hd2"/>
              </a:cxn>
              <a:cxn ang="5400000">
                <a:pos x="wd2" y="hd2"/>
              </a:cxn>
              <a:cxn ang="10800000">
                <a:pos x="wd2" y="hd2"/>
              </a:cxn>
              <a:cxn ang="16200000">
                <a:pos x="wd2" y="hd2"/>
              </a:cxn>
            </a:cxnLst>
            <a:rect l="0" t="0" r="r" b="b"/>
            <a:pathLst>
              <a:path w="21566" h="21600" fill="norm" stroke="1" extrusionOk="0">
                <a:moveTo>
                  <a:pt x="18063" y="0"/>
                </a:moveTo>
                <a:cubicBezTo>
                  <a:pt x="16547" y="0"/>
                  <a:pt x="15317" y="962"/>
                  <a:pt x="15317" y="2148"/>
                </a:cubicBezTo>
                <a:cubicBezTo>
                  <a:pt x="15317" y="3335"/>
                  <a:pt x="16546" y="4296"/>
                  <a:pt x="18063" y="4296"/>
                </a:cubicBezTo>
                <a:cubicBezTo>
                  <a:pt x="19580" y="4296"/>
                  <a:pt x="20809" y="3335"/>
                  <a:pt x="20809" y="2148"/>
                </a:cubicBezTo>
                <a:cubicBezTo>
                  <a:pt x="20809" y="962"/>
                  <a:pt x="19580" y="0"/>
                  <a:pt x="18063" y="0"/>
                </a:cubicBezTo>
                <a:close/>
                <a:moveTo>
                  <a:pt x="8674" y="1041"/>
                </a:moveTo>
                <a:cubicBezTo>
                  <a:pt x="8251" y="1024"/>
                  <a:pt x="7827" y="1134"/>
                  <a:pt x="7496" y="1365"/>
                </a:cubicBezTo>
                <a:lnTo>
                  <a:pt x="3824" y="3925"/>
                </a:lnTo>
                <a:cubicBezTo>
                  <a:pt x="3149" y="4397"/>
                  <a:pt x="3090" y="5209"/>
                  <a:pt x="3693" y="5737"/>
                </a:cubicBezTo>
                <a:cubicBezTo>
                  <a:pt x="4296" y="6266"/>
                  <a:pt x="5334" y="6312"/>
                  <a:pt x="6010" y="5840"/>
                </a:cubicBezTo>
                <a:lnTo>
                  <a:pt x="8790" y="3898"/>
                </a:lnTo>
                <a:lnTo>
                  <a:pt x="11090" y="4944"/>
                </a:lnTo>
                <a:lnTo>
                  <a:pt x="7030" y="8561"/>
                </a:lnTo>
                <a:cubicBezTo>
                  <a:pt x="5346" y="8776"/>
                  <a:pt x="3834" y="9382"/>
                  <a:pt x="2645" y="10257"/>
                </a:cubicBezTo>
                <a:lnTo>
                  <a:pt x="4763" y="11915"/>
                </a:lnTo>
                <a:cubicBezTo>
                  <a:pt x="5721" y="11234"/>
                  <a:pt x="6995" y="10819"/>
                  <a:pt x="8389" y="10819"/>
                </a:cubicBezTo>
                <a:cubicBezTo>
                  <a:pt x="11363" y="10819"/>
                  <a:pt x="13782" y="12710"/>
                  <a:pt x="13782" y="15037"/>
                </a:cubicBezTo>
                <a:cubicBezTo>
                  <a:pt x="13782" y="16128"/>
                  <a:pt x="13251" y="17124"/>
                  <a:pt x="12379" y="17874"/>
                </a:cubicBezTo>
                <a:lnTo>
                  <a:pt x="14500" y="19531"/>
                </a:lnTo>
                <a:cubicBezTo>
                  <a:pt x="15912" y="18357"/>
                  <a:pt x="16778" y="16777"/>
                  <a:pt x="16778" y="15037"/>
                </a:cubicBezTo>
                <a:cubicBezTo>
                  <a:pt x="16778" y="14001"/>
                  <a:pt x="16470" y="13020"/>
                  <a:pt x="15924" y="12148"/>
                </a:cubicBezTo>
                <a:lnTo>
                  <a:pt x="18137" y="12052"/>
                </a:lnTo>
                <a:lnTo>
                  <a:pt x="17597" y="17221"/>
                </a:lnTo>
                <a:cubicBezTo>
                  <a:pt x="17524" y="17927"/>
                  <a:pt x="18198" y="18547"/>
                  <a:pt x="19101" y="18605"/>
                </a:cubicBezTo>
                <a:cubicBezTo>
                  <a:pt x="19146" y="18607"/>
                  <a:pt x="19190" y="18608"/>
                  <a:pt x="19235" y="18608"/>
                </a:cubicBezTo>
                <a:cubicBezTo>
                  <a:pt x="20080" y="18608"/>
                  <a:pt x="20800" y="18100"/>
                  <a:pt x="20870" y="17429"/>
                </a:cubicBezTo>
                <a:lnTo>
                  <a:pt x="21560" y="10793"/>
                </a:lnTo>
                <a:cubicBezTo>
                  <a:pt x="21600" y="10423"/>
                  <a:pt x="21432" y="10060"/>
                  <a:pt x="21101" y="9794"/>
                </a:cubicBezTo>
                <a:cubicBezTo>
                  <a:pt x="20770" y="9529"/>
                  <a:pt x="20307" y="9387"/>
                  <a:pt x="19834" y="9408"/>
                </a:cubicBezTo>
                <a:lnTo>
                  <a:pt x="14116" y="9658"/>
                </a:lnTo>
                <a:lnTo>
                  <a:pt x="17263" y="6853"/>
                </a:lnTo>
                <a:cubicBezTo>
                  <a:pt x="17712" y="6453"/>
                  <a:pt x="17840" y="5921"/>
                  <a:pt x="17666" y="5446"/>
                </a:cubicBezTo>
                <a:cubicBezTo>
                  <a:pt x="17575" y="5119"/>
                  <a:pt x="17323" y="4822"/>
                  <a:pt x="16935" y="4632"/>
                </a:cubicBezTo>
                <a:cubicBezTo>
                  <a:pt x="16923" y="4626"/>
                  <a:pt x="9411" y="1212"/>
                  <a:pt x="9411" y="1212"/>
                </a:cubicBezTo>
                <a:cubicBezTo>
                  <a:pt x="9181" y="1107"/>
                  <a:pt x="8927" y="1052"/>
                  <a:pt x="8674" y="1041"/>
                </a:cubicBezTo>
                <a:close/>
                <a:moveTo>
                  <a:pt x="1784" y="10994"/>
                </a:moveTo>
                <a:cubicBezTo>
                  <a:pt x="667" y="12109"/>
                  <a:pt x="0" y="13512"/>
                  <a:pt x="0" y="15037"/>
                </a:cubicBezTo>
                <a:cubicBezTo>
                  <a:pt x="0" y="18662"/>
                  <a:pt x="3755" y="21600"/>
                  <a:pt x="8389" y="21600"/>
                </a:cubicBezTo>
                <a:cubicBezTo>
                  <a:pt x="10340" y="21600"/>
                  <a:pt x="12133" y="21078"/>
                  <a:pt x="13557" y="20204"/>
                </a:cubicBezTo>
                <a:lnTo>
                  <a:pt x="11415" y="18529"/>
                </a:lnTo>
                <a:cubicBezTo>
                  <a:pt x="10552" y="18988"/>
                  <a:pt x="9510" y="19256"/>
                  <a:pt x="8389" y="19256"/>
                </a:cubicBezTo>
                <a:cubicBezTo>
                  <a:pt x="5415" y="19256"/>
                  <a:pt x="2996" y="17364"/>
                  <a:pt x="2996" y="15037"/>
                </a:cubicBezTo>
                <a:cubicBezTo>
                  <a:pt x="2996" y="14160"/>
                  <a:pt x="3338" y="13345"/>
                  <a:pt x="3926" y="12670"/>
                </a:cubicBezTo>
                <a:lnTo>
                  <a:pt x="1784" y="10994"/>
                </a:ln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70" name="Infant Crawling"/>
          <p:cNvSpPr/>
          <p:nvPr/>
        </p:nvSpPr>
        <p:spPr>
          <a:xfrm>
            <a:off x="17723494" y="11758079"/>
            <a:ext cx="1420640" cy="1069997"/>
          </a:xfrm>
          <a:custGeom>
            <a:avLst/>
            <a:gdLst/>
            <a:ahLst/>
            <a:cxnLst>
              <a:cxn ang="0">
                <a:pos x="wd2" y="hd2"/>
              </a:cxn>
              <a:cxn ang="5400000">
                <a:pos x="wd2" y="hd2"/>
              </a:cxn>
              <a:cxn ang="10800000">
                <a:pos x="wd2" y="hd2"/>
              </a:cxn>
              <a:cxn ang="16200000">
                <a:pos x="wd2" y="hd2"/>
              </a:cxn>
            </a:cxnLst>
            <a:rect l="0" t="0" r="r" b="b"/>
            <a:pathLst>
              <a:path w="21561" h="21192" fill="norm" stroke="1" extrusionOk="0">
                <a:moveTo>
                  <a:pt x="17338" y="0"/>
                </a:moveTo>
                <a:cubicBezTo>
                  <a:pt x="17184" y="-1"/>
                  <a:pt x="17026" y="7"/>
                  <a:pt x="16863" y="24"/>
                </a:cubicBezTo>
                <a:cubicBezTo>
                  <a:pt x="14606" y="265"/>
                  <a:pt x="14522" y="3352"/>
                  <a:pt x="14539" y="4168"/>
                </a:cubicBezTo>
                <a:cubicBezTo>
                  <a:pt x="14541" y="4260"/>
                  <a:pt x="14481" y="4330"/>
                  <a:pt x="14411" y="4320"/>
                </a:cubicBezTo>
                <a:cubicBezTo>
                  <a:pt x="14232" y="4292"/>
                  <a:pt x="13926" y="4358"/>
                  <a:pt x="13804" y="5056"/>
                </a:cubicBezTo>
                <a:cubicBezTo>
                  <a:pt x="13742" y="5414"/>
                  <a:pt x="13780" y="5842"/>
                  <a:pt x="13857" y="6244"/>
                </a:cubicBezTo>
                <a:cubicBezTo>
                  <a:pt x="13883" y="6381"/>
                  <a:pt x="13856" y="6527"/>
                  <a:pt x="13779" y="6627"/>
                </a:cubicBezTo>
                <a:cubicBezTo>
                  <a:pt x="12987" y="7643"/>
                  <a:pt x="10776" y="8319"/>
                  <a:pt x="8310" y="8841"/>
                </a:cubicBezTo>
                <a:cubicBezTo>
                  <a:pt x="8211" y="8862"/>
                  <a:pt x="8112" y="8810"/>
                  <a:pt x="8054" y="8703"/>
                </a:cubicBezTo>
                <a:cubicBezTo>
                  <a:pt x="7971" y="8549"/>
                  <a:pt x="7886" y="8424"/>
                  <a:pt x="7798" y="8336"/>
                </a:cubicBezTo>
                <a:cubicBezTo>
                  <a:pt x="7727" y="8264"/>
                  <a:pt x="7633" y="8237"/>
                  <a:pt x="7545" y="8261"/>
                </a:cubicBezTo>
                <a:cubicBezTo>
                  <a:pt x="7040" y="8396"/>
                  <a:pt x="6790" y="8497"/>
                  <a:pt x="6586" y="8791"/>
                </a:cubicBezTo>
                <a:cubicBezTo>
                  <a:pt x="6506" y="8905"/>
                  <a:pt x="6372" y="8930"/>
                  <a:pt x="6258" y="8890"/>
                </a:cubicBezTo>
                <a:cubicBezTo>
                  <a:pt x="6044" y="8815"/>
                  <a:pt x="5602" y="8774"/>
                  <a:pt x="4759" y="9083"/>
                </a:cubicBezTo>
                <a:cubicBezTo>
                  <a:pt x="3289" y="9623"/>
                  <a:pt x="1479" y="12638"/>
                  <a:pt x="3692" y="17008"/>
                </a:cubicBezTo>
                <a:cubicBezTo>
                  <a:pt x="3742" y="17106"/>
                  <a:pt x="3660" y="17226"/>
                  <a:pt x="3580" y="17173"/>
                </a:cubicBezTo>
                <a:cubicBezTo>
                  <a:pt x="3480" y="17107"/>
                  <a:pt x="3373" y="17049"/>
                  <a:pt x="3248" y="17008"/>
                </a:cubicBezTo>
                <a:cubicBezTo>
                  <a:pt x="2672" y="16817"/>
                  <a:pt x="2147" y="17532"/>
                  <a:pt x="2066" y="18125"/>
                </a:cubicBezTo>
                <a:cubicBezTo>
                  <a:pt x="1985" y="18717"/>
                  <a:pt x="1466" y="19287"/>
                  <a:pt x="1030" y="19447"/>
                </a:cubicBezTo>
                <a:cubicBezTo>
                  <a:pt x="745" y="19551"/>
                  <a:pt x="601" y="19831"/>
                  <a:pt x="536" y="20012"/>
                </a:cubicBezTo>
                <a:cubicBezTo>
                  <a:pt x="504" y="20099"/>
                  <a:pt x="434" y="20154"/>
                  <a:pt x="361" y="20146"/>
                </a:cubicBezTo>
                <a:cubicBezTo>
                  <a:pt x="216" y="20131"/>
                  <a:pt x="0" y="20176"/>
                  <a:pt x="0" y="20586"/>
                </a:cubicBezTo>
                <a:cubicBezTo>
                  <a:pt x="0" y="21201"/>
                  <a:pt x="1520" y="21134"/>
                  <a:pt x="2353" y="21134"/>
                </a:cubicBezTo>
                <a:cubicBezTo>
                  <a:pt x="3186" y="21134"/>
                  <a:pt x="3178" y="20359"/>
                  <a:pt x="3531" y="20359"/>
                </a:cubicBezTo>
                <a:cubicBezTo>
                  <a:pt x="3884" y="20359"/>
                  <a:pt x="4908" y="21156"/>
                  <a:pt x="5956" y="21156"/>
                </a:cubicBezTo>
                <a:cubicBezTo>
                  <a:pt x="7004" y="21156"/>
                  <a:pt x="5747" y="21156"/>
                  <a:pt x="9170" y="21156"/>
                </a:cubicBezTo>
                <a:cubicBezTo>
                  <a:pt x="10984" y="21156"/>
                  <a:pt x="10988" y="19548"/>
                  <a:pt x="10592" y="18037"/>
                </a:cubicBezTo>
                <a:cubicBezTo>
                  <a:pt x="10553" y="17888"/>
                  <a:pt x="10642" y="17734"/>
                  <a:pt x="10762" y="17742"/>
                </a:cubicBezTo>
                <a:cubicBezTo>
                  <a:pt x="11100" y="17764"/>
                  <a:pt x="11458" y="17753"/>
                  <a:pt x="11826" y="17689"/>
                </a:cubicBezTo>
                <a:cubicBezTo>
                  <a:pt x="11915" y="17674"/>
                  <a:pt x="11999" y="17751"/>
                  <a:pt x="12016" y="17868"/>
                </a:cubicBezTo>
                <a:cubicBezTo>
                  <a:pt x="12285" y="19718"/>
                  <a:pt x="13061" y="21599"/>
                  <a:pt x="14512" y="21048"/>
                </a:cubicBezTo>
                <a:cubicBezTo>
                  <a:pt x="15083" y="21296"/>
                  <a:pt x="15499" y="21198"/>
                  <a:pt x="15749" y="20949"/>
                </a:cubicBezTo>
                <a:cubicBezTo>
                  <a:pt x="16298" y="21270"/>
                  <a:pt x="16674" y="20792"/>
                  <a:pt x="16356" y="20439"/>
                </a:cubicBezTo>
                <a:cubicBezTo>
                  <a:pt x="16054" y="20103"/>
                  <a:pt x="15486" y="19298"/>
                  <a:pt x="14573" y="19299"/>
                </a:cubicBezTo>
                <a:cubicBezTo>
                  <a:pt x="14475" y="19299"/>
                  <a:pt x="14390" y="19209"/>
                  <a:pt x="14371" y="19084"/>
                </a:cubicBezTo>
                <a:cubicBezTo>
                  <a:pt x="14277" y="18494"/>
                  <a:pt x="14527" y="17143"/>
                  <a:pt x="14662" y="15972"/>
                </a:cubicBezTo>
                <a:cubicBezTo>
                  <a:pt x="14676" y="15852"/>
                  <a:pt x="14715" y="15741"/>
                  <a:pt x="14777" y="15651"/>
                </a:cubicBezTo>
                <a:cubicBezTo>
                  <a:pt x="15000" y="15325"/>
                  <a:pt x="15213" y="14954"/>
                  <a:pt x="15412" y="14529"/>
                </a:cubicBezTo>
                <a:cubicBezTo>
                  <a:pt x="15469" y="14408"/>
                  <a:pt x="15604" y="14409"/>
                  <a:pt x="15656" y="14533"/>
                </a:cubicBezTo>
                <a:cubicBezTo>
                  <a:pt x="15799" y="14870"/>
                  <a:pt x="15975" y="15184"/>
                  <a:pt x="16192" y="15439"/>
                </a:cubicBezTo>
                <a:cubicBezTo>
                  <a:pt x="16266" y="15526"/>
                  <a:pt x="16318" y="15639"/>
                  <a:pt x="16337" y="15765"/>
                </a:cubicBezTo>
                <a:cubicBezTo>
                  <a:pt x="16585" y="17373"/>
                  <a:pt x="18080" y="20842"/>
                  <a:pt x="19101" y="20942"/>
                </a:cubicBezTo>
                <a:cubicBezTo>
                  <a:pt x="20107" y="20917"/>
                  <a:pt x="20135" y="21172"/>
                  <a:pt x="20508" y="21173"/>
                </a:cubicBezTo>
                <a:cubicBezTo>
                  <a:pt x="20743" y="21174"/>
                  <a:pt x="20862" y="20793"/>
                  <a:pt x="20628" y="20540"/>
                </a:cubicBezTo>
                <a:cubicBezTo>
                  <a:pt x="20609" y="20519"/>
                  <a:pt x="20620" y="20478"/>
                  <a:pt x="20645" y="20478"/>
                </a:cubicBezTo>
                <a:cubicBezTo>
                  <a:pt x="20759" y="20479"/>
                  <a:pt x="20848" y="20482"/>
                  <a:pt x="20899" y="20485"/>
                </a:cubicBezTo>
                <a:cubicBezTo>
                  <a:pt x="20930" y="20486"/>
                  <a:pt x="20958" y="20504"/>
                  <a:pt x="20977" y="20535"/>
                </a:cubicBezTo>
                <a:cubicBezTo>
                  <a:pt x="21021" y="20606"/>
                  <a:pt x="21114" y="20741"/>
                  <a:pt x="21241" y="20815"/>
                </a:cubicBezTo>
                <a:cubicBezTo>
                  <a:pt x="21415" y="20916"/>
                  <a:pt x="21600" y="20710"/>
                  <a:pt x="21553" y="20469"/>
                </a:cubicBezTo>
                <a:cubicBezTo>
                  <a:pt x="21517" y="20281"/>
                  <a:pt x="21459" y="20059"/>
                  <a:pt x="21408" y="19878"/>
                </a:cubicBezTo>
                <a:cubicBezTo>
                  <a:pt x="21348" y="19662"/>
                  <a:pt x="21223" y="19489"/>
                  <a:pt x="21061" y="19398"/>
                </a:cubicBezTo>
                <a:cubicBezTo>
                  <a:pt x="20606" y="19143"/>
                  <a:pt x="20185" y="18944"/>
                  <a:pt x="19469" y="18789"/>
                </a:cubicBezTo>
                <a:cubicBezTo>
                  <a:pt x="19345" y="18762"/>
                  <a:pt x="19240" y="18647"/>
                  <a:pt x="19204" y="18490"/>
                </a:cubicBezTo>
                <a:cubicBezTo>
                  <a:pt x="19002" y="17615"/>
                  <a:pt x="19276" y="15944"/>
                  <a:pt x="18469" y="14355"/>
                </a:cubicBezTo>
                <a:cubicBezTo>
                  <a:pt x="18330" y="13193"/>
                  <a:pt x="18240" y="12130"/>
                  <a:pt x="17985" y="11219"/>
                </a:cubicBezTo>
                <a:cubicBezTo>
                  <a:pt x="17946" y="11077"/>
                  <a:pt x="18017" y="10926"/>
                  <a:pt x="18132" y="10909"/>
                </a:cubicBezTo>
                <a:cubicBezTo>
                  <a:pt x="19469" y="10712"/>
                  <a:pt x="20004" y="9093"/>
                  <a:pt x="20031" y="8149"/>
                </a:cubicBezTo>
                <a:cubicBezTo>
                  <a:pt x="20067" y="6948"/>
                  <a:pt x="21518" y="5148"/>
                  <a:pt x="21235" y="3532"/>
                </a:cubicBezTo>
                <a:cubicBezTo>
                  <a:pt x="20969" y="2017"/>
                  <a:pt x="19647" y="16"/>
                  <a:pt x="17338" y="0"/>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Data Analysis Findings"/>
          <p:cNvSpPr txBox="1"/>
          <p:nvPr>
            <p:ph type="title"/>
          </p:nvPr>
        </p:nvSpPr>
        <p:spPr>
          <a:prstGeom prst="rect">
            <a:avLst/>
          </a:prstGeom>
        </p:spPr>
        <p:txBody>
          <a:bodyPr/>
          <a:lstStyle/>
          <a:p>
            <a:pPr/>
            <a:r>
              <a:t>Data Analysis Findings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23%"/>
          <p:cNvSpPr txBox="1"/>
          <p:nvPr>
            <p:ph type="body" sz="half" idx="1"/>
          </p:nvPr>
        </p:nvSpPr>
        <p:spPr>
          <a:xfrm>
            <a:off x="1320749" y="-213454"/>
            <a:ext cx="21971001" cy="4115400"/>
          </a:xfrm>
          <a:prstGeom prst="rect">
            <a:avLst/>
          </a:prstGeom>
        </p:spPr>
        <p:txBody>
          <a:bodyPr/>
          <a:lstStyle/>
          <a:p>
            <a:pPr/>
            <a:r>
              <a:t>23% </a:t>
            </a:r>
          </a:p>
        </p:txBody>
      </p:sp>
      <p:sp>
        <p:nvSpPr>
          <p:cNvPr id="175" name="Average of Avalon City residents are on governmental housing"/>
          <p:cNvSpPr txBox="1"/>
          <p:nvPr>
            <p:ph type="body" idx="21"/>
          </p:nvPr>
        </p:nvSpPr>
        <p:spPr>
          <a:xfrm>
            <a:off x="1010644" y="3863459"/>
            <a:ext cx="21971001" cy="934779"/>
          </a:xfrm>
          <a:prstGeom prst="rect">
            <a:avLst/>
          </a:prstGeom>
          <a:extLst>
            <a:ext uri="{C572A759-6A51-4108-AA02-DFA0A04FC94B}">
              <ma14:wrappingTextBoxFlag xmlns:ma14="http://schemas.microsoft.com/office/mac/drawingml/2011/main" val="1"/>
            </a:ext>
          </a:extLst>
        </p:spPr>
        <p:txBody>
          <a:bodyPr/>
          <a:lstStyle/>
          <a:p>
            <a:pPr/>
            <a:r>
              <a:t>Average of Avalon City residents are on governmental housing</a:t>
            </a:r>
          </a:p>
        </p:txBody>
      </p:sp>
      <p:sp>
        <p:nvSpPr>
          <p:cNvPr id="176" name="0.890"/>
          <p:cNvSpPr txBox="1"/>
          <p:nvPr/>
        </p:nvSpPr>
        <p:spPr>
          <a:xfrm>
            <a:off x="8046444" y="8069819"/>
            <a:ext cx="7899401" cy="3883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spc="-250" sz="25000">
                <a:solidFill>
                  <a:schemeClr val="accent1">
                    <a:hueOff val="114395"/>
                    <a:lumOff val="-24975"/>
                  </a:schemeClr>
                </a:solidFill>
              </a:defRPr>
            </a:lvl1pPr>
          </a:lstStyle>
          <a:p>
            <a:pPr/>
            <a:r>
              <a:t>0.890</a:t>
            </a:r>
          </a:p>
        </p:txBody>
      </p:sp>
      <p:sp>
        <p:nvSpPr>
          <p:cNvPr id="177" name="&amp;"/>
          <p:cNvSpPr txBox="1"/>
          <p:nvPr/>
        </p:nvSpPr>
        <p:spPr>
          <a:xfrm>
            <a:off x="10955198" y="5258806"/>
            <a:ext cx="932600" cy="944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b="1" sz="5500">
                <a:solidFill>
                  <a:srgbClr val="000000"/>
                </a:solidFill>
              </a:defRPr>
            </a:lvl1pPr>
          </a:lstStyle>
          <a:p>
            <a:pPr/>
            <a:r>
              <a:t>&amp;</a:t>
            </a:r>
          </a:p>
        </p:txBody>
      </p:sp>
      <p:sp>
        <p:nvSpPr>
          <p:cNvPr id="178" name="The city’s average Human Development Index Score of"/>
          <p:cNvSpPr txBox="1"/>
          <p:nvPr/>
        </p:nvSpPr>
        <p:spPr>
          <a:xfrm>
            <a:off x="1823312" y="6664312"/>
            <a:ext cx="19751296" cy="9449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825500">
              <a:defRPr b="1" sz="5500">
                <a:solidFill>
                  <a:srgbClr val="000000"/>
                </a:solidFill>
              </a:defRPr>
            </a:lvl1pPr>
          </a:lstStyle>
          <a:p>
            <a:pPr/>
            <a:r>
              <a:t>The city’s average Human Development Index Score of</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ccording to the UN, Avalon City has an average comparable to Portugal as of 2023*"/>
          <p:cNvSpPr txBox="1"/>
          <p:nvPr>
            <p:ph type="body" sz="half" idx="1"/>
          </p:nvPr>
        </p:nvSpPr>
        <p:spPr>
          <a:xfrm>
            <a:off x="580578" y="7826032"/>
            <a:ext cx="22863776" cy="3874314"/>
          </a:xfrm>
          <a:prstGeom prst="rect">
            <a:avLst/>
          </a:prstGeom>
        </p:spPr>
        <p:txBody>
          <a:bodyPr/>
          <a:lstStyle/>
          <a:p>
            <a:pPr defTabSz="1950671">
              <a:defRPr spc="-185" sz="9280"/>
            </a:pPr>
            <a:r>
              <a:t>According to the UN, Avalon City has an average comparable to Portugal as of 2023</a:t>
            </a:r>
            <a:r>
              <a:rPr spc="-110" sz="5520"/>
              <a:t>* </a:t>
            </a:r>
          </a:p>
        </p:txBody>
      </p:sp>
      <p:pic>
        <p:nvPicPr>
          <p:cNvPr id="181" name="Screen Shot 2025-09-11 at 12.54.55.png" descr="Screen Shot 2025-09-11 at 12.54.55.png"/>
          <p:cNvPicPr>
            <a:picLocks noChangeAspect="1"/>
          </p:cNvPicPr>
          <p:nvPr/>
        </p:nvPicPr>
        <p:blipFill>
          <a:blip r:embed="rId2">
            <a:extLst/>
          </a:blip>
          <a:stretch>
            <a:fillRect/>
          </a:stretch>
        </p:blipFill>
        <p:spPr>
          <a:xfrm>
            <a:off x="6009309" y="259475"/>
            <a:ext cx="12877801" cy="7594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Measure of how unequal a society is with 0 (everyone having an equal share to an income) to 1 (an unequal income where 1 individual has all the income). *"/>
          <p:cNvSpPr txBox="1"/>
          <p:nvPr>
            <p:ph type="body" idx="21"/>
          </p:nvPr>
        </p:nvSpPr>
        <p:spPr>
          <a:xfrm>
            <a:off x="1043287" y="2246392"/>
            <a:ext cx="21572645" cy="934780"/>
          </a:xfrm>
          <a:prstGeom prst="rect">
            <a:avLst/>
          </a:prstGeom>
          <a:extLst>
            <a:ext uri="{C572A759-6A51-4108-AA02-DFA0A04FC94B}">
              <ma14:wrappingTextBoxFlag xmlns:ma14="http://schemas.microsoft.com/office/mac/drawingml/2011/main" val="1"/>
            </a:ext>
          </a:extLst>
        </p:spPr>
        <p:txBody>
          <a:bodyPr/>
          <a:lstStyle>
            <a:lvl1pPr>
              <a:defRPr sz="2400"/>
            </a:lvl1pPr>
          </a:lstStyle>
          <a:p>
            <a:pPr/>
            <a:r>
              <a:t>Measure of how unequal a society is with 0 (everyone having an equal share to an income) to 1 (an unequal income where 1 individual has all the income). *</a:t>
            </a:r>
          </a:p>
        </p:txBody>
      </p:sp>
      <p:sp>
        <p:nvSpPr>
          <p:cNvPr id="184" name="According to the Avalon City Wealth Inequality 2025 data, the 3 districts with the biggest gaps in terms of wealth inequality are; North Avalon (at a Gini Coef. Score of 42.5), Avalon City Centre (at 40.2) and lastly Trasselgar (at 38.9)"/>
          <p:cNvSpPr txBox="1"/>
          <p:nvPr>
            <p:ph type="body" sz="half" idx="1"/>
          </p:nvPr>
        </p:nvSpPr>
        <p:spPr>
          <a:xfrm>
            <a:off x="1206500" y="4477002"/>
            <a:ext cx="9779000" cy="8256631"/>
          </a:xfrm>
          <a:prstGeom prst="rect">
            <a:avLst/>
          </a:prstGeom>
        </p:spPr>
        <p:txBody>
          <a:bodyPr/>
          <a:lstStyle/>
          <a:p>
            <a:pPr/>
            <a:r>
              <a:t>According to the Avalon City Wealth Inequality 2025 data, the </a:t>
            </a:r>
            <a:r>
              <a:rPr b="1"/>
              <a:t>3 districts with the biggest gaps</a:t>
            </a:r>
            <a:r>
              <a:t> in terms of wealth inequality are; </a:t>
            </a:r>
            <a:r>
              <a:rPr b="1"/>
              <a:t>North Avalon</a:t>
            </a:r>
            <a:r>
              <a:t> (at a Gini Coef. Score of </a:t>
            </a:r>
            <a:r>
              <a:rPr b="1"/>
              <a:t>42.5</a:t>
            </a:r>
            <a:r>
              <a:t>), </a:t>
            </a:r>
            <a:r>
              <a:rPr b="1"/>
              <a:t>Avalon City Centre</a:t>
            </a:r>
            <a:r>
              <a:t> (at </a:t>
            </a:r>
            <a:r>
              <a:rPr b="1"/>
              <a:t>40.2</a:t>
            </a:r>
            <a:r>
              <a:t>) and lastly </a:t>
            </a:r>
            <a:r>
              <a:rPr b="1"/>
              <a:t>Trasselgar</a:t>
            </a:r>
            <a:r>
              <a:t> (at </a:t>
            </a:r>
            <a:r>
              <a:rPr b="1"/>
              <a:t>38.9</a:t>
            </a:r>
            <a:r>
              <a:t>) </a:t>
            </a:r>
          </a:p>
        </p:txBody>
      </p:sp>
      <p:sp>
        <p:nvSpPr>
          <p:cNvPr id="185" name="Gini coefficient"/>
          <p:cNvSpPr txBox="1"/>
          <p:nvPr>
            <p:ph type="title"/>
          </p:nvPr>
        </p:nvSpPr>
        <p:spPr>
          <a:xfrm>
            <a:off x="929038" y="872125"/>
            <a:ext cx="9779001" cy="1595305"/>
          </a:xfrm>
          <a:prstGeom prst="rect">
            <a:avLst/>
          </a:prstGeom>
        </p:spPr>
        <p:txBody>
          <a:bodyPr/>
          <a:lstStyle/>
          <a:p>
            <a:pPr/>
            <a:r>
              <a:t>Gini coefficient </a:t>
            </a:r>
          </a:p>
        </p:txBody>
      </p:sp>
      <p:pic>
        <p:nvPicPr>
          <p:cNvPr id="186" name="Screen Shot 2025-09-11 at 13.19.51.png" descr="Screen Shot 2025-09-11 at 13.19.51.png"/>
          <p:cNvPicPr>
            <a:picLocks noChangeAspect="1"/>
          </p:cNvPicPr>
          <p:nvPr/>
        </p:nvPicPr>
        <p:blipFill>
          <a:blip r:embed="rId2">
            <a:extLst/>
          </a:blip>
          <a:stretch>
            <a:fillRect/>
          </a:stretch>
        </p:blipFill>
        <p:spPr>
          <a:xfrm>
            <a:off x="11336864" y="3380494"/>
            <a:ext cx="13045072" cy="833960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