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9"/>
  </p:notesMasterIdLst>
  <p:handoutMasterIdLst>
    <p:handoutMasterId r:id="rId20"/>
  </p:handoutMasterIdLst>
  <p:sldIdLst>
    <p:sldId id="332" r:id="rId5"/>
    <p:sldId id="333" r:id="rId6"/>
    <p:sldId id="348" r:id="rId7"/>
    <p:sldId id="349" r:id="rId8"/>
    <p:sldId id="347" r:id="rId9"/>
    <p:sldId id="339" r:id="rId10"/>
    <p:sldId id="350" r:id="rId11"/>
    <p:sldId id="351" r:id="rId12"/>
    <p:sldId id="352" r:id="rId13"/>
    <p:sldId id="342" r:id="rId14"/>
    <p:sldId id="353" r:id="rId15"/>
    <p:sldId id="340" r:id="rId16"/>
    <p:sldId id="338" r:id="rId17"/>
    <p:sldId id="3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3/30/2025</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3/30/2025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3493372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13</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14</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30411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368867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167105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11885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48317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138484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0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2" r:id="rId14"/>
    <p:sldLayoutId id="2147483723" r:id="rId15"/>
    <p:sldLayoutId id="2147483724" r:id="rId16"/>
    <p:sldLayoutId id="2147483725" r:id="rId17"/>
    <p:sldLayoutId id="2147483727" r:id="rId18"/>
    <p:sldLayoutId id="2147483730" r:id="rId19"/>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685799" y="788893"/>
            <a:ext cx="10708341" cy="681319"/>
          </a:xfrm>
        </p:spPr>
        <p:txBody>
          <a:bodyPr>
            <a:noAutofit/>
          </a:bodyPr>
          <a:lstStyle/>
          <a:p>
            <a:r>
              <a:rPr lang="en-IN" sz="3500" dirty="0">
                <a:latin typeface="Times New Roman" panose="02020603050405020304" pitchFamily="18" charset="0"/>
                <a:cs typeface="Times New Roman" panose="02020603050405020304" pitchFamily="18" charset="0"/>
              </a:rPr>
              <a:t>Advanced SQL – IMDb Dataset Analysis</a:t>
            </a:r>
            <a:endParaRPr lang="en-US" sz="3500" dirty="0">
              <a:latin typeface="Times New Roman" panose="02020603050405020304" pitchFamily="18" charset="0"/>
              <a:cs typeface="Times New Roman" panose="02020603050405020304" pitchFamily="18" charset="0"/>
            </a:endParaRPr>
          </a:p>
        </p:txBody>
      </p:sp>
      <p:pic>
        <p:nvPicPr>
          <p:cNvPr id="13" name="Picture Placeholder 12">
            <a:extLst>
              <a:ext uri="{FF2B5EF4-FFF2-40B4-BE49-F238E27FC236}">
                <a16:creationId xmlns:a16="http://schemas.microsoft.com/office/drawing/2014/main" id="{3C88935D-E714-A09E-442C-8298528B4AF9}"/>
              </a:ext>
            </a:extLst>
          </p:cNvPr>
          <p:cNvPicPr>
            <a:picLocks noGrp="1" noChangeAspect="1"/>
          </p:cNvPicPr>
          <p:nvPr>
            <p:ph type="pic" sz="quarter" idx="10"/>
          </p:nvPr>
        </p:nvPicPr>
        <p:blipFill>
          <a:blip r:embed="rId3"/>
          <a:srcRect l="2834" r="2834"/>
          <a:stretch>
            <a:fillRect/>
          </a:stretch>
        </p:blipFill>
        <p:spPr>
          <a:xfrm>
            <a:off x="6901048" y="1470213"/>
            <a:ext cx="4493092" cy="4598894"/>
          </a:xfrm>
        </p:spPr>
      </p:pic>
      <p:sp>
        <p:nvSpPr>
          <p:cNvPr id="14" name="Subtitle 2">
            <a:extLst>
              <a:ext uri="{FF2B5EF4-FFF2-40B4-BE49-F238E27FC236}">
                <a16:creationId xmlns:a16="http://schemas.microsoft.com/office/drawing/2014/main" id="{5E33C7BB-C35E-F56F-0DC9-1D974AFB72D7}"/>
              </a:ext>
            </a:extLst>
          </p:cNvPr>
          <p:cNvSpPr txBox="1">
            <a:spLocks/>
          </p:cNvSpPr>
          <p:nvPr/>
        </p:nvSpPr>
        <p:spPr>
          <a:xfrm>
            <a:off x="797860" y="3527611"/>
            <a:ext cx="5827058" cy="2380129"/>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Analyzing movie trends using SQL</a:t>
            </a:r>
          </a:p>
          <a:p>
            <a:pPr marL="0" indent="0">
              <a:buNone/>
            </a:pPr>
            <a:r>
              <a:rPr lang="en-US" dirty="0">
                <a:latin typeface="Times New Roman" panose="02020603050405020304" pitchFamily="18" charset="0"/>
                <a:cs typeface="Times New Roman" panose="02020603050405020304" pitchFamily="18" charset="0"/>
              </a:rPr>
              <a:t>Presented by: Abraham PonnuRaj</a:t>
            </a:r>
          </a:p>
          <a:p>
            <a:pPr marL="0" indent="0">
              <a:buNone/>
            </a:pPr>
            <a:r>
              <a:rPr lang="en-US" dirty="0">
                <a:latin typeface="Times New Roman" panose="02020603050405020304" pitchFamily="18" charset="0"/>
                <a:cs typeface="Times New Roman" panose="02020603050405020304" pitchFamily="18" charset="0"/>
              </a:rPr>
              <a:t>Course: DA &amp; DS</a:t>
            </a:r>
          </a:p>
          <a:p>
            <a:pPr marL="0" indent="0">
              <a:buNone/>
            </a:pPr>
            <a:r>
              <a:rPr lang="en-US" dirty="0">
                <a:latin typeface="Times New Roman" panose="02020603050405020304" pitchFamily="18" charset="0"/>
                <a:cs typeface="Times New Roman" panose="02020603050405020304" pitchFamily="18" charset="0"/>
              </a:rPr>
              <a:t>Batch: Feb 2025</a:t>
            </a:r>
          </a:p>
          <a:p>
            <a:pPr marL="0" indent="0">
              <a:buNone/>
            </a:pPr>
            <a:r>
              <a:rPr lang="en-US" dirty="0">
                <a:latin typeface="Times New Roman" panose="02020603050405020304" pitchFamily="18" charset="0"/>
                <a:cs typeface="Times New Roman" panose="02020603050405020304" pitchFamily="18" charset="0"/>
              </a:rPr>
              <a:t>Date: 31-March-2025</a:t>
            </a:r>
          </a:p>
        </p:txBody>
      </p: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34591" y="750482"/>
            <a:ext cx="10722817" cy="639048"/>
          </a:xfrm>
        </p:spPr>
        <p:txBody>
          <a:bodyPr/>
          <a:lstStyle/>
          <a:p>
            <a:r>
              <a:rPr lang="en-IN" dirty="0"/>
              <a:t>Movie Trends &amp; Performance</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a:xfrm>
            <a:off x="810111" y="1402043"/>
            <a:ext cx="10557136" cy="2026957"/>
          </a:xfrm>
        </p:spPr>
        <p:txBody>
          <a:bodyPr>
            <a:normAutofit fontScale="92500" lnSpcReduction="10000"/>
          </a:bodyPr>
          <a:lstStyle/>
          <a:p>
            <a:r>
              <a:rPr lang="en-US" dirty="0"/>
              <a:t>Analyzed the number of movies released per year and their total revenue. </a:t>
            </a:r>
          </a:p>
          <a:p>
            <a:r>
              <a:rPr lang="en-US" dirty="0"/>
              <a:t>Found that the total revenue was initially incorrect due to non-numeric values in </a:t>
            </a:r>
            <a:r>
              <a:rPr lang="en-US" dirty="0" err="1"/>
              <a:t>worldwide_gross_income</a:t>
            </a:r>
            <a:r>
              <a:rPr lang="en-US" dirty="0"/>
              <a:t>. </a:t>
            </a:r>
          </a:p>
          <a:p>
            <a:r>
              <a:rPr lang="en-US" noProof="1">
                <a:latin typeface="Times New Roman" panose="02020603050405020304" pitchFamily="18" charset="0"/>
                <a:cs typeface="Times New Roman" panose="02020603050405020304" pitchFamily="18" charset="0"/>
              </a:rPr>
              <a:t>After cleaning and converting the data, we now accurately track box office performance over the years.</a:t>
            </a:r>
          </a:p>
          <a:p>
            <a:r>
              <a:rPr lang="en-US" noProof="1">
                <a:latin typeface="Times New Roman" panose="02020603050405020304" pitchFamily="18" charset="0"/>
                <a:cs typeface="Times New Roman" panose="02020603050405020304" pitchFamily="18" charset="0"/>
              </a:rPr>
              <a:t>This helps identify peak years for movie releases and revenue trends.</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10</a:t>
            </a:fld>
            <a:endParaRPr lang="en-US" dirty="0"/>
          </a:p>
        </p:txBody>
      </p:sp>
      <p:pic>
        <p:nvPicPr>
          <p:cNvPr id="6" name="Picture 5">
            <a:extLst>
              <a:ext uri="{FF2B5EF4-FFF2-40B4-BE49-F238E27FC236}">
                <a16:creationId xmlns:a16="http://schemas.microsoft.com/office/drawing/2014/main" id="{18508D0E-F8F5-F431-A4DA-BBA4FC184B6F}"/>
              </a:ext>
            </a:extLst>
          </p:cNvPr>
          <p:cNvPicPr>
            <a:picLocks noChangeAspect="1"/>
          </p:cNvPicPr>
          <p:nvPr/>
        </p:nvPicPr>
        <p:blipFill>
          <a:blip r:embed="rId3"/>
          <a:stretch>
            <a:fillRect/>
          </a:stretch>
        </p:blipFill>
        <p:spPr>
          <a:xfrm>
            <a:off x="810111" y="3654317"/>
            <a:ext cx="8602830" cy="2476715"/>
          </a:xfrm>
          <a:prstGeom prst="rect">
            <a:avLst/>
          </a:prstGeom>
        </p:spPr>
      </p:pic>
    </p:spTree>
    <p:extLst>
      <p:ext uri="{BB962C8B-B14F-4D97-AF65-F5344CB8AC3E}">
        <p14:creationId xmlns:p14="http://schemas.microsoft.com/office/powerpoint/2010/main" val="180311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34591" y="750482"/>
            <a:ext cx="10722817" cy="639048"/>
          </a:xfrm>
        </p:spPr>
        <p:txBody>
          <a:bodyPr/>
          <a:lstStyle/>
          <a:p>
            <a:r>
              <a:rPr lang="en-US" dirty="0"/>
              <a:t>Movie Release Trend (Yearly &amp; Monthly Analysis)</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a:xfrm>
            <a:off x="810111" y="1402043"/>
            <a:ext cx="10557136" cy="2865157"/>
          </a:xfrm>
        </p:spPr>
        <p:txBody>
          <a:bodyPr>
            <a:normAutofit fontScale="77500" lnSpcReduction="20000"/>
          </a:bodyPr>
          <a:lstStyle/>
          <a:p>
            <a:r>
              <a:rPr lang="en-US" dirty="0"/>
              <a:t>The dataset reveals how many movies were released each year, further breaking it down by month.</a:t>
            </a:r>
          </a:p>
          <a:p>
            <a:r>
              <a:rPr lang="en-US" dirty="0"/>
              <a:t>This helps identify seasonal trends in movie releases.</a:t>
            </a:r>
          </a:p>
          <a:p>
            <a:r>
              <a:rPr lang="en-US" noProof="1">
                <a:latin typeface="Times New Roman" panose="02020603050405020304" pitchFamily="18" charset="0"/>
                <a:cs typeface="Times New Roman" panose="02020603050405020304" pitchFamily="18" charset="0"/>
              </a:rPr>
              <a:t>For instance, some months might have higher movie releases due to festive seasons or peak audience engagement periods.</a:t>
            </a:r>
          </a:p>
          <a:p>
            <a:r>
              <a:rPr lang="en-US" noProof="1">
                <a:latin typeface="Times New Roman" panose="02020603050405020304" pitchFamily="18" charset="0"/>
                <a:cs typeface="Times New Roman" panose="02020603050405020304" pitchFamily="18" charset="0"/>
              </a:rPr>
              <a:t>The dataset shows a declining trend in the number of movies released from </a:t>
            </a:r>
            <a:r>
              <a:rPr lang="en-US" b="1" noProof="1">
                <a:latin typeface="Times New Roman" panose="02020603050405020304" pitchFamily="18" charset="0"/>
                <a:cs typeface="Times New Roman" panose="02020603050405020304" pitchFamily="18" charset="0"/>
              </a:rPr>
              <a:t>2017 to 2019.</a:t>
            </a:r>
          </a:p>
          <a:p>
            <a:r>
              <a:rPr lang="en-US" noProof="1">
                <a:latin typeface="Times New Roman" panose="02020603050405020304" pitchFamily="18" charset="0"/>
                <a:cs typeface="Times New Roman" panose="02020603050405020304" pitchFamily="18" charset="0"/>
              </a:rPr>
              <a:t>The peak months for movie releases were </a:t>
            </a:r>
            <a:r>
              <a:rPr lang="en-US" b="1" noProof="1">
                <a:latin typeface="Times New Roman" panose="02020603050405020304" pitchFamily="18" charset="0"/>
                <a:cs typeface="Times New Roman" panose="02020603050405020304" pitchFamily="18" charset="0"/>
              </a:rPr>
              <a:t>September and October, </a:t>
            </a:r>
            <a:r>
              <a:rPr lang="en-US" noProof="1">
                <a:latin typeface="Times New Roman" panose="02020603050405020304" pitchFamily="18" charset="0"/>
                <a:cs typeface="Times New Roman" panose="02020603050405020304" pitchFamily="18" charset="0"/>
              </a:rPr>
              <a:t>with consistently high numbers across years.</a:t>
            </a:r>
          </a:p>
          <a:p>
            <a:r>
              <a:rPr lang="en-US" b="1" noProof="1">
                <a:latin typeface="Times New Roman" panose="02020603050405020304" pitchFamily="18" charset="0"/>
                <a:cs typeface="Times New Roman" panose="02020603050405020304" pitchFamily="18" charset="0"/>
              </a:rPr>
              <a:t>December 2019 </a:t>
            </a:r>
            <a:r>
              <a:rPr lang="en-US" noProof="1">
                <a:latin typeface="Times New Roman" panose="02020603050405020304" pitchFamily="18" charset="0"/>
                <a:cs typeface="Times New Roman" panose="02020603050405020304" pitchFamily="18" charset="0"/>
              </a:rPr>
              <a:t>saw the least movie releases (</a:t>
            </a:r>
            <a:r>
              <a:rPr lang="en-US" b="1" noProof="1">
                <a:latin typeface="Times New Roman" panose="02020603050405020304" pitchFamily="18" charset="0"/>
                <a:cs typeface="Times New Roman" panose="02020603050405020304" pitchFamily="18" charset="0"/>
              </a:rPr>
              <a:t>only 16</a:t>
            </a:r>
            <a:r>
              <a:rPr lang="en-US" noProof="1">
                <a:latin typeface="Times New Roman" panose="02020603050405020304" pitchFamily="18" charset="0"/>
                <a:cs typeface="Times New Roman" panose="02020603050405020304" pitchFamily="18" charset="0"/>
              </a:rPr>
              <a:t>), possibly due to industry slowdowns or external factors.</a:t>
            </a:r>
          </a:p>
          <a:p>
            <a:r>
              <a:rPr lang="en-US" b="1" noProof="1">
                <a:latin typeface="Times New Roman" panose="02020603050405020304" pitchFamily="18" charset="0"/>
                <a:cs typeface="Times New Roman" panose="02020603050405020304" pitchFamily="18" charset="0"/>
              </a:rPr>
              <a:t>September 2017 </a:t>
            </a:r>
            <a:r>
              <a:rPr lang="en-US" noProof="1">
                <a:latin typeface="Times New Roman" panose="02020603050405020304" pitchFamily="18" charset="0"/>
                <a:cs typeface="Times New Roman" panose="02020603050405020304" pitchFamily="18" charset="0"/>
              </a:rPr>
              <a:t>had the highest releases (</a:t>
            </a:r>
            <a:r>
              <a:rPr lang="en-US" b="1" noProof="1">
                <a:latin typeface="Times New Roman" panose="02020603050405020304" pitchFamily="18" charset="0"/>
                <a:cs typeface="Times New Roman" panose="02020603050405020304" pitchFamily="18" charset="0"/>
              </a:rPr>
              <a:t>327</a:t>
            </a:r>
            <a:r>
              <a:rPr lang="en-US" noProof="1">
                <a:latin typeface="Times New Roman" panose="02020603050405020304" pitchFamily="18" charset="0"/>
                <a:cs typeface="Times New Roman" panose="02020603050405020304" pitchFamily="18" charset="0"/>
              </a:rPr>
              <a:t>), suggesting it might be a peak release period.</a:t>
            </a:r>
          </a:p>
          <a:p>
            <a:endParaRPr lang="en-US" noProof="1">
              <a:latin typeface="Times New Roman" panose="02020603050405020304" pitchFamily="18" charset="0"/>
              <a:cs typeface="Times New Roman" panose="02020603050405020304" pitchFamily="18" charset="0"/>
            </a:endParaRPr>
          </a:p>
          <a:p>
            <a:endParaRPr lang="en-US" noProof="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11</a:t>
            </a:fld>
            <a:endParaRPr lang="en-US" dirty="0"/>
          </a:p>
        </p:txBody>
      </p:sp>
      <p:pic>
        <p:nvPicPr>
          <p:cNvPr id="3" name="Picture 2">
            <a:extLst>
              <a:ext uri="{FF2B5EF4-FFF2-40B4-BE49-F238E27FC236}">
                <a16:creationId xmlns:a16="http://schemas.microsoft.com/office/drawing/2014/main" id="{69022CA6-777E-F0B6-2FEE-1A7D5E38BBC7}"/>
              </a:ext>
            </a:extLst>
          </p:cNvPr>
          <p:cNvPicPr>
            <a:picLocks noChangeAspect="1"/>
          </p:cNvPicPr>
          <p:nvPr/>
        </p:nvPicPr>
        <p:blipFill>
          <a:blip r:embed="rId3"/>
          <a:stretch>
            <a:fillRect/>
          </a:stretch>
        </p:blipFill>
        <p:spPr>
          <a:xfrm>
            <a:off x="810111" y="4538574"/>
            <a:ext cx="9563482" cy="1360202"/>
          </a:xfrm>
          <a:prstGeom prst="rect">
            <a:avLst/>
          </a:prstGeom>
        </p:spPr>
      </p:pic>
    </p:spTree>
    <p:extLst>
      <p:ext uri="{BB962C8B-B14F-4D97-AF65-F5344CB8AC3E}">
        <p14:creationId xmlns:p14="http://schemas.microsoft.com/office/powerpoint/2010/main" val="235089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E1DE-D988-960C-DAB5-9F76114BF8AF}"/>
              </a:ext>
            </a:extLst>
          </p:cNvPr>
          <p:cNvSpPr>
            <a:spLocks noGrp="1"/>
          </p:cNvSpPr>
          <p:nvPr>
            <p:ph type="title"/>
          </p:nvPr>
        </p:nvSpPr>
        <p:spPr>
          <a:xfrm>
            <a:off x="717000" y="717024"/>
            <a:ext cx="11034713" cy="538036"/>
          </a:xfrm>
        </p:spPr>
        <p:txBody>
          <a:bodyPr>
            <a:noAutofit/>
          </a:bodyPr>
          <a:lstStyle/>
          <a:p>
            <a:r>
              <a:rPr lang="en-IN" dirty="0">
                <a:latin typeface="Times New Roman" panose="02020603050405020304" pitchFamily="18" charset="0"/>
                <a:cs typeface="Times New Roman" panose="02020603050405020304" pitchFamily="18" charset="0"/>
              </a:rPr>
              <a:t>Challenges Faced &amp; Solutions</a:t>
            </a:r>
            <a:endParaRPr lang="en-US" dirty="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2EBEEF04-935C-A06F-62F6-BCFF0B291A24}"/>
              </a:ext>
            </a:extLst>
          </p:cNvPr>
          <p:cNvSpPr>
            <a:spLocks noGrp="1"/>
          </p:cNvSpPr>
          <p:nvPr>
            <p:ph sz="quarter" idx="11"/>
          </p:nvPr>
        </p:nvSpPr>
        <p:spPr>
          <a:xfrm>
            <a:off x="794450" y="1886137"/>
            <a:ext cx="10483150" cy="3912896"/>
          </a:xfrm>
        </p:spPr>
        <p:txBody>
          <a:bodyPr/>
          <a:lstStyle/>
          <a:p>
            <a:r>
              <a:rPr lang="en-US" b="1" dirty="0">
                <a:latin typeface="Times New Roman" panose="02020603050405020304" pitchFamily="18" charset="0"/>
                <a:cs typeface="Times New Roman" panose="02020603050405020304" pitchFamily="18" charset="0"/>
              </a:rPr>
              <a:t>Handling Multiple Values: </a:t>
            </a:r>
            <a:r>
              <a:rPr lang="en-US" dirty="0">
                <a:latin typeface="Times New Roman" panose="02020603050405020304" pitchFamily="18" charset="0"/>
                <a:cs typeface="Times New Roman" panose="02020603050405020304" pitchFamily="18" charset="0"/>
              </a:rPr>
              <a:t>GROUP_CONCAT() helped list multiple genres/languages.</a:t>
            </a:r>
          </a:p>
          <a:p>
            <a:r>
              <a:rPr lang="en-US" b="1" dirty="0">
                <a:latin typeface="Times New Roman" panose="02020603050405020304" pitchFamily="18" charset="0"/>
                <a:cs typeface="Times New Roman" panose="02020603050405020304" pitchFamily="18" charset="0"/>
              </a:rPr>
              <a:t>Splitting Data: </a:t>
            </a:r>
            <a:r>
              <a:rPr lang="en-US" dirty="0">
                <a:latin typeface="Times New Roman" panose="02020603050405020304" pitchFamily="18" charset="0"/>
                <a:cs typeface="Times New Roman" panose="02020603050405020304" pitchFamily="18" charset="0"/>
              </a:rPr>
              <a:t>Used SUBSTRING_INDEX() to separate multiple languages.</a:t>
            </a:r>
          </a:p>
          <a:p>
            <a:r>
              <a:rPr lang="en-US" b="1" dirty="0">
                <a:latin typeface="Times New Roman" panose="02020603050405020304" pitchFamily="18" charset="0"/>
                <a:cs typeface="Times New Roman" panose="02020603050405020304" pitchFamily="18" charset="0"/>
              </a:rPr>
              <a:t>Performance Optimization: </a:t>
            </a:r>
            <a:r>
              <a:rPr lang="en-US" dirty="0">
                <a:latin typeface="Times New Roman" panose="02020603050405020304" pitchFamily="18" charset="0"/>
                <a:cs typeface="Times New Roman" panose="02020603050405020304" pitchFamily="18" charset="0"/>
              </a:rPr>
              <a:t>Used LIMIT to fetch only required data.</a:t>
            </a:r>
          </a:p>
          <a:p>
            <a:endParaRPr lang="en-US" dirty="0"/>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p:txBody>
          <a:bodyPr/>
          <a:lstStyle/>
          <a:p>
            <a:fld id="{C3DB2ADC-AF19-4574-8C10-79B5B04FCA27}" type="slidenum">
              <a:rPr lang="en-US" smtClean="0"/>
              <a:pPr/>
              <a:t>12</a:t>
            </a:fld>
            <a:endParaRPr lang="en-US" dirty="0"/>
          </a:p>
        </p:txBody>
      </p:sp>
    </p:spTree>
    <p:extLst>
      <p:ext uri="{BB962C8B-B14F-4D97-AF65-F5344CB8AC3E}">
        <p14:creationId xmlns:p14="http://schemas.microsoft.com/office/powerpoint/2010/main" val="147523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82A33-7ED3-A4A3-7E06-B568D6D134CD}"/>
              </a:ext>
            </a:extLst>
          </p:cNvPr>
          <p:cNvSpPr>
            <a:spLocks noGrp="1"/>
          </p:cNvSpPr>
          <p:nvPr>
            <p:ph type="title"/>
          </p:nvPr>
        </p:nvSpPr>
        <p:spPr>
          <a:xfrm>
            <a:off x="763439" y="684311"/>
            <a:ext cx="4058728" cy="732113"/>
          </a:xfrm>
        </p:spPr>
        <p:txBody>
          <a:bodyPr/>
          <a:lstStyle/>
          <a:p>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6777958E-E73E-C5A9-C0E3-3DD9808453DB}"/>
              </a:ext>
            </a:extLst>
          </p:cNvPr>
          <p:cNvSpPr>
            <a:spLocks noGrp="1"/>
          </p:cNvSpPr>
          <p:nvPr>
            <p:ph sz="quarter" idx="11"/>
          </p:nvPr>
        </p:nvSpPr>
        <p:spPr>
          <a:xfrm>
            <a:off x="757600" y="1488141"/>
            <a:ext cx="4809482" cy="335280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Successfully extracted movie insights using SQL.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Applied </a:t>
            </a:r>
            <a:r>
              <a:rPr lang="en-US" b="1" dirty="0">
                <a:latin typeface="Times New Roman" panose="02020603050405020304" pitchFamily="18" charset="0"/>
                <a:cs typeface="Times New Roman" panose="02020603050405020304" pitchFamily="18" charset="0"/>
              </a:rPr>
              <a:t>joins, ranking, filtering, and aggregation</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Found </a:t>
            </a:r>
            <a:r>
              <a:rPr lang="en-US" b="1" dirty="0">
                <a:latin typeface="Times New Roman" panose="02020603050405020304" pitchFamily="18" charset="0"/>
                <a:cs typeface="Times New Roman" panose="02020603050405020304" pitchFamily="18" charset="0"/>
              </a:rPr>
              <a:t>most popular movies, genres, and production trends</a:t>
            </a:r>
            <a:r>
              <a:rPr lang="en-US" dirty="0">
                <a:latin typeface="Times New Roman" panose="02020603050405020304" pitchFamily="18" charset="0"/>
                <a:cs typeface="Times New Roman" panose="02020603050405020304" pitchFamily="18" charset="0"/>
              </a:rPr>
              <a:t>.</a:t>
            </a:r>
            <a:endParaRPr lang="en-US" noProof="1">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34D5ECA9-CF81-1B98-7BCD-977C19CDB2B4}"/>
              </a:ext>
            </a:extLst>
          </p:cNvPr>
          <p:cNvPicPr>
            <a:picLocks noGrp="1" noChangeAspect="1"/>
          </p:cNvPicPr>
          <p:nvPr>
            <p:ph type="pic" sz="quarter" idx="10"/>
          </p:nvPr>
        </p:nvPicPr>
        <p:blipFill>
          <a:blip r:embed="rId3"/>
          <a:srcRect l="2168" r="2168"/>
          <a:stretch>
            <a:fillRect/>
          </a:stretch>
        </p:blipFill>
        <p:spPr>
          <a:xfrm>
            <a:off x="5854686" y="753035"/>
            <a:ext cx="5513294" cy="5381069"/>
          </a:xfrm>
        </p:spPr>
      </p:pic>
    </p:spTree>
    <p:extLst>
      <p:ext uri="{BB962C8B-B14F-4D97-AF65-F5344CB8AC3E}">
        <p14:creationId xmlns:p14="http://schemas.microsoft.com/office/powerpoint/2010/main" val="2098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a:xfrm>
            <a:off x="8964706" y="5602942"/>
            <a:ext cx="2510118" cy="479264"/>
          </a:xfrm>
        </p:spPr>
        <p:txBody>
          <a:bodyPr>
            <a:normAutofit fontScale="70000" lnSpcReduction="20000"/>
          </a:bodyPr>
          <a:lstStyle/>
          <a:p>
            <a:pPr algn="r"/>
            <a:r>
              <a:rPr lang="en-US" dirty="0"/>
              <a:t>Abraham </a:t>
            </a:r>
            <a:r>
              <a:rPr lang="en-US" dirty="0" err="1"/>
              <a:t>Ponnuraj</a:t>
            </a:r>
            <a:endParaRPr lang="en-US" dirty="0"/>
          </a:p>
          <a:p>
            <a:pPr algn="r"/>
            <a:r>
              <a:rPr lang="en-US" dirty="0"/>
              <a:t>abrahamcbe@gmail.com</a:t>
            </a:r>
          </a:p>
        </p:txBody>
      </p:sp>
      <p:pic>
        <p:nvPicPr>
          <p:cNvPr id="8" name="Picture 7">
            <a:extLst>
              <a:ext uri="{FF2B5EF4-FFF2-40B4-BE49-F238E27FC236}">
                <a16:creationId xmlns:a16="http://schemas.microsoft.com/office/drawing/2014/main" id="{80DF6C2E-3223-B7FB-D656-AC74A6274AB8}"/>
              </a:ext>
            </a:extLst>
          </p:cNvPr>
          <p:cNvPicPr>
            <a:picLocks noChangeAspect="1"/>
          </p:cNvPicPr>
          <p:nvPr/>
        </p:nvPicPr>
        <p:blipFill>
          <a:blip r:embed="rId3"/>
          <a:stretch>
            <a:fillRect/>
          </a:stretch>
        </p:blipFill>
        <p:spPr>
          <a:xfrm>
            <a:off x="1380564" y="770965"/>
            <a:ext cx="8113059" cy="5311241"/>
          </a:xfrm>
          <a:prstGeom prst="rect">
            <a:avLst/>
          </a:prstGeom>
        </p:spPr>
      </p:pic>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705934" y="723900"/>
            <a:ext cx="10779630" cy="462901"/>
          </a:xfrm>
        </p:spPr>
        <p:txBody>
          <a:bodyPr>
            <a:normAutofit fontScale="90000"/>
          </a:bodyPr>
          <a:lstStyle/>
          <a:p>
            <a:r>
              <a:rPr lang="en-IN" sz="3500" dirty="0">
                <a:latin typeface="Times New Roman" panose="02020603050405020304" pitchFamily="18" charset="0"/>
                <a:cs typeface="Times New Roman" panose="02020603050405020304" pitchFamily="18" charset="0"/>
              </a:rPr>
              <a:t>Introduction to the Dataset</a:t>
            </a:r>
            <a:r>
              <a:rPr lang="en-US" sz="350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715265" y="1326776"/>
            <a:ext cx="10672555" cy="1066799"/>
          </a:xfrm>
        </p:spPr>
        <p:txBody>
          <a:bodyPr>
            <a:normAutofit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dataset provided is a simplified version of the IMDb database, structured to capture essential information about movies, their genres, actors, directors, ratings, and more. This database consists of six tables that contain various details such as: </a:t>
            </a:r>
          </a:p>
          <a:p>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p:txBody>
          <a:bodyPr/>
          <a:lstStyle/>
          <a:p>
            <a:fld id="{C3DB2ADC-AF19-4574-8C10-79B5B04FCA27}" type="slidenum">
              <a:rPr lang="en-US" smtClean="0"/>
              <a:pPr/>
              <a:t>2</a:t>
            </a:fld>
            <a:endParaRPr lang="en-US" dirty="0"/>
          </a:p>
        </p:txBody>
      </p:sp>
      <p:sp>
        <p:nvSpPr>
          <p:cNvPr id="5" name="Content Placeholder 3">
            <a:extLst>
              <a:ext uri="{FF2B5EF4-FFF2-40B4-BE49-F238E27FC236}">
                <a16:creationId xmlns:a16="http://schemas.microsoft.com/office/drawing/2014/main" id="{EAED9190-404E-214A-D296-FEF52879F469}"/>
              </a:ext>
            </a:extLst>
          </p:cNvPr>
          <p:cNvSpPr txBox="1">
            <a:spLocks/>
          </p:cNvSpPr>
          <p:nvPr/>
        </p:nvSpPr>
        <p:spPr>
          <a:xfrm>
            <a:off x="705933" y="2375644"/>
            <a:ext cx="10338585" cy="375845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200150" indent="-28575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57350" indent="-28575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114550" indent="-28575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Movie</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Contains basic information about each movie, including title, release year, duration, country, income, languages, and production companies. </a:t>
            </a:r>
            <a:r>
              <a:rPr lang="en-US" sz="1600" dirty="0">
                <a:latin typeface="Times New Roman" panose="02020603050405020304" pitchFamily="18" charset="0"/>
                <a:cs typeface="Times New Roman" panose="02020603050405020304" pitchFamily="18" charset="0"/>
              </a:rPr>
              <a:t>(7997 records)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Genre</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Describes the genres associated with each movie. </a:t>
            </a:r>
            <a:r>
              <a:rPr lang="en-US" sz="1800" dirty="0">
                <a:latin typeface="Times New Roman" panose="02020603050405020304" pitchFamily="18" charset="0"/>
                <a:cs typeface="Times New Roman" panose="02020603050405020304" pitchFamily="18" charset="0"/>
              </a:rPr>
              <a:t>(14662 records)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Director Mapping</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Maps movies to their directors. </a:t>
            </a:r>
            <a:r>
              <a:rPr lang="en-US"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3867</a:t>
            </a:r>
            <a:r>
              <a:rPr lang="en-US" sz="1800" dirty="0">
                <a:latin typeface="Times New Roman" panose="02020603050405020304" pitchFamily="18" charset="0"/>
                <a:cs typeface="Times New Roman" panose="02020603050405020304" pitchFamily="18" charset="0"/>
              </a:rPr>
              <a:t> records)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Role Mapping</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Maps actors/actresses to movies and specifies the role category (e.g., actor, director, producer). </a:t>
            </a:r>
            <a:r>
              <a:rPr lang="en-US" sz="1800" dirty="0">
                <a:latin typeface="Times New Roman" panose="02020603050405020304" pitchFamily="18" charset="0"/>
                <a:cs typeface="Times New Roman" panose="02020603050405020304" pitchFamily="18" charset="0"/>
              </a:rPr>
              <a:t>(151615 records)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Names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Stores information about people (actors, directors, etc.), including their birthdates, heights, and known movies. </a:t>
            </a:r>
            <a:r>
              <a:rPr lang="en-US" sz="1800" dirty="0">
                <a:latin typeface="Times New Roman" panose="02020603050405020304" pitchFamily="18" charset="0"/>
                <a:cs typeface="Times New Roman" panose="02020603050405020304" pitchFamily="18" charset="0"/>
              </a:rPr>
              <a:t>(25735 records)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Aft>
                <a:spcPts val="800"/>
              </a:spcAft>
              <a:buFont typeface="Arial" panose="020B0604020202020204" pitchFamily="34" charset="0"/>
              <a:buChar char="•"/>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Ratings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Contains ratings information for movies, including the average rating, total votes, and median rating. </a:t>
            </a:r>
            <a:r>
              <a:rPr lang="en-US" sz="1800" dirty="0">
                <a:latin typeface="Times New Roman" panose="02020603050405020304" pitchFamily="18" charset="0"/>
                <a:cs typeface="Times New Roman" panose="02020603050405020304" pitchFamily="18" charset="0"/>
              </a:rPr>
              <a:t>(7997 records)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34591" y="765292"/>
            <a:ext cx="11000208" cy="520109"/>
          </a:xfrm>
        </p:spPr>
        <p:txBody>
          <a:bodyPr>
            <a:noAutofit/>
          </a:bodyPr>
          <a:lstStyle/>
          <a:p>
            <a:r>
              <a:rPr lang="en-IN" dirty="0">
                <a:latin typeface="Times New Roman" panose="02020603050405020304" pitchFamily="18" charset="0"/>
                <a:cs typeface="Times New Roman" panose="02020603050405020304" pitchFamily="18" charset="0"/>
              </a:rPr>
              <a:t>IMDb Database - Table Structure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3</a:t>
            </a:fld>
            <a:endParaRPr lang="en-US" dirty="0"/>
          </a:p>
        </p:txBody>
      </p:sp>
      <p:sp>
        <p:nvSpPr>
          <p:cNvPr id="5" name="Content Placeholder 4">
            <a:extLst>
              <a:ext uri="{FF2B5EF4-FFF2-40B4-BE49-F238E27FC236}">
                <a16:creationId xmlns:a16="http://schemas.microsoft.com/office/drawing/2014/main" id="{B6884C13-BC8C-77A1-4C14-A0CB1FBAA17D}"/>
              </a:ext>
            </a:extLst>
          </p:cNvPr>
          <p:cNvSpPr>
            <a:spLocks noGrp="1"/>
          </p:cNvSpPr>
          <p:nvPr>
            <p:ph sz="quarter" idx="10"/>
          </p:nvPr>
        </p:nvSpPr>
        <p:spPr>
          <a:xfrm>
            <a:off x="734593" y="1497107"/>
            <a:ext cx="5101432" cy="1232215"/>
          </a:xfrm>
        </p:spPr>
        <p:txBody>
          <a:bodyPr>
            <a:noAutofit/>
          </a:bodyPr>
          <a:lstStyle/>
          <a:p>
            <a:pPr marL="0" indent="0">
              <a:lnSpc>
                <a:spcPct val="100000"/>
              </a:lnSpc>
              <a:buNone/>
            </a:pPr>
            <a:r>
              <a:rPr lang="en-IN" sz="1600" dirty="0">
                <a:latin typeface="Times New Roman" panose="02020603050405020304" pitchFamily="18" charset="0"/>
                <a:cs typeface="Times New Roman" panose="02020603050405020304" pitchFamily="18" charset="0"/>
              </a:rPr>
              <a:t>1. </a:t>
            </a:r>
            <a:r>
              <a:rPr lang="en-IN" sz="1600" dirty="0" err="1">
                <a:latin typeface="Times New Roman" panose="02020603050405020304" pitchFamily="18" charset="0"/>
                <a:cs typeface="Times New Roman" panose="02020603050405020304" pitchFamily="18" charset="0"/>
              </a:rPr>
              <a:t>director_mapping</a:t>
            </a:r>
            <a:endParaRPr lang="en-IN" sz="1600" dirty="0">
              <a:latin typeface="Times New Roman" panose="02020603050405020304" pitchFamily="18" charset="0"/>
              <a:cs typeface="Times New Roman" panose="02020603050405020304"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Columns: </a:t>
            </a:r>
            <a:r>
              <a:rPr lang="en-US" sz="1600" dirty="0" err="1">
                <a:latin typeface="Times New Roman" panose="02020603050405020304" pitchFamily="18" charset="0"/>
                <a:cs typeface="Times New Roman" panose="02020603050405020304" pitchFamily="18" charset="0"/>
              </a:rPr>
              <a:t>movie_id</a:t>
            </a:r>
            <a:r>
              <a:rPr lang="en-US" sz="1600" dirty="0">
                <a:latin typeface="Times New Roman" panose="02020603050405020304" pitchFamily="18" charset="0"/>
                <a:cs typeface="Times New Roman" panose="02020603050405020304" pitchFamily="18" charset="0"/>
              </a:rPr>
              <a:t> (FK), </a:t>
            </a:r>
            <a:r>
              <a:rPr lang="en-US" sz="1600" dirty="0" err="1">
                <a:latin typeface="Times New Roman" panose="02020603050405020304" pitchFamily="18" charset="0"/>
                <a:cs typeface="Times New Roman" panose="02020603050405020304" pitchFamily="18" charset="0"/>
              </a:rPr>
              <a:t>name_id</a:t>
            </a:r>
            <a:r>
              <a:rPr lang="en-US" sz="1600" dirty="0">
                <a:latin typeface="Times New Roman" panose="02020603050405020304" pitchFamily="18" charset="0"/>
                <a:cs typeface="Times New Roman" panose="02020603050405020304" pitchFamily="18" charset="0"/>
              </a:rPr>
              <a:t> (FK)</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Records: 3,867</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Purpose: Maps movies to their directors</a:t>
            </a:r>
            <a:endParaRPr lang="en-IN" sz="1600" dirty="0">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0AD59F79-6E76-1CA0-40FA-FEAA306084C6}"/>
              </a:ext>
            </a:extLst>
          </p:cNvPr>
          <p:cNvSpPr txBox="1">
            <a:spLocks/>
          </p:cNvSpPr>
          <p:nvPr/>
        </p:nvSpPr>
        <p:spPr>
          <a:xfrm>
            <a:off x="734592" y="2805956"/>
            <a:ext cx="5101432" cy="12640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700" dirty="0">
                <a:latin typeface="Times New Roman" panose="02020603050405020304" pitchFamily="18" charset="0"/>
                <a:cs typeface="Times New Roman" panose="02020603050405020304" pitchFamily="18" charset="0"/>
              </a:rPr>
              <a:t>2. genre</a:t>
            </a:r>
          </a:p>
          <a:p>
            <a:pPr>
              <a:spcBef>
                <a:spcPts val="0"/>
              </a:spcBef>
            </a:pPr>
            <a:r>
              <a:rPr lang="en-US" sz="1700" dirty="0">
                <a:latin typeface="Times New Roman" panose="02020603050405020304" pitchFamily="18" charset="0"/>
                <a:cs typeface="Times New Roman" panose="02020603050405020304" pitchFamily="18" charset="0"/>
              </a:rPr>
              <a:t>Columns: </a:t>
            </a:r>
            <a:r>
              <a:rPr lang="en-US" sz="1700" dirty="0" err="1">
                <a:latin typeface="Times New Roman" panose="02020603050405020304" pitchFamily="18" charset="0"/>
                <a:cs typeface="Times New Roman" panose="02020603050405020304" pitchFamily="18" charset="0"/>
              </a:rPr>
              <a:t>movie_id</a:t>
            </a:r>
            <a:r>
              <a:rPr lang="en-US" sz="1700" dirty="0">
                <a:latin typeface="Times New Roman" panose="02020603050405020304" pitchFamily="18" charset="0"/>
                <a:cs typeface="Times New Roman" panose="02020603050405020304" pitchFamily="18" charset="0"/>
              </a:rPr>
              <a:t> (FK), genre</a:t>
            </a:r>
          </a:p>
          <a:p>
            <a:pPr>
              <a:spcBef>
                <a:spcPts val="0"/>
              </a:spcBef>
            </a:pPr>
            <a:r>
              <a:rPr lang="en-US" sz="1700" dirty="0">
                <a:latin typeface="Times New Roman" panose="02020603050405020304" pitchFamily="18" charset="0"/>
                <a:cs typeface="Times New Roman" panose="02020603050405020304" pitchFamily="18" charset="0"/>
              </a:rPr>
              <a:t>Records: 14,662</a:t>
            </a:r>
          </a:p>
          <a:p>
            <a:pPr>
              <a:spcBef>
                <a:spcPts val="0"/>
              </a:spcBef>
            </a:pPr>
            <a:r>
              <a:rPr lang="en-US" sz="1700" dirty="0">
                <a:latin typeface="Times New Roman" panose="02020603050405020304" pitchFamily="18" charset="0"/>
                <a:cs typeface="Times New Roman" panose="02020603050405020304" pitchFamily="18" charset="0"/>
              </a:rPr>
              <a:t>Purpose: Categorizes movies</a:t>
            </a:r>
            <a:endParaRPr lang="en-IN" sz="1700" dirty="0">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2D9D5662-D274-E479-EE03-99CB7C9D8C32}"/>
              </a:ext>
            </a:extLst>
          </p:cNvPr>
          <p:cNvSpPr txBox="1">
            <a:spLocks/>
          </p:cNvSpPr>
          <p:nvPr/>
        </p:nvSpPr>
        <p:spPr>
          <a:xfrm>
            <a:off x="734591" y="4195486"/>
            <a:ext cx="5836537" cy="15329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dirty="0">
                <a:latin typeface="Times New Roman" panose="02020603050405020304" pitchFamily="18" charset="0"/>
                <a:cs typeface="Times New Roman" panose="02020603050405020304" pitchFamily="18" charset="0"/>
              </a:rPr>
              <a:t>3. movie</a:t>
            </a:r>
          </a:p>
          <a:p>
            <a:pPr>
              <a:spcBef>
                <a:spcPts val="0"/>
              </a:spcBef>
            </a:pPr>
            <a:r>
              <a:rPr lang="en-US" dirty="0">
                <a:latin typeface="Times New Roman" panose="02020603050405020304" pitchFamily="18" charset="0"/>
                <a:cs typeface="Times New Roman" panose="02020603050405020304" pitchFamily="18" charset="0"/>
              </a:rPr>
              <a:t>Columns: id (PK), title, year, </a:t>
            </a:r>
            <a:r>
              <a:rPr lang="en-US" dirty="0" err="1">
                <a:latin typeface="Times New Roman" panose="02020603050405020304" pitchFamily="18" charset="0"/>
                <a:cs typeface="Times New Roman" panose="02020603050405020304" pitchFamily="18" charset="0"/>
              </a:rPr>
              <a:t>date_published</a:t>
            </a:r>
            <a:r>
              <a:rPr lang="en-US" dirty="0">
                <a:latin typeface="Times New Roman" panose="02020603050405020304" pitchFamily="18" charset="0"/>
                <a:cs typeface="Times New Roman" panose="02020603050405020304" pitchFamily="18" charset="0"/>
              </a:rPr>
              <a:t>, duration, country, </a:t>
            </a:r>
            <a:r>
              <a:rPr lang="en-US" dirty="0" err="1">
                <a:latin typeface="Times New Roman" panose="02020603050405020304" pitchFamily="18" charset="0"/>
                <a:cs typeface="Times New Roman" panose="02020603050405020304" pitchFamily="18" charset="0"/>
              </a:rPr>
              <a:t>worldwide_gross_income</a:t>
            </a:r>
            <a:r>
              <a:rPr lang="en-US" dirty="0">
                <a:latin typeface="Times New Roman" panose="02020603050405020304" pitchFamily="18" charset="0"/>
                <a:cs typeface="Times New Roman" panose="02020603050405020304" pitchFamily="18" charset="0"/>
              </a:rPr>
              <a:t>, languages, </a:t>
            </a:r>
            <a:r>
              <a:rPr lang="en-US" dirty="0" err="1">
                <a:latin typeface="Times New Roman" panose="02020603050405020304" pitchFamily="18" charset="0"/>
                <a:cs typeface="Times New Roman" panose="02020603050405020304" pitchFamily="18" charset="0"/>
              </a:rPr>
              <a:t>production_company</a:t>
            </a: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Records: 7,997</a:t>
            </a:r>
          </a:p>
          <a:p>
            <a:pPr>
              <a:spcBef>
                <a:spcPts val="0"/>
              </a:spcBef>
            </a:pPr>
            <a:r>
              <a:rPr lang="en-US" dirty="0">
                <a:latin typeface="Times New Roman" panose="02020603050405020304" pitchFamily="18" charset="0"/>
                <a:cs typeface="Times New Roman" panose="02020603050405020304" pitchFamily="18" charset="0"/>
              </a:rPr>
              <a:t>Purpose: Stores movie details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0EA5D5A-DB9F-8DC9-F689-2B17EAF5C361}"/>
              </a:ext>
            </a:extLst>
          </p:cNvPr>
          <p:cNvPicPr>
            <a:picLocks noChangeAspect="1"/>
          </p:cNvPicPr>
          <p:nvPr/>
        </p:nvPicPr>
        <p:blipFill>
          <a:blip r:embed="rId3"/>
          <a:stretch>
            <a:fillRect/>
          </a:stretch>
        </p:blipFill>
        <p:spPr>
          <a:xfrm>
            <a:off x="6921508" y="1554421"/>
            <a:ext cx="3656845" cy="1232214"/>
          </a:xfrm>
          <a:prstGeom prst="rect">
            <a:avLst/>
          </a:prstGeom>
        </p:spPr>
      </p:pic>
      <p:pic>
        <p:nvPicPr>
          <p:cNvPr id="13" name="Picture 12">
            <a:extLst>
              <a:ext uri="{FF2B5EF4-FFF2-40B4-BE49-F238E27FC236}">
                <a16:creationId xmlns:a16="http://schemas.microsoft.com/office/drawing/2014/main" id="{100E6E06-778F-2D5C-E2A1-2B6FB75A15DC}"/>
              </a:ext>
            </a:extLst>
          </p:cNvPr>
          <p:cNvPicPr>
            <a:picLocks noChangeAspect="1"/>
          </p:cNvPicPr>
          <p:nvPr/>
        </p:nvPicPr>
        <p:blipFill>
          <a:blip r:embed="rId4"/>
          <a:stretch>
            <a:fillRect/>
          </a:stretch>
        </p:blipFill>
        <p:spPr>
          <a:xfrm>
            <a:off x="6921508" y="2884732"/>
            <a:ext cx="3656845" cy="1310754"/>
          </a:xfrm>
          <a:prstGeom prst="rect">
            <a:avLst/>
          </a:prstGeom>
        </p:spPr>
      </p:pic>
      <p:pic>
        <p:nvPicPr>
          <p:cNvPr id="15" name="Picture 14">
            <a:extLst>
              <a:ext uri="{FF2B5EF4-FFF2-40B4-BE49-F238E27FC236}">
                <a16:creationId xmlns:a16="http://schemas.microsoft.com/office/drawing/2014/main" id="{A332816E-D523-427D-6400-765144474406}"/>
              </a:ext>
            </a:extLst>
          </p:cNvPr>
          <p:cNvPicPr>
            <a:picLocks noChangeAspect="1"/>
          </p:cNvPicPr>
          <p:nvPr/>
        </p:nvPicPr>
        <p:blipFill>
          <a:blip r:embed="rId5"/>
          <a:stretch>
            <a:fillRect/>
          </a:stretch>
        </p:blipFill>
        <p:spPr>
          <a:xfrm>
            <a:off x="6890869" y="4293583"/>
            <a:ext cx="3687484" cy="1694841"/>
          </a:xfrm>
          <a:prstGeom prst="rect">
            <a:avLst/>
          </a:prstGeom>
        </p:spPr>
      </p:pic>
    </p:spTree>
    <p:extLst>
      <p:ext uri="{BB962C8B-B14F-4D97-AF65-F5344CB8AC3E}">
        <p14:creationId xmlns:p14="http://schemas.microsoft.com/office/powerpoint/2010/main" val="246194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34591" y="716842"/>
            <a:ext cx="11000208" cy="520109"/>
          </a:xfrm>
        </p:spPr>
        <p:txBody>
          <a:bodyPr>
            <a:normAutofit fontScale="90000"/>
          </a:bodyPr>
          <a:lstStyle/>
          <a:p>
            <a:r>
              <a:rPr lang="en-IN" dirty="0"/>
              <a:t>IMDb Database - Table Structure (Continued)</a:t>
            </a:r>
            <a:endParaRPr lang="en-US" dirty="0"/>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4</a:t>
            </a:fld>
            <a:endParaRPr lang="en-US" dirty="0"/>
          </a:p>
        </p:txBody>
      </p:sp>
      <p:sp>
        <p:nvSpPr>
          <p:cNvPr id="5" name="Content Placeholder 4">
            <a:extLst>
              <a:ext uri="{FF2B5EF4-FFF2-40B4-BE49-F238E27FC236}">
                <a16:creationId xmlns:a16="http://schemas.microsoft.com/office/drawing/2014/main" id="{B6884C13-BC8C-77A1-4C14-A0CB1FBAA17D}"/>
              </a:ext>
            </a:extLst>
          </p:cNvPr>
          <p:cNvSpPr>
            <a:spLocks noGrp="1"/>
          </p:cNvSpPr>
          <p:nvPr>
            <p:ph sz="quarter" idx="10"/>
          </p:nvPr>
        </p:nvSpPr>
        <p:spPr>
          <a:xfrm>
            <a:off x="734593" y="1497107"/>
            <a:ext cx="6006866" cy="1487627"/>
          </a:xfrm>
        </p:spPr>
        <p:txBody>
          <a:bodyPr>
            <a:noAutofit/>
          </a:bodyPr>
          <a:lstStyle/>
          <a:p>
            <a:pPr marL="0" indent="0">
              <a:spcBef>
                <a:spcPts val="0"/>
              </a:spcBef>
              <a:buNone/>
            </a:pPr>
            <a:r>
              <a:rPr lang="en-IN" sz="1700" dirty="0">
                <a:latin typeface="Times New Roman" panose="02020603050405020304" pitchFamily="18" charset="0"/>
                <a:cs typeface="Times New Roman" panose="02020603050405020304" pitchFamily="18" charset="0"/>
              </a:rPr>
              <a:t>4. names</a:t>
            </a:r>
          </a:p>
          <a:p>
            <a:pPr>
              <a:spcBef>
                <a:spcPts val="0"/>
              </a:spcBef>
            </a:pPr>
            <a:r>
              <a:rPr lang="en-US" sz="1700" dirty="0">
                <a:latin typeface="Times New Roman" panose="02020603050405020304" pitchFamily="18" charset="0"/>
                <a:cs typeface="Times New Roman" panose="02020603050405020304" pitchFamily="18" charset="0"/>
              </a:rPr>
              <a:t>Columns: id (PK), name, height, </a:t>
            </a:r>
            <a:r>
              <a:rPr lang="en-US" sz="1700" dirty="0" err="1">
                <a:latin typeface="Times New Roman" panose="02020603050405020304" pitchFamily="18" charset="0"/>
                <a:cs typeface="Times New Roman" panose="02020603050405020304" pitchFamily="18" charset="0"/>
              </a:rPr>
              <a:t>date_of_birth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known_for_movies</a:t>
            </a:r>
            <a:r>
              <a:rPr lang="en-US" sz="1700" dirty="0">
                <a:latin typeface="Times New Roman" panose="02020603050405020304" pitchFamily="18" charset="0"/>
                <a:cs typeface="Times New Roman" panose="02020603050405020304" pitchFamily="18" charset="0"/>
              </a:rPr>
              <a:t> (FK)</a:t>
            </a:r>
          </a:p>
          <a:p>
            <a:pPr>
              <a:spcBef>
                <a:spcPts val="0"/>
              </a:spcBef>
            </a:pPr>
            <a:r>
              <a:rPr lang="en-US" sz="1700" dirty="0">
                <a:latin typeface="Times New Roman" panose="02020603050405020304" pitchFamily="18" charset="0"/>
                <a:cs typeface="Times New Roman" panose="02020603050405020304" pitchFamily="18" charset="0"/>
              </a:rPr>
              <a:t>Records: 25,735</a:t>
            </a:r>
          </a:p>
          <a:p>
            <a:pPr>
              <a:spcBef>
                <a:spcPts val="0"/>
              </a:spcBef>
            </a:pPr>
            <a:r>
              <a:rPr lang="en-US" sz="1700" dirty="0">
                <a:latin typeface="Times New Roman" panose="02020603050405020304" pitchFamily="18" charset="0"/>
                <a:cs typeface="Times New Roman" panose="02020603050405020304" pitchFamily="18" charset="0"/>
              </a:rPr>
              <a:t>Purpose: Stores actors, actresses, and directors’ details</a:t>
            </a:r>
            <a:endParaRPr lang="en-IN" sz="1700" dirty="0">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0AD59F79-6E76-1CA0-40FA-FEAA306084C6}"/>
              </a:ext>
            </a:extLst>
          </p:cNvPr>
          <p:cNvSpPr txBox="1">
            <a:spLocks/>
          </p:cNvSpPr>
          <p:nvPr/>
        </p:nvSpPr>
        <p:spPr>
          <a:xfrm>
            <a:off x="734592" y="2976290"/>
            <a:ext cx="5101432" cy="14876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700" dirty="0">
                <a:latin typeface="Times New Roman" panose="02020603050405020304" pitchFamily="18" charset="0"/>
                <a:cs typeface="Times New Roman" panose="02020603050405020304" pitchFamily="18" charset="0"/>
              </a:rPr>
              <a:t>5. ratings</a:t>
            </a:r>
          </a:p>
          <a:p>
            <a:pPr>
              <a:spcBef>
                <a:spcPts val="0"/>
              </a:spcBef>
            </a:pPr>
            <a:r>
              <a:rPr lang="en-US" sz="1700" dirty="0">
                <a:latin typeface="Times New Roman" panose="02020603050405020304" pitchFamily="18" charset="0"/>
                <a:cs typeface="Times New Roman" panose="02020603050405020304" pitchFamily="18" charset="0"/>
              </a:rPr>
              <a:t>Columns: </a:t>
            </a:r>
            <a:r>
              <a:rPr lang="en-US" sz="1700" dirty="0" err="1">
                <a:latin typeface="Times New Roman" panose="02020603050405020304" pitchFamily="18" charset="0"/>
                <a:cs typeface="Times New Roman" panose="02020603050405020304" pitchFamily="18" charset="0"/>
              </a:rPr>
              <a:t>movie_id</a:t>
            </a:r>
            <a:r>
              <a:rPr lang="en-US" sz="1700" dirty="0">
                <a:latin typeface="Times New Roman" panose="02020603050405020304" pitchFamily="18" charset="0"/>
                <a:cs typeface="Times New Roman" panose="02020603050405020304" pitchFamily="18" charset="0"/>
              </a:rPr>
              <a:t> (FK), </a:t>
            </a:r>
            <a:r>
              <a:rPr lang="en-US" sz="1700" dirty="0" err="1">
                <a:latin typeface="Times New Roman" panose="02020603050405020304" pitchFamily="18" charset="0"/>
                <a:cs typeface="Times New Roman" panose="02020603050405020304" pitchFamily="18" charset="0"/>
              </a:rPr>
              <a:t>avg_rating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total_votes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median_rating</a:t>
            </a:r>
            <a:endParaRPr lang="en-US" sz="1700" dirty="0">
              <a:latin typeface="Times New Roman" panose="02020603050405020304" pitchFamily="18" charset="0"/>
              <a:cs typeface="Times New Roman" panose="02020603050405020304" pitchFamily="18" charset="0"/>
            </a:endParaRPr>
          </a:p>
          <a:p>
            <a:pPr>
              <a:spcBef>
                <a:spcPts val="0"/>
              </a:spcBef>
            </a:pPr>
            <a:r>
              <a:rPr lang="en-US" sz="1700" dirty="0">
                <a:latin typeface="Times New Roman" panose="02020603050405020304" pitchFamily="18" charset="0"/>
                <a:cs typeface="Times New Roman" panose="02020603050405020304" pitchFamily="18" charset="0"/>
              </a:rPr>
              <a:t>Records: 7,997</a:t>
            </a:r>
          </a:p>
          <a:p>
            <a:pPr>
              <a:spcBef>
                <a:spcPts val="0"/>
              </a:spcBef>
            </a:pPr>
            <a:r>
              <a:rPr lang="en-US" sz="1700" dirty="0">
                <a:latin typeface="Times New Roman" panose="02020603050405020304" pitchFamily="18" charset="0"/>
                <a:cs typeface="Times New Roman" panose="02020603050405020304" pitchFamily="18" charset="0"/>
              </a:rPr>
              <a:t>Purpose: Stores movie ratings</a:t>
            </a:r>
            <a:endParaRPr lang="en-IN" sz="1700" dirty="0">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2D9D5662-D274-E479-EE03-99CB7C9D8C32}"/>
              </a:ext>
            </a:extLst>
          </p:cNvPr>
          <p:cNvSpPr txBox="1">
            <a:spLocks/>
          </p:cNvSpPr>
          <p:nvPr/>
        </p:nvSpPr>
        <p:spPr>
          <a:xfrm>
            <a:off x="734591" y="4634753"/>
            <a:ext cx="5836537" cy="139849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700" dirty="0">
                <a:latin typeface="Times New Roman" panose="02020603050405020304" pitchFamily="18" charset="0"/>
                <a:cs typeface="Times New Roman" panose="02020603050405020304" pitchFamily="18" charset="0"/>
              </a:rPr>
              <a:t>6. </a:t>
            </a:r>
            <a:r>
              <a:rPr lang="en-IN" sz="1700" dirty="0" err="1">
                <a:latin typeface="Times New Roman" panose="02020603050405020304" pitchFamily="18" charset="0"/>
                <a:cs typeface="Times New Roman" panose="02020603050405020304" pitchFamily="18" charset="0"/>
              </a:rPr>
              <a:t>role_mapping</a:t>
            </a:r>
            <a:endParaRPr lang="en-IN" sz="1700" dirty="0">
              <a:latin typeface="Times New Roman" panose="02020603050405020304" pitchFamily="18" charset="0"/>
              <a:cs typeface="Times New Roman" panose="02020603050405020304" pitchFamily="18" charset="0"/>
            </a:endParaRPr>
          </a:p>
          <a:p>
            <a:pPr>
              <a:spcBef>
                <a:spcPts val="0"/>
              </a:spcBef>
            </a:pPr>
            <a:r>
              <a:rPr lang="en-US" sz="1700" dirty="0">
                <a:latin typeface="Times New Roman" panose="02020603050405020304" pitchFamily="18" charset="0"/>
                <a:cs typeface="Times New Roman" panose="02020603050405020304" pitchFamily="18" charset="0"/>
              </a:rPr>
              <a:t>Columns: </a:t>
            </a:r>
            <a:r>
              <a:rPr lang="en-US" sz="1700" dirty="0" err="1">
                <a:latin typeface="Times New Roman" panose="02020603050405020304" pitchFamily="18" charset="0"/>
                <a:cs typeface="Times New Roman" panose="02020603050405020304" pitchFamily="18" charset="0"/>
              </a:rPr>
              <a:t>movie_id</a:t>
            </a:r>
            <a:r>
              <a:rPr lang="en-US" sz="1700" dirty="0">
                <a:latin typeface="Times New Roman" panose="02020603050405020304" pitchFamily="18" charset="0"/>
                <a:cs typeface="Times New Roman" panose="02020603050405020304" pitchFamily="18" charset="0"/>
              </a:rPr>
              <a:t> (FK), </a:t>
            </a:r>
            <a:r>
              <a:rPr lang="en-US" sz="1700" dirty="0" err="1">
                <a:latin typeface="Times New Roman" panose="02020603050405020304" pitchFamily="18" charset="0"/>
                <a:cs typeface="Times New Roman" panose="02020603050405020304" pitchFamily="18" charset="0"/>
              </a:rPr>
              <a:t>name_id</a:t>
            </a:r>
            <a:r>
              <a:rPr lang="en-US" sz="1700" dirty="0">
                <a:latin typeface="Times New Roman" panose="02020603050405020304" pitchFamily="18" charset="0"/>
                <a:cs typeface="Times New Roman" panose="02020603050405020304" pitchFamily="18" charset="0"/>
              </a:rPr>
              <a:t> (FK), category</a:t>
            </a:r>
          </a:p>
          <a:p>
            <a:pPr>
              <a:spcBef>
                <a:spcPts val="0"/>
              </a:spcBef>
            </a:pPr>
            <a:r>
              <a:rPr lang="en-US" sz="1700" dirty="0">
                <a:latin typeface="Times New Roman" panose="02020603050405020304" pitchFamily="18" charset="0"/>
                <a:cs typeface="Times New Roman" panose="02020603050405020304" pitchFamily="18" charset="0"/>
              </a:rPr>
              <a:t>Records: </a:t>
            </a:r>
            <a:r>
              <a:rPr lang="en-IN" sz="1700" dirty="0">
                <a:latin typeface="Times New Roman" panose="02020603050405020304" pitchFamily="18" charset="0"/>
                <a:cs typeface="Times New Roman" panose="02020603050405020304" pitchFamily="18" charset="0"/>
              </a:rPr>
              <a:t>151,615 (9,362 actors, 6,253 actresses)</a:t>
            </a:r>
            <a:endParaRPr lang="en-US" sz="1700" dirty="0">
              <a:latin typeface="Times New Roman" panose="02020603050405020304" pitchFamily="18" charset="0"/>
              <a:cs typeface="Times New Roman" panose="02020603050405020304" pitchFamily="18" charset="0"/>
            </a:endParaRPr>
          </a:p>
          <a:p>
            <a:pPr>
              <a:spcBef>
                <a:spcPts val="0"/>
              </a:spcBef>
            </a:pPr>
            <a:r>
              <a:rPr lang="en-US" sz="1700" dirty="0">
                <a:latin typeface="Times New Roman" panose="02020603050405020304" pitchFamily="18" charset="0"/>
                <a:cs typeface="Times New Roman" panose="02020603050405020304" pitchFamily="18" charset="0"/>
              </a:rPr>
              <a:t>Purpose: Maps actors/actresses to movies</a:t>
            </a:r>
            <a:endParaRPr lang="en-IN"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2B42D9-9649-D567-24A0-7424549E86F8}"/>
              </a:ext>
            </a:extLst>
          </p:cNvPr>
          <p:cNvPicPr>
            <a:picLocks noChangeAspect="1"/>
          </p:cNvPicPr>
          <p:nvPr/>
        </p:nvPicPr>
        <p:blipFill>
          <a:blip r:embed="rId3"/>
          <a:stretch>
            <a:fillRect/>
          </a:stretch>
        </p:blipFill>
        <p:spPr>
          <a:xfrm>
            <a:off x="6890869" y="1510340"/>
            <a:ext cx="4028143" cy="1367332"/>
          </a:xfrm>
          <a:prstGeom prst="rect">
            <a:avLst/>
          </a:prstGeom>
        </p:spPr>
      </p:pic>
      <p:pic>
        <p:nvPicPr>
          <p:cNvPr id="10" name="Picture 9">
            <a:extLst>
              <a:ext uri="{FF2B5EF4-FFF2-40B4-BE49-F238E27FC236}">
                <a16:creationId xmlns:a16="http://schemas.microsoft.com/office/drawing/2014/main" id="{991C5AE0-F3A4-33A6-6ADD-D3EEE2A67614}"/>
              </a:ext>
            </a:extLst>
          </p:cNvPr>
          <p:cNvPicPr>
            <a:picLocks noChangeAspect="1"/>
          </p:cNvPicPr>
          <p:nvPr/>
        </p:nvPicPr>
        <p:blipFill>
          <a:blip r:embed="rId4"/>
          <a:stretch>
            <a:fillRect/>
          </a:stretch>
        </p:blipFill>
        <p:spPr>
          <a:xfrm>
            <a:off x="6890869" y="2877672"/>
            <a:ext cx="4028143" cy="1623201"/>
          </a:xfrm>
          <a:prstGeom prst="rect">
            <a:avLst/>
          </a:prstGeom>
        </p:spPr>
      </p:pic>
      <p:pic>
        <p:nvPicPr>
          <p:cNvPr id="14" name="Picture 13">
            <a:extLst>
              <a:ext uri="{FF2B5EF4-FFF2-40B4-BE49-F238E27FC236}">
                <a16:creationId xmlns:a16="http://schemas.microsoft.com/office/drawing/2014/main" id="{5C4E00AE-4245-5DEF-AB32-D2DC752DEF1A}"/>
              </a:ext>
            </a:extLst>
          </p:cNvPr>
          <p:cNvPicPr>
            <a:picLocks noChangeAspect="1"/>
          </p:cNvPicPr>
          <p:nvPr/>
        </p:nvPicPr>
        <p:blipFill>
          <a:blip r:embed="rId5"/>
          <a:stretch>
            <a:fillRect/>
          </a:stretch>
        </p:blipFill>
        <p:spPr>
          <a:xfrm>
            <a:off x="6890869" y="4654180"/>
            <a:ext cx="4028143" cy="1386960"/>
          </a:xfrm>
          <a:prstGeom prst="rect">
            <a:avLst/>
          </a:prstGeom>
        </p:spPr>
      </p:pic>
    </p:spTree>
    <p:extLst>
      <p:ext uri="{BB962C8B-B14F-4D97-AF65-F5344CB8AC3E}">
        <p14:creationId xmlns:p14="http://schemas.microsoft.com/office/powerpoint/2010/main" val="357316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5</a:t>
            </a:fld>
            <a:endParaRPr lang="en-US" dirty="0"/>
          </a:p>
        </p:txBody>
      </p:sp>
      <p:sp>
        <p:nvSpPr>
          <p:cNvPr id="4" name="Title 1">
            <a:extLst>
              <a:ext uri="{FF2B5EF4-FFF2-40B4-BE49-F238E27FC236}">
                <a16:creationId xmlns:a16="http://schemas.microsoft.com/office/drawing/2014/main" id="{335B89EE-35B4-18E9-8E78-985B3109D925}"/>
              </a:ext>
            </a:extLst>
          </p:cNvPr>
          <p:cNvSpPr txBox="1">
            <a:spLocks/>
          </p:cNvSpPr>
          <p:nvPr/>
        </p:nvSpPr>
        <p:spPr>
          <a:xfrm>
            <a:off x="734592" y="744012"/>
            <a:ext cx="11000208" cy="520109"/>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kern="1200" cap="all" spc="30" baseline="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SQL Techniques Used</a:t>
            </a:r>
            <a:endParaRPr lang="en-US" dirty="0">
              <a:latin typeface="Times New Roman" panose="02020603050405020304" pitchFamily="18" charset="0"/>
              <a:cs typeface="Times New Roman" panose="02020603050405020304" pitchFamily="18" charset="0"/>
            </a:endParaRPr>
          </a:p>
        </p:txBody>
      </p:sp>
      <p:sp>
        <p:nvSpPr>
          <p:cNvPr id="5" name="Content Placeholder 5">
            <a:extLst>
              <a:ext uri="{FF2B5EF4-FFF2-40B4-BE49-F238E27FC236}">
                <a16:creationId xmlns:a16="http://schemas.microsoft.com/office/drawing/2014/main" id="{22611FB9-5E73-3590-24D0-7D22CD8A6E91}"/>
              </a:ext>
            </a:extLst>
          </p:cNvPr>
          <p:cNvSpPr txBox="1">
            <a:spLocks/>
          </p:cNvSpPr>
          <p:nvPr/>
        </p:nvSpPr>
        <p:spPr>
          <a:xfrm>
            <a:off x="743556" y="1784086"/>
            <a:ext cx="10668515" cy="21695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Joins</a:t>
            </a:r>
            <a:r>
              <a:rPr lang="en-US" dirty="0">
                <a:latin typeface="Times New Roman" panose="02020603050405020304" pitchFamily="18" charset="0"/>
                <a:cs typeface="Times New Roman" panose="02020603050405020304" pitchFamily="18" charset="0"/>
              </a:rPr>
              <a:t> – To fetch data from multiple tables.</a:t>
            </a:r>
          </a:p>
          <a:p>
            <a:r>
              <a:rPr lang="en-IN" b="1" dirty="0">
                <a:latin typeface="Times New Roman" panose="02020603050405020304" pitchFamily="18" charset="0"/>
                <a:cs typeface="Times New Roman" panose="02020603050405020304" pitchFamily="18" charset="0"/>
              </a:rPr>
              <a:t>Aggregation</a:t>
            </a:r>
            <a:r>
              <a:rPr lang="en-IN" dirty="0">
                <a:latin typeface="Times New Roman" panose="02020603050405020304" pitchFamily="18" charset="0"/>
                <a:cs typeface="Times New Roman" panose="02020603050405020304" pitchFamily="18" charset="0"/>
              </a:rPr>
              <a:t> – To calculate ratings, income, votes, etc.</a:t>
            </a:r>
          </a:p>
          <a:p>
            <a:r>
              <a:rPr lang="en-US" b="1" dirty="0">
                <a:latin typeface="Times New Roman" panose="02020603050405020304" pitchFamily="18" charset="0"/>
                <a:cs typeface="Times New Roman" panose="02020603050405020304" pitchFamily="18" charset="0"/>
              </a:rPr>
              <a:t>Filtering &amp; Grouping</a:t>
            </a:r>
            <a:r>
              <a:rPr lang="en-US" dirty="0">
                <a:latin typeface="Times New Roman" panose="02020603050405020304" pitchFamily="18" charset="0"/>
                <a:cs typeface="Times New Roman" panose="02020603050405020304" pitchFamily="18" charset="0"/>
              </a:rPr>
              <a:t> – To categorize and rank movies.</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String Functions </a:t>
            </a:r>
            <a:r>
              <a:rPr lang="en-US" dirty="0">
                <a:latin typeface="Times New Roman" panose="02020603050405020304" pitchFamily="18" charset="0"/>
                <a:cs typeface="Times New Roman" panose="02020603050405020304" pitchFamily="18" charset="0"/>
              </a:rPr>
              <a:t>– GROUP_CONCAT() to list genres.</a:t>
            </a:r>
          </a:p>
          <a:p>
            <a:r>
              <a:rPr lang="en-US" b="1" dirty="0">
                <a:latin typeface="Times New Roman" panose="02020603050405020304" pitchFamily="18" charset="0"/>
                <a:cs typeface="Times New Roman" panose="02020603050405020304" pitchFamily="18" charset="0"/>
              </a:rPr>
              <a:t>Ranking</a:t>
            </a:r>
            <a:r>
              <a:rPr lang="en-US" dirty="0">
                <a:latin typeface="Times New Roman" panose="02020603050405020304" pitchFamily="18" charset="0"/>
                <a:cs typeface="Times New Roman" panose="02020603050405020304" pitchFamily="18" charset="0"/>
              </a:rPr>
              <a:t> – RANK() function for top movies by votes.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18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34593" y="770809"/>
            <a:ext cx="11034713" cy="842838"/>
          </a:xfrm>
        </p:spPr>
        <p:txBody>
          <a:bodyPr/>
          <a:lstStyle/>
          <a:p>
            <a:r>
              <a:rPr lang="en-IN" dirty="0">
                <a:latin typeface="Times New Roman" panose="02020603050405020304" pitchFamily="18" charset="0"/>
                <a:cs typeface="Times New Roman" panose="02020603050405020304" pitchFamily="18" charset="0"/>
              </a:rPr>
              <a:t>Key Insights from Analysis</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5DD9D89-0B97-5577-308E-9F320E5DC495}"/>
              </a:ext>
            </a:extLst>
          </p:cNvPr>
          <p:cNvSpPr>
            <a:spLocks noGrp="1"/>
          </p:cNvSpPr>
          <p:nvPr>
            <p:ph sz="quarter" idx="10"/>
          </p:nvPr>
        </p:nvSpPr>
        <p:spPr>
          <a:xfrm>
            <a:off x="734593" y="1783979"/>
            <a:ext cx="9305878" cy="2133599"/>
          </a:xfrm>
        </p:spPr>
        <p:txBody>
          <a:bodyPr>
            <a:normAutofit/>
          </a:bodyPr>
          <a:lstStyle/>
          <a:p>
            <a:r>
              <a:rPr lang="en-US" sz="2000" b="1" dirty="0">
                <a:latin typeface="Times New Roman" panose="02020603050405020304" pitchFamily="18" charset="0"/>
                <a:cs typeface="Times New Roman" panose="02020603050405020304" pitchFamily="18" charset="0"/>
              </a:rPr>
              <a:t>Most Common Language:</a:t>
            </a:r>
            <a:r>
              <a:rPr lang="en-US" sz="2000" dirty="0">
                <a:latin typeface="Times New Roman" panose="02020603050405020304" pitchFamily="18" charset="0"/>
                <a:cs typeface="Times New Roman" panose="02020603050405020304" pitchFamily="18" charset="0"/>
              </a:rPr>
              <a:t> The language in which the most movies were produced.</a:t>
            </a:r>
          </a:p>
          <a:p>
            <a:r>
              <a:rPr lang="en-US" sz="2000" b="1" noProof="1">
                <a:latin typeface="Times New Roman" panose="02020603050405020304" pitchFamily="18" charset="0"/>
                <a:cs typeface="Times New Roman" panose="02020603050405020304" pitchFamily="18" charset="0"/>
              </a:rPr>
              <a:t>Top 5 Movies by Votes: </a:t>
            </a:r>
            <a:r>
              <a:rPr lang="en-US" sz="2000" noProof="1">
                <a:latin typeface="Times New Roman" panose="02020603050405020304" pitchFamily="18" charset="0"/>
                <a:cs typeface="Times New Roman" panose="02020603050405020304" pitchFamily="18" charset="0"/>
              </a:rPr>
              <a:t>Ranked using RANK() function.</a:t>
            </a:r>
          </a:p>
          <a:p>
            <a:r>
              <a:rPr lang="en-US" sz="2000" b="1" noProof="1">
                <a:latin typeface="Times New Roman" panose="02020603050405020304" pitchFamily="18" charset="0"/>
                <a:cs typeface="Times New Roman" panose="02020603050405020304" pitchFamily="18" charset="0"/>
              </a:rPr>
              <a:t>Longest Duration Movie: </a:t>
            </a:r>
            <a:r>
              <a:rPr lang="en-US" sz="2000" noProof="1">
                <a:latin typeface="Times New Roman" panose="02020603050405020304" pitchFamily="18" charset="0"/>
                <a:cs typeface="Times New Roman" panose="02020603050405020304" pitchFamily="18" charset="0"/>
              </a:rPr>
              <a:t>Identified using ORDER BY duration DESC LIMIT 1.</a:t>
            </a:r>
          </a:p>
          <a:p>
            <a:r>
              <a:rPr lang="en-US" sz="2000" b="1" noProof="1">
                <a:latin typeface="Times New Roman" panose="02020603050405020304" pitchFamily="18" charset="0"/>
                <a:cs typeface="Times New Roman" panose="02020603050405020304" pitchFamily="18" charset="0"/>
              </a:rPr>
              <a:t>Highest Grossing Movies: </a:t>
            </a:r>
            <a:r>
              <a:rPr lang="en-US" sz="2000" noProof="1">
                <a:latin typeface="Times New Roman" panose="02020603050405020304" pitchFamily="18" charset="0"/>
                <a:cs typeface="Times New Roman" panose="02020603050405020304" pitchFamily="18" charset="0"/>
              </a:rPr>
              <a:t>Extracted using aggregation on worldwide income.</a:t>
            </a:r>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6</a:t>
            </a:fld>
            <a:endParaRPr lang="en-US" dirty="0"/>
          </a:p>
        </p:txBody>
      </p:sp>
    </p:spTree>
    <p:extLst>
      <p:ext uri="{BB962C8B-B14F-4D97-AF65-F5344CB8AC3E}">
        <p14:creationId xmlns:p14="http://schemas.microsoft.com/office/powerpoint/2010/main" val="265619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34591" y="750481"/>
            <a:ext cx="10722817" cy="522507"/>
          </a:xfrm>
        </p:spPr>
        <p:txBody>
          <a:bodyPr>
            <a:normAutofit fontScale="90000"/>
          </a:bodyPr>
          <a:lstStyle/>
          <a:p>
            <a:r>
              <a:rPr lang="en-IN" dirty="0"/>
              <a:t>Most Common Language</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a:xfrm>
            <a:off x="734591" y="1272987"/>
            <a:ext cx="9562054" cy="2537013"/>
          </a:xfrm>
        </p:spPr>
        <p:txBody>
          <a:bodyPr>
            <a:normAutofit/>
          </a:bodyPr>
          <a:lstStyle/>
          <a:p>
            <a:r>
              <a:rPr lang="en-US" dirty="0">
                <a:latin typeface="Times New Roman" panose="02020603050405020304" pitchFamily="18" charset="0"/>
                <a:cs typeface="Times New Roman" panose="02020603050405020304" pitchFamily="18" charset="0"/>
              </a:rPr>
              <a:t>Identified the language in which the most movies were produced.</a:t>
            </a:r>
          </a:p>
          <a:p>
            <a:r>
              <a:rPr lang="en-US" noProof="1">
                <a:latin typeface="Times New Roman" panose="02020603050405020304" pitchFamily="18" charset="0"/>
                <a:cs typeface="Times New Roman" panose="02020603050405020304" pitchFamily="18" charset="0"/>
              </a:rPr>
              <a:t>Helps understand the dominant language in the movie industry.</a:t>
            </a:r>
          </a:p>
          <a:p>
            <a:r>
              <a:rPr lang="en-US" noProof="1">
                <a:latin typeface="Times New Roman" panose="02020603050405020304" pitchFamily="18" charset="0"/>
                <a:cs typeface="Times New Roman" panose="02020603050405020304" pitchFamily="18" charset="0"/>
              </a:rPr>
              <a:t>Useful for targeting language-specific audiences and analyzing regional cinema trends.</a:t>
            </a:r>
          </a:p>
          <a:p>
            <a:r>
              <a:rPr lang="en-US" noProof="1">
                <a:latin typeface="Times New Roman" panose="02020603050405020304" pitchFamily="18" charset="0"/>
                <a:cs typeface="Times New Roman" panose="02020603050405020304" pitchFamily="18" charset="0"/>
              </a:rPr>
              <a:t>English is the most common language in movies, with 4,134 movies produced.</a:t>
            </a:r>
          </a:p>
          <a:p>
            <a:r>
              <a:rPr lang="en-US" noProof="1">
                <a:latin typeface="Times New Roman" panose="02020603050405020304" pitchFamily="18" charset="0"/>
                <a:cs typeface="Times New Roman" panose="02020603050405020304" pitchFamily="18" charset="0"/>
              </a:rPr>
              <a:t>This is significantly higher compared to the other languages in the dataset.</a:t>
            </a:r>
          </a:p>
          <a:p>
            <a:endParaRPr lang="en-US" noProof="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7</a:t>
            </a:fld>
            <a:endParaRPr lang="en-US" dirty="0"/>
          </a:p>
        </p:txBody>
      </p:sp>
      <p:pic>
        <p:nvPicPr>
          <p:cNvPr id="3" name="Picture 2">
            <a:extLst>
              <a:ext uri="{FF2B5EF4-FFF2-40B4-BE49-F238E27FC236}">
                <a16:creationId xmlns:a16="http://schemas.microsoft.com/office/drawing/2014/main" id="{83EDD828-FD58-B317-E5C6-8D31DB6DB6A7}"/>
              </a:ext>
            </a:extLst>
          </p:cNvPr>
          <p:cNvPicPr>
            <a:picLocks noChangeAspect="1"/>
          </p:cNvPicPr>
          <p:nvPr/>
        </p:nvPicPr>
        <p:blipFill>
          <a:blip r:embed="rId3"/>
          <a:stretch>
            <a:fillRect/>
          </a:stretch>
        </p:blipFill>
        <p:spPr>
          <a:xfrm>
            <a:off x="802239" y="3810000"/>
            <a:ext cx="5187827" cy="2212842"/>
          </a:xfrm>
          <a:prstGeom prst="rect">
            <a:avLst/>
          </a:prstGeom>
        </p:spPr>
      </p:pic>
    </p:spTree>
    <p:extLst>
      <p:ext uri="{BB962C8B-B14F-4D97-AF65-F5344CB8AC3E}">
        <p14:creationId xmlns:p14="http://schemas.microsoft.com/office/powerpoint/2010/main" val="322370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34591" y="750481"/>
            <a:ext cx="10722817" cy="1188227"/>
          </a:xfrm>
        </p:spPr>
        <p:txBody>
          <a:bodyPr/>
          <a:lstStyle/>
          <a:p>
            <a:r>
              <a:rPr lang="en-US" dirty="0">
                <a:latin typeface="Times New Roman" panose="02020603050405020304" pitchFamily="18" charset="0"/>
                <a:cs typeface="Times New Roman" panose="02020603050405020304" pitchFamily="18" charset="0"/>
              </a:rPr>
              <a:t>top 5 movies with the highest total votes, along with their genres.</a:t>
            </a: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a:xfrm>
            <a:off x="810111" y="2038538"/>
            <a:ext cx="9562054" cy="1520450"/>
          </a:xfrm>
        </p:spPr>
        <p:txBody>
          <a:bodyPr>
            <a:normAutofit/>
          </a:bodyPr>
          <a:lstStyle/>
          <a:p>
            <a:r>
              <a:rPr lang="en-US" dirty="0">
                <a:latin typeface="Times New Roman" panose="02020603050405020304" pitchFamily="18" charset="0"/>
                <a:cs typeface="Times New Roman" panose="02020603050405020304" pitchFamily="18" charset="0"/>
              </a:rPr>
              <a:t>Lists </a:t>
            </a:r>
            <a:r>
              <a:rPr lang="en-US" b="1" dirty="0">
                <a:latin typeface="Times New Roman" panose="02020603050405020304" pitchFamily="18" charset="0"/>
                <a:cs typeface="Times New Roman" panose="02020603050405020304" pitchFamily="18" charset="0"/>
              </a:rPr>
              <a:t>the top 5 movies</a:t>
            </a:r>
            <a:r>
              <a:rPr lang="en-US" dirty="0">
                <a:latin typeface="Times New Roman" panose="02020603050405020304" pitchFamily="18" charset="0"/>
                <a:cs typeface="Times New Roman" panose="02020603050405020304" pitchFamily="18" charset="0"/>
              </a:rPr>
              <a:t> with the </a:t>
            </a:r>
            <a:r>
              <a:rPr lang="en-US" b="1" dirty="0">
                <a:latin typeface="Times New Roman" panose="02020603050405020304" pitchFamily="18" charset="0"/>
                <a:cs typeface="Times New Roman" panose="02020603050405020304" pitchFamily="18" charset="0"/>
              </a:rPr>
              <a:t>highest total votes</a:t>
            </a:r>
            <a:r>
              <a:rPr lang="en-US" dirty="0">
                <a:latin typeface="Times New Roman" panose="02020603050405020304" pitchFamily="18" charset="0"/>
                <a:cs typeface="Times New Roman" panose="02020603050405020304" pitchFamily="18" charset="0"/>
              </a:rPr>
              <a:t>.</a:t>
            </a:r>
          </a:p>
          <a:p>
            <a:r>
              <a:rPr lang="en-US" noProof="1">
                <a:latin typeface="Times New Roman" panose="02020603050405020304" pitchFamily="18" charset="0"/>
                <a:cs typeface="Times New Roman" panose="02020603050405020304" pitchFamily="18" charset="0"/>
              </a:rPr>
              <a:t>Uses GROUP_CONCAT() to combine multiple genres for each movie.</a:t>
            </a:r>
          </a:p>
          <a:p>
            <a:r>
              <a:rPr lang="en-US" noProof="1">
                <a:latin typeface="Times New Roman" panose="02020603050405020304" pitchFamily="18" charset="0"/>
                <a:cs typeface="Times New Roman" panose="02020603050405020304" pitchFamily="18" charset="0"/>
              </a:rPr>
              <a:t>Applies RANK() function to assign ranks based on total votes.</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8</a:t>
            </a:fld>
            <a:endParaRPr lang="en-US" dirty="0"/>
          </a:p>
        </p:txBody>
      </p:sp>
      <p:pic>
        <p:nvPicPr>
          <p:cNvPr id="11" name="Picture 10">
            <a:extLst>
              <a:ext uri="{FF2B5EF4-FFF2-40B4-BE49-F238E27FC236}">
                <a16:creationId xmlns:a16="http://schemas.microsoft.com/office/drawing/2014/main" id="{EA0C3926-2437-08E6-DA6E-586A99639A02}"/>
              </a:ext>
            </a:extLst>
          </p:cNvPr>
          <p:cNvPicPr>
            <a:picLocks noChangeAspect="1"/>
          </p:cNvPicPr>
          <p:nvPr/>
        </p:nvPicPr>
        <p:blipFill>
          <a:blip r:embed="rId3"/>
          <a:stretch>
            <a:fillRect/>
          </a:stretch>
        </p:blipFill>
        <p:spPr>
          <a:xfrm>
            <a:off x="810111" y="3558988"/>
            <a:ext cx="9562054" cy="2429809"/>
          </a:xfrm>
          <a:prstGeom prst="rect">
            <a:avLst/>
          </a:prstGeom>
        </p:spPr>
      </p:pic>
    </p:spTree>
    <p:extLst>
      <p:ext uri="{BB962C8B-B14F-4D97-AF65-F5344CB8AC3E}">
        <p14:creationId xmlns:p14="http://schemas.microsoft.com/office/powerpoint/2010/main" val="17635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34591" y="750482"/>
            <a:ext cx="10722817" cy="531472"/>
          </a:xfrm>
        </p:spPr>
        <p:txBody>
          <a:bodyPr>
            <a:normAutofit fontScale="90000"/>
          </a:bodyPr>
          <a:lstStyle/>
          <a:p>
            <a:r>
              <a:rPr lang="en-IN" dirty="0"/>
              <a:t>Longest Duration Movie</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a:xfrm>
            <a:off x="810111" y="1281954"/>
            <a:ext cx="9562054" cy="197223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movie with the longest runtime is identified by sorting the duration column in descending order and selecting the top record.</a:t>
            </a:r>
          </a:p>
          <a:p>
            <a:r>
              <a:rPr lang="en-US" noProof="1">
                <a:latin typeface="Times New Roman" panose="02020603050405020304" pitchFamily="18" charset="0"/>
                <a:cs typeface="Times New Roman" panose="02020603050405020304" pitchFamily="18" charset="0"/>
              </a:rPr>
              <a:t>This helps analyze movie trends regarding length and audience engagement.</a:t>
            </a:r>
          </a:p>
          <a:p>
            <a:r>
              <a:rPr lang="en-US" noProof="1">
                <a:latin typeface="Times New Roman" panose="02020603050405020304" pitchFamily="18" charset="0"/>
                <a:cs typeface="Times New Roman" panose="02020603050405020304" pitchFamily="18" charset="0"/>
              </a:rPr>
              <a:t>The longest movie in the dataset is "La Flor", released in 2018, with a runtime of 808 minutes.</a:t>
            </a:r>
          </a:p>
          <a:p>
            <a:r>
              <a:rPr lang="en-US" noProof="1">
                <a:latin typeface="Times New Roman" panose="02020603050405020304" pitchFamily="18" charset="0"/>
                <a:cs typeface="Times New Roman" panose="02020603050405020304" pitchFamily="18" charset="0"/>
              </a:rPr>
              <a:t>This film stands out for its exceptional length, making it one of the longest narrative films ever made.</a:t>
            </a:r>
          </a:p>
          <a:p>
            <a:endParaRPr lang="en-US" noProof="1">
              <a:latin typeface="Times New Roman" panose="02020603050405020304" pitchFamily="18" charset="0"/>
              <a:cs typeface="Times New Roman" panose="02020603050405020304" pitchFamily="18" charset="0"/>
            </a:endParaRPr>
          </a:p>
          <a:p>
            <a:endParaRPr lang="en-US" noProof="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9</a:t>
            </a:fld>
            <a:endParaRPr lang="en-US" dirty="0"/>
          </a:p>
        </p:txBody>
      </p:sp>
      <p:pic>
        <p:nvPicPr>
          <p:cNvPr id="3" name="Picture 2">
            <a:extLst>
              <a:ext uri="{FF2B5EF4-FFF2-40B4-BE49-F238E27FC236}">
                <a16:creationId xmlns:a16="http://schemas.microsoft.com/office/drawing/2014/main" id="{CA26422F-3BE4-12F4-E1DC-63B45C5A0085}"/>
              </a:ext>
            </a:extLst>
          </p:cNvPr>
          <p:cNvPicPr>
            <a:picLocks noChangeAspect="1"/>
          </p:cNvPicPr>
          <p:nvPr/>
        </p:nvPicPr>
        <p:blipFill>
          <a:blip r:embed="rId3"/>
          <a:stretch>
            <a:fillRect/>
          </a:stretch>
        </p:blipFill>
        <p:spPr>
          <a:xfrm>
            <a:off x="810111" y="3333876"/>
            <a:ext cx="4674124" cy="2701747"/>
          </a:xfrm>
          <a:prstGeom prst="rect">
            <a:avLst/>
          </a:prstGeom>
        </p:spPr>
      </p:pic>
    </p:spTree>
    <p:extLst>
      <p:ext uri="{BB962C8B-B14F-4D97-AF65-F5344CB8AC3E}">
        <p14:creationId xmlns:p14="http://schemas.microsoft.com/office/powerpoint/2010/main" val="252992771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916DD8-9028-41F0-AB19-FE384D2009A2}">
  <ds:schemaRefs>
    <ds:schemaRef ds:uri="http://schemas.microsoft.com/sharepoint/v3/contenttype/forms"/>
  </ds:schemaRefs>
</ds:datastoreItem>
</file>

<file path=customXml/itemProps2.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Chronicle design</Template>
  <TotalTime>4154</TotalTime>
  <Words>1024</Words>
  <Application>Microsoft Office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Calisto MT</vt:lpstr>
      <vt:lpstr>Times New Roman</vt:lpstr>
      <vt:lpstr>Univers Condensed</vt:lpstr>
      <vt:lpstr>ChronicleVTI</vt:lpstr>
      <vt:lpstr>Advanced SQL – IMDb Dataset Analysis</vt:lpstr>
      <vt:lpstr>Introduction to the Dataset </vt:lpstr>
      <vt:lpstr>IMDb Database - Table Structure</vt:lpstr>
      <vt:lpstr>IMDb Database - Table Structure (Continued)</vt:lpstr>
      <vt:lpstr>PowerPoint Presentation</vt:lpstr>
      <vt:lpstr>Key Insights from Analysis</vt:lpstr>
      <vt:lpstr>Most Common Language</vt:lpstr>
      <vt:lpstr>top 5 movies with the highest total votes, along with their genres.</vt:lpstr>
      <vt:lpstr>Longest Duration Movie</vt:lpstr>
      <vt:lpstr>Movie Trends &amp; Performance</vt:lpstr>
      <vt:lpstr>Movie Release Trend (Yearly &amp; Monthly Analysis)</vt:lpstr>
      <vt:lpstr>Challenges Faced &amp; Solutions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 IMDb Dataset Analysis</dc:title>
  <dc:creator>Abraham PonnuRaj</dc:creator>
  <cp:lastModifiedBy>Abraham PonnuRaj</cp:lastModifiedBy>
  <cp:revision>8</cp:revision>
  <dcterms:created xsi:type="dcterms:W3CDTF">2025-03-25T13:17:50Z</dcterms:created>
  <dcterms:modified xsi:type="dcterms:W3CDTF">2025-03-31T07:52:05Z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