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7" r:id="rId2"/>
    <p:sldId id="258" r:id="rId3"/>
    <p:sldId id="259" r:id="rId4"/>
    <p:sldId id="276" r:id="rId5"/>
    <p:sldId id="277" r:id="rId6"/>
    <p:sldId id="278" r:id="rId7"/>
    <p:sldId id="286" r:id="rId8"/>
    <p:sldId id="287" r:id="rId9"/>
    <p:sldId id="288" r:id="rId10"/>
    <p:sldId id="289" r:id="rId11"/>
    <p:sldId id="279" r:id="rId12"/>
    <p:sldId id="280" r:id="rId13"/>
    <p:sldId id="290" r:id="rId14"/>
    <p:sldId id="291" r:id="rId15"/>
    <p:sldId id="309" r:id="rId16"/>
    <p:sldId id="311" r:id="rId17"/>
    <p:sldId id="312" r:id="rId18"/>
    <p:sldId id="314" r:id="rId19"/>
    <p:sldId id="318" r:id="rId20"/>
    <p:sldId id="319" r:id="rId21"/>
    <p:sldId id="433" r:id="rId22"/>
    <p:sldId id="434" r:id="rId23"/>
    <p:sldId id="321" r:id="rId24"/>
    <p:sldId id="366" r:id="rId25"/>
    <p:sldId id="3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F2BB17-1840-408F-A11A-B7760DF31414}" type="datetimeFigureOut">
              <a:rPr lang="en-US" smtClean="0"/>
              <a:pPr/>
              <a:t>7/8/2024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AC98BD-7D4E-4A2B-9807-6AD85144B6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80000"/>
              </a:lnSpc>
              <a:defRPr/>
            </a:pPr>
            <a:endParaRPr lang="en-US" dirty="0" smtClean="0"/>
          </a:p>
        </p:txBody>
      </p:sp>
      <p:sp>
        <p:nvSpPr>
          <p:cNvPr id="4" name="Slide Number Placeholder 3"/>
          <p:cNvSpPr>
            <a:spLocks noGrp="1"/>
          </p:cNvSpPr>
          <p:nvPr>
            <p:ph type="sldNum" sz="quarter" idx="5"/>
          </p:nvPr>
        </p:nvSpPr>
        <p:spPr/>
        <p:txBody>
          <a:bodyPr/>
          <a:lstStyle/>
          <a:p>
            <a:pPr>
              <a:defRPr/>
            </a:pPr>
            <a:fld id="{B77E7242-AEA8-446A-A0AB-D1FC0A5F41D2}" type="slidenum">
              <a:rPr lang="en-US" smtClean="0"/>
              <a:pPr>
                <a:defRPr/>
              </a:pPr>
              <a:t>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377824-2BCF-4795-B401-3177AFEF6C85}"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endParaRPr lang="en-US" sz="1000" dirty="0" smtClean="0"/>
          </a:p>
        </p:txBody>
      </p:sp>
      <p:sp>
        <p:nvSpPr>
          <p:cNvPr id="31748" name="Slide Number Placeholder 3"/>
          <p:cNvSpPr>
            <a:spLocks noGrp="1"/>
          </p:cNvSpPr>
          <p:nvPr>
            <p:ph type="sldNum" sz="quarter" idx="5"/>
          </p:nvPr>
        </p:nvSpPr>
        <p:spPr bwMode="auto">
          <a:noFill/>
          <a:ln>
            <a:miter lim="800000"/>
            <a:headEnd/>
            <a:tailEnd/>
          </a:ln>
        </p:spPr>
        <p:txBody>
          <a:bodyPr/>
          <a:lstStyle/>
          <a:p>
            <a:fld id="{BFDB0EC0-8E9B-42C6-8437-A6E7559EEDFC}" type="slidenum">
              <a:rPr lang="en-US"/>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endParaRPr lang="en-US" sz="1000" dirty="0" smtClean="0"/>
          </a:p>
        </p:txBody>
      </p:sp>
      <p:sp>
        <p:nvSpPr>
          <p:cNvPr id="31748" name="Slide Number Placeholder 3"/>
          <p:cNvSpPr>
            <a:spLocks noGrp="1"/>
          </p:cNvSpPr>
          <p:nvPr>
            <p:ph type="sldNum" sz="quarter" idx="5"/>
          </p:nvPr>
        </p:nvSpPr>
        <p:spPr bwMode="auto">
          <a:noFill/>
          <a:ln>
            <a:miter lim="800000"/>
            <a:headEnd/>
            <a:tailEnd/>
          </a:ln>
        </p:spPr>
        <p:txBody>
          <a:bodyPr/>
          <a:lstStyle/>
          <a:p>
            <a:fld id="{BFDB0EC0-8E9B-42C6-8437-A6E7559EEDFC}" type="slidenum">
              <a:rPr lang="en-US"/>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endParaRPr lang="en-US" sz="1000" dirty="0" smtClean="0"/>
          </a:p>
        </p:txBody>
      </p:sp>
      <p:sp>
        <p:nvSpPr>
          <p:cNvPr id="31748" name="Slide Number Placeholder 3"/>
          <p:cNvSpPr>
            <a:spLocks noGrp="1"/>
          </p:cNvSpPr>
          <p:nvPr>
            <p:ph type="sldNum" sz="quarter" idx="5"/>
          </p:nvPr>
        </p:nvSpPr>
        <p:spPr bwMode="auto">
          <a:noFill/>
          <a:ln>
            <a:miter lim="800000"/>
            <a:headEnd/>
            <a:tailEnd/>
          </a:ln>
        </p:spPr>
        <p:txBody>
          <a:bodyPr/>
          <a:lstStyle/>
          <a:p>
            <a:fld id="{BFDB0EC0-8E9B-42C6-8437-A6E7559EEDFC}" type="slidenum">
              <a:rPr lang="en-US"/>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pPr>
            <a:endParaRPr lang="en-US" sz="1000" dirty="0" smtClean="0"/>
          </a:p>
        </p:txBody>
      </p:sp>
      <p:sp>
        <p:nvSpPr>
          <p:cNvPr id="31748" name="Slide Number Placeholder 3"/>
          <p:cNvSpPr>
            <a:spLocks noGrp="1"/>
          </p:cNvSpPr>
          <p:nvPr>
            <p:ph type="sldNum" sz="quarter" idx="5"/>
          </p:nvPr>
        </p:nvSpPr>
        <p:spPr bwMode="auto">
          <a:noFill/>
          <a:ln>
            <a:miter lim="800000"/>
            <a:headEnd/>
            <a:tailEnd/>
          </a:ln>
        </p:spPr>
        <p:txBody>
          <a:bodyPr/>
          <a:lstStyle/>
          <a:p>
            <a:fld id="{BFDB0EC0-8E9B-42C6-8437-A6E7559EEDFC}" type="slidenum">
              <a:rPr lang="en-US"/>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dirty="0" smtClean="0"/>
              <a:t>For example, marketing and sales department informs the operations department of the required number of units to be produced per demand; finance department authorizes the funding amount for the purchasing department to supply the materials or any other equipment needed for the operations department to finalize the production. When the end products are ready to be shipped, the operations department coordinates the delivery with the logistics and transportation department.</a:t>
            </a:r>
            <a:endParaRPr lang="en-US" dirty="0"/>
          </a:p>
        </p:txBody>
      </p:sp>
      <p:sp>
        <p:nvSpPr>
          <p:cNvPr id="4" name="Slide Number Placeholder 3"/>
          <p:cNvSpPr>
            <a:spLocks noGrp="1"/>
          </p:cNvSpPr>
          <p:nvPr>
            <p:ph type="sldNum" sz="quarter" idx="10"/>
          </p:nvPr>
        </p:nvSpPr>
        <p:spPr/>
        <p:txBody>
          <a:bodyPr/>
          <a:lstStyle/>
          <a:p>
            <a:fld id="{3A377824-2BCF-4795-B401-3177AFEF6C85}"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8CB5442-1563-46B9-8976-9275FA2147F0}"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3270878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B5442-1563-46B9-8976-9275FA2147F0}"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88054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B5442-1563-46B9-8976-9275FA2147F0}"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2857970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8CB5442-1563-46B9-8976-9275FA2147F0}"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216963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8CB5442-1563-46B9-8976-9275FA2147F0}" type="datetimeFigureOut">
              <a:rPr lang="en-US" smtClean="0"/>
              <a:pPr/>
              <a:t>7/8/2024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1604483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8CB5442-1563-46B9-8976-9275FA2147F0}"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82482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CB5442-1563-46B9-8976-9275FA2147F0}" type="datetimeFigureOut">
              <a:rPr lang="en-US" smtClean="0"/>
              <a:pPr/>
              <a:t>7/8/2024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117788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8CB5442-1563-46B9-8976-9275FA2147F0}" type="datetimeFigureOut">
              <a:rPr lang="en-US" smtClean="0"/>
              <a:pPr/>
              <a:t>7/8/2024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83532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CB5442-1563-46B9-8976-9275FA2147F0}" type="datetimeFigureOut">
              <a:rPr lang="en-US" smtClean="0"/>
              <a:pPr/>
              <a:t>7/8/2024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107727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8CB5442-1563-46B9-8976-9275FA2147F0}"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3007783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C8CB5442-1563-46B9-8976-9275FA2147F0}" type="datetimeFigureOut">
              <a:rPr lang="en-US" smtClean="0"/>
              <a:pPr/>
              <a:t>7/8/2024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F6E9E5-2BAB-4F28-898E-B51D49986241}" type="slidenum">
              <a:rPr lang="en-US" smtClean="0"/>
              <a:pPr/>
              <a:t>‹#›</a:t>
            </a:fld>
            <a:endParaRPr lang="en-US"/>
          </a:p>
        </p:txBody>
      </p:sp>
    </p:spTree>
    <p:extLst>
      <p:ext uri="{BB962C8B-B14F-4D97-AF65-F5344CB8AC3E}">
        <p14:creationId xmlns:p14="http://schemas.microsoft.com/office/powerpoint/2010/main" val="28142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8CB5442-1563-46B9-8976-9275FA2147F0}" type="datetimeFigureOut">
              <a:rPr lang="en-US" smtClean="0"/>
              <a:pPr/>
              <a:t>7/8/2024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F6E9E5-2BAB-4F28-898E-B51D49986241}" type="slidenum">
              <a:rPr lang="en-US" smtClean="0"/>
              <a:pPr/>
              <a:t>‹#›</a:t>
            </a:fld>
            <a:endParaRPr lang="en-US"/>
          </a:p>
        </p:txBody>
      </p:sp>
    </p:spTree>
    <p:extLst>
      <p:ext uri="{BB962C8B-B14F-4D97-AF65-F5344CB8AC3E}">
        <p14:creationId xmlns:p14="http://schemas.microsoft.com/office/powerpoint/2010/main" val="18779305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png"/><Relationship Id="rId7"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143000"/>
            <a:ext cx="7535190" cy="3862596"/>
          </a:xfrm>
          <a:prstGeom prst="rect">
            <a:avLst/>
          </a:prstGeom>
          <a:noFill/>
        </p:spPr>
        <p:txBody>
          <a:bodyPr wrap="square" rtlCol="0">
            <a:spAutoFit/>
          </a:bodyPr>
          <a:lstStyle/>
          <a:p>
            <a:endParaRPr lang="en-AU" sz="4800" dirty="0" smtClean="0">
              <a:latin typeface="Times New Roman" panose="02020603050405020304" pitchFamily="18" charset="0"/>
              <a:cs typeface="Times New Roman" panose="02020603050405020304" pitchFamily="18" charset="0"/>
            </a:endParaRPr>
          </a:p>
          <a:p>
            <a:pPr algn="ctr"/>
            <a:r>
              <a:rPr lang="en-AU" sz="4800" dirty="0" smtClean="0">
                <a:latin typeface="Times New Roman" panose="02020603050405020304" pitchFamily="18" charset="0"/>
                <a:cs typeface="Times New Roman" panose="02020603050405020304" pitchFamily="18" charset="0"/>
              </a:rPr>
              <a:t>OPERATIONS</a:t>
            </a:r>
          </a:p>
          <a:p>
            <a:pPr algn="ctr"/>
            <a:r>
              <a:rPr lang="en-AU" sz="4800" dirty="0" smtClean="0">
                <a:latin typeface="Times New Roman" panose="02020603050405020304" pitchFamily="18" charset="0"/>
                <a:cs typeface="Times New Roman" panose="02020603050405020304" pitchFamily="18" charset="0"/>
              </a:rPr>
              <a:t>MANAGEMENT</a:t>
            </a:r>
          </a:p>
          <a:p>
            <a:endParaRPr lang="en-AU" sz="4800" dirty="0" smtClean="0">
              <a:latin typeface="Times New Roman" panose="02020603050405020304" pitchFamily="18" charset="0"/>
              <a:cs typeface="Times New Roman" panose="02020603050405020304" pitchFamily="18" charset="0"/>
            </a:endParaRPr>
          </a:p>
          <a:p>
            <a:endParaRPr lang="en-AU" sz="4800" dirty="0" smtClean="0">
              <a:latin typeface="Times New Roman" panose="02020603050405020304" pitchFamily="18" charset="0"/>
              <a:cs typeface="Times New Roman" panose="02020603050405020304" pitchFamily="18" charset="0"/>
            </a:endParaRPr>
          </a:p>
        </p:txBody>
      </p:sp>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0"/>
            <a:ext cx="7391400" cy="93978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Functions of Management</a:t>
            </a:r>
          </a:p>
        </p:txBody>
      </p:sp>
      <p:sp>
        <p:nvSpPr>
          <p:cNvPr id="30726" name="Slide Number Placeholder 6"/>
          <p:cNvSpPr>
            <a:spLocks noGrp="1"/>
          </p:cNvSpPr>
          <p:nvPr>
            <p:ph type="sldNum" sz="quarter" idx="12"/>
          </p:nvPr>
        </p:nvSpPr>
        <p:spPr bwMode="auto">
          <a:noFill/>
          <a:ln>
            <a:miter lim="800000"/>
            <a:headEnd/>
            <a:tailEnd/>
          </a:ln>
        </p:spPr>
        <p:txBody>
          <a:bodyPr/>
          <a:lstStyle/>
          <a:p>
            <a:r>
              <a:rPr lang="en-US"/>
              <a:t>5-</a:t>
            </a:r>
            <a:fld id="{471ED013-22B1-4AA6-9D4A-5EAA2ADA2A7D}" type="slidenum">
              <a:rPr lang="en-US"/>
              <a:pPr/>
              <a:t>10</a:t>
            </a:fld>
            <a:endParaRPr lang="en-US"/>
          </a:p>
        </p:txBody>
      </p:sp>
      <p:sp>
        <p:nvSpPr>
          <p:cNvPr id="6" name="TextBox 5"/>
          <p:cNvSpPr txBox="1"/>
          <p:nvPr/>
        </p:nvSpPr>
        <p:spPr>
          <a:xfrm>
            <a:off x="1219200" y="1110020"/>
            <a:ext cx="4648200" cy="5370701"/>
          </a:xfrm>
          <a:prstGeom prst="rect">
            <a:avLst/>
          </a:prstGeom>
          <a:noFill/>
        </p:spPr>
        <p:txBody>
          <a:bodyPr wrap="square" rtlCol="0">
            <a:spAutoFit/>
          </a:bodyPr>
          <a:lstStyle/>
          <a:p>
            <a:pPr lvl="0" algn="just"/>
            <a:r>
              <a:rPr lang="en-US" sz="2500" b="1" dirty="0" smtClean="0">
                <a:latin typeface="Times New Roman" panose="02020603050405020304" pitchFamily="18" charset="0"/>
                <a:cs typeface="Times New Roman" panose="02020603050405020304" pitchFamily="18" charset="0"/>
              </a:rPr>
              <a:t>5) Controlling</a:t>
            </a:r>
            <a:r>
              <a:rPr lang="en-US" sz="2500" dirty="0" smtClean="0">
                <a:latin typeface="Times New Roman" panose="02020603050405020304" pitchFamily="18" charset="0"/>
                <a:cs typeface="Times New Roman" panose="02020603050405020304" pitchFamily="18" charset="0"/>
              </a:rPr>
              <a:t> involves checking &amp; monitoring activities and conducting assessments to ensure everything is going as planned. Managers may be in charge of controlling how well their employees, systems and processes etc. are performing, and they are also responsible for identifying underperformance issues and taking corrective action to improve performance and productivity.</a:t>
            </a:r>
          </a:p>
          <a:p>
            <a:pPr algn="just"/>
            <a:endParaRPr lang="en-US" dirty="0">
              <a:latin typeface="Times New Roman" panose="02020603050405020304" pitchFamily="18" charset="0"/>
              <a:cs typeface="Times New Roman" panose="02020603050405020304" pitchFamily="18" charset="0"/>
            </a:endParaRPr>
          </a:p>
        </p:txBody>
      </p:sp>
      <p:pic>
        <p:nvPicPr>
          <p:cNvPr id="2050" name="Picture 2" descr="http://www.pm-primer.com/wp-content/uploads/2012/05/audit.jpg"/>
          <p:cNvPicPr>
            <a:picLocks noChangeAspect="1" noChangeArrowheads="1"/>
          </p:cNvPicPr>
          <p:nvPr/>
        </p:nvPicPr>
        <p:blipFill>
          <a:blip r:embed="rId3"/>
          <a:srcRect/>
          <a:stretch>
            <a:fillRect/>
          </a:stretch>
        </p:blipFill>
        <p:spPr bwMode="auto">
          <a:xfrm>
            <a:off x="5943600" y="2362200"/>
            <a:ext cx="2619375" cy="3200401"/>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3" cstate="print"/>
          <a:srcRect/>
          <a:stretch>
            <a:fillRect/>
          </a:stretch>
        </p:blipFill>
        <p:spPr bwMode="auto">
          <a:xfrm>
            <a:off x="89070" y="6381328"/>
            <a:ext cx="882530" cy="417797"/>
          </a:xfrm>
          <a:prstGeom prst="rect">
            <a:avLst/>
          </a:prstGeom>
          <a:noFill/>
        </p:spPr>
      </p:pic>
      <p:sp>
        <p:nvSpPr>
          <p:cNvPr id="4" name="Rectangle 2"/>
          <p:cNvSpPr txBox="1">
            <a:spLocks noChangeArrowheads="1"/>
          </p:cNvSpPr>
          <p:nvPr/>
        </p:nvSpPr>
        <p:spPr>
          <a:xfrm>
            <a:off x="964673" y="214313"/>
            <a:ext cx="7281769" cy="1228725"/>
          </a:xfrm>
          <a:prstGeom prst="rect">
            <a:avLst/>
          </a:prstGeom>
        </p:spPr>
        <p:txBody>
          <a:bodyPr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t>What Operations Managers do</a:t>
            </a:r>
          </a:p>
        </p:txBody>
      </p:sp>
      <p:sp>
        <p:nvSpPr>
          <p:cNvPr id="6" name="Rectangle 3"/>
          <p:cNvSpPr txBox="1">
            <a:spLocks noChangeArrowheads="1"/>
          </p:cNvSpPr>
          <p:nvPr/>
        </p:nvSpPr>
        <p:spPr>
          <a:xfrm>
            <a:off x="1034805" y="1498684"/>
            <a:ext cx="4343400" cy="4572000"/>
          </a:xfrm>
          <a:prstGeom prst="rect">
            <a:avLst/>
          </a:prstGeom>
        </p:spPr>
        <p:txBody>
          <a:bodyPr tIns="0" rtlCol="0">
            <a:normAutofit/>
          </a:bodyPr>
          <a:lstStyle/>
          <a:p>
            <a:pPr algn="just"/>
            <a:endParaRPr lang="en-US" sz="2800" dirty="0" smtClean="0">
              <a:latin typeface="Times New Roman" panose="02020603050405020304" pitchFamily="18" charset="0"/>
              <a:cs typeface="Times New Roman" panose="02020603050405020304" pitchFamily="18" charset="0"/>
            </a:endParaRPr>
          </a:p>
          <a:p>
            <a:pPr algn="just"/>
            <a:r>
              <a:rPr lang="en-US" sz="2800" b="1" dirty="0" smtClean="0">
                <a:latin typeface="Times New Roman" panose="02020603050405020304" pitchFamily="18" charset="0"/>
                <a:cs typeface="Times New Roman" panose="02020603050405020304" pitchFamily="18" charset="0"/>
              </a:rPr>
              <a:t>Operations managers deal with the entire production process and work as an intermediary between the operations department and almost all the other departments in an organization. </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3074" name="Picture 2" descr="http://maatpharma.com/wp-content/uploads/2016/01/operations_manager.jpg"/>
          <p:cNvPicPr>
            <a:picLocks noChangeAspect="1" noChangeArrowheads="1"/>
          </p:cNvPicPr>
          <p:nvPr/>
        </p:nvPicPr>
        <p:blipFill>
          <a:blip r:embed="rId4"/>
          <a:srcRect/>
          <a:stretch>
            <a:fillRect/>
          </a:stretch>
        </p:blipFill>
        <p:spPr bwMode="auto">
          <a:xfrm>
            <a:off x="5715000" y="2514600"/>
            <a:ext cx="3238500" cy="24288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4" name="Rectangle 2"/>
          <p:cNvSpPr txBox="1">
            <a:spLocks noChangeArrowheads="1"/>
          </p:cNvSpPr>
          <p:nvPr/>
        </p:nvSpPr>
        <p:spPr>
          <a:xfrm>
            <a:off x="547832" y="457200"/>
            <a:ext cx="7910368" cy="1228725"/>
          </a:xfrm>
          <a:prstGeom prst="rect">
            <a:avLst/>
          </a:prstGeom>
        </p:spPr>
        <p:txBody>
          <a:bodyPr anchor="b">
            <a:normAutofit fontScale="9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t>Organizing to Produce </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t>Goods/</a:t>
            </a:r>
            <a:r>
              <a:rPr kumimoji="0" lang="en-US" sz="4300" b="0" i="0" u="none" strike="noStrike" kern="1200" cap="none" spc="0" normalizeH="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t> </a:t>
            </a: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t>Services</a:t>
            </a:r>
          </a:p>
        </p:txBody>
      </p:sp>
      <p:sp>
        <p:nvSpPr>
          <p:cNvPr id="6" name="Rectangle 3"/>
          <p:cNvSpPr txBox="1">
            <a:spLocks noChangeArrowheads="1"/>
          </p:cNvSpPr>
          <p:nvPr/>
        </p:nvSpPr>
        <p:spPr>
          <a:xfrm>
            <a:off x="1746222" y="2149475"/>
            <a:ext cx="6711978" cy="3725863"/>
          </a:xfrm>
          <a:prstGeom prst="rect">
            <a:avLst/>
          </a:prstGeom>
        </p:spPr>
        <p:txBody>
          <a:bodyPr tIns="0" rtlCol="0">
            <a:normAutofit/>
          </a:bodyPr>
          <a:lstStyle/>
          <a:p>
            <a:pPr marL="609600" marR="0" lvl="0" indent="-609600" defTabSz="914400" rtl="0" eaLnBrk="1" fontAlgn="auto" latinLnBrk="0" hangingPunct="1">
              <a:lnSpc>
                <a:spcPct val="110000"/>
              </a:lnSpc>
              <a:spcBef>
                <a:spcPts val="0"/>
              </a:spcBef>
              <a:spcAft>
                <a:spcPts val="0"/>
              </a:spcAft>
              <a:buClr>
                <a:schemeClr val="accent1"/>
              </a:buClr>
              <a:buSzPct val="80000"/>
              <a:buFont typeface="Wingdings 2"/>
              <a:buNone/>
              <a:tabLst/>
              <a:defRPr/>
            </a:pPr>
            <a:r>
              <a:rPr kumimoji="0" lang="en-US" sz="2600" b="0" i="0" u="none" strike="noStrike" kern="1200" cap="none" spc="0" normalizeH="0" baseline="0" noProof="0" dirty="0" smtClean="0">
                <a:ln>
                  <a:noFill/>
                </a:ln>
                <a:solidFill>
                  <a:schemeClr val="tx2">
                    <a:shade val="30000"/>
                    <a:satMod val="150000"/>
                  </a:schemeClr>
                </a:solidFill>
                <a:effectLst/>
                <a:uLnTx/>
                <a:uFillTx/>
                <a:latin typeface="Times New Roman" panose="02020603050405020304" pitchFamily="18" charset="0"/>
                <a:cs typeface="Times New Roman" panose="02020603050405020304" pitchFamily="18" charset="0"/>
              </a:rPr>
              <a:t>Essential functions:</a:t>
            </a:r>
          </a:p>
          <a:p>
            <a:pPr marL="1257300" marR="0" lvl="1" indent="-533400" defTabSz="914400" rtl="0" eaLnBrk="1" fontAlgn="auto" latinLnBrk="0" hangingPunct="1">
              <a:lnSpc>
                <a:spcPct val="110000"/>
              </a:lnSpc>
              <a:spcBef>
                <a:spcPts val="0"/>
              </a:spcBef>
              <a:spcAft>
                <a:spcPts val="0"/>
              </a:spcAft>
              <a:buClr>
                <a:schemeClr val="accent1"/>
              </a:buClr>
              <a:buSzTx/>
              <a:buFont typeface="Arial" charset="0"/>
              <a:buAutoNum type="arabicPeriod"/>
              <a:tabLst/>
              <a:defRPr/>
            </a:pPr>
            <a:r>
              <a:rPr kumimoji="0" lang="en-US" sz="2800" b="1" i="0" u="none" strike="noStrike" kern="1200" cap="none" spc="0" normalizeH="0" baseline="0" noProof="0" dirty="0" smtClean="0">
                <a:ln>
                  <a:noFill/>
                </a:ln>
                <a:solidFill>
                  <a:srgbClr val="BF0922"/>
                </a:solidFill>
                <a:effectLst/>
                <a:uLnTx/>
                <a:uFillTx/>
                <a:latin typeface="Times New Roman" panose="02020603050405020304" pitchFamily="18" charset="0"/>
                <a:cs typeface="Times New Roman" panose="02020603050405020304" pitchFamily="18" charset="0"/>
              </a:rPr>
              <a:t>Marketing</a:t>
            </a: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 generates demand</a:t>
            </a:r>
          </a:p>
          <a:p>
            <a:pPr marL="1257300" marR="0" lvl="1" indent="-533400" defTabSz="914400" rtl="0" eaLnBrk="1" fontAlgn="auto" latinLnBrk="0" hangingPunct="1">
              <a:lnSpc>
                <a:spcPct val="110000"/>
              </a:lnSpc>
              <a:spcBef>
                <a:spcPts val="0"/>
              </a:spcBef>
              <a:spcAft>
                <a:spcPts val="0"/>
              </a:spcAft>
              <a:buClr>
                <a:schemeClr val="accent1"/>
              </a:buClr>
              <a:buSzTx/>
              <a:buFont typeface="Arial" charset="0"/>
              <a:buAutoNum type="arabicPeriod"/>
              <a:tabLst/>
              <a:defRPr/>
            </a:pPr>
            <a:r>
              <a:rPr kumimoji="0" lang="en-US" sz="2800" b="1" i="0" u="none" strike="noStrike" kern="1200" cap="none" spc="0" normalizeH="0" baseline="0" noProof="0" dirty="0" smtClean="0">
                <a:ln>
                  <a:noFill/>
                </a:ln>
                <a:solidFill>
                  <a:srgbClr val="BF0922"/>
                </a:solidFill>
                <a:effectLst/>
                <a:uLnTx/>
                <a:uFillTx/>
                <a:latin typeface="Times New Roman" panose="02020603050405020304" pitchFamily="18" charset="0"/>
                <a:cs typeface="Times New Roman" panose="02020603050405020304" pitchFamily="18" charset="0"/>
              </a:rPr>
              <a:t>Production/operations</a:t>
            </a: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creates the product</a:t>
            </a:r>
          </a:p>
          <a:p>
            <a:pPr marL="1257300" marR="0" lvl="1" indent="-533400" defTabSz="914400" rtl="0" eaLnBrk="1" fontAlgn="auto" latinLnBrk="0" hangingPunct="1">
              <a:lnSpc>
                <a:spcPct val="110000"/>
              </a:lnSpc>
              <a:spcBef>
                <a:spcPts val="0"/>
              </a:spcBef>
              <a:spcAft>
                <a:spcPts val="0"/>
              </a:spcAft>
              <a:buClr>
                <a:schemeClr val="accent1"/>
              </a:buClr>
              <a:buSzTx/>
              <a:buFont typeface="Arial" charset="0"/>
              <a:buAutoNum type="arabicPeriod"/>
              <a:tabLst/>
              <a:defRPr/>
            </a:pPr>
            <a:r>
              <a:rPr kumimoji="0" lang="en-US" sz="2800" b="1" i="0" u="none" strike="noStrike" kern="1200" cap="none" spc="0" normalizeH="0" baseline="0" noProof="0" dirty="0" smtClean="0">
                <a:ln>
                  <a:noFill/>
                </a:ln>
                <a:solidFill>
                  <a:srgbClr val="BF0922"/>
                </a:solidFill>
                <a:effectLst/>
                <a:uLnTx/>
                <a:uFillTx/>
                <a:latin typeface="Times New Roman" panose="02020603050405020304" pitchFamily="18" charset="0"/>
                <a:cs typeface="Times New Roman" panose="02020603050405020304" pitchFamily="18" charset="0"/>
              </a:rPr>
              <a:t>Finance/accounting</a:t>
            </a:r>
            <a:r>
              <a:rPr kumimoji="0" lang="en-US" sz="28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tracks how well the organization is doing, pays bills, collects the money</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6" name="TextBox 5"/>
          <p:cNvSpPr txBox="1"/>
          <p:nvPr/>
        </p:nvSpPr>
        <p:spPr>
          <a:xfrm>
            <a:off x="1905000" y="228600"/>
            <a:ext cx="6172200" cy="630942"/>
          </a:xfrm>
          <a:prstGeom prst="rect">
            <a:avLst/>
          </a:prstGeom>
          <a:noFill/>
        </p:spPr>
        <p:txBody>
          <a:bodyPr wrap="square" rtlCol="0">
            <a:spAutoFit/>
          </a:bodyPr>
          <a:lstStyle/>
          <a:p>
            <a:pPr algn="ctr"/>
            <a:r>
              <a:rPr lang="en-US" sz="3500" b="1" dirty="0" smtClean="0">
                <a:latin typeface="Times New Roman" panose="02020603050405020304" pitchFamily="18" charset="0"/>
                <a:cs typeface="Times New Roman" panose="02020603050405020304" pitchFamily="18" charset="0"/>
              </a:rPr>
              <a:t>Productivity</a:t>
            </a:r>
            <a:endParaRPr lang="en-US" sz="3500" b="1" dirty="0">
              <a:latin typeface="Times New Roman" panose="02020603050405020304" pitchFamily="18" charset="0"/>
              <a:cs typeface="Times New Roman" panose="02020603050405020304" pitchFamily="18" charset="0"/>
            </a:endParaRPr>
          </a:p>
        </p:txBody>
      </p:sp>
      <p:pic>
        <p:nvPicPr>
          <p:cNvPr id="71682" name="Picture 2"/>
          <p:cNvPicPr>
            <a:picLocks noChangeAspect="1" noChangeArrowheads="1"/>
          </p:cNvPicPr>
          <p:nvPr/>
        </p:nvPicPr>
        <p:blipFill>
          <a:blip r:embed="rId3"/>
          <a:srcRect/>
          <a:stretch>
            <a:fillRect/>
          </a:stretch>
        </p:blipFill>
        <p:spPr bwMode="auto">
          <a:xfrm>
            <a:off x="1295400" y="1219200"/>
            <a:ext cx="7371389" cy="2819399"/>
          </a:xfrm>
          <a:prstGeom prst="rect">
            <a:avLst/>
          </a:prstGeom>
          <a:noFill/>
          <a:ln w="9525">
            <a:noFill/>
            <a:miter lim="800000"/>
            <a:headEnd/>
            <a:tailEnd/>
          </a:ln>
          <a:effectLst/>
        </p:spPr>
      </p:pic>
      <p:pic>
        <p:nvPicPr>
          <p:cNvPr id="71684" name="Picture 4" descr="http://images.huffingtonpost.com/2015-04-04-1428122819-687508-ProductivityApps-thumb.jpg"/>
          <p:cNvPicPr>
            <a:picLocks noChangeAspect="1" noChangeArrowheads="1"/>
          </p:cNvPicPr>
          <p:nvPr/>
        </p:nvPicPr>
        <p:blipFill>
          <a:blip r:embed="rId4"/>
          <a:srcRect/>
          <a:stretch>
            <a:fillRect/>
          </a:stretch>
        </p:blipFill>
        <p:spPr bwMode="auto">
          <a:xfrm>
            <a:off x="4314825" y="4009812"/>
            <a:ext cx="4524375" cy="254338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6" name="TextBox 5"/>
          <p:cNvSpPr txBox="1"/>
          <p:nvPr/>
        </p:nvSpPr>
        <p:spPr>
          <a:xfrm>
            <a:off x="1905000" y="228600"/>
            <a:ext cx="6172200" cy="630942"/>
          </a:xfrm>
          <a:prstGeom prst="rect">
            <a:avLst/>
          </a:prstGeom>
          <a:noFill/>
        </p:spPr>
        <p:txBody>
          <a:bodyPr wrap="square" rtlCol="0">
            <a:spAutoFit/>
          </a:bodyPr>
          <a:lstStyle/>
          <a:p>
            <a:pPr algn="ctr"/>
            <a:r>
              <a:rPr lang="en-US" sz="3500" b="1" dirty="0" smtClean="0">
                <a:latin typeface="Times New Roman" panose="02020603050405020304" pitchFamily="18" charset="0"/>
                <a:cs typeface="Times New Roman" panose="02020603050405020304" pitchFamily="18" charset="0"/>
              </a:rPr>
              <a:t>Productivity</a:t>
            </a:r>
            <a:endParaRPr lang="en-US" sz="3500" b="1" dirty="0">
              <a:latin typeface="Times New Roman" panose="02020603050405020304" pitchFamily="18" charset="0"/>
              <a:cs typeface="Times New Roman" panose="02020603050405020304" pitchFamily="18" charset="0"/>
            </a:endParaRPr>
          </a:p>
        </p:txBody>
      </p:sp>
      <p:pic>
        <p:nvPicPr>
          <p:cNvPr id="72710" name="Picture 6" descr="https://cms2cms.com/wp-content/uploads/2015/03/Productivity.jpg"/>
          <p:cNvPicPr>
            <a:picLocks noChangeAspect="1" noChangeArrowheads="1"/>
          </p:cNvPicPr>
          <p:nvPr/>
        </p:nvPicPr>
        <p:blipFill>
          <a:blip r:embed="rId3"/>
          <a:srcRect/>
          <a:stretch>
            <a:fillRect/>
          </a:stretch>
        </p:blipFill>
        <p:spPr bwMode="auto">
          <a:xfrm>
            <a:off x="5572125" y="3809999"/>
            <a:ext cx="3571875" cy="3048001"/>
          </a:xfrm>
          <a:prstGeom prst="rect">
            <a:avLst/>
          </a:prstGeom>
          <a:noFill/>
        </p:spPr>
      </p:pic>
      <p:pic>
        <p:nvPicPr>
          <p:cNvPr id="72706" name="Picture 2"/>
          <p:cNvPicPr>
            <a:picLocks noChangeAspect="1" noChangeArrowheads="1"/>
          </p:cNvPicPr>
          <p:nvPr/>
        </p:nvPicPr>
        <p:blipFill>
          <a:blip r:embed="rId4"/>
          <a:srcRect/>
          <a:stretch>
            <a:fillRect/>
          </a:stretch>
        </p:blipFill>
        <p:spPr bwMode="auto">
          <a:xfrm>
            <a:off x="1221433" y="1143000"/>
            <a:ext cx="6779567" cy="3657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pic>
        <p:nvPicPr>
          <p:cNvPr id="7170" name="Picture 2"/>
          <p:cNvPicPr>
            <a:picLocks noChangeAspect="1" noChangeArrowheads="1"/>
          </p:cNvPicPr>
          <p:nvPr/>
        </p:nvPicPr>
        <p:blipFill>
          <a:blip r:embed="rId3"/>
          <a:srcRect/>
          <a:stretch>
            <a:fillRect/>
          </a:stretch>
        </p:blipFill>
        <p:spPr bwMode="auto">
          <a:xfrm>
            <a:off x="1447800" y="76200"/>
            <a:ext cx="6758906" cy="3276600"/>
          </a:xfrm>
          <a:prstGeom prst="rect">
            <a:avLst/>
          </a:prstGeom>
          <a:noFill/>
          <a:ln w="9525">
            <a:noFill/>
            <a:miter lim="800000"/>
            <a:headEnd/>
            <a:tailEnd/>
          </a:ln>
          <a:effectLst/>
        </p:spPr>
      </p:pic>
      <p:pic>
        <p:nvPicPr>
          <p:cNvPr id="7172" name="Picture 4" descr="http://a.files.bbci.co.uk/bam/live/content/zkmv9j6/large"/>
          <p:cNvPicPr>
            <a:picLocks noChangeAspect="1" noChangeArrowheads="1"/>
          </p:cNvPicPr>
          <p:nvPr/>
        </p:nvPicPr>
        <p:blipFill>
          <a:blip r:embed="rId4"/>
          <a:srcRect/>
          <a:stretch>
            <a:fillRect/>
          </a:stretch>
        </p:blipFill>
        <p:spPr bwMode="auto">
          <a:xfrm>
            <a:off x="1371600" y="2971800"/>
            <a:ext cx="7086004" cy="361852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6" name="TextBox 5"/>
          <p:cNvSpPr txBox="1"/>
          <p:nvPr/>
        </p:nvSpPr>
        <p:spPr>
          <a:xfrm>
            <a:off x="1905000" y="0"/>
            <a:ext cx="6172200" cy="477054"/>
          </a:xfrm>
          <a:prstGeom prst="rect">
            <a:avLst/>
          </a:prstGeom>
          <a:noFill/>
        </p:spPr>
        <p:txBody>
          <a:bodyPr wrap="square" rtlCol="0">
            <a:spAutoFit/>
          </a:bodyPr>
          <a:lstStyle/>
          <a:p>
            <a:pPr algn="ctr"/>
            <a:r>
              <a:rPr lang="en-US" sz="2500" b="1" dirty="0" smtClean="0">
                <a:solidFill>
                  <a:srgbClr val="FF0000"/>
                </a:solidFill>
              </a:rPr>
              <a:t>Methods of Production</a:t>
            </a:r>
            <a:endParaRPr lang="en-US" sz="2500" b="1" dirty="0">
              <a:solidFill>
                <a:srgbClr val="FF0000"/>
              </a:solidFill>
            </a:endParaRPr>
          </a:p>
        </p:txBody>
      </p:sp>
      <p:pic>
        <p:nvPicPr>
          <p:cNvPr id="93186" name="Picture 2"/>
          <p:cNvPicPr>
            <a:picLocks noChangeAspect="1" noChangeArrowheads="1"/>
          </p:cNvPicPr>
          <p:nvPr/>
        </p:nvPicPr>
        <p:blipFill>
          <a:blip r:embed="rId3"/>
          <a:srcRect/>
          <a:stretch>
            <a:fillRect/>
          </a:stretch>
        </p:blipFill>
        <p:spPr bwMode="auto">
          <a:xfrm>
            <a:off x="1371600" y="838200"/>
            <a:ext cx="7127421" cy="2771775"/>
          </a:xfrm>
          <a:prstGeom prst="rect">
            <a:avLst/>
          </a:prstGeom>
          <a:noFill/>
          <a:ln w="9525">
            <a:noFill/>
            <a:miter lim="800000"/>
            <a:headEnd/>
            <a:tailEnd/>
          </a:ln>
          <a:effectLst/>
        </p:spPr>
      </p:pic>
      <p:pic>
        <p:nvPicPr>
          <p:cNvPr id="93187" name="Picture 3"/>
          <p:cNvPicPr>
            <a:picLocks noChangeAspect="1" noChangeArrowheads="1"/>
          </p:cNvPicPr>
          <p:nvPr/>
        </p:nvPicPr>
        <p:blipFill>
          <a:blip r:embed="rId4"/>
          <a:srcRect/>
          <a:stretch>
            <a:fillRect/>
          </a:stretch>
        </p:blipFill>
        <p:spPr bwMode="auto">
          <a:xfrm>
            <a:off x="1600200" y="3581400"/>
            <a:ext cx="6858000" cy="30955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6" name="TextBox 5"/>
          <p:cNvSpPr txBox="1"/>
          <p:nvPr/>
        </p:nvSpPr>
        <p:spPr>
          <a:xfrm>
            <a:off x="1905000" y="0"/>
            <a:ext cx="6172200" cy="477054"/>
          </a:xfrm>
          <a:prstGeom prst="rect">
            <a:avLst/>
          </a:prstGeom>
          <a:noFill/>
        </p:spPr>
        <p:txBody>
          <a:bodyPr wrap="square" rtlCol="0">
            <a:spAutoFit/>
          </a:bodyPr>
          <a:lstStyle/>
          <a:p>
            <a:pPr algn="ctr"/>
            <a:r>
              <a:rPr lang="en-US" sz="2500" b="1" dirty="0" smtClean="0">
                <a:solidFill>
                  <a:srgbClr val="FF0000"/>
                </a:solidFill>
              </a:rPr>
              <a:t>Methods of Production</a:t>
            </a:r>
            <a:endParaRPr lang="en-US" sz="2500" b="1" dirty="0">
              <a:solidFill>
                <a:srgbClr val="FF0000"/>
              </a:solidFill>
            </a:endParaRPr>
          </a:p>
        </p:txBody>
      </p:sp>
      <p:pic>
        <p:nvPicPr>
          <p:cNvPr id="94210" name="Picture 2"/>
          <p:cNvPicPr>
            <a:picLocks noChangeAspect="1" noChangeArrowheads="1"/>
          </p:cNvPicPr>
          <p:nvPr/>
        </p:nvPicPr>
        <p:blipFill>
          <a:blip r:embed="rId3"/>
          <a:srcRect/>
          <a:stretch>
            <a:fillRect/>
          </a:stretch>
        </p:blipFill>
        <p:spPr bwMode="auto">
          <a:xfrm>
            <a:off x="1589690" y="975830"/>
            <a:ext cx="6716110" cy="51480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6" name="TextBox 5"/>
          <p:cNvSpPr txBox="1"/>
          <p:nvPr/>
        </p:nvSpPr>
        <p:spPr>
          <a:xfrm>
            <a:off x="1905000" y="0"/>
            <a:ext cx="6172200" cy="477054"/>
          </a:xfrm>
          <a:prstGeom prst="rect">
            <a:avLst/>
          </a:prstGeom>
          <a:noFill/>
        </p:spPr>
        <p:txBody>
          <a:bodyPr wrap="square" rtlCol="0">
            <a:spAutoFit/>
          </a:bodyPr>
          <a:lstStyle/>
          <a:p>
            <a:pPr algn="ctr"/>
            <a:r>
              <a:rPr lang="en-US" sz="2500" b="1" dirty="0" smtClean="0">
                <a:solidFill>
                  <a:srgbClr val="FF0000"/>
                </a:solidFill>
              </a:rPr>
              <a:t>Methods of Production</a:t>
            </a:r>
            <a:endParaRPr lang="en-US" sz="2500" b="1" dirty="0">
              <a:solidFill>
                <a:srgbClr val="FF0000"/>
              </a:solidFill>
            </a:endParaRPr>
          </a:p>
        </p:txBody>
      </p:sp>
      <p:pic>
        <p:nvPicPr>
          <p:cNvPr id="96258" name="Picture 2"/>
          <p:cNvPicPr>
            <a:picLocks noChangeAspect="1" noChangeArrowheads="1"/>
          </p:cNvPicPr>
          <p:nvPr/>
        </p:nvPicPr>
        <p:blipFill>
          <a:blip r:embed="rId3"/>
          <a:srcRect/>
          <a:stretch>
            <a:fillRect/>
          </a:stretch>
        </p:blipFill>
        <p:spPr bwMode="auto">
          <a:xfrm>
            <a:off x="1295400" y="990600"/>
            <a:ext cx="7361120" cy="2395537"/>
          </a:xfrm>
          <a:prstGeom prst="rect">
            <a:avLst/>
          </a:prstGeom>
          <a:noFill/>
          <a:ln w="9525">
            <a:noFill/>
            <a:miter lim="800000"/>
            <a:headEnd/>
            <a:tailEnd/>
          </a:ln>
          <a:effectLst/>
        </p:spPr>
      </p:pic>
      <p:pic>
        <p:nvPicPr>
          <p:cNvPr id="96260" name="Picture 4" descr="http://resources.workable.com/wp-content/uploads/2016/02/production_planner-640x230.jpg"/>
          <p:cNvPicPr>
            <a:picLocks noChangeAspect="1" noChangeArrowheads="1"/>
          </p:cNvPicPr>
          <p:nvPr/>
        </p:nvPicPr>
        <p:blipFill>
          <a:blip r:embed="rId4"/>
          <a:srcRect/>
          <a:stretch>
            <a:fillRect/>
          </a:stretch>
        </p:blipFill>
        <p:spPr bwMode="auto">
          <a:xfrm>
            <a:off x="1981200" y="3581400"/>
            <a:ext cx="6096000" cy="21907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pic>
        <p:nvPicPr>
          <p:cNvPr id="100354" name="Picture 2"/>
          <p:cNvPicPr>
            <a:picLocks noChangeAspect="1" noChangeArrowheads="1"/>
          </p:cNvPicPr>
          <p:nvPr/>
        </p:nvPicPr>
        <p:blipFill>
          <a:blip r:embed="rId3"/>
          <a:srcRect/>
          <a:stretch>
            <a:fillRect/>
          </a:stretch>
        </p:blipFill>
        <p:spPr bwMode="auto">
          <a:xfrm>
            <a:off x="1295400" y="304800"/>
            <a:ext cx="7428992" cy="2438400"/>
          </a:xfrm>
          <a:prstGeom prst="rect">
            <a:avLst/>
          </a:prstGeom>
          <a:noFill/>
          <a:ln w="9525">
            <a:noFill/>
            <a:miter lim="800000"/>
            <a:headEnd/>
            <a:tailEnd/>
          </a:ln>
          <a:effectLst/>
        </p:spPr>
      </p:pic>
      <p:pic>
        <p:nvPicPr>
          <p:cNvPr id="100357" name="Picture 5" descr="http://content.efilecabinet.com/wp-content/uploads/economies-of-scale.jpg"/>
          <p:cNvPicPr>
            <a:picLocks noChangeAspect="1" noChangeArrowheads="1"/>
          </p:cNvPicPr>
          <p:nvPr/>
        </p:nvPicPr>
        <p:blipFill>
          <a:blip r:embed="rId4"/>
          <a:srcRect/>
          <a:stretch>
            <a:fillRect/>
          </a:stretch>
        </p:blipFill>
        <p:spPr bwMode="auto">
          <a:xfrm>
            <a:off x="1905000" y="2667000"/>
            <a:ext cx="6248400" cy="4165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11305" y="167669"/>
            <a:ext cx="6087390" cy="784830"/>
          </a:xfrm>
          <a:prstGeom prst="rect">
            <a:avLst/>
          </a:prstGeom>
          <a:noFill/>
        </p:spPr>
        <p:txBody>
          <a:bodyPr wrap="square" rtlCol="0">
            <a:spAutoFit/>
          </a:bodyPr>
          <a:lstStyle/>
          <a:p>
            <a:pPr algn="ctr"/>
            <a:r>
              <a:rPr lang="en-AU" sz="4500" b="1" dirty="0" smtClean="0">
                <a:latin typeface="Times New Roman" panose="02020603050405020304" pitchFamily="18" charset="0"/>
                <a:cs typeface="Times New Roman" panose="02020603050405020304" pitchFamily="18" charset="0"/>
              </a:rPr>
              <a:t>Management Levels</a:t>
            </a:r>
            <a:endParaRPr lang="en-AU" sz="2200" b="1" dirty="0">
              <a:latin typeface="Times New Roman" panose="02020603050405020304" pitchFamily="18" charset="0"/>
              <a:cs typeface="Times New Roman" panose="02020603050405020304" pitchFamily="18" charset="0"/>
            </a:endParaRPr>
          </a:p>
        </p:txBody>
      </p:sp>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6" name="Isosceles Triangle 5"/>
          <p:cNvSpPr/>
          <p:nvPr/>
        </p:nvSpPr>
        <p:spPr>
          <a:xfrm>
            <a:off x="1066800" y="1143000"/>
            <a:ext cx="7315200" cy="49530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7" name="Straight Connector 6"/>
          <p:cNvCxnSpPr/>
          <p:nvPr/>
        </p:nvCxnSpPr>
        <p:spPr>
          <a:xfrm>
            <a:off x="3581400" y="2667000"/>
            <a:ext cx="2286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819400" y="3733800"/>
            <a:ext cx="38100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5000" y="4953000"/>
            <a:ext cx="56388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11"/>
          <p:cNvSpPr txBox="1"/>
          <p:nvPr/>
        </p:nvSpPr>
        <p:spPr>
          <a:xfrm>
            <a:off x="3962400" y="1600200"/>
            <a:ext cx="1600200"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dirty="0" smtClean="0"/>
              <a:t>Top Managers</a:t>
            </a:r>
            <a:endParaRPr lang="en-US" sz="2500" dirty="0"/>
          </a:p>
        </p:txBody>
      </p:sp>
      <p:sp>
        <p:nvSpPr>
          <p:cNvPr id="11" name="TextBox 12"/>
          <p:cNvSpPr txBox="1"/>
          <p:nvPr/>
        </p:nvSpPr>
        <p:spPr>
          <a:xfrm>
            <a:off x="3505200" y="2795826"/>
            <a:ext cx="2438400"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dirty="0" smtClean="0"/>
              <a:t>Middle</a:t>
            </a:r>
          </a:p>
          <a:p>
            <a:pPr algn="ctr"/>
            <a:r>
              <a:rPr lang="en-US" sz="2500" dirty="0" smtClean="0"/>
              <a:t>Managers</a:t>
            </a:r>
            <a:endParaRPr lang="en-US" sz="2500" dirty="0"/>
          </a:p>
        </p:txBody>
      </p:sp>
      <p:sp>
        <p:nvSpPr>
          <p:cNvPr id="12" name="TextBox 13"/>
          <p:cNvSpPr txBox="1"/>
          <p:nvPr/>
        </p:nvSpPr>
        <p:spPr>
          <a:xfrm>
            <a:off x="3505200" y="3962400"/>
            <a:ext cx="2438400"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dirty="0" smtClean="0"/>
              <a:t>First - Line</a:t>
            </a:r>
          </a:p>
          <a:p>
            <a:pPr algn="ctr"/>
            <a:r>
              <a:rPr lang="en-US" sz="2500" dirty="0" smtClean="0"/>
              <a:t>Managers</a:t>
            </a:r>
            <a:endParaRPr lang="en-US" sz="2500" dirty="0"/>
          </a:p>
        </p:txBody>
      </p:sp>
      <p:sp>
        <p:nvSpPr>
          <p:cNvPr id="13" name="TextBox 14"/>
          <p:cNvSpPr txBox="1"/>
          <p:nvPr/>
        </p:nvSpPr>
        <p:spPr>
          <a:xfrm>
            <a:off x="1828800" y="5158026"/>
            <a:ext cx="5867400" cy="86177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dirty="0" smtClean="0"/>
              <a:t>Non-managerial</a:t>
            </a:r>
          </a:p>
          <a:p>
            <a:pPr algn="ctr"/>
            <a:r>
              <a:rPr lang="en-US" sz="2500" dirty="0" smtClean="0"/>
              <a:t>Employees</a:t>
            </a:r>
            <a:endParaRPr lang="en-US" sz="2500" dirty="0"/>
          </a:p>
        </p:txBody>
      </p:sp>
      <p:cxnSp>
        <p:nvCxnSpPr>
          <p:cNvPr id="14" name="Straight Arrow Connector 13"/>
          <p:cNvCxnSpPr/>
          <p:nvPr/>
        </p:nvCxnSpPr>
        <p:spPr>
          <a:xfrm rot="5400000">
            <a:off x="152400" y="1752600"/>
            <a:ext cx="4495800" cy="3429000"/>
          </a:xfrm>
          <a:prstGeom prst="straightConnector1">
            <a:avLst/>
          </a:prstGeom>
          <a:ln w="508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4762500" y="1714500"/>
            <a:ext cx="4648200" cy="3505200"/>
          </a:xfrm>
          <a:prstGeom prst="straightConnector1">
            <a:avLst/>
          </a:prstGeom>
          <a:ln w="508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TextBox 22"/>
          <p:cNvSpPr txBox="1"/>
          <p:nvPr/>
        </p:nvSpPr>
        <p:spPr>
          <a:xfrm rot="18420000">
            <a:off x="-334895" y="2786633"/>
            <a:ext cx="489213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t>Authority, Supervision, Leading, Directing Organizing, Controlling,   etc.</a:t>
            </a:r>
            <a:endParaRPr lang="en-US" b="1" dirty="0"/>
          </a:p>
        </p:txBody>
      </p:sp>
      <p:sp>
        <p:nvSpPr>
          <p:cNvPr id="17" name="TextBox 23"/>
          <p:cNvSpPr txBox="1"/>
          <p:nvPr/>
        </p:nvSpPr>
        <p:spPr>
          <a:xfrm rot="3231524">
            <a:off x="5376356" y="2901828"/>
            <a:ext cx="458322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t>Accountability, Reporting, Information sharing, Contributing,  Suggesting,  Following, etc. </a:t>
            </a:r>
            <a:endParaRPr lang="en-US"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pic>
        <p:nvPicPr>
          <p:cNvPr id="100355" name="Picture 3"/>
          <p:cNvPicPr>
            <a:picLocks noChangeAspect="1" noChangeArrowheads="1"/>
          </p:cNvPicPr>
          <p:nvPr/>
        </p:nvPicPr>
        <p:blipFill>
          <a:blip r:embed="rId3"/>
          <a:srcRect/>
          <a:stretch>
            <a:fillRect/>
          </a:stretch>
        </p:blipFill>
        <p:spPr bwMode="auto">
          <a:xfrm>
            <a:off x="1447800" y="533400"/>
            <a:ext cx="6934200" cy="6096000"/>
          </a:xfrm>
          <a:prstGeom prst="rect">
            <a:avLst/>
          </a:prstGeom>
          <a:noFill/>
          <a:ln w="9525">
            <a:noFill/>
            <a:miter lim="800000"/>
            <a:headEnd/>
            <a:tailEnd/>
          </a:ln>
          <a:effectLst/>
        </p:spPr>
      </p:pic>
      <p:sp>
        <p:nvSpPr>
          <p:cNvPr id="6" name="TextBox 5"/>
          <p:cNvSpPr txBox="1"/>
          <p:nvPr/>
        </p:nvSpPr>
        <p:spPr>
          <a:xfrm>
            <a:off x="1905000" y="0"/>
            <a:ext cx="6172200" cy="477054"/>
          </a:xfrm>
          <a:prstGeom prst="rect">
            <a:avLst/>
          </a:prstGeom>
          <a:noFill/>
        </p:spPr>
        <p:txBody>
          <a:bodyPr wrap="square" rtlCol="0">
            <a:spAutoFit/>
          </a:bodyPr>
          <a:lstStyle/>
          <a:p>
            <a:pPr algn="ctr"/>
            <a:r>
              <a:rPr lang="en-US" sz="2500" b="1" dirty="0" smtClean="0">
                <a:solidFill>
                  <a:srgbClr val="FF0000"/>
                </a:solidFill>
              </a:rPr>
              <a:t>Economies of Scale</a:t>
            </a:r>
            <a:endParaRPr lang="en-US" sz="2500" b="1" dirty="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6" name="TextBox 5"/>
          <p:cNvSpPr txBox="1"/>
          <p:nvPr/>
        </p:nvSpPr>
        <p:spPr>
          <a:xfrm>
            <a:off x="1676400" y="0"/>
            <a:ext cx="6553200" cy="477054"/>
          </a:xfrm>
          <a:prstGeom prst="rect">
            <a:avLst/>
          </a:prstGeom>
          <a:noFill/>
        </p:spPr>
        <p:txBody>
          <a:bodyPr wrap="square" rtlCol="0">
            <a:spAutoFit/>
          </a:bodyPr>
          <a:lstStyle/>
          <a:p>
            <a:pPr algn="ctr"/>
            <a:r>
              <a:rPr lang="en-US" sz="2500" b="1" dirty="0" smtClean="0">
                <a:solidFill>
                  <a:srgbClr val="FF0000"/>
                </a:solidFill>
              </a:rPr>
              <a:t>Supply Chain Management</a:t>
            </a:r>
            <a:endParaRPr lang="en-US" sz="2500" b="1" dirty="0">
              <a:solidFill>
                <a:srgbClr val="FF0000"/>
              </a:solidFill>
            </a:endParaRPr>
          </a:p>
        </p:txBody>
      </p:sp>
      <p:pic>
        <p:nvPicPr>
          <p:cNvPr id="121858" name="Picture 2"/>
          <p:cNvPicPr>
            <a:picLocks noChangeAspect="1" noChangeArrowheads="1"/>
          </p:cNvPicPr>
          <p:nvPr/>
        </p:nvPicPr>
        <p:blipFill>
          <a:blip r:embed="rId3"/>
          <a:srcRect/>
          <a:stretch>
            <a:fillRect/>
          </a:stretch>
        </p:blipFill>
        <p:spPr bwMode="auto">
          <a:xfrm>
            <a:off x="1295400" y="1295400"/>
            <a:ext cx="7515368" cy="2438400"/>
          </a:xfrm>
          <a:prstGeom prst="rect">
            <a:avLst/>
          </a:prstGeom>
          <a:noFill/>
          <a:ln w="9525">
            <a:noFill/>
            <a:miter lim="800000"/>
            <a:headEnd/>
            <a:tailEnd/>
          </a:ln>
          <a:effectLst/>
        </p:spPr>
      </p:pic>
      <p:grpSp>
        <p:nvGrpSpPr>
          <p:cNvPr id="2" name="Group 23"/>
          <p:cNvGrpSpPr>
            <a:grpSpLocks/>
          </p:cNvGrpSpPr>
          <p:nvPr/>
        </p:nvGrpSpPr>
        <p:grpSpPr bwMode="auto">
          <a:xfrm>
            <a:off x="1625600" y="4673600"/>
            <a:ext cx="6985000" cy="1477963"/>
            <a:chOff x="1219200" y="4673600"/>
            <a:chExt cx="6985000" cy="1477665"/>
          </a:xfrm>
        </p:grpSpPr>
        <p:pic>
          <p:nvPicPr>
            <p:cNvPr id="8" name="Picture 22" descr="f1-2e.jpg"/>
            <p:cNvPicPr>
              <a:picLocks noChangeAspect="1"/>
            </p:cNvPicPr>
            <p:nvPr/>
          </p:nvPicPr>
          <p:blipFill>
            <a:blip r:embed="rId4"/>
            <a:srcRect/>
            <a:stretch>
              <a:fillRect/>
            </a:stretch>
          </p:blipFill>
          <p:spPr bwMode="auto">
            <a:xfrm>
              <a:off x="6870700" y="4781550"/>
              <a:ext cx="1016000" cy="927100"/>
            </a:xfrm>
            <a:prstGeom prst="rect">
              <a:avLst/>
            </a:prstGeom>
            <a:noFill/>
            <a:ln w="9525">
              <a:noFill/>
              <a:miter lim="800000"/>
              <a:headEnd/>
              <a:tailEnd/>
            </a:ln>
          </p:spPr>
        </p:pic>
        <p:pic>
          <p:nvPicPr>
            <p:cNvPr id="9" name="Picture 21" descr="f1-2d.jpg"/>
            <p:cNvPicPr>
              <a:picLocks noChangeAspect="1"/>
            </p:cNvPicPr>
            <p:nvPr/>
          </p:nvPicPr>
          <p:blipFill>
            <a:blip r:embed="rId5"/>
            <a:srcRect/>
            <a:stretch>
              <a:fillRect/>
            </a:stretch>
          </p:blipFill>
          <p:spPr bwMode="auto">
            <a:xfrm>
              <a:off x="5340350" y="5111750"/>
              <a:ext cx="1257300" cy="495300"/>
            </a:xfrm>
            <a:prstGeom prst="rect">
              <a:avLst/>
            </a:prstGeom>
            <a:noFill/>
            <a:ln w="9525">
              <a:noFill/>
              <a:miter lim="800000"/>
              <a:headEnd/>
              <a:tailEnd/>
            </a:ln>
          </p:spPr>
        </p:pic>
        <p:pic>
          <p:nvPicPr>
            <p:cNvPr id="10" name="Picture 20" descr="f1-2c.jpg"/>
            <p:cNvPicPr>
              <a:picLocks noChangeAspect="1"/>
            </p:cNvPicPr>
            <p:nvPr/>
          </p:nvPicPr>
          <p:blipFill>
            <a:blip r:embed="rId6"/>
            <a:srcRect/>
            <a:stretch>
              <a:fillRect/>
            </a:stretch>
          </p:blipFill>
          <p:spPr bwMode="auto">
            <a:xfrm>
              <a:off x="3943350" y="4883150"/>
              <a:ext cx="1079500" cy="749300"/>
            </a:xfrm>
            <a:prstGeom prst="rect">
              <a:avLst/>
            </a:prstGeom>
            <a:noFill/>
            <a:ln w="9525">
              <a:noFill/>
              <a:miter lim="800000"/>
              <a:headEnd/>
              <a:tailEnd/>
            </a:ln>
          </p:spPr>
        </p:pic>
        <p:pic>
          <p:nvPicPr>
            <p:cNvPr id="11" name="Picture 19" descr="f1-2b.jpg"/>
            <p:cNvPicPr>
              <a:picLocks noChangeAspect="1"/>
            </p:cNvPicPr>
            <p:nvPr/>
          </p:nvPicPr>
          <p:blipFill>
            <a:blip r:embed="rId7"/>
            <a:srcRect/>
            <a:stretch>
              <a:fillRect/>
            </a:stretch>
          </p:blipFill>
          <p:spPr bwMode="auto">
            <a:xfrm>
              <a:off x="2597150" y="4673600"/>
              <a:ext cx="1028700" cy="914400"/>
            </a:xfrm>
            <a:prstGeom prst="rect">
              <a:avLst/>
            </a:prstGeom>
            <a:noFill/>
            <a:ln w="9525">
              <a:noFill/>
              <a:miter lim="800000"/>
              <a:headEnd/>
              <a:tailEnd/>
            </a:ln>
          </p:spPr>
        </p:pic>
        <p:pic>
          <p:nvPicPr>
            <p:cNvPr id="12" name="Picture 18" descr="f1-2a.jpg"/>
            <p:cNvPicPr>
              <a:picLocks noChangeAspect="1"/>
            </p:cNvPicPr>
            <p:nvPr/>
          </p:nvPicPr>
          <p:blipFill>
            <a:blip r:embed="rId8"/>
            <a:srcRect/>
            <a:stretch>
              <a:fillRect/>
            </a:stretch>
          </p:blipFill>
          <p:spPr bwMode="auto">
            <a:xfrm>
              <a:off x="1219200" y="4832350"/>
              <a:ext cx="1041400" cy="901700"/>
            </a:xfrm>
            <a:prstGeom prst="rect">
              <a:avLst/>
            </a:prstGeom>
            <a:noFill/>
            <a:ln w="9525">
              <a:noFill/>
              <a:miter lim="800000"/>
              <a:headEnd/>
              <a:tailEnd/>
            </a:ln>
          </p:spPr>
        </p:pic>
        <p:sp>
          <p:nvSpPr>
            <p:cNvPr id="13" name="TextBox 10"/>
            <p:cNvSpPr txBox="1">
              <a:spLocks noChangeArrowheads="1"/>
            </p:cNvSpPr>
            <p:nvPr/>
          </p:nvSpPr>
          <p:spPr bwMode="auto">
            <a:xfrm>
              <a:off x="1379680" y="5689600"/>
              <a:ext cx="6824520" cy="461665"/>
            </a:xfrm>
            <a:prstGeom prst="rect">
              <a:avLst/>
            </a:prstGeom>
            <a:noFill/>
            <a:ln w="9525">
              <a:noFill/>
              <a:miter lim="800000"/>
              <a:headEnd/>
              <a:tailEnd/>
            </a:ln>
          </p:spPr>
          <p:txBody>
            <a:bodyPr>
              <a:spAutoFit/>
            </a:bodyPr>
            <a:lstStyle/>
            <a:p>
              <a:pPr>
                <a:tabLst>
                  <a:tab pos="1701800" algn="ctr"/>
                  <a:tab pos="3048000" algn="ctr"/>
                  <a:tab pos="4483100" algn="ctr"/>
                  <a:tab pos="5918200" algn="ctr"/>
                </a:tabLst>
              </a:pPr>
              <a:r>
                <a:rPr lang="en-US" sz="1200"/>
                <a:t>Farmer	Syrup	Bottler	Distributor	Retailer</a:t>
              </a:r>
            </a:p>
            <a:p>
              <a:pPr>
                <a:tabLst>
                  <a:tab pos="1701800" algn="ctr"/>
                  <a:tab pos="3048000" algn="ctr"/>
                  <a:tab pos="4483100" algn="ctr"/>
                  <a:tab pos="5918200" algn="ctr"/>
                </a:tabLst>
              </a:pPr>
              <a:r>
                <a:rPr lang="en-US" sz="1200"/>
                <a:t>	producer</a:t>
              </a:r>
            </a:p>
          </p:txBody>
        </p:sp>
        <p:sp>
          <p:nvSpPr>
            <p:cNvPr id="14" name="Right Arrow 13"/>
            <p:cNvSpPr/>
            <p:nvPr/>
          </p:nvSpPr>
          <p:spPr>
            <a:xfrm>
              <a:off x="2328863" y="5262444"/>
              <a:ext cx="203200" cy="144433"/>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ight Arrow 14"/>
            <p:cNvSpPr/>
            <p:nvPr/>
          </p:nvSpPr>
          <p:spPr>
            <a:xfrm>
              <a:off x="3695700" y="5262444"/>
              <a:ext cx="203200" cy="144433"/>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ight Arrow 15"/>
            <p:cNvSpPr/>
            <p:nvPr/>
          </p:nvSpPr>
          <p:spPr>
            <a:xfrm>
              <a:off x="5105400" y="5262444"/>
              <a:ext cx="203200" cy="144433"/>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ight Arrow 16"/>
            <p:cNvSpPr/>
            <p:nvPr/>
          </p:nvSpPr>
          <p:spPr>
            <a:xfrm>
              <a:off x="6605588" y="5262444"/>
              <a:ext cx="203200" cy="144433"/>
            </a:xfrm>
            <a:prstGeom prst="rightArrow">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pic>
        <p:nvPicPr>
          <p:cNvPr id="4" name="Picture 3" descr="Picture1"/>
          <p:cNvPicPr/>
          <p:nvPr/>
        </p:nvPicPr>
        <p:blipFill>
          <a:blip r:embed="rId3"/>
          <a:srcRect/>
          <a:stretch>
            <a:fillRect/>
          </a:stretch>
        </p:blipFill>
        <p:spPr bwMode="auto">
          <a:xfrm>
            <a:off x="1828800" y="228600"/>
            <a:ext cx="6324600" cy="640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pic>
        <p:nvPicPr>
          <p:cNvPr id="103426" name="Picture 2"/>
          <p:cNvPicPr>
            <a:picLocks noChangeAspect="1" noChangeArrowheads="1"/>
          </p:cNvPicPr>
          <p:nvPr/>
        </p:nvPicPr>
        <p:blipFill>
          <a:blip r:embed="rId3"/>
          <a:srcRect/>
          <a:stretch>
            <a:fillRect/>
          </a:stretch>
        </p:blipFill>
        <p:spPr bwMode="auto">
          <a:xfrm>
            <a:off x="1752600" y="152400"/>
            <a:ext cx="6705600" cy="3124200"/>
          </a:xfrm>
          <a:prstGeom prst="rect">
            <a:avLst/>
          </a:prstGeom>
          <a:noFill/>
          <a:ln w="9525">
            <a:noFill/>
            <a:miter lim="800000"/>
            <a:headEnd/>
            <a:tailEnd/>
          </a:ln>
          <a:effectLst/>
        </p:spPr>
      </p:pic>
      <p:pic>
        <p:nvPicPr>
          <p:cNvPr id="103427" name="Picture 3"/>
          <p:cNvPicPr>
            <a:picLocks noChangeAspect="1" noChangeArrowheads="1"/>
          </p:cNvPicPr>
          <p:nvPr/>
        </p:nvPicPr>
        <p:blipFill>
          <a:blip r:embed="rId4"/>
          <a:srcRect/>
          <a:stretch>
            <a:fillRect/>
          </a:stretch>
        </p:blipFill>
        <p:spPr bwMode="auto">
          <a:xfrm>
            <a:off x="3048000" y="3238501"/>
            <a:ext cx="3886199" cy="33908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4" name="Rectangle 2"/>
          <p:cNvSpPr txBox="1">
            <a:spLocks noChangeArrowheads="1"/>
          </p:cNvSpPr>
          <p:nvPr/>
        </p:nvSpPr>
        <p:spPr>
          <a:xfrm>
            <a:off x="2819399" y="76200"/>
            <a:ext cx="4343401" cy="765175"/>
          </a:xfrm>
          <a:prstGeom prst="rect">
            <a:avLst/>
          </a:prstGeom>
        </p:spPr>
        <p:txBody>
          <a:bodyPr rtlCol="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Managing Projects</a:t>
            </a:r>
            <a:endParaRPr kumimoji="0" lang="en-US" sz="40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pic>
        <p:nvPicPr>
          <p:cNvPr id="9218" name="Picture 2" descr="http://bcs-management.com/files/3614/2365/2097/Project-Management.jpg"/>
          <p:cNvPicPr>
            <a:picLocks noChangeAspect="1" noChangeArrowheads="1"/>
          </p:cNvPicPr>
          <p:nvPr/>
        </p:nvPicPr>
        <p:blipFill>
          <a:blip r:embed="rId3"/>
          <a:srcRect/>
          <a:stretch>
            <a:fillRect/>
          </a:stretch>
        </p:blipFill>
        <p:spPr bwMode="auto">
          <a:xfrm>
            <a:off x="3810001" y="3278790"/>
            <a:ext cx="5257800" cy="3503010"/>
          </a:xfrm>
          <a:prstGeom prst="rect">
            <a:avLst/>
          </a:prstGeom>
          <a:noFill/>
        </p:spPr>
      </p:pic>
      <p:sp>
        <p:nvSpPr>
          <p:cNvPr id="6" name="TextBox 5"/>
          <p:cNvSpPr txBox="1"/>
          <p:nvPr/>
        </p:nvSpPr>
        <p:spPr>
          <a:xfrm>
            <a:off x="1447800" y="1337608"/>
            <a:ext cx="7315200" cy="1938992"/>
          </a:xfrm>
          <a:prstGeom prst="rect">
            <a:avLst/>
          </a:prstGeom>
          <a:noFill/>
        </p:spPr>
        <p:txBody>
          <a:bodyPr wrap="square" rtlCol="0">
            <a:spAutoFit/>
          </a:bodyPr>
          <a:lstStyle/>
          <a:p>
            <a:r>
              <a:rPr lang="en-US" sz="3000" dirty="0" smtClean="0">
                <a:solidFill>
                  <a:srgbClr val="FF0000"/>
                </a:solidFill>
              </a:rPr>
              <a:t>Project Management </a:t>
            </a:r>
            <a:r>
              <a:rPr lang="en-US" sz="3000" dirty="0" smtClean="0"/>
              <a:t>is a disciplinary field that involves a methodical approach for planning, scheduling and controlling project processes from start to finish.</a:t>
            </a:r>
            <a:endParaRPr lang="en-US" sz="3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pic>
        <p:nvPicPr>
          <p:cNvPr id="4" name="Picture 2"/>
          <p:cNvPicPr>
            <a:picLocks noChangeAspect="1" noChangeArrowheads="1"/>
          </p:cNvPicPr>
          <p:nvPr/>
        </p:nvPicPr>
        <p:blipFill>
          <a:blip r:embed="rId3"/>
          <a:srcRect/>
          <a:stretch>
            <a:fillRect/>
          </a:stretch>
        </p:blipFill>
        <p:spPr bwMode="auto">
          <a:xfrm>
            <a:off x="5626100" y="1719263"/>
            <a:ext cx="3113088" cy="3829050"/>
          </a:xfrm>
          <a:prstGeom prst="rect">
            <a:avLst/>
          </a:prstGeom>
          <a:noFill/>
          <a:ln w="9525">
            <a:noFill/>
            <a:miter lim="800000"/>
            <a:headEnd/>
            <a:tailEnd/>
          </a:ln>
        </p:spPr>
      </p:pic>
      <p:pic>
        <p:nvPicPr>
          <p:cNvPr id="6" name="Picture 3"/>
          <p:cNvPicPr>
            <a:picLocks noChangeAspect="1" noChangeArrowheads="1"/>
          </p:cNvPicPr>
          <p:nvPr/>
        </p:nvPicPr>
        <p:blipFill>
          <a:blip r:embed="rId4"/>
          <a:srcRect/>
          <a:stretch>
            <a:fillRect/>
          </a:stretch>
        </p:blipFill>
        <p:spPr bwMode="auto">
          <a:xfrm>
            <a:off x="1412875" y="2454275"/>
            <a:ext cx="3163888" cy="3206750"/>
          </a:xfrm>
          <a:prstGeom prst="rect">
            <a:avLst/>
          </a:prstGeom>
          <a:noFill/>
          <a:ln w="9525">
            <a:noFill/>
            <a:miter lim="800000"/>
            <a:headEnd/>
            <a:tailEnd/>
          </a:ln>
        </p:spPr>
      </p:pic>
      <p:sp>
        <p:nvSpPr>
          <p:cNvPr id="7" name="Rectangle 4"/>
          <p:cNvSpPr txBox="1">
            <a:spLocks noChangeArrowheads="1"/>
          </p:cNvSpPr>
          <p:nvPr/>
        </p:nvSpPr>
        <p:spPr>
          <a:xfrm>
            <a:off x="1219200" y="381000"/>
            <a:ext cx="7772400" cy="874713"/>
          </a:xfrm>
          <a:prstGeom prst="rect">
            <a:avLst/>
          </a:prstGeom>
        </p:spPr>
        <p:txBody>
          <a:bodyPr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smtClean="0">
                <a:ln>
                  <a:noFill/>
                </a:ln>
                <a:solidFill>
                  <a:schemeClr val="tx2">
                    <a:satMod val="130000"/>
                  </a:schemeClr>
                </a:solidFill>
                <a:effectLst>
                  <a:outerShdw blurRad="50000" dist="30000" dir="5400000" algn="tl" rotWithShape="0">
                    <a:srgbClr val="000000">
                      <a:alpha val="30000"/>
                    </a:srgbClr>
                  </a:outerShdw>
                </a:effectLst>
                <a:uLnTx/>
                <a:uFillTx/>
                <a:latin typeface="Arial" pitchFamily="34" charset="0"/>
                <a:ea typeface="MS PGothic" pitchFamily="34" charset="-128"/>
                <a:cs typeface="Arial" pitchFamily="34" charset="0"/>
              </a:rPr>
              <a:t>Examples of Projects</a:t>
            </a:r>
          </a:p>
        </p:txBody>
      </p:sp>
      <p:sp>
        <p:nvSpPr>
          <p:cNvPr id="8" name="Rectangle 5"/>
          <p:cNvSpPr>
            <a:spLocks noChangeArrowheads="1"/>
          </p:cNvSpPr>
          <p:nvPr/>
        </p:nvSpPr>
        <p:spPr bwMode="auto">
          <a:xfrm>
            <a:off x="1217613" y="1790700"/>
            <a:ext cx="4019550" cy="487363"/>
          </a:xfrm>
          <a:prstGeom prst="rect">
            <a:avLst/>
          </a:prstGeom>
          <a:noFill/>
          <a:ln w="9525">
            <a:noFill/>
            <a:miter lim="800000"/>
            <a:headEnd/>
            <a:tailEnd/>
          </a:ln>
        </p:spPr>
        <p:txBody>
          <a:bodyPr wrap="none">
            <a:spAutoFit/>
          </a:bodyPr>
          <a:lstStyle/>
          <a:p>
            <a:pPr marL="457200" indent="-457200">
              <a:lnSpc>
                <a:spcPct val="90000"/>
              </a:lnSpc>
              <a:spcBef>
                <a:spcPct val="40000"/>
              </a:spcBef>
              <a:buClr>
                <a:srgbClr val="BF0922"/>
              </a:buClr>
              <a:buSzPct val="60000"/>
              <a:buFont typeface="Lucida Grande"/>
              <a:buChar char="►"/>
            </a:pPr>
            <a:r>
              <a:rPr lang="en-US" sz="2800"/>
              <a:t>Building Construction</a:t>
            </a:r>
          </a:p>
        </p:txBody>
      </p:sp>
      <p:sp>
        <p:nvSpPr>
          <p:cNvPr id="9" name="Rectangle 6"/>
          <p:cNvSpPr>
            <a:spLocks noChangeArrowheads="1"/>
          </p:cNvSpPr>
          <p:nvPr/>
        </p:nvSpPr>
        <p:spPr bwMode="auto">
          <a:xfrm>
            <a:off x="5537200" y="5607050"/>
            <a:ext cx="3390900" cy="487363"/>
          </a:xfrm>
          <a:prstGeom prst="rect">
            <a:avLst/>
          </a:prstGeom>
          <a:noFill/>
          <a:ln w="9525">
            <a:noFill/>
            <a:miter lim="800000"/>
            <a:headEnd/>
            <a:tailEnd/>
          </a:ln>
        </p:spPr>
        <p:txBody>
          <a:bodyPr wrap="none">
            <a:spAutoFit/>
          </a:bodyPr>
          <a:lstStyle/>
          <a:p>
            <a:pPr marL="457200" indent="-457200">
              <a:lnSpc>
                <a:spcPct val="90000"/>
              </a:lnSpc>
              <a:spcBef>
                <a:spcPct val="40000"/>
              </a:spcBef>
              <a:buClr>
                <a:srgbClr val="BF0922"/>
              </a:buClr>
              <a:buSzPct val="60000"/>
              <a:buFont typeface="Lucida Grande"/>
              <a:buChar char="►"/>
            </a:pPr>
            <a:r>
              <a:rPr lang="en-US" sz="2800"/>
              <a:t>Research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p:stCondLst>
                              <p:cond delay="2000"/>
                            </p:stCondLst>
                            <p:childTnLst>
                              <p:par>
                                <p:cTn id="9" presetID="9" presetClass="entr" presetSubtype="0" fill="hold"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1000"/>
                                        <p:tgtEl>
                                          <p:spTgt spid="6"/>
                                        </p:tgtEl>
                                      </p:cBhvr>
                                    </p:animEffect>
                                  </p:childTnLst>
                                </p:cTn>
                              </p:par>
                            </p:childTnLst>
                          </p:cTn>
                        </p:par>
                        <p:par>
                          <p:cTn id="12" fill="hold">
                            <p:stCondLst>
                              <p:cond delay="4000"/>
                            </p:stCondLst>
                            <p:childTnLst>
                              <p:par>
                                <p:cTn id="13" presetID="22" presetClass="entr" presetSubtype="8" fill="hold" grpId="0" nodeType="afterEffect">
                                  <p:stCondLst>
                                    <p:cond delay="100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1000"/>
                                        <p:tgtEl>
                                          <p:spTgt spid="9"/>
                                        </p:tgtEl>
                                      </p:cBhvr>
                                    </p:animEffect>
                                  </p:childTnLst>
                                </p:cTn>
                              </p:par>
                            </p:childTnLst>
                          </p:cTn>
                        </p:par>
                        <p:par>
                          <p:cTn id="16" fill="hold">
                            <p:stCondLst>
                              <p:cond delay="6000"/>
                            </p:stCondLst>
                            <p:childTnLst>
                              <p:par>
                                <p:cTn id="17" presetID="9" presetClass="entr" presetSubtype="0" fill="hold" nodeType="after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28596" y="0"/>
            <a:ext cx="8229600" cy="93978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Organizational Stakeholders</a:t>
            </a:r>
          </a:p>
        </p:txBody>
      </p:sp>
      <p:sp>
        <p:nvSpPr>
          <p:cNvPr id="10" name="Slide Number Placeholder 9"/>
          <p:cNvSpPr>
            <a:spLocks noGrp="1"/>
          </p:cNvSpPr>
          <p:nvPr>
            <p:ph type="sldNum" sz="quarter" idx="12"/>
          </p:nvPr>
        </p:nvSpPr>
        <p:spPr/>
        <p:txBody>
          <a:bodyPr/>
          <a:lstStyle/>
          <a:p>
            <a:pPr>
              <a:defRPr/>
            </a:pPr>
            <a:r>
              <a:rPr lang="en-US"/>
              <a:t>2-</a:t>
            </a:r>
            <a:fld id="{D135E128-5736-4E04-8A70-22C7BFF48AAE}" type="slidenum">
              <a:rPr lang="en-US"/>
              <a:pPr>
                <a:defRPr/>
              </a:pPr>
              <a:t>3</a:t>
            </a:fld>
            <a:endParaRPr lang="en-US"/>
          </a:p>
        </p:txBody>
      </p:sp>
      <p:pic>
        <p:nvPicPr>
          <p:cNvPr id="7" name="Picture 3" descr="C:\Users\sema\Desktop\slicoveren.png"/>
          <p:cNvPicPr>
            <a:picLocks noChangeAspect="1" noChangeArrowheads="1"/>
          </p:cNvPicPr>
          <p:nvPr/>
        </p:nvPicPr>
        <p:blipFill>
          <a:blip r:embed="rId3" cstate="print"/>
          <a:srcRect/>
          <a:stretch>
            <a:fillRect/>
          </a:stretch>
        </p:blipFill>
        <p:spPr bwMode="auto">
          <a:xfrm>
            <a:off x="8225974" y="6381328"/>
            <a:ext cx="882530" cy="417797"/>
          </a:xfrm>
          <a:prstGeom prst="rect">
            <a:avLst/>
          </a:prstGeom>
          <a:noFill/>
        </p:spPr>
      </p:pic>
      <p:pic>
        <p:nvPicPr>
          <p:cNvPr id="11" name="Picture 10" descr="C:\Users\ilker\Desktop\Kitaplar\6.kitap_Management Essentials\Stakeholders.png"/>
          <p:cNvPicPr/>
          <p:nvPr/>
        </p:nvPicPr>
        <p:blipFill>
          <a:blip r:embed="rId4"/>
          <a:srcRect/>
          <a:stretch>
            <a:fillRect/>
          </a:stretch>
        </p:blipFill>
        <p:spPr bwMode="auto">
          <a:xfrm>
            <a:off x="240821" y="932857"/>
            <a:ext cx="8605150" cy="53149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sp>
        <p:nvSpPr>
          <p:cNvPr id="6" name="Rectangle 2"/>
          <p:cNvSpPr>
            <a:spLocks noGrp="1" noChangeArrowheads="1"/>
          </p:cNvSpPr>
          <p:nvPr>
            <p:ph type="ctrTitle"/>
          </p:nvPr>
        </p:nvSpPr>
        <p:spPr>
          <a:xfrm>
            <a:off x="1490085" y="578643"/>
            <a:ext cx="6723063" cy="1465263"/>
          </a:xfrm>
        </p:spPr>
        <p:txBody>
          <a:bodyPr/>
          <a:lstStyle/>
          <a:p>
            <a:pPr algn="ctr" eaLnBrk="1" hangingPunct="1"/>
            <a:r>
              <a:rPr lang="en-US" dirty="0" smtClean="0">
                <a:latin typeface="Times New Roman" panose="02020603050405020304" pitchFamily="18" charset="0"/>
                <a:cs typeface="Times New Roman" panose="02020603050405020304" pitchFamily="18" charset="0"/>
              </a:rPr>
              <a:t>What Is Operations Management?</a:t>
            </a:r>
          </a:p>
        </p:txBody>
      </p:sp>
      <p:sp>
        <p:nvSpPr>
          <p:cNvPr id="7" name="Rectangle 3"/>
          <p:cNvSpPr>
            <a:spLocks noGrp="1" noChangeArrowheads="1"/>
          </p:cNvSpPr>
          <p:nvPr>
            <p:ph type="subTitle" idx="1"/>
          </p:nvPr>
        </p:nvSpPr>
        <p:spPr>
          <a:xfrm>
            <a:off x="1785937" y="2247900"/>
            <a:ext cx="6434138" cy="800100"/>
          </a:xfrm>
        </p:spPr>
        <p:txBody>
          <a:bodyPr/>
          <a:lstStyle/>
          <a:p>
            <a:pPr defTabSz="836613" eaLnBrk="1" hangingPunct="1"/>
            <a:r>
              <a:rPr lang="en-US" b="1" dirty="0" smtClean="0">
                <a:solidFill>
                  <a:srgbClr val="D33320"/>
                </a:solidFill>
                <a:latin typeface="Times New Roman" panose="02020603050405020304" pitchFamily="18" charset="0"/>
                <a:cs typeface="Times New Roman" panose="02020603050405020304" pitchFamily="18" charset="0"/>
              </a:rPr>
              <a:t>Production</a:t>
            </a:r>
            <a:r>
              <a:rPr lang="en-US" dirty="0" smtClean="0">
                <a:solidFill>
                  <a:srgbClr val="D33320"/>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is the creation of goods and services.</a:t>
            </a:r>
          </a:p>
        </p:txBody>
      </p:sp>
      <p:sp>
        <p:nvSpPr>
          <p:cNvPr id="8" name="Rectangle 4"/>
          <p:cNvSpPr>
            <a:spLocks noChangeArrowheads="1"/>
          </p:cNvSpPr>
          <p:nvPr/>
        </p:nvSpPr>
        <p:spPr bwMode="auto">
          <a:xfrm>
            <a:off x="1785937" y="3305175"/>
            <a:ext cx="6434138" cy="2590800"/>
          </a:xfrm>
          <a:prstGeom prst="rect">
            <a:avLst/>
          </a:prstGeom>
          <a:noFill/>
          <a:ln w="9525">
            <a:noFill/>
            <a:miter lim="800000"/>
            <a:headEnd/>
            <a:tailEnd/>
          </a:ln>
        </p:spPr>
        <p:txBody>
          <a:bodyPr/>
          <a:lstStyle/>
          <a:p>
            <a:pPr algn="just" defTabSz="836613">
              <a:lnSpc>
                <a:spcPct val="90000"/>
              </a:lnSpc>
              <a:spcAft>
                <a:spcPts val="1200"/>
              </a:spcAft>
              <a:buClr>
                <a:srgbClr val="BF0922"/>
              </a:buClr>
              <a:buFont typeface="Wingdings" pitchFamily="2" charset="2"/>
              <a:buNone/>
            </a:pPr>
            <a:r>
              <a:rPr lang="en-US" sz="3200" b="1" dirty="0">
                <a:solidFill>
                  <a:schemeClr val="accent1"/>
                </a:solidFill>
                <a:latin typeface="Times New Roman" panose="02020603050405020304" pitchFamily="18" charset="0"/>
                <a:cs typeface="Times New Roman" panose="02020603050405020304" pitchFamily="18" charset="0"/>
              </a:rPr>
              <a:t>Operations management (OM) </a:t>
            </a:r>
            <a:r>
              <a:rPr lang="en-US" sz="3200" dirty="0">
                <a:latin typeface="Times New Roman" panose="02020603050405020304" pitchFamily="18" charset="0"/>
                <a:cs typeface="Times New Roman" panose="02020603050405020304" pitchFamily="18" charset="0"/>
              </a:rPr>
              <a:t>is the set of activities that create value in the form of goods and services by transforming inputs into </a:t>
            </a:r>
            <a:r>
              <a:rPr lang="en-US" sz="3200" dirty="0" smtClean="0">
                <a:latin typeface="Times New Roman" panose="02020603050405020304" pitchFamily="18" charset="0"/>
                <a:cs typeface="Times New Roman" panose="02020603050405020304" pitchFamily="18" charset="0"/>
              </a:rPr>
              <a:t>outputs.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2" cstate="print"/>
          <a:srcRect/>
          <a:stretch>
            <a:fillRect/>
          </a:stretch>
        </p:blipFill>
        <p:spPr bwMode="auto">
          <a:xfrm>
            <a:off x="89070" y="6381328"/>
            <a:ext cx="882530" cy="417797"/>
          </a:xfrm>
          <a:prstGeom prst="rect">
            <a:avLst/>
          </a:prstGeom>
          <a:noFill/>
        </p:spPr>
      </p:pic>
      <p:pic>
        <p:nvPicPr>
          <p:cNvPr id="4" name="Picture 3" descr="C:\Users\ilker\Desktop\Picture2.png"/>
          <p:cNvPicPr/>
          <p:nvPr/>
        </p:nvPicPr>
        <p:blipFill>
          <a:blip r:embed="rId3"/>
          <a:srcRect/>
          <a:stretch>
            <a:fillRect/>
          </a:stretch>
        </p:blipFill>
        <p:spPr bwMode="auto">
          <a:xfrm>
            <a:off x="530335" y="154793"/>
            <a:ext cx="7924799"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sema\Desktop\slicoveren.png"/>
          <p:cNvPicPr>
            <a:picLocks noChangeAspect="1" noChangeArrowheads="1"/>
          </p:cNvPicPr>
          <p:nvPr/>
        </p:nvPicPr>
        <p:blipFill>
          <a:blip r:embed="rId3" cstate="print"/>
          <a:srcRect/>
          <a:stretch>
            <a:fillRect/>
          </a:stretch>
        </p:blipFill>
        <p:spPr bwMode="auto">
          <a:xfrm>
            <a:off x="89070" y="6381328"/>
            <a:ext cx="882530" cy="417797"/>
          </a:xfrm>
          <a:prstGeom prst="rect">
            <a:avLst/>
          </a:prstGeom>
          <a:noFill/>
        </p:spPr>
      </p:pic>
      <p:sp>
        <p:nvSpPr>
          <p:cNvPr id="4" name="Rectangle 2"/>
          <p:cNvSpPr txBox="1">
            <a:spLocks noChangeArrowheads="1"/>
          </p:cNvSpPr>
          <p:nvPr/>
        </p:nvSpPr>
        <p:spPr>
          <a:xfrm>
            <a:off x="1600199" y="76200"/>
            <a:ext cx="7281769" cy="1228725"/>
          </a:xfrm>
          <a:prstGeom prst="rect">
            <a:avLst/>
          </a:prstGeom>
        </p:spPr>
        <p:txBody>
          <a:bodyPr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smtClean="0">
                <a:ln>
                  <a:noFill/>
                </a:ln>
                <a:solidFill>
                  <a:schemeClr val="tx2">
                    <a:satMod val="130000"/>
                  </a:schemeClr>
                </a:solidFill>
                <a:effectLst>
                  <a:outerShdw blurRad="50000" dist="30000" dir="5400000" algn="tl" rotWithShape="0">
                    <a:srgbClr val="000000">
                      <a:alpha val="30000"/>
                    </a:srgbClr>
                  </a:outerShdw>
                </a:effectLst>
                <a:uLnTx/>
                <a:uFillTx/>
                <a:latin typeface="Times New Roman" panose="02020603050405020304" pitchFamily="18" charset="0"/>
                <a:ea typeface="+mj-ea"/>
                <a:cs typeface="Times New Roman" panose="02020603050405020304" pitchFamily="18" charset="0"/>
              </a:rPr>
              <a:t>What Operations Managers do</a:t>
            </a:r>
          </a:p>
        </p:txBody>
      </p:sp>
      <p:sp>
        <p:nvSpPr>
          <p:cNvPr id="7" name="Rectangle 3"/>
          <p:cNvSpPr>
            <a:spLocks noGrp="1" noChangeArrowheads="1"/>
          </p:cNvSpPr>
          <p:nvPr>
            <p:ph type="subTitle" idx="1"/>
          </p:nvPr>
        </p:nvSpPr>
        <p:spPr>
          <a:xfrm>
            <a:off x="4114800" y="2819400"/>
            <a:ext cx="5029200" cy="704850"/>
          </a:xfrm>
        </p:spPr>
        <p:txBody>
          <a:bodyPr/>
          <a:lstStyle/>
          <a:p>
            <a:pPr algn="l" eaLnBrk="1" hangingPunct="1"/>
            <a:r>
              <a:rPr lang="en-AU" b="1" dirty="0" smtClean="0">
                <a:solidFill>
                  <a:srgbClr val="BF0922"/>
                </a:solidFill>
                <a:latin typeface="Times New Roman" panose="02020603050405020304" pitchFamily="18" charset="0"/>
                <a:cs typeface="Times New Roman" panose="02020603050405020304" pitchFamily="18" charset="0"/>
              </a:rPr>
              <a:t>Basic Management Functions</a:t>
            </a:r>
          </a:p>
        </p:txBody>
      </p:sp>
      <p:sp>
        <p:nvSpPr>
          <p:cNvPr id="8" name="Text Box 4"/>
          <p:cNvSpPr txBox="1">
            <a:spLocks noChangeArrowheads="1"/>
          </p:cNvSpPr>
          <p:nvPr/>
        </p:nvSpPr>
        <p:spPr bwMode="auto">
          <a:xfrm>
            <a:off x="4114800" y="3505200"/>
            <a:ext cx="2492375" cy="2554287"/>
          </a:xfrm>
          <a:prstGeom prst="rect">
            <a:avLst/>
          </a:prstGeom>
          <a:noFill/>
          <a:ln w="9525">
            <a:noFill/>
            <a:miter lim="800000"/>
            <a:headEnd/>
            <a:tailEnd/>
          </a:ln>
        </p:spPr>
        <p:txBody>
          <a:bodyPr wrap="none">
            <a:spAutoFit/>
          </a:bodyPr>
          <a:lstStyle/>
          <a:p>
            <a:pPr marL="355600" indent="-355600">
              <a:buClr>
                <a:schemeClr val="accent1"/>
              </a:buClr>
              <a:buFont typeface="Arial Unicode MS" pitchFamily="34" charset="-128"/>
              <a:buChar char="▶"/>
            </a:pPr>
            <a:r>
              <a:rPr lang="en-US" sz="3200" dirty="0">
                <a:solidFill>
                  <a:srgbClr val="000000"/>
                </a:solidFill>
                <a:latin typeface="Times New Roman" panose="02020603050405020304" pitchFamily="18" charset="0"/>
                <a:cs typeface="Times New Roman" panose="02020603050405020304" pitchFamily="18" charset="0"/>
              </a:rPr>
              <a:t>Planning</a:t>
            </a:r>
          </a:p>
          <a:p>
            <a:pPr marL="355600" indent="-355600">
              <a:buClr>
                <a:schemeClr val="accent1"/>
              </a:buClr>
              <a:buFont typeface="Arial Unicode MS" pitchFamily="34" charset="-128"/>
              <a:buChar char="▶"/>
            </a:pPr>
            <a:r>
              <a:rPr lang="en-US" sz="3200" dirty="0">
                <a:solidFill>
                  <a:srgbClr val="000000"/>
                </a:solidFill>
                <a:latin typeface="Times New Roman" panose="02020603050405020304" pitchFamily="18" charset="0"/>
                <a:cs typeface="Times New Roman" panose="02020603050405020304" pitchFamily="18" charset="0"/>
              </a:rPr>
              <a:t>Organizing</a:t>
            </a:r>
          </a:p>
          <a:p>
            <a:pPr marL="355600" indent="-355600">
              <a:buClr>
                <a:schemeClr val="accent1"/>
              </a:buClr>
              <a:buFont typeface="Arial Unicode MS" pitchFamily="34" charset="-128"/>
              <a:buChar char="▶"/>
            </a:pPr>
            <a:r>
              <a:rPr lang="en-US" sz="3200" dirty="0">
                <a:solidFill>
                  <a:srgbClr val="000000"/>
                </a:solidFill>
                <a:latin typeface="Times New Roman" panose="02020603050405020304" pitchFamily="18" charset="0"/>
                <a:cs typeface="Times New Roman" panose="02020603050405020304" pitchFamily="18" charset="0"/>
              </a:rPr>
              <a:t>Staffing</a:t>
            </a:r>
          </a:p>
          <a:p>
            <a:pPr marL="355600" indent="-355600">
              <a:buClr>
                <a:schemeClr val="accent1"/>
              </a:buClr>
              <a:buFont typeface="Arial Unicode MS" pitchFamily="34" charset="-128"/>
              <a:buChar char="▶"/>
            </a:pPr>
            <a:r>
              <a:rPr lang="en-US" sz="3200" dirty="0">
                <a:solidFill>
                  <a:srgbClr val="000000"/>
                </a:solidFill>
                <a:latin typeface="Times New Roman" panose="02020603050405020304" pitchFamily="18" charset="0"/>
                <a:cs typeface="Times New Roman" panose="02020603050405020304" pitchFamily="18" charset="0"/>
              </a:rPr>
              <a:t>Leading</a:t>
            </a:r>
          </a:p>
          <a:p>
            <a:pPr marL="355600" indent="-355600">
              <a:buClr>
                <a:schemeClr val="accent1"/>
              </a:buClr>
              <a:buFont typeface="Arial Unicode MS" pitchFamily="34" charset="-128"/>
              <a:buChar char="▶"/>
            </a:pPr>
            <a:r>
              <a:rPr lang="en-US" sz="3200" dirty="0">
                <a:solidFill>
                  <a:srgbClr val="000000"/>
                </a:solidFill>
                <a:latin typeface="Times New Roman" panose="02020603050405020304" pitchFamily="18" charset="0"/>
                <a:cs typeface="Times New Roman" panose="02020603050405020304" pitchFamily="18" charset="0"/>
              </a:rPr>
              <a:t>Controlling</a:t>
            </a:r>
          </a:p>
        </p:txBody>
      </p:sp>
      <p:pic>
        <p:nvPicPr>
          <p:cNvPr id="2050" name="Picture 2" descr="http://3.bp.blogspot.com/_KyGtVVNVwEI/S68iKheDY3I/AAAAAAAAAH8/VofKCwzolO0/s1600/Operations-manager-Vantage-outsourcing-page.jpg"/>
          <p:cNvPicPr>
            <a:picLocks noChangeAspect="1" noChangeArrowheads="1"/>
          </p:cNvPicPr>
          <p:nvPr/>
        </p:nvPicPr>
        <p:blipFill>
          <a:blip r:embed="rId4"/>
          <a:srcRect/>
          <a:stretch>
            <a:fillRect/>
          </a:stretch>
        </p:blipFill>
        <p:spPr bwMode="auto">
          <a:xfrm>
            <a:off x="6553200" y="4191000"/>
            <a:ext cx="2331978" cy="1543051"/>
          </a:xfrm>
          <a:prstGeom prst="rect">
            <a:avLst/>
          </a:prstGeom>
          <a:noFill/>
        </p:spPr>
      </p:pic>
      <p:pic>
        <p:nvPicPr>
          <p:cNvPr id="2051" name="Picture 3" descr="C:\Users\ilker\Desktop\opman.jpg"/>
          <p:cNvPicPr>
            <a:picLocks noChangeAspect="1" noChangeArrowheads="1"/>
          </p:cNvPicPr>
          <p:nvPr/>
        </p:nvPicPr>
        <p:blipFill>
          <a:blip r:embed="rId5"/>
          <a:srcRect/>
          <a:stretch>
            <a:fillRect/>
          </a:stretch>
        </p:blipFill>
        <p:spPr bwMode="auto">
          <a:xfrm>
            <a:off x="685800" y="1447800"/>
            <a:ext cx="3026979" cy="2057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152400"/>
            <a:ext cx="7391400" cy="685800"/>
          </a:xfrm>
        </p:spPr>
        <p:txBody>
          <a:bodyPr>
            <a:normAutofit/>
          </a:bodyPr>
          <a:lstStyle/>
          <a:p>
            <a:pPr algn="ctr"/>
            <a:r>
              <a:rPr lang="en-US" b="1" dirty="0" smtClean="0">
                <a:latin typeface="Times New Roman" panose="02020603050405020304" pitchFamily="18" charset="0"/>
                <a:cs typeface="Times New Roman" panose="02020603050405020304" pitchFamily="18" charset="0"/>
              </a:rPr>
              <a:t>Functions of Management</a:t>
            </a:r>
          </a:p>
        </p:txBody>
      </p:sp>
      <p:sp>
        <p:nvSpPr>
          <p:cNvPr id="30726" name="Slide Number Placeholder 6"/>
          <p:cNvSpPr>
            <a:spLocks noGrp="1"/>
          </p:cNvSpPr>
          <p:nvPr>
            <p:ph type="sldNum" sz="quarter" idx="12"/>
          </p:nvPr>
        </p:nvSpPr>
        <p:spPr bwMode="auto">
          <a:noFill/>
          <a:ln>
            <a:miter lim="800000"/>
            <a:headEnd/>
            <a:tailEnd/>
          </a:ln>
        </p:spPr>
        <p:txBody>
          <a:bodyPr/>
          <a:lstStyle/>
          <a:p>
            <a:r>
              <a:rPr lang="en-US"/>
              <a:t>5-</a:t>
            </a:r>
            <a:fld id="{471ED013-22B1-4AA6-9D4A-5EAA2ADA2A7D}" type="slidenum">
              <a:rPr lang="en-US"/>
              <a:pPr/>
              <a:t>7</a:t>
            </a:fld>
            <a:endParaRPr lang="en-US"/>
          </a:p>
        </p:txBody>
      </p:sp>
      <p:sp>
        <p:nvSpPr>
          <p:cNvPr id="6" name="TextBox 5"/>
          <p:cNvSpPr txBox="1"/>
          <p:nvPr/>
        </p:nvSpPr>
        <p:spPr>
          <a:xfrm>
            <a:off x="990600" y="838200"/>
            <a:ext cx="8001000" cy="3554819"/>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1) Planning</a:t>
            </a:r>
            <a:r>
              <a:rPr lang="en-US" sz="2500" dirty="0" smtClean="0">
                <a:latin typeface="Times New Roman" panose="02020603050405020304" pitchFamily="18" charset="0"/>
                <a:cs typeface="Times New Roman" panose="02020603050405020304" pitchFamily="18" charset="0"/>
              </a:rPr>
              <a:t> entails creating &amp; setting the organization’s goals and determining how best to achieve them. It involves a great deal of strategic decision-making and systematic thinking of the courses of actions, ways and means to fulfill the organization’s mission and make its vision a reality in the short, medium and long terms. Besides achieving the organization’s goals, with effective planning managers are more likely to ensure buy-in, get support, avoid confusion, and minimize risks, uncertainties and wastages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7" name="Picture 6" descr="C:\Users\ilker\Desktop\Kitaplar\6.kitap_Management Essentials\financial-planning.jpg"/>
          <p:cNvPicPr/>
          <p:nvPr/>
        </p:nvPicPr>
        <p:blipFill>
          <a:blip r:embed="rId3" cstate="print"/>
          <a:srcRect/>
          <a:stretch>
            <a:fillRect/>
          </a:stretch>
        </p:blipFill>
        <p:spPr bwMode="auto">
          <a:xfrm>
            <a:off x="5029200" y="4814514"/>
            <a:ext cx="3081655" cy="20434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152400"/>
            <a:ext cx="7391400" cy="78738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Functions of Management</a:t>
            </a:r>
          </a:p>
        </p:txBody>
      </p:sp>
      <p:sp>
        <p:nvSpPr>
          <p:cNvPr id="30726" name="Slide Number Placeholder 6"/>
          <p:cNvSpPr>
            <a:spLocks noGrp="1"/>
          </p:cNvSpPr>
          <p:nvPr>
            <p:ph type="sldNum" sz="quarter" idx="12"/>
          </p:nvPr>
        </p:nvSpPr>
        <p:spPr bwMode="auto">
          <a:noFill/>
          <a:ln>
            <a:miter lim="800000"/>
            <a:headEnd/>
            <a:tailEnd/>
          </a:ln>
        </p:spPr>
        <p:txBody>
          <a:bodyPr/>
          <a:lstStyle/>
          <a:p>
            <a:r>
              <a:rPr lang="en-US"/>
              <a:t>5-</a:t>
            </a:r>
            <a:fld id="{471ED013-22B1-4AA6-9D4A-5EAA2ADA2A7D}" type="slidenum">
              <a:rPr lang="en-US"/>
              <a:pPr/>
              <a:t>8</a:t>
            </a:fld>
            <a:endParaRPr lang="en-US"/>
          </a:p>
        </p:txBody>
      </p:sp>
      <p:sp>
        <p:nvSpPr>
          <p:cNvPr id="6" name="TextBox 5"/>
          <p:cNvSpPr txBox="1"/>
          <p:nvPr/>
        </p:nvSpPr>
        <p:spPr>
          <a:xfrm>
            <a:off x="609600" y="1141222"/>
            <a:ext cx="8001000" cy="4985980"/>
          </a:xfrm>
          <a:prstGeom prst="rect">
            <a:avLst/>
          </a:prstGeom>
          <a:noFill/>
        </p:spPr>
        <p:txBody>
          <a:bodyPr wrap="square" rtlCol="0">
            <a:spAutoFit/>
          </a:bodyPr>
          <a:lstStyle/>
          <a:p>
            <a:pPr lvl="0" algn="just"/>
            <a:r>
              <a:rPr lang="en-US" sz="2500" b="1" dirty="0" smtClean="0">
                <a:latin typeface="Times New Roman" panose="02020603050405020304" pitchFamily="18" charset="0"/>
                <a:cs typeface="Times New Roman" panose="02020603050405020304" pitchFamily="18" charset="0"/>
              </a:rPr>
              <a:t>2) Organizing</a:t>
            </a:r>
            <a:r>
              <a:rPr lang="en-US" sz="2500" dirty="0" smtClean="0">
                <a:latin typeface="Times New Roman" panose="02020603050405020304" pitchFamily="18" charset="0"/>
                <a:cs typeface="Times New Roman" panose="02020603050405020304" pitchFamily="18" charset="0"/>
              </a:rPr>
              <a:t> involves the efficient utilization of human and financial resources and other tangible &amp; intangible assets in order to accomplish the plan in place. Work is divided into subtasks and milestones are set for achieving each subtask. Resources are allocated and responsibilities are given to the employees who are capable of coming through with their parts.  </a:t>
            </a:r>
          </a:p>
          <a:p>
            <a:pPr lvl="0" algn="just"/>
            <a:endParaRPr lang="en-US" sz="2500" dirty="0" smtClean="0">
              <a:latin typeface="Times New Roman" panose="02020603050405020304" pitchFamily="18" charset="0"/>
              <a:cs typeface="Times New Roman" panose="02020603050405020304" pitchFamily="18" charset="0"/>
            </a:endParaRPr>
          </a:p>
          <a:p>
            <a:pPr lvl="0" algn="just"/>
            <a:r>
              <a:rPr lang="en-US" sz="2500" b="1" dirty="0" smtClean="0">
                <a:latin typeface="Times New Roman" panose="02020603050405020304" pitchFamily="18" charset="0"/>
                <a:cs typeface="Times New Roman" panose="02020603050405020304" pitchFamily="18" charset="0"/>
              </a:rPr>
              <a:t>3) Staffing</a:t>
            </a:r>
            <a:r>
              <a:rPr lang="en-US" sz="2500" dirty="0" smtClean="0">
                <a:latin typeface="Times New Roman" panose="02020603050405020304" pitchFamily="18" charset="0"/>
                <a:cs typeface="Times New Roman" panose="02020603050405020304" pitchFamily="18" charset="0"/>
              </a:rPr>
              <a:t> involves attracting, recruiting, selecting, training and retaining of employees. Managers need to hire and keep the right people with the right skills and attitude, for the right roles, at the right time. </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19200" y="0"/>
            <a:ext cx="7391400" cy="939784"/>
          </a:xfrm>
        </p:spPr>
        <p:txBody>
          <a:bodyPr>
            <a:normAutofit/>
          </a:bodyPr>
          <a:lstStyle/>
          <a:p>
            <a:pPr algn="ctr"/>
            <a:r>
              <a:rPr lang="en-US" b="1" dirty="0" smtClean="0">
                <a:latin typeface="Times New Roman" panose="02020603050405020304" pitchFamily="18" charset="0"/>
                <a:cs typeface="Times New Roman" panose="02020603050405020304" pitchFamily="18" charset="0"/>
              </a:rPr>
              <a:t>Functions of Management</a:t>
            </a:r>
          </a:p>
        </p:txBody>
      </p:sp>
      <p:sp>
        <p:nvSpPr>
          <p:cNvPr id="30726" name="Slide Number Placeholder 6"/>
          <p:cNvSpPr>
            <a:spLocks noGrp="1"/>
          </p:cNvSpPr>
          <p:nvPr>
            <p:ph type="sldNum" sz="quarter" idx="12"/>
          </p:nvPr>
        </p:nvSpPr>
        <p:spPr bwMode="auto">
          <a:noFill/>
          <a:ln>
            <a:miter lim="800000"/>
            <a:headEnd/>
            <a:tailEnd/>
          </a:ln>
        </p:spPr>
        <p:txBody>
          <a:bodyPr/>
          <a:lstStyle/>
          <a:p>
            <a:r>
              <a:rPr lang="en-US"/>
              <a:t>5-</a:t>
            </a:r>
            <a:fld id="{471ED013-22B1-4AA6-9D4A-5EAA2ADA2A7D}" type="slidenum">
              <a:rPr lang="en-US"/>
              <a:pPr/>
              <a:t>9</a:t>
            </a:fld>
            <a:endParaRPr lang="en-US"/>
          </a:p>
        </p:txBody>
      </p:sp>
      <p:sp>
        <p:nvSpPr>
          <p:cNvPr id="6" name="TextBox 5"/>
          <p:cNvSpPr txBox="1"/>
          <p:nvPr/>
        </p:nvSpPr>
        <p:spPr>
          <a:xfrm>
            <a:off x="762000" y="1075879"/>
            <a:ext cx="8001000" cy="5463034"/>
          </a:xfrm>
          <a:prstGeom prst="rect">
            <a:avLst/>
          </a:prstGeom>
          <a:noFill/>
        </p:spPr>
        <p:txBody>
          <a:bodyPr wrap="square" rtlCol="0">
            <a:spAutoFit/>
          </a:bodyPr>
          <a:lstStyle/>
          <a:p>
            <a:pPr algn="just"/>
            <a:r>
              <a:rPr lang="en-US" sz="2500" b="1" dirty="0" smtClean="0">
                <a:latin typeface="Times New Roman" panose="02020603050405020304" pitchFamily="18" charset="0"/>
                <a:cs typeface="Times New Roman" panose="02020603050405020304" pitchFamily="18" charset="0"/>
              </a:rPr>
              <a:t>4) Leading</a:t>
            </a:r>
            <a:r>
              <a:rPr lang="en-US" sz="2500" dirty="0" smtClean="0">
                <a:latin typeface="Times New Roman" panose="02020603050405020304" pitchFamily="18" charset="0"/>
                <a:cs typeface="Times New Roman" panose="02020603050405020304" pitchFamily="18" charset="0"/>
              </a:rPr>
              <a:t> entails influencing, guiding, coaching, directing and motivating employees, and facilitating constant communication and encouragement with them for the achievement of organizational goals.</a:t>
            </a:r>
          </a:p>
          <a:p>
            <a:pPr algn="just"/>
            <a:endParaRPr lang="en-US" sz="2500" b="1"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r>
              <a:rPr lang="en-US" sz="2800" i="1" dirty="0" smtClean="0">
                <a:latin typeface="Times New Roman" panose="02020603050405020304" pitchFamily="18" charset="0"/>
                <a:cs typeface="Times New Roman" panose="02020603050405020304" pitchFamily="18" charset="0"/>
              </a:rPr>
              <a:t>"Customers will never love a company until the employees love it first."</a:t>
            </a:r>
            <a:r>
              <a:rPr lang="en-US" sz="2800" dirty="0" smtClean="0">
                <a:latin typeface="Times New Roman" panose="02020603050405020304" pitchFamily="18" charset="0"/>
                <a:cs typeface="Times New Roman" panose="02020603050405020304" pitchFamily="18" charset="0"/>
              </a:rPr>
              <a:t> </a:t>
            </a:r>
          </a:p>
          <a:p>
            <a:pPr algn="just"/>
            <a:r>
              <a:rPr lang="en-US" sz="2800" dirty="0" smtClean="0">
                <a:latin typeface="Times New Roman" panose="02020603050405020304" pitchFamily="18" charset="0"/>
                <a:cs typeface="Times New Roman" panose="02020603050405020304" pitchFamily="18" charset="0"/>
              </a:rPr>
              <a:t>Simon </a:t>
            </a:r>
            <a:r>
              <a:rPr lang="en-US" sz="2800" dirty="0" err="1" smtClean="0">
                <a:latin typeface="Times New Roman" panose="02020603050405020304" pitchFamily="18" charset="0"/>
                <a:cs typeface="Times New Roman" panose="02020603050405020304" pitchFamily="18" charset="0"/>
              </a:rPr>
              <a:t>Sinek</a:t>
            </a:r>
            <a:endParaRPr lang="en-US" dirty="0">
              <a:latin typeface="Times New Roman" panose="02020603050405020304" pitchFamily="18" charset="0"/>
              <a:cs typeface="Times New Roman" panose="02020603050405020304" pitchFamily="18" charset="0"/>
            </a:endParaRPr>
          </a:p>
        </p:txBody>
      </p:sp>
      <p:pic>
        <p:nvPicPr>
          <p:cNvPr id="7" name="Picture 6" descr="C:\Users\ilker\Desktop\Kitaplar\1.kitap\yeni-on_kapak.jpg"/>
          <p:cNvPicPr/>
          <p:nvPr/>
        </p:nvPicPr>
        <p:blipFill>
          <a:blip r:embed="rId3" cstate="print"/>
          <a:srcRect/>
          <a:stretch>
            <a:fillRect/>
          </a:stretch>
        </p:blipFill>
        <p:spPr bwMode="auto">
          <a:xfrm>
            <a:off x="3505200" y="2802794"/>
            <a:ext cx="2819400" cy="230260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671</TotalTime>
  <Words>564</Words>
  <Application>Microsoft Office PowerPoint</Application>
  <PresentationFormat>On-screen Show (4:3)</PresentationFormat>
  <Paragraphs>78</Paragraphs>
  <Slides>25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MS PGothic</vt:lpstr>
      <vt:lpstr>Arial</vt:lpstr>
      <vt:lpstr>Arial Unicode MS</vt:lpstr>
      <vt:lpstr>Calibri</vt:lpstr>
      <vt:lpstr>Calibri Light</vt:lpstr>
      <vt:lpstr>Lucida Grande</vt:lpstr>
      <vt:lpstr>Times New Roman</vt:lpstr>
      <vt:lpstr>Wingdings</vt:lpstr>
      <vt:lpstr>Wingdings 2</vt:lpstr>
      <vt:lpstr>Office Theme</vt:lpstr>
      <vt:lpstr>PowerPoint Presentation</vt:lpstr>
      <vt:lpstr>PowerPoint Presentation</vt:lpstr>
      <vt:lpstr>Organizational Stakeholders</vt:lpstr>
      <vt:lpstr>What Is Operations Management?</vt:lpstr>
      <vt:lpstr>PowerPoint Presentation</vt:lpstr>
      <vt:lpstr>PowerPoint Presentation</vt:lpstr>
      <vt:lpstr>Functions of Management</vt:lpstr>
      <vt:lpstr>Functions of Management</vt:lpstr>
      <vt:lpstr>Functions of Management</vt:lpstr>
      <vt:lpstr>Functions of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ilker</dc:creator>
  <cp:lastModifiedBy>HP</cp:lastModifiedBy>
  <cp:revision>34</cp:revision>
  <dcterms:created xsi:type="dcterms:W3CDTF">2016-10-21T08:50:48Z</dcterms:created>
  <dcterms:modified xsi:type="dcterms:W3CDTF">2024-07-08T12:21:30Z</dcterms:modified>
</cp:coreProperties>
</file>