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94" r:id="rId2"/>
    <p:sldId id="368" r:id="rId3"/>
    <p:sldId id="369" r:id="rId4"/>
    <p:sldId id="374" r:id="rId5"/>
    <p:sldId id="375" r:id="rId6"/>
    <p:sldId id="376" r:id="rId7"/>
    <p:sldId id="379" r:id="rId8"/>
    <p:sldId id="381" r:id="rId9"/>
    <p:sldId id="382" r:id="rId10"/>
    <p:sldId id="383" r:id="rId11"/>
    <p:sldId id="384" r:id="rId12"/>
    <p:sldId id="385" r:id="rId13"/>
    <p:sldId id="386" r:id="rId14"/>
    <p:sldId id="389" r:id="rId15"/>
    <p:sldId id="3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2BB17-1840-408F-A11A-B7760DF3141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98BD-7D4E-4A2B-9807-6AD85144B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5442-1563-46B9-8976-9275FA2147F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E9E5-2BAB-4F28-898E-B51D49986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solidFill>
                <a:srgbClr val="00206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00206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Planning and controlling </a:t>
            </a:r>
            <a:endParaRPr lang="en-US" sz="4000" b="1" dirty="0">
              <a:solidFill>
                <a:srgbClr val="00206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2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39737" y="3716337"/>
            <a:ext cx="4406900" cy="2366963"/>
            <a:chOff x="112" y="2456"/>
            <a:chExt cx="2776" cy="1491"/>
          </a:xfrm>
        </p:grpSpPr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1776" y="2456"/>
              <a:ext cx="0" cy="1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36" y="2762"/>
              <a:ext cx="548" cy="18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  <a:ea typeface="MS PGothic" pitchFamily="34" charset="-128"/>
                </a:rPr>
                <a:t>Level 4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1153" y="2702"/>
              <a:ext cx="1282" cy="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latin typeface="Arial"/>
                  <a:cs typeface="Arial"/>
                </a:rPr>
                <a:t>Compatible with Windows </a:t>
              </a:r>
              <a:r>
                <a:rPr lang="en-US" sz="1400" b="1" dirty="0" smtClean="0">
                  <a:latin typeface="Arial"/>
                  <a:cs typeface="Arial"/>
                </a:rPr>
                <a:t>7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1150" y="3171"/>
              <a:ext cx="1289" cy="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Compatible with Windows Vista</a:t>
              </a: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1151" y="3641"/>
              <a:ext cx="1286" cy="3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Compatible with Windows XP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2429" y="3696"/>
              <a:ext cx="4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1.1.2.3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2429" y="3216"/>
              <a:ext cx="4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1.1.2.2</a:t>
              </a: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2429" y="2759"/>
              <a:ext cx="4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1.1.2.1</a:t>
              </a: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112" y="2961"/>
              <a:ext cx="101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>
                  <a:ea typeface="MS PGothic" pitchFamily="34" charset="-128"/>
                </a:rPr>
                <a:t>(Work packages)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95337" y="2103437"/>
            <a:ext cx="8196263" cy="2003425"/>
            <a:chOff x="336" y="1440"/>
            <a:chExt cx="5163" cy="1262"/>
          </a:xfrm>
        </p:grpSpPr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1776" y="1440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3248" y="1440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4720" y="1440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36" y="1824"/>
              <a:ext cx="548" cy="18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  <a:ea typeface="MS PGothic" pitchFamily="34" charset="-128"/>
                </a:rPr>
                <a:t>Level 3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374" y="1764"/>
              <a:ext cx="840" cy="30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Develop GUIs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670" y="1764"/>
              <a:ext cx="1136" cy="30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smtClean="0">
                  <a:latin typeface="Arial"/>
                  <a:cs typeface="Arial"/>
                </a:rPr>
                <a:t>Design Cost Tracking Reports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318" y="1764"/>
              <a:ext cx="835" cy="30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Module Testing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152" y="2233"/>
              <a:ext cx="1285" cy="30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Ensure Compatibility with Earlier Versions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794" y="2233"/>
              <a:ext cx="1012" cy="469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smtClean="0">
                  <a:latin typeface="Arial"/>
                  <a:cs typeface="Arial"/>
                </a:rPr>
                <a:t>Develop Cost</a:t>
              </a:r>
              <a:r>
                <a:rPr lang="en-US" sz="1400" b="1" dirty="0">
                  <a:latin typeface="Arial"/>
                  <a:cs typeface="Arial"/>
                </a:rPr>
                <a:t>/Schedule </a:t>
              </a:r>
              <a:r>
                <a:rPr lang="en-US" sz="1400" b="1" dirty="0" smtClean="0">
                  <a:latin typeface="Arial"/>
                  <a:cs typeface="Arial"/>
                </a:rPr>
                <a:t>Interface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318" y="2233"/>
              <a:ext cx="834" cy="30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Defect Testing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98" y="1817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1.1.1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824" y="229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1.2.2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134" y="229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1.3.2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134" y="1817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1.3.1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824" y="1817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1.2.1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422" y="229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ea typeface="MS PGothic" pitchFamily="34" charset="-128"/>
                </a:rPr>
                <a:t>1.1.2</a:t>
              </a:r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762000" y="152400"/>
            <a:ext cx="8113712" cy="912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Work Breakdown Structure</a:t>
            </a:r>
            <a:endParaRPr kumimoji="0" lang="en-US" sz="4300" b="0" i="0" u="none" strike="noStrike" kern="1200" cap="none" spc="0" normalizeH="0" baseline="0" noProof="0" smtClean="0">
              <a:ln>
                <a:noFill/>
              </a:ln>
              <a:solidFill>
                <a:srgbClr val="33CC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7434262" y="5592762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1600" b="1">
                <a:ea typeface="MS PGothic" pitchFamily="34" charset="-128"/>
              </a:rPr>
              <a:t>Figure </a:t>
            </a:r>
            <a:r>
              <a:rPr lang="en-AU" sz="1600" b="1">
                <a:solidFill>
                  <a:schemeClr val="tx2"/>
                </a:solidFill>
                <a:ea typeface="MS PGothic" pitchFamily="34" charset="-128"/>
              </a:rPr>
              <a:t>3.3</a:t>
            </a:r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795337" y="1493837"/>
            <a:ext cx="8048625" cy="865188"/>
            <a:chOff x="336" y="1056"/>
            <a:chExt cx="5070" cy="545"/>
          </a:xfrm>
        </p:grpSpPr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1776" y="1200"/>
              <a:ext cx="2944" cy="184"/>
            </a:xfrm>
            <a:custGeom>
              <a:avLst/>
              <a:gdLst>
                <a:gd name="T0" fmla="*/ 0 w 2944"/>
                <a:gd name="T1" fmla="*/ 184 h 184"/>
                <a:gd name="T2" fmla="*/ 0 w 2944"/>
                <a:gd name="T3" fmla="*/ 0 h 184"/>
                <a:gd name="T4" fmla="*/ 2944 w 2944"/>
                <a:gd name="T5" fmla="*/ 0 h 184"/>
                <a:gd name="T6" fmla="*/ 2944 w 2944"/>
                <a:gd name="T7" fmla="*/ 144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4"/>
                <a:gd name="T13" fmla="*/ 0 h 184"/>
                <a:gd name="T14" fmla="*/ 2944 w 2944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4" h="184">
                  <a:moveTo>
                    <a:pt x="0" y="184"/>
                  </a:moveTo>
                  <a:lnTo>
                    <a:pt x="0" y="0"/>
                  </a:lnTo>
                  <a:lnTo>
                    <a:pt x="2944" y="0"/>
                  </a:lnTo>
                  <a:lnTo>
                    <a:pt x="2944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3248" y="1056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36" y="1355"/>
              <a:ext cx="548" cy="18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  <a:ea typeface="MS PGothic" pitchFamily="34" charset="-128"/>
                </a:rPr>
                <a:t>Level 2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1376" y="1295"/>
              <a:ext cx="837" cy="30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Software Design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670" y="1295"/>
              <a:ext cx="1154" cy="30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smtClean="0">
                  <a:latin typeface="Arial"/>
                  <a:cs typeface="Arial"/>
                </a:rPr>
                <a:t>Cost Management Plan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4318" y="1295"/>
              <a:ext cx="835" cy="30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>
                  <a:latin typeface="Arial"/>
                  <a:cs typeface="Arial"/>
                </a:rPr>
                <a:t>System Testing</a:t>
              </a: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2198" y="1351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ea typeface="MS PGothic" pitchFamily="34" charset="-128"/>
                </a:rPr>
                <a:t>1.1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806" y="1351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ea typeface="MS PGothic" pitchFamily="34" charset="-128"/>
                </a:rPr>
                <a:t>1.2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5134" y="1350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ea typeface="MS PGothic" pitchFamily="34" charset="-128"/>
                </a:rPr>
                <a:t>1.3</a:t>
              </a:r>
            </a:p>
          </p:txBody>
        </p:sp>
      </p:grp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795337" y="1128712"/>
            <a:ext cx="6169025" cy="485775"/>
            <a:chOff x="336" y="826"/>
            <a:chExt cx="3886" cy="306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336" y="886"/>
              <a:ext cx="548" cy="18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1"/>
                  </a:solidFill>
                  <a:ea typeface="MS PGothic" pitchFamily="34" charset="-128"/>
                </a:rPr>
                <a:t>Level 1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2518" y="826"/>
              <a:ext cx="1452" cy="3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ea typeface="MS PGothic" pitchFamily="34" charset="-128"/>
                </a:rPr>
                <a:t>Develop Windows 8 Operating System</a:t>
              </a: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3950" y="883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ea typeface="MS PGothic" pitchFamily="34" charset="-128"/>
                </a:rPr>
                <a:t>1.0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90600" y="381000"/>
            <a:ext cx="7772400" cy="998538"/>
          </a:xfrm>
          <a:prstGeom prst="rect">
            <a:avLst/>
          </a:prstGeom>
          <a:extLst>
            <a:ext uri="{909E8E84-426E-40dd-AFC4-6F175D3DCCD1}"/>
          </a:extLst>
        </p:spPr>
        <p:txBody>
          <a:bodyPr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  <a:cs typeface="+mj-cs"/>
              </a:rPr>
              <a:t>Project Scheduling Techniques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50950" y="1716088"/>
            <a:ext cx="7016750" cy="4114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Ensure that all activities </a:t>
            </a:r>
            <a:b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are planned for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Their order of </a:t>
            </a:r>
            <a:b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performance is </a:t>
            </a:r>
            <a:b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accounted for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activity time </a:t>
            </a:r>
            <a:b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estimates are recorded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overall project time is developed</a:t>
            </a:r>
          </a:p>
        </p:txBody>
      </p:sp>
      <p:pic>
        <p:nvPicPr>
          <p:cNvPr id="193538" name="Picture 2" descr="http://m.c.lnkd.licdn.com/mpr/mpr/p/2/005/08d/0a3/306bce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7611" y="2057400"/>
            <a:ext cx="3235889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76200"/>
            <a:ext cx="7772400" cy="1333500"/>
          </a:xfrm>
          <a:prstGeom prst="rect">
            <a:avLst/>
          </a:prstGeom>
          <a:extLst>
            <a:ext uri="{909E8E84-426E-40dd-AFC4-6F175D3DCCD1}"/>
          </a:extLst>
        </p:spPr>
        <p:txBody>
          <a:bodyPr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  <a:cs typeface="+mj-cs"/>
              </a:rPr>
              <a:t>Purposes of Project Scheduling</a:t>
            </a:r>
            <a:endParaRPr kumimoji="0" lang="en-US" sz="4300" b="0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800" y="1828800"/>
            <a:ext cx="7772400" cy="4114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533400" marR="0" lvl="0" indent="-5334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Shows the relationship of each activity to others and to the whole project</a:t>
            </a:r>
          </a:p>
          <a:p>
            <a:pPr marL="533400" marR="0" lvl="0" indent="-5334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Identifies the precedence relationships among activities</a:t>
            </a:r>
          </a:p>
          <a:p>
            <a:pPr marL="533400" marR="0" lvl="0" indent="-5334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Encourages the setting of realistic time and cost estimates for each activity</a:t>
            </a:r>
          </a:p>
          <a:p>
            <a:pPr marL="533400" marR="0" lvl="0" indent="-5334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Helps make better use of people, money, and material resources by identifying critical bottlenecks in the project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63" y="2239963"/>
            <a:ext cx="33337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0" y="2314575"/>
            <a:ext cx="4686300" cy="2486025"/>
          </a:xfrm>
          <a:prstGeom prst="rect">
            <a:avLst/>
          </a:prstGeom>
        </p:spPr>
        <p:txBody>
          <a:bodyPr lIns="90475" tIns="44444" rIns="90475" bIns="44444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Gantt chart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Critical Path Method (CPM)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Program Evaluation and Review Technique (PERT)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74913" y="228600"/>
            <a:ext cx="5297487" cy="1308100"/>
          </a:xfrm>
          <a:prstGeom prst="rect">
            <a:avLst/>
          </a:prstGeom>
          <a:extLst>
            <a:ext uri="{909E8E84-426E-40dd-AFC4-6F175D3DCCD1}"/>
          </a:extLst>
        </p:spPr>
        <p:txBody>
          <a:bodyPr rtlCol="0" anchor="b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ＭＳ Ｐゴシック" charset="0"/>
                <a:cs typeface="+mj-cs"/>
              </a:rPr>
              <a:t>Project Management Techniques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charset="0"/>
              <a:ea typeface="ＭＳ Ｐゴシック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38212" y="457200"/>
            <a:ext cx="7772400" cy="889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Project Controlling</a:t>
            </a:r>
          </a:p>
        </p:txBody>
      </p:sp>
      <p:pic>
        <p:nvPicPr>
          <p:cNvPr id="6" name="Picture 3" descr="Arnold Palmer construction"/>
          <p:cNvPicPr>
            <a:picLocks noChangeAspect="1" noChangeArrowheads="1"/>
          </p:cNvPicPr>
          <p:nvPr/>
        </p:nvPicPr>
        <p:blipFill>
          <a:blip r:embed="rId3"/>
          <a:srcRect r="52513"/>
          <a:stretch>
            <a:fillRect/>
          </a:stretch>
        </p:blipFill>
        <p:spPr bwMode="auto">
          <a:xfrm>
            <a:off x="5861050" y="1536700"/>
            <a:ext cx="31273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rnold Palmer construction"/>
          <p:cNvPicPr>
            <a:picLocks noChangeAspect="1" noChangeArrowheads="1"/>
          </p:cNvPicPr>
          <p:nvPr/>
        </p:nvPicPr>
        <p:blipFill>
          <a:blip r:embed="rId3"/>
          <a:srcRect l="52145"/>
          <a:stretch>
            <a:fillRect/>
          </a:stretch>
        </p:blipFill>
        <p:spPr bwMode="auto">
          <a:xfrm>
            <a:off x="5838825" y="3784600"/>
            <a:ext cx="31527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119187" y="1592263"/>
            <a:ext cx="4289425" cy="3868737"/>
          </a:xfrm>
          <a:prstGeom prst="rect">
            <a:avLst/>
          </a:prstGeom>
        </p:spPr>
        <p:txBody>
          <a:bodyPr lIns="90475" tIns="44444" rIns="90475" bIns="44444">
            <a:normAutofit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Close monitoring of resources, costs, quality, budgets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Feedback enables revising the project plan and shift resources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Computerized tools produce extensive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304800"/>
            <a:ext cx="7772400" cy="9525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Project Management Software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43000" y="1597025"/>
            <a:ext cx="6921500" cy="4368800"/>
          </a:xfrm>
          <a:prstGeom prst="rect">
            <a:avLst/>
          </a:prstGeom>
        </p:spPr>
        <p:txBody>
          <a:bodyPr tIns="0">
            <a:normAutofit lnSpcReduction="10000"/>
          </a:bodyPr>
          <a:lstStyle/>
          <a:p>
            <a:pPr>
              <a:buClr>
                <a:srgbClr val="BF0922"/>
              </a:buClr>
              <a:buSzPct val="60000"/>
            </a:pPr>
            <a:r>
              <a:rPr lang="en-US" sz="3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There are several popular packages for managing projects:</a:t>
            </a:r>
          </a:p>
          <a:p>
            <a:pPr>
              <a:buClr>
                <a:srgbClr val="BF0922"/>
              </a:buClr>
              <a:buSzPct val="60000"/>
            </a:pPr>
            <a:endParaRPr lang="en-US" sz="3200" dirty="0" smtClean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1079500" lvl="1" indent="-455613"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3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Primavera </a:t>
            </a:r>
          </a:p>
          <a:p>
            <a:pPr marL="1079500" lvl="1" indent="-455613"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32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MacProject</a:t>
            </a:r>
            <a:endParaRPr lang="en-US" sz="3200" dirty="0" smtClean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1079500" lvl="1" indent="-455613"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3200" dirty="0" err="1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MindView</a:t>
            </a:r>
            <a:endParaRPr lang="en-US" sz="3200" dirty="0" smtClean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1079500" lvl="1" indent="-455613"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3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HP Project</a:t>
            </a:r>
          </a:p>
          <a:p>
            <a:pPr marL="1079500" lvl="1" indent="-455613"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3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Fast Track</a:t>
            </a:r>
          </a:p>
          <a:p>
            <a:pPr marL="1079500" lvl="1" indent="-455613"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32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Microsoft Project</a:t>
            </a:r>
          </a:p>
        </p:txBody>
      </p:sp>
      <p:pic>
        <p:nvPicPr>
          <p:cNvPr id="111618" name="Picture 2" descr="http://www.project-guru.net/wp-content/uploads/2016/01/CircleDiag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0458" y="2667000"/>
            <a:ext cx="3624942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381000"/>
            <a:ext cx="7772400" cy="94773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Management of Projects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3000" y="1598613"/>
            <a:ext cx="7772400" cy="4614862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609600" marR="0" lvl="0" indent="-6096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Planning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- goal setting, defining the project, team organization</a:t>
            </a:r>
          </a:p>
          <a:p>
            <a:pPr marL="609600" marR="0" lvl="0" indent="-6096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Scheduling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- relate people, money, and supplies to specific activities and activities to each other</a:t>
            </a:r>
          </a:p>
          <a:p>
            <a:pPr marL="609600" marR="0" lvl="0" indent="-609600" algn="l" defTabSz="8366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Controlling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- monitor resources, costs, quality, and budgets; revise plans and shift resources to meet time and cost demands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Freeform 2"/>
          <p:cNvSpPr>
            <a:spLocks/>
          </p:cNvSpPr>
          <p:nvPr/>
        </p:nvSpPr>
        <p:spPr bwMode="auto">
          <a:xfrm>
            <a:off x="3225800" y="4124325"/>
            <a:ext cx="3333750" cy="1697037"/>
          </a:xfrm>
          <a:custGeom>
            <a:avLst/>
            <a:gdLst>
              <a:gd name="T0" fmla="*/ 2147483647 w 1527"/>
              <a:gd name="T1" fmla="*/ 2147483647 h 777"/>
              <a:gd name="T2" fmla="*/ 2147483647 w 1527"/>
              <a:gd name="T3" fmla="*/ 2147483647 h 777"/>
              <a:gd name="T4" fmla="*/ 2147483647 w 1527"/>
              <a:gd name="T5" fmla="*/ 2147483647 h 777"/>
              <a:gd name="T6" fmla="*/ 2147483647 w 1527"/>
              <a:gd name="T7" fmla="*/ 2147483647 h 777"/>
              <a:gd name="T8" fmla="*/ 2147483647 w 1527"/>
              <a:gd name="T9" fmla="*/ 2147483647 h 777"/>
              <a:gd name="T10" fmla="*/ 2147483647 w 1527"/>
              <a:gd name="T11" fmla="*/ 2147483647 h 777"/>
              <a:gd name="T12" fmla="*/ 2147483647 w 1527"/>
              <a:gd name="T13" fmla="*/ 2147483647 h 777"/>
              <a:gd name="T14" fmla="*/ 2147483647 w 1527"/>
              <a:gd name="T15" fmla="*/ 2147483647 h 777"/>
              <a:gd name="T16" fmla="*/ 2147483647 w 1527"/>
              <a:gd name="T17" fmla="*/ 2147483647 h 777"/>
              <a:gd name="T18" fmla="*/ 2020942292 w 1527"/>
              <a:gd name="T19" fmla="*/ 2147483647 h 777"/>
              <a:gd name="T20" fmla="*/ 1854119486 w 1527"/>
              <a:gd name="T21" fmla="*/ 2147483647 h 777"/>
              <a:gd name="T22" fmla="*/ 1715894440 w 1527"/>
              <a:gd name="T23" fmla="*/ 2147483647 h 777"/>
              <a:gd name="T24" fmla="*/ 1491873934 w 1527"/>
              <a:gd name="T25" fmla="*/ 2147483647 h 777"/>
              <a:gd name="T26" fmla="*/ 1282153400 w 1527"/>
              <a:gd name="T27" fmla="*/ 2147483647 h 777"/>
              <a:gd name="T28" fmla="*/ 1120098434 w 1527"/>
              <a:gd name="T29" fmla="*/ 2147483647 h 777"/>
              <a:gd name="T30" fmla="*/ 953273445 w 1527"/>
              <a:gd name="T31" fmla="*/ 2051204374 h 777"/>
              <a:gd name="T32" fmla="*/ 786450640 w 1527"/>
              <a:gd name="T33" fmla="*/ 1812693215 h 777"/>
              <a:gd name="T34" fmla="*/ 767386923 w 1527"/>
              <a:gd name="T35" fmla="*/ 0 h 777"/>
              <a:gd name="T36" fmla="*/ 2147483647 w 1527"/>
              <a:gd name="T37" fmla="*/ 887266414 h 777"/>
              <a:gd name="T38" fmla="*/ 2147483647 w 1527"/>
              <a:gd name="T39" fmla="*/ 1068534807 h 777"/>
              <a:gd name="T40" fmla="*/ 2147483647 w 1527"/>
              <a:gd name="T41" fmla="*/ 1235493328 h 777"/>
              <a:gd name="T42" fmla="*/ 2147483647 w 1527"/>
              <a:gd name="T43" fmla="*/ 1364289004 h 777"/>
              <a:gd name="T44" fmla="*/ 2147483647 w 1527"/>
              <a:gd name="T45" fmla="*/ 1478776719 h 777"/>
              <a:gd name="T46" fmla="*/ 2147483647 w 1527"/>
              <a:gd name="T47" fmla="*/ 1598032298 h 777"/>
              <a:gd name="T48" fmla="*/ 2147483647 w 1527"/>
              <a:gd name="T49" fmla="*/ 1693437636 h 777"/>
              <a:gd name="T50" fmla="*/ 2147483647 w 1527"/>
              <a:gd name="T51" fmla="*/ 1755450449 h 777"/>
              <a:gd name="T52" fmla="*/ 2147483647 w 1527"/>
              <a:gd name="T53" fmla="*/ 1812693215 h 777"/>
              <a:gd name="T54" fmla="*/ 2147483647 w 1527"/>
              <a:gd name="T55" fmla="*/ 1841313506 h 777"/>
              <a:gd name="T56" fmla="*/ 2147483647 w 1527"/>
              <a:gd name="T57" fmla="*/ 1855625835 h 777"/>
              <a:gd name="T58" fmla="*/ 2147483647 w 1527"/>
              <a:gd name="T59" fmla="*/ 1793610837 h 777"/>
              <a:gd name="T60" fmla="*/ 2147483647 w 1527"/>
              <a:gd name="T61" fmla="*/ 1674355258 h 777"/>
              <a:gd name="T62" fmla="*/ 2147483647 w 1527"/>
              <a:gd name="T63" fmla="*/ 1497856913 h 777"/>
              <a:gd name="T64" fmla="*/ 2147483647 w 1527"/>
              <a:gd name="T65" fmla="*/ 2147483647 h 777"/>
              <a:gd name="T66" fmla="*/ 2147483647 w 1527"/>
              <a:gd name="T67" fmla="*/ 2147483647 h 777"/>
              <a:gd name="T68" fmla="*/ 2147483647 w 1527"/>
              <a:gd name="T69" fmla="*/ 2147483647 h 777"/>
              <a:gd name="T70" fmla="*/ 2147483647 w 1527"/>
              <a:gd name="T71" fmla="*/ 2147483647 h 777"/>
              <a:gd name="T72" fmla="*/ 2147483647 w 1527"/>
              <a:gd name="T73" fmla="*/ 2147483647 h 777"/>
              <a:gd name="T74" fmla="*/ 2147483647 w 1527"/>
              <a:gd name="T75" fmla="*/ 2147483647 h 777"/>
              <a:gd name="T76" fmla="*/ 2147483647 w 1527"/>
              <a:gd name="T77" fmla="*/ 2147483647 h 777"/>
              <a:gd name="T78" fmla="*/ 2147483647 w 1527"/>
              <a:gd name="T79" fmla="*/ 2147483647 h 777"/>
              <a:gd name="T80" fmla="*/ 2147483647 w 1527"/>
              <a:gd name="T81" fmla="*/ 2147483647 h 777"/>
              <a:gd name="T82" fmla="*/ 2147483647 w 1527"/>
              <a:gd name="T83" fmla="*/ 2147483647 h 777"/>
              <a:gd name="T84" fmla="*/ 2147483647 w 1527"/>
              <a:gd name="T85" fmla="*/ 2147483647 h 777"/>
              <a:gd name="T86" fmla="*/ 2147483647 w 1527"/>
              <a:gd name="T87" fmla="*/ 2147483647 h 777"/>
              <a:gd name="T88" fmla="*/ 2147483647 w 1527"/>
              <a:gd name="T89" fmla="*/ 2147483647 h 777"/>
              <a:gd name="T90" fmla="*/ 2147483647 w 1527"/>
              <a:gd name="T91" fmla="*/ 2147483647 h 777"/>
              <a:gd name="T92" fmla="*/ 2147483647 w 1527"/>
              <a:gd name="T93" fmla="*/ 2147483647 h 777"/>
              <a:gd name="T94" fmla="*/ 2147483647 w 1527"/>
              <a:gd name="T95" fmla="*/ 2147483647 h 777"/>
              <a:gd name="T96" fmla="*/ 2147483647 w 1527"/>
              <a:gd name="T97" fmla="*/ 2147483647 h 777"/>
              <a:gd name="T98" fmla="*/ 2147483647 w 1527"/>
              <a:gd name="T99" fmla="*/ 2147483647 h 77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27"/>
              <a:gd name="T151" fmla="*/ 0 h 777"/>
              <a:gd name="T152" fmla="*/ 1527 w 1527"/>
              <a:gd name="T153" fmla="*/ 777 h 77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27" h="777">
                <a:moveTo>
                  <a:pt x="760" y="767"/>
                </a:moveTo>
                <a:lnTo>
                  <a:pt x="744" y="764"/>
                </a:lnTo>
                <a:lnTo>
                  <a:pt x="723" y="761"/>
                </a:lnTo>
                <a:lnTo>
                  <a:pt x="702" y="757"/>
                </a:lnTo>
                <a:lnTo>
                  <a:pt x="687" y="753"/>
                </a:lnTo>
                <a:lnTo>
                  <a:pt x="669" y="749"/>
                </a:lnTo>
                <a:lnTo>
                  <a:pt x="652" y="744"/>
                </a:lnTo>
                <a:lnTo>
                  <a:pt x="634" y="740"/>
                </a:lnTo>
                <a:lnTo>
                  <a:pt x="619" y="735"/>
                </a:lnTo>
                <a:lnTo>
                  <a:pt x="601" y="728"/>
                </a:lnTo>
                <a:lnTo>
                  <a:pt x="579" y="720"/>
                </a:lnTo>
                <a:lnTo>
                  <a:pt x="561" y="713"/>
                </a:lnTo>
                <a:lnTo>
                  <a:pt x="543" y="705"/>
                </a:lnTo>
                <a:lnTo>
                  <a:pt x="523" y="697"/>
                </a:lnTo>
                <a:lnTo>
                  <a:pt x="504" y="687"/>
                </a:lnTo>
                <a:lnTo>
                  <a:pt x="487" y="679"/>
                </a:lnTo>
                <a:lnTo>
                  <a:pt x="471" y="669"/>
                </a:lnTo>
                <a:lnTo>
                  <a:pt x="456" y="660"/>
                </a:lnTo>
                <a:lnTo>
                  <a:pt x="441" y="650"/>
                </a:lnTo>
                <a:lnTo>
                  <a:pt x="424" y="641"/>
                </a:lnTo>
                <a:lnTo>
                  <a:pt x="406" y="629"/>
                </a:lnTo>
                <a:lnTo>
                  <a:pt x="389" y="617"/>
                </a:lnTo>
                <a:lnTo>
                  <a:pt x="374" y="605"/>
                </a:lnTo>
                <a:lnTo>
                  <a:pt x="360" y="595"/>
                </a:lnTo>
                <a:lnTo>
                  <a:pt x="335" y="577"/>
                </a:lnTo>
                <a:lnTo>
                  <a:pt x="313" y="558"/>
                </a:lnTo>
                <a:lnTo>
                  <a:pt x="291" y="537"/>
                </a:lnTo>
                <a:lnTo>
                  <a:pt x="269" y="512"/>
                </a:lnTo>
                <a:lnTo>
                  <a:pt x="253" y="495"/>
                </a:lnTo>
                <a:lnTo>
                  <a:pt x="235" y="474"/>
                </a:lnTo>
                <a:lnTo>
                  <a:pt x="216" y="452"/>
                </a:lnTo>
                <a:lnTo>
                  <a:pt x="200" y="430"/>
                </a:lnTo>
                <a:lnTo>
                  <a:pt x="184" y="407"/>
                </a:lnTo>
                <a:lnTo>
                  <a:pt x="165" y="380"/>
                </a:lnTo>
                <a:lnTo>
                  <a:pt x="0" y="473"/>
                </a:lnTo>
                <a:lnTo>
                  <a:pt x="161" y="0"/>
                </a:lnTo>
                <a:lnTo>
                  <a:pt x="683" y="90"/>
                </a:lnTo>
                <a:lnTo>
                  <a:pt x="508" y="186"/>
                </a:lnTo>
                <a:lnTo>
                  <a:pt x="522" y="206"/>
                </a:lnTo>
                <a:lnTo>
                  <a:pt x="538" y="224"/>
                </a:lnTo>
                <a:lnTo>
                  <a:pt x="554" y="242"/>
                </a:lnTo>
                <a:lnTo>
                  <a:pt x="570" y="259"/>
                </a:lnTo>
                <a:lnTo>
                  <a:pt x="583" y="271"/>
                </a:lnTo>
                <a:lnTo>
                  <a:pt x="597" y="286"/>
                </a:lnTo>
                <a:lnTo>
                  <a:pt x="613" y="298"/>
                </a:lnTo>
                <a:lnTo>
                  <a:pt x="630" y="310"/>
                </a:lnTo>
                <a:lnTo>
                  <a:pt x="651" y="324"/>
                </a:lnTo>
                <a:lnTo>
                  <a:pt x="669" y="335"/>
                </a:lnTo>
                <a:lnTo>
                  <a:pt x="683" y="343"/>
                </a:lnTo>
                <a:lnTo>
                  <a:pt x="705" y="355"/>
                </a:lnTo>
                <a:lnTo>
                  <a:pt x="725" y="363"/>
                </a:lnTo>
                <a:lnTo>
                  <a:pt x="741" y="368"/>
                </a:lnTo>
                <a:lnTo>
                  <a:pt x="759" y="374"/>
                </a:lnTo>
                <a:lnTo>
                  <a:pt x="784" y="380"/>
                </a:lnTo>
                <a:lnTo>
                  <a:pt x="809" y="384"/>
                </a:lnTo>
                <a:lnTo>
                  <a:pt x="835" y="386"/>
                </a:lnTo>
                <a:lnTo>
                  <a:pt x="872" y="388"/>
                </a:lnTo>
                <a:lnTo>
                  <a:pt x="921" y="389"/>
                </a:lnTo>
                <a:lnTo>
                  <a:pt x="958" y="384"/>
                </a:lnTo>
                <a:lnTo>
                  <a:pt x="992" y="376"/>
                </a:lnTo>
                <a:lnTo>
                  <a:pt x="1032" y="365"/>
                </a:lnTo>
                <a:lnTo>
                  <a:pt x="1067" y="351"/>
                </a:lnTo>
                <a:lnTo>
                  <a:pt x="1102" y="334"/>
                </a:lnTo>
                <a:lnTo>
                  <a:pt x="1133" y="314"/>
                </a:lnTo>
                <a:lnTo>
                  <a:pt x="1164" y="288"/>
                </a:lnTo>
                <a:lnTo>
                  <a:pt x="1526" y="490"/>
                </a:lnTo>
                <a:lnTo>
                  <a:pt x="1511" y="507"/>
                </a:lnTo>
                <a:lnTo>
                  <a:pt x="1490" y="527"/>
                </a:lnTo>
                <a:lnTo>
                  <a:pt x="1473" y="544"/>
                </a:lnTo>
                <a:lnTo>
                  <a:pt x="1455" y="560"/>
                </a:lnTo>
                <a:lnTo>
                  <a:pt x="1438" y="576"/>
                </a:lnTo>
                <a:lnTo>
                  <a:pt x="1417" y="593"/>
                </a:lnTo>
                <a:lnTo>
                  <a:pt x="1397" y="607"/>
                </a:lnTo>
                <a:lnTo>
                  <a:pt x="1378" y="620"/>
                </a:lnTo>
                <a:lnTo>
                  <a:pt x="1356" y="634"/>
                </a:lnTo>
                <a:lnTo>
                  <a:pt x="1335" y="648"/>
                </a:lnTo>
                <a:lnTo>
                  <a:pt x="1313" y="662"/>
                </a:lnTo>
                <a:lnTo>
                  <a:pt x="1293" y="673"/>
                </a:lnTo>
                <a:lnTo>
                  <a:pt x="1273" y="684"/>
                </a:lnTo>
                <a:lnTo>
                  <a:pt x="1254" y="693"/>
                </a:lnTo>
                <a:lnTo>
                  <a:pt x="1228" y="705"/>
                </a:lnTo>
                <a:lnTo>
                  <a:pt x="1203" y="715"/>
                </a:lnTo>
                <a:lnTo>
                  <a:pt x="1175" y="725"/>
                </a:lnTo>
                <a:lnTo>
                  <a:pt x="1154" y="733"/>
                </a:lnTo>
                <a:lnTo>
                  <a:pt x="1134" y="740"/>
                </a:lnTo>
                <a:lnTo>
                  <a:pt x="1110" y="747"/>
                </a:lnTo>
                <a:lnTo>
                  <a:pt x="1088" y="753"/>
                </a:lnTo>
                <a:lnTo>
                  <a:pt x="1065" y="758"/>
                </a:lnTo>
                <a:lnTo>
                  <a:pt x="1039" y="763"/>
                </a:lnTo>
                <a:lnTo>
                  <a:pt x="1012" y="768"/>
                </a:lnTo>
                <a:lnTo>
                  <a:pt x="985" y="771"/>
                </a:lnTo>
                <a:lnTo>
                  <a:pt x="957" y="773"/>
                </a:lnTo>
                <a:lnTo>
                  <a:pt x="936" y="774"/>
                </a:lnTo>
                <a:lnTo>
                  <a:pt x="907" y="776"/>
                </a:lnTo>
                <a:lnTo>
                  <a:pt x="879" y="776"/>
                </a:lnTo>
                <a:lnTo>
                  <a:pt x="857" y="775"/>
                </a:lnTo>
                <a:lnTo>
                  <a:pt x="832" y="774"/>
                </a:lnTo>
                <a:lnTo>
                  <a:pt x="805" y="773"/>
                </a:lnTo>
                <a:lnTo>
                  <a:pt x="781" y="769"/>
                </a:lnTo>
                <a:lnTo>
                  <a:pt x="760" y="767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5453063" y="2271712"/>
            <a:ext cx="1684337" cy="3036888"/>
          </a:xfrm>
          <a:custGeom>
            <a:avLst/>
            <a:gdLst>
              <a:gd name="T0" fmla="*/ 80922365 w 772"/>
              <a:gd name="T1" fmla="*/ 14319254 h 1390"/>
              <a:gd name="T2" fmla="*/ 266570314 w 772"/>
              <a:gd name="T3" fmla="*/ 47733762 h 1390"/>
              <a:gd name="T4" fmla="*/ 428417226 w 772"/>
              <a:gd name="T5" fmla="*/ 90693713 h 1390"/>
              <a:gd name="T6" fmla="*/ 590262024 w 772"/>
              <a:gd name="T7" fmla="*/ 133655831 h 1390"/>
              <a:gd name="T8" fmla="*/ 752108868 w 772"/>
              <a:gd name="T9" fmla="*/ 190935049 h 1390"/>
              <a:gd name="T10" fmla="*/ 932996132 w 772"/>
              <a:gd name="T11" fmla="*/ 262537851 h 1390"/>
              <a:gd name="T12" fmla="*/ 1109122746 w 772"/>
              <a:gd name="T13" fmla="*/ 338912349 h 1390"/>
              <a:gd name="T14" fmla="*/ 1285249632 w 772"/>
              <a:gd name="T15" fmla="*/ 424832216 h 1390"/>
              <a:gd name="T16" fmla="*/ 1432814524 w 772"/>
              <a:gd name="T17" fmla="*/ 515528080 h 1390"/>
              <a:gd name="T18" fmla="*/ 1585140067 w 772"/>
              <a:gd name="T19" fmla="*/ 606221895 h 1390"/>
              <a:gd name="T20" fmla="*/ 1751745380 w 772"/>
              <a:gd name="T21" fmla="*/ 725556258 h 1390"/>
              <a:gd name="T22" fmla="*/ 1894551804 w 772"/>
              <a:gd name="T23" fmla="*/ 830571371 h 1390"/>
              <a:gd name="T24" fmla="*/ 2127799678 w 772"/>
              <a:gd name="T25" fmla="*/ 1035827786 h 1390"/>
              <a:gd name="T26" fmla="*/ 2147483647 w 772"/>
              <a:gd name="T27" fmla="*/ 1231536851 h 1390"/>
              <a:gd name="T28" fmla="*/ 2147483647 w 772"/>
              <a:gd name="T29" fmla="*/ 1412926393 h 1390"/>
              <a:gd name="T30" fmla="*/ 2147483647 w 772"/>
              <a:gd name="T31" fmla="*/ 1622956620 h 1390"/>
              <a:gd name="T32" fmla="*/ 2147483647 w 772"/>
              <a:gd name="T33" fmla="*/ 1856853718 h 1390"/>
              <a:gd name="T34" fmla="*/ 2147483647 w 772"/>
              <a:gd name="T35" fmla="*/ 2081203194 h 1390"/>
              <a:gd name="T36" fmla="*/ 2147483647 w 772"/>
              <a:gd name="T37" fmla="*/ 2147483647 h 1390"/>
              <a:gd name="T38" fmla="*/ 2147483647 w 772"/>
              <a:gd name="T39" fmla="*/ 2147483647 h 1390"/>
              <a:gd name="T40" fmla="*/ 2147483647 w 772"/>
              <a:gd name="T41" fmla="*/ 2147483647 h 1390"/>
              <a:gd name="T42" fmla="*/ 2147483647 w 772"/>
              <a:gd name="T43" fmla="*/ 2147483647 h 1390"/>
              <a:gd name="T44" fmla="*/ 2147483647 w 772"/>
              <a:gd name="T45" fmla="*/ 2147483647 h 1390"/>
              <a:gd name="T46" fmla="*/ 2147483647 w 772"/>
              <a:gd name="T47" fmla="*/ 2147483647 h 1390"/>
              <a:gd name="T48" fmla="*/ 2147483647 w 772"/>
              <a:gd name="T49" fmla="*/ 2147483647 h 1390"/>
              <a:gd name="T50" fmla="*/ 2147483647 w 772"/>
              <a:gd name="T51" fmla="*/ 2147483647 h 1390"/>
              <a:gd name="T52" fmla="*/ 2147483647 w 772"/>
              <a:gd name="T53" fmla="*/ 2147483647 h 1390"/>
              <a:gd name="T54" fmla="*/ 2147483647 w 772"/>
              <a:gd name="T55" fmla="*/ 2147483647 h 1390"/>
              <a:gd name="T56" fmla="*/ 2147483647 w 772"/>
              <a:gd name="T57" fmla="*/ 2147483647 h 1390"/>
              <a:gd name="T58" fmla="*/ 1151964509 w 772"/>
              <a:gd name="T59" fmla="*/ 2147483647 h 1390"/>
              <a:gd name="T60" fmla="*/ 1194806000 w 772"/>
              <a:gd name="T61" fmla="*/ 2147483647 h 1390"/>
              <a:gd name="T62" fmla="*/ 1347131543 w 772"/>
              <a:gd name="T63" fmla="*/ 2147483647 h 1390"/>
              <a:gd name="T64" fmla="*/ 1437575175 w 772"/>
              <a:gd name="T65" fmla="*/ 2147483647 h 1390"/>
              <a:gd name="T66" fmla="*/ 1470895365 w 772"/>
              <a:gd name="T67" fmla="*/ 2147483647 h 1390"/>
              <a:gd name="T68" fmla="*/ 1485177316 w 772"/>
              <a:gd name="T69" fmla="*/ 2147483647 h 1390"/>
              <a:gd name="T70" fmla="*/ 1461376246 w 772"/>
              <a:gd name="T71" fmla="*/ 2147483647 h 1390"/>
              <a:gd name="T72" fmla="*/ 1389973034 w 772"/>
              <a:gd name="T73" fmla="*/ 2147483647 h 1390"/>
              <a:gd name="T74" fmla="*/ 1280488982 w 772"/>
              <a:gd name="T75" fmla="*/ 2147483647 h 1390"/>
              <a:gd name="T76" fmla="*/ 1151964509 w 772"/>
              <a:gd name="T77" fmla="*/ 2147483647 h 1390"/>
              <a:gd name="T78" fmla="*/ 1037719534 w 772"/>
              <a:gd name="T79" fmla="*/ 2147483647 h 1390"/>
              <a:gd name="T80" fmla="*/ 899673761 w 772"/>
              <a:gd name="T81" fmla="*/ 2147483647 h 1390"/>
              <a:gd name="T82" fmla="*/ 766388638 w 772"/>
              <a:gd name="T83" fmla="*/ 2147483647 h 1390"/>
              <a:gd name="T84" fmla="*/ 614063095 w 772"/>
              <a:gd name="T85" fmla="*/ 2147483647 h 1390"/>
              <a:gd name="T86" fmla="*/ 433175695 w 772"/>
              <a:gd name="T87" fmla="*/ 2081203194 h 1390"/>
              <a:gd name="T88" fmla="*/ 257049013 w 772"/>
              <a:gd name="T89" fmla="*/ 1980961893 h 1390"/>
              <a:gd name="T90" fmla="*/ 0 w 772"/>
              <a:gd name="T91" fmla="*/ 1895039841 h 13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72"/>
              <a:gd name="T139" fmla="*/ 0 h 1390"/>
              <a:gd name="T140" fmla="*/ 772 w 772"/>
              <a:gd name="T141" fmla="*/ 1390 h 139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72" h="1390">
                <a:moveTo>
                  <a:pt x="0" y="0"/>
                </a:moveTo>
                <a:lnTo>
                  <a:pt x="17" y="3"/>
                </a:lnTo>
                <a:lnTo>
                  <a:pt x="33" y="5"/>
                </a:lnTo>
                <a:lnTo>
                  <a:pt x="56" y="10"/>
                </a:lnTo>
                <a:lnTo>
                  <a:pt x="72" y="14"/>
                </a:lnTo>
                <a:lnTo>
                  <a:pt x="90" y="19"/>
                </a:lnTo>
                <a:lnTo>
                  <a:pt x="106" y="24"/>
                </a:lnTo>
                <a:lnTo>
                  <a:pt x="124" y="28"/>
                </a:lnTo>
                <a:lnTo>
                  <a:pt x="140" y="33"/>
                </a:lnTo>
                <a:lnTo>
                  <a:pt x="158" y="40"/>
                </a:lnTo>
                <a:lnTo>
                  <a:pt x="179" y="48"/>
                </a:lnTo>
                <a:lnTo>
                  <a:pt x="196" y="55"/>
                </a:lnTo>
                <a:lnTo>
                  <a:pt x="214" y="63"/>
                </a:lnTo>
                <a:lnTo>
                  <a:pt x="233" y="71"/>
                </a:lnTo>
                <a:lnTo>
                  <a:pt x="253" y="81"/>
                </a:lnTo>
                <a:lnTo>
                  <a:pt x="270" y="89"/>
                </a:lnTo>
                <a:lnTo>
                  <a:pt x="287" y="99"/>
                </a:lnTo>
                <a:lnTo>
                  <a:pt x="301" y="108"/>
                </a:lnTo>
                <a:lnTo>
                  <a:pt x="316" y="118"/>
                </a:lnTo>
                <a:lnTo>
                  <a:pt x="333" y="127"/>
                </a:lnTo>
                <a:lnTo>
                  <a:pt x="351" y="139"/>
                </a:lnTo>
                <a:lnTo>
                  <a:pt x="368" y="152"/>
                </a:lnTo>
                <a:lnTo>
                  <a:pt x="383" y="164"/>
                </a:lnTo>
                <a:lnTo>
                  <a:pt x="398" y="174"/>
                </a:lnTo>
                <a:lnTo>
                  <a:pt x="423" y="194"/>
                </a:lnTo>
                <a:lnTo>
                  <a:pt x="447" y="217"/>
                </a:lnTo>
                <a:lnTo>
                  <a:pt x="466" y="233"/>
                </a:lnTo>
                <a:lnTo>
                  <a:pt x="489" y="258"/>
                </a:lnTo>
                <a:lnTo>
                  <a:pt x="504" y="276"/>
                </a:lnTo>
                <a:lnTo>
                  <a:pt x="522" y="296"/>
                </a:lnTo>
                <a:lnTo>
                  <a:pt x="541" y="319"/>
                </a:lnTo>
                <a:lnTo>
                  <a:pt x="557" y="340"/>
                </a:lnTo>
                <a:lnTo>
                  <a:pt x="572" y="365"/>
                </a:lnTo>
                <a:lnTo>
                  <a:pt x="588" y="389"/>
                </a:lnTo>
                <a:lnTo>
                  <a:pt x="604" y="414"/>
                </a:lnTo>
                <a:lnTo>
                  <a:pt x="617" y="436"/>
                </a:lnTo>
                <a:lnTo>
                  <a:pt x="629" y="464"/>
                </a:lnTo>
                <a:lnTo>
                  <a:pt x="641" y="490"/>
                </a:lnTo>
                <a:lnTo>
                  <a:pt x="652" y="517"/>
                </a:lnTo>
                <a:lnTo>
                  <a:pt x="662" y="547"/>
                </a:lnTo>
                <a:lnTo>
                  <a:pt x="675" y="583"/>
                </a:lnTo>
                <a:lnTo>
                  <a:pt x="684" y="617"/>
                </a:lnTo>
                <a:lnTo>
                  <a:pt x="693" y="652"/>
                </a:lnTo>
                <a:lnTo>
                  <a:pt x="697" y="686"/>
                </a:lnTo>
                <a:lnTo>
                  <a:pt x="703" y="725"/>
                </a:lnTo>
                <a:lnTo>
                  <a:pt x="707" y="774"/>
                </a:lnTo>
                <a:lnTo>
                  <a:pt x="708" y="813"/>
                </a:lnTo>
                <a:lnTo>
                  <a:pt x="707" y="852"/>
                </a:lnTo>
                <a:lnTo>
                  <a:pt x="704" y="888"/>
                </a:lnTo>
                <a:lnTo>
                  <a:pt x="700" y="922"/>
                </a:lnTo>
                <a:lnTo>
                  <a:pt x="695" y="958"/>
                </a:lnTo>
                <a:lnTo>
                  <a:pt x="687" y="994"/>
                </a:lnTo>
                <a:lnTo>
                  <a:pt x="677" y="1033"/>
                </a:lnTo>
                <a:lnTo>
                  <a:pt x="664" y="1073"/>
                </a:lnTo>
                <a:lnTo>
                  <a:pt x="651" y="1111"/>
                </a:lnTo>
                <a:lnTo>
                  <a:pt x="636" y="1147"/>
                </a:lnTo>
                <a:lnTo>
                  <a:pt x="619" y="1183"/>
                </a:lnTo>
                <a:lnTo>
                  <a:pt x="598" y="1217"/>
                </a:lnTo>
                <a:lnTo>
                  <a:pt x="771" y="1313"/>
                </a:lnTo>
                <a:lnTo>
                  <a:pt x="242" y="1389"/>
                </a:lnTo>
                <a:lnTo>
                  <a:pt x="48" y="915"/>
                </a:lnTo>
                <a:lnTo>
                  <a:pt x="251" y="1021"/>
                </a:lnTo>
                <a:lnTo>
                  <a:pt x="271" y="991"/>
                </a:lnTo>
                <a:lnTo>
                  <a:pt x="283" y="964"/>
                </a:lnTo>
                <a:lnTo>
                  <a:pt x="294" y="936"/>
                </a:lnTo>
                <a:lnTo>
                  <a:pt x="302" y="908"/>
                </a:lnTo>
                <a:lnTo>
                  <a:pt x="308" y="880"/>
                </a:lnTo>
                <a:lnTo>
                  <a:pt x="309" y="854"/>
                </a:lnTo>
                <a:lnTo>
                  <a:pt x="312" y="828"/>
                </a:lnTo>
                <a:lnTo>
                  <a:pt x="312" y="801"/>
                </a:lnTo>
                <a:lnTo>
                  <a:pt x="310" y="770"/>
                </a:lnTo>
                <a:lnTo>
                  <a:pt x="307" y="739"/>
                </a:lnTo>
                <a:lnTo>
                  <a:pt x="300" y="706"/>
                </a:lnTo>
                <a:lnTo>
                  <a:pt x="292" y="679"/>
                </a:lnTo>
                <a:lnTo>
                  <a:pt x="280" y="649"/>
                </a:lnTo>
                <a:lnTo>
                  <a:pt x="269" y="622"/>
                </a:lnTo>
                <a:lnTo>
                  <a:pt x="254" y="597"/>
                </a:lnTo>
                <a:lnTo>
                  <a:pt x="242" y="577"/>
                </a:lnTo>
                <a:lnTo>
                  <a:pt x="230" y="561"/>
                </a:lnTo>
                <a:lnTo>
                  <a:pt x="218" y="545"/>
                </a:lnTo>
                <a:lnTo>
                  <a:pt x="204" y="529"/>
                </a:lnTo>
                <a:lnTo>
                  <a:pt x="189" y="512"/>
                </a:lnTo>
                <a:lnTo>
                  <a:pt x="176" y="500"/>
                </a:lnTo>
                <a:lnTo>
                  <a:pt x="161" y="485"/>
                </a:lnTo>
                <a:lnTo>
                  <a:pt x="146" y="473"/>
                </a:lnTo>
                <a:lnTo>
                  <a:pt x="129" y="460"/>
                </a:lnTo>
                <a:lnTo>
                  <a:pt x="108" y="447"/>
                </a:lnTo>
                <a:lnTo>
                  <a:pt x="91" y="436"/>
                </a:lnTo>
                <a:lnTo>
                  <a:pt x="76" y="427"/>
                </a:lnTo>
                <a:lnTo>
                  <a:pt x="54" y="415"/>
                </a:lnTo>
                <a:lnTo>
                  <a:pt x="33" y="407"/>
                </a:lnTo>
                <a:lnTo>
                  <a:pt x="0" y="397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308350" y="1871662"/>
            <a:ext cx="2508250" cy="2747963"/>
          </a:xfrm>
          <a:custGeom>
            <a:avLst/>
            <a:gdLst>
              <a:gd name="T0" fmla="*/ 2147483647 w 1149"/>
              <a:gd name="T1" fmla="*/ 892281862 h 1258"/>
              <a:gd name="T2" fmla="*/ 2147483647 w 1149"/>
              <a:gd name="T3" fmla="*/ 930454067 h 1258"/>
              <a:gd name="T4" fmla="*/ 2147483647 w 1149"/>
              <a:gd name="T5" fmla="*/ 968626273 h 1258"/>
              <a:gd name="T6" fmla="*/ 2147483647 w 1149"/>
              <a:gd name="T7" fmla="*/ 1016342076 h 1258"/>
              <a:gd name="T8" fmla="*/ 2147483647 w 1149"/>
              <a:gd name="T9" fmla="*/ 1068828586 h 1258"/>
              <a:gd name="T10" fmla="*/ 2147483647 w 1149"/>
              <a:gd name="T11" fmla="*/ 1140402291 h 1258"/>
              <a:gd name="T12" fmla="*/ 2147483647 w 1149"/>
              <a:gd name="T13" fmla="*/ 1216749160 h 1258"/>
              <a:gd name="T14" fmla="*/ 2092022051 w 1149"/>
              <a:gd name="T15" fmla="*/ 1302637169 h 1258"/>
              <a:gd name="T16" fmla="*/ 1944292956 w 1149"/>
              <a:gd name="T17" fmla="*/ 1393295884 h 1258"/>
              <a:gd name="T18" fmla="*/ 1796563861 w 1149"/>
              <a:gd name="T19" fmla="*/ 1483954600 h 1258"/>
              <a:gd name="T20" fmla="*/ 1629775130 w 1149"/>
              <a:gd name="T21" fmla="*/ 1598473401 h 1258"/>
              <a:gd name="T22" fmla="*/ 1482046035 w 1149"/>
              <a:gd name="T23" fmla="*/ 1708219312 h 1258"/>
              <a:gd name="T24" fmla="*/ 1253306394 w 1149"/>
              <a:gd name="T25" fmla="*/ 1908623938 h 1258"/>
              <a:gd name="T26" fmla="*/ 1053159207 w 1149"/>
              <a:gd name="T27" fmla="*/ 2104257858 h 1258"/>
              <a:gd name="T28" fmla="*/ 895899203 w 1149"/>
              <a:gd name="T29" fmla="*/ 2147483647 h 1258"/>
              <a:gd name="T30" fmla="*/ 729110472 w 1149"/>
              <a:gd name="T31" fmla="*/ 2147483647 h 1258"/>
              <a:gd name="T32" fmla="*/ 576615923 w 1149"/>
              <a:gd name="T33" fmla="*/ 2147483647 h 1258"/>
              <a:gd name="T34" fmla="*/ 443185238 w 1149"/>
              <a:gd name="T35" fmla="*/ 2147483647 h 1258"/>
              <a:gd name="T36" fmla="*/ 319283417 w 1149"/>
              <a:gd name="T37" fmla="*/ 2147483647 h 1258"/>
              <a:gd name="T38" fmla="*/ 219208800 w 1149"/>
              <a:gd name="T39" fmla="*/ 2147483647 h 1258"/>
              <a:gd name="T40" fmla="*/ 114370946 w 1149"/>
              <a:gd name="T41" fmla="*/ 2147483647 h 1258"/>
              <a:gd name="T42" fmla="*/ 52420018 w 1149"/>
              <a:gd name="T43" fmla="*/ 2147483647 h 1258"/>
              <a:gd name="T44" fmla="*/ 4765457 w 1149"/>
              <a:gd name="T45" fmla="*/ 2147483647 h 1258"/>
              <a:gd name="T46" fmla="*/ 4765457 w 1149"/>
              <a:gd name="T47" fmla="*/ 2147483647 h 1258"/>
              <a:gd name="T48" fmla="*/ 42889109 w 1149"/>
              <a:gd name="T49" fmla="*/ 2147483647 h 1258"/>
              <a:gd name="T50" fmla="*/ 100074582 w 1149"/>
              <a:gd name="T51" fmla="*/ 2147483647 h 1258"/>
              <a:gd name="T52" fmla="*/ 214443346 w 1149"/>
              <a:gd name="T53" fmla="*/ 2147483647 h 1258"/>
              <a:gd name="T54" fmla="*/ 1934762046 w 1149"/>
              <a:gd name="T55" fmla="*/ 2147483647 h 1258"/>
              <a:gd name="T56" fmla="*/ 1896638409 w 1149"/>
              <a:gd name="T57" fmla="*/ 2147483647 h 1258"/>
              <a:gd name="T58" fmla="*/ 1901403864 w 1149"/>
              <a:gd name="T59" fmla="*/ 2147483647 h 1258"/>
              <a:gd name="T60" fmla="*/ 1953823865 w 1149"/>
              <a:gd name="T61" fmla="*/ 2147483647 h 1258"/>
              <a:gd name="T62" fmla="*/ 2049132959 w 1149"/>
              <a:gd name="T63" fmla="*/ 2147483647 h 1258"/>
              <a:gd name="T64" fmla="*/ 2147483647 w 1149"/>
              <a:gd name="T65" fmla="*/ 2147483647 h 1258"/>
              <a:gd name="T66" fmla="*/ 2147483647 w 1149"/>
              <a:gd name="T67" fmla="*/ 2147483647 h 1258"/>
              <a:gd name="T68" fmla="*/ 2147483647 w 1149"/>
              <a:gd name="T69" fmla="*/ 2147483647 h 1258"/>
              <a:gd name="T70" fmla="*/ 2147483647 w 1149"/>
              <a:gd name="T71" fmla="*/ 2147483647 h 1258"/>
              <a:gd name="T72" fmla="*/ 2147483647 w 1149"/>
              <a:gd name="T73" fmla="*/ 2147483647 h 1258"/>
              <a:gd name="T74" fmla="*/ 2147483647 w 1149"/>
              <a:gd name="T75" fmla="*/ 2147483647 h 1258"/>
              <a:gd name="T76" fmla="*/ 2147483647 w 1149"/>
              <a:gd name="T77" fmla="*/ 2147483647 h 1258"/>
              <a:gd name="T78" fmla="*/ 2147483647 w 1149"/>
              <a:gd name="T79" fmla="*/ 2147483647 h 1258"/>
              <a:gd name="T80" fmla="*/ 2147483647 w 1149"/>
              <a:gd name="T81" fmla="*/ 2147483647 h 1258"/>
              <a:gd name="T82" fmla="*/ 2147483647 w 1149"/>
              <a:gd name="T83" fmla="*/ 2147483647 h 1258"/>
              <a:gd name="T84" fmla="*/ 2147483647 w 1149"/>
              <a:gd name="T85" fmla="*/ 2147483647 h 1258"/>
              <a:gd name="T86" fmla="*/ 2147483647 w 1149"/>
              <a:gd name="T87" fmla="*/ 2147483647 h 1258"/>
              <a:gd name="T88" fmla="*/ 2147483647 w 1149"/>
              <a:gd name="T89" fmla="*/ 0 h 1258"/>
              <a:gd name="T90" fmla="*/ 2147483647 w 1149"/>
              <a:gd name="T91" fmla="*/ 844566058 h 1258"/>
              <a:gd name="T92" fmla="*/ 2147483647 w 1149"/>
              <a:gd name="T93" fmla="*/ 854109656 h 1258"/>
              <a:gd name="T94" fmla="*/ 2147483647 w 1149"/>
              <a:gd name="T95" fmla="*/ 877967558 h 125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49"/>
              <a:gd name="T145" fmla="*/ 0 h 1258"/>
              <a:gd name="T146" fmla="*/ 1149 w 1149"/>
              <a:gd name="T147" fmla="*/ 1258 h 125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49" h="1258">
                <a:moveTo>
                  <a:pt x="711" y="184"/>
                </a:moveTo>
                <a:lnTo>
                  <a:pt x="695" y="187"/>
                </a:lnTo>
                <a:lnTo>
                  <a:pt x="674" y="190"/>
                </a:lnTo>
                <a:lnTo>
                  <a:pt x="654" y="195"/>
                </a:lnTo>
                <a:lnTo>
                  <a:pt x="639" y="199"/>
                </a:lnTo>
                <a:lnTo>
                  <a:pt x="621" y="203"/>
                </a:lnTo>
                <a:lnTo>
                  <a:pt x="605" y="208"/>
                </a:lnTo>
                <a:lnTo>
                  <a:pt x="587" y="213"/>
                </a:lnTo>
                <a:lnTo>
                  <a:pt x="571" y="217"/>
                </a:lnTo>
                <a:lnTo>
                  <a:pt x="553" y="224"/>
                </a:lnTo>
                <a:lnTo>
                  <a:pt x="532" y="233"/>
                </a:lnTo>
                <a:lnTo>
                  <a:pt x="514" y="239"/>
                </a:lnTo>
                <a:lnTo>
                  <a:pt x="496" y="247"/>
                </a:lnTo>
                <a:lnTo>
                  <a:pt x="476" y="255"/>
                </a:lnTo>
                <a:lnTo>
                  <a:pt x="457" y="265"/>
                </a:lnTo>
                <a:lnTo>
                  <a:pt x="439" y="273"/>
                </a:lnTo>
                <a:lnTo>
                  <a:pt x="423" y="283"/>
                </a:lnTo>
                <a:lnTo>
                  <a:pt x="408" y="292"/>
                </a:lnTo>
                <a:lnTo>
                  <a:pt x="393" y="302"/>
                </a:lnTo>
                <a:lnTo>
                  <a:pt x="377" y="311"/>
                </a:lnTo>
                <a:lnTo>
                  <a:pt x="358" y="323"/>
                </a:lnTo>
                <a:lnTo>
                  <a:pt x="342" y="335"/>
                </a:lnTo>
                <a:lnTo>
                  <a:pt x="326" y="347"/>
                </a:lnTo>
                <a:lnTo>
                  <a:pt x="311" y="358"/>
                </a:lnTo>
                <a:lnTo>
                  <a:pt x="287" y="378"/>
                </a:lnTo>
                <a:lnTo>
                  <a:pt x="263" y="400"/>
                </a:lnTo>
                <a:lnTo>
                  <a:pt x="244" y="417"/>
                </a:lnTo>
                <a:lnTo>
                  <a:pt x="221" y="441"/>
                </a:lnTo>
                <a:lnTo>
                  <a:pt x="205" y="459"/>
                </a:lnTo>
                <a:lnTo>
                  <a:pt x="188" y="480"/>
                </a:lnTo>
                <a:lnTo>
                  <a:pt x="169" y="502"/>
                </a:lnTo>
                <a:lnTo>
                  <a:pt x="153" y="525"/>
                </a:lnTo>
                <a:lnTo>
                  <a:pt x="137" y="549"/>
                </a:lnTo>
                <a:lnTo>
                  <a:pt x="121" y="573"/>
                </a:lnTo>
                <a:lnTo>
                  <a:pt x="107" y="598"/>
                </a:lnTo>
                <a:lnTo>
                  <a:pt x="93" y="620"/>
                </a:lnTo>
                <a:lnTo>
                  <a:pt x="80" y="648"/>
                </a:lnTo>
                <a:lnTo>
                  <a:pt x="67" y="674"/>
                </a:lnTo>
                <a:lnTo>
                  <a:pt x="57" y="701"/>
                </a:lnTo>
                <a:lnTo>
                  <a:pt x="46" y="731"/>
                </a:lnTo>
                <a:lnTo>
                  <a:pt x="33" y="767"/>
                </a:lnTo>
                <a:lnTo>
                  <a:pt x="24" y="801"/>
                </a:lnTo>
                <a:lnTo>
                  <a:pt x="16" y="836"/>
                </a:lnTo>
                <a:lnTo>
                  <a:pt x="11" y="870"/>
                </a:lnTo>
                <a:lnTo>
                  <a:pt x="5" y="909"/>
                </a:lnTo>
                <a:lnTo>
                  <a:pt x="1" y="958"/>
                </a:lnTo>
                <a:lnTo>
                  <a:pt x="0" y="996"/>
                </a:lnTo>
                <a:lnTo>
                  <a:pt x="1" y="1035"/>
                </a:lnTo>
                <a:lnTo>
                  <a:pt x="4" y="1071"/>
                </a:lnTo>
                <a:lnTo>
                  <a:pt x="9" y="1105"/>
                </a:lnTo>
                <a:lnTo>
                  <a:pt x="13" y="1141"/>
                </a:lnTo>
                <a:lnTo>
                  <a:pt x="21" y="1177"/>
                </a:lnTo>
                <a:lnTo>
                  <a:pt x="31" y="1216"/>
                </a:lnTo>
                <a:lnTo>
                  <a:pt x="45" y="1257"/>
                </a:lnTo>
                <a:lnTo>
                  <a:pt x="120" y="1030"/>
                </a:lnTo>
                <a:lnTo>
                  <a:pt x="406" y="1077"/>
                </a:lnTo>
                <a:lnTo>
                  <a:pt x="400" y="1037"/>
                </a:lnTo>
                <a:lnTo>
                  <a:pt x="398" y="1012"/>
                </a:lnTo>
                <a:lnTo>
                  <a:pt x="398" y="985"/>
                </a:lnTo>
                <a:lnTo>
                  <a:pt x="399" y="953"/>
                </a:lnTo>
                <a:lnTo>
                  <a:pt x="404" y="923"/>
                </a:lnTo>
                <a:lnTo>
                  <a:pt x="410" y="890"/>
                </a:lnTo>
                <a:lnTo>
                  <a:pt x="418" y="863"/>
                </a:lnTo>
                <a:lnTo>
                  <a:pt x="430" y="833"/>
                </a:lnTo>
                <a:lnTo>
                  <a:pt x="441" y="806"/>
                </a:lnTo>
                <a:lnTo>
                  <a:pt x="455" y="781"/>
                </a:lnTo>
                <a:lnTo>
                  <a:pt x="467" y="761"/>
                </a:lnTo>
                <a:lnTo>
                  <a:pt x="480" y="745"/>
                </a:lnTo>
                <a:lnTo>
                  <a:pt x="492" y="729"/>
                </a:lnTo>
                <a:lnTo>
                  <a:pt x="506" y="713"/>
                </a:lnTo>
                <a:lnTo>
                  <a:pt x="522" y="696"/>
                </a:lnTo>
                <a:lnTo>
                  <a:pt x="535" y="684"/>
                </a:lnTo>
                <a:lnTo>
                  <a:pt x="550" y="670"/>
                </a:lnTo>
                <a:lnTo>
                  <a:pt x="564" y="657"/>
                </a:lnTo>
                <a:lnTo>
                  <a:pt x="582" y="644"/>
                </a:lnTo>
                <a:lnTo>
                  <a:pt x="603" y="631"/>
                </a:lnTo>
                <a:lnTo>
                  <a:pt x="620" y="620"/>
                </a:lnTo>
                <a:lnTo>
                  <a:pt x="635" y="612"/>
                </a:lnTo>
                <a:lnTo>
                  <a:pt x="657" y="599"/>
                </a:lnTo>
                <a:lnTo>
                  <a:pt x="676" y="592"/>
                </a:lnTo>
                <a:lnTo>
                  <a:pt x="693" y="586"/>
                </a:lnTo>
                <a:lnTo>
                  <a:pt x="710" y="581"/>
                </a:lnTo>
                <a:lnTo>
                  <a:pt x="737" y="575"/>
                </a:lnTo>
                <a:lnTo>
                  <a:pt x="761" y="570"/>
                </a:lnTo>
                <a:lnTo>
                  <a:pt x="786" y="568"/>
                </a:lnTo>
                <a:lnTo>
                  <a:pt x="812" y="566"/>
                </a:lnTo>
                <a:lnTo>
                  <a:pt x="826" y="565"/>
                </a:lnTo>
                <a:lnTo>
                  <a:pt x="826" y="770"/>
                </a:lnTo>
                <a:lnTo>
                  <a:pt x="1148" y="390"/>
                </a:lnTo>
                <a:lnTo>
                  <a:pt x="826" y="0"/>
                </a:lnTo>
                <a:lnTo>
                  <a:pt x="826" y="176"/>
                </a:lnTo>
                <a:lnTo>
                  <a:pt x="809" y="177"/>
                </a:lnTo>
                <a:lnTo>
                  <a:pt x="784" y="177"/>
                </a:lnTo>
                <a:lnTo>
                  <a:pt x="757" y="179"/>
                </a:lnTo>
                <a:lnTo>
                  <a:pt x="732" y="182"/>
                </a:lnTo>
                <a:lnTo>
                  <a:pt x="711" y="184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4900" y="1219200"/>
            <a:ext cx="3116263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75" tIns="44444" rIns="90475" bIns="44444"/>
          <a:lstStyle/>
          <a:p>
            <a:pPr marL="342900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 Planning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Objectives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Resources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Work break-down structure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Organization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10350" y="1625600"/>
            <a:ext cx="31432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75" tIns="44444" rIns="90475" bIns="44444"/>
          <a:lstStyle/>
          <a:p>
            <a:pPr marL="342900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Scheduling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Project activities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Start &amp; end times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Network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90700" y="5311775"/>
            <a:ext cx="6032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75" tIns="44444" rIns="90475" bIns="44444"/>
          <a:lstStyle/>
          <a:p>
            <a:pPr marL="342900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Controlling</a:t>
            </a:r>
          </a:p>
          <a:p>
            <a:pPr marL="800100" lvl="1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60000"/>
              <a:buFont typeface="Lucida Grande"/>
              <a:buChar char="►"/>
            </a:pPr>
            <a:r>
              <a:rPr lang="en-US" sz="2400"/>
              <a:t>Monitor, compare, revise, action</a:t>
            </a: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1219200" y="304800"/>
            <a:ext cx="7772400" cy="762000"/>
          </a:xfrm>
          <a:prstGeom prst="rect">
            <a:avLst/>
          </a:prstGeom>
          <a:extLst>
            <a:ext uri="{909E8E84-426E-40dd-AFC4-6F175D3DCCD1}"/>
          </a:extLst>
        </p:spPr>
        <p:txBody>
          <a:bodyPr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charset="0"/>
                <a:cs typeface="+mj-cs"/>
              </a:rPr>
              <a:t>Project Management Activities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9950" y="2597150"/>
            <a:ext cx="4132263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774825"/>
            <a:ext cx="4413250" cy="3883025"/>
          </a:xfrm>
          <a:prstGeom prst="rect">
            <a:avLst/>
          </a:prstGeom>
        </p:spPr>
        <p:txBody>
          <a:bodyPr lIns="90475" tIns="44444" rIns="90475" bIns="44444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Establishing objectives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Defining project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Creating work breakdown structure 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Determining </a:t>
            </a:r>
            <a:b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resources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Forming organization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793750" y="422275"/>
            <a:ext cx="7772400" cy="9255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Project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39800" y="1462088"/>
            <a:ext cx="7670800" cy="4395787"/>
          </a:xfrm>
          <a:prstGeom prst="rect">
            <a:avLst/>
          </a:prstGeom>
        </p:spPr>
        <p:txBody>
          <a:bodyPr lIns="90475" tIns="44444" rIns="90475" bIns="44444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Often temporary structure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Uses specialists from entire company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Headed by project manager</a:t>
            </a:r>
          </a:p>
          <a:p>
            <a:pPr marL="987425" marR="0" lvl="1" indent="-358775" algn="ctr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Coordinates activities </a:t>
            </a:r>
          </a:p>
          <a:p>
            <a:pPr marL="987425" marR="0" lvl="1" indent="-358775" algn="ctr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Monitors schedule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and costs</a:t>
            </a:r>
          </a:p>
          <a:p>
            <a:pPr marL="987425" marR="0" lvl="1" indent="-358775" algn="ctr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BF0922"/>
              </a:buClr>
              <a:buSzPct val="6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60000"/>
              <a:buFont typeface="Lucida Grande"/>
              <a:buChar char="►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Permanent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structure called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‘matrix organization’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54100" y="228600"/>
            <a:ext cx="7772400" cy="9683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Project Organization</a:t>
            </a:r>
          </a:p>
        </p:txBody>
      </p:sp>
      <p:pic>
        <p:nvPicPr>
          <p:cNvPr id="202754" name="Picture 2" descr="http://www.projectmanagementdocs.com/images/project-management-doc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0700" y="3962401"/>
            <a:ext cx="45847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4588" y="142875"/>
            <a:ext cx="7770812" cy="12319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Project Organization</a:t>
            </a:r>
            <a:b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Works Best When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30325" y="1503363"/>
            <a:ext cx="7391400" cy="4821237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Work can be defined with a specific goal and deadline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job is unique or somewhat unfamiliar to the existing organization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work contains complex interrelated tasks requiring specialized skills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project is temporary but critical to the organization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0922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project cuts across organizational lines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381000"/>
            <a:ext cx="7772400" cy="660400"/>
          </a:xfrm>
          <a:prstGeom prst="rect">
            <a:avLst/>
          </a:prstGeom>
        </p:spPr>
        <p:txBody>
          <a:bodyPr lIns="90475" tIns="44444" rIns="90475" bIns="44444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Role of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the Project Manager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54125" y="1665288"/>
            <a:ext cx="68199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b="1">
                <a:solidFill>
                  <a:schemeClr val="accent1"/>
                </a:solidFill>
                <a:ea typeface="MS PGothic" pitchFamily="34" charset="-128"/>
              </a:rPr>
              <a:t>Highly visible</a:t>
            </a:r>
          </a:p>
          <a:p>
            <a:pPr>
              <a:lnSpc>
                <a:spcPct val="90000"/>
              </a:lnSpc>
            </a:pPr>
            <a:r>
              <a:rPr lang="en-AU" sz="3200" b="1">
                <a:solidFill>
                  <a:schemeClr val="accent1"/>
                </a:solidFill>
                <a:ea typeface="MS PGothic" pitchFamily="34" charset="-128"/>
              </a:rPr>
              <a:t>Responsible for making sure that: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4125" y="2887663"/>
            <a:ext cx="75469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800">
                <a:ea typeface="MS PGothic" pitchFamily="34" charset="-128"/>
              </a:rPr>
              <a:t>All necessary activities are finished in order and on time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800">
                <a:ea typeface="MS PGothic" pitchFamily="34" charset="-128"/>
              </a:rPr>
              <a:t>The project comes in within budget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800">
                <a:ea typeface="MS PGothic" pitchFamily="34" charset="-128"/>
              </a:rPr>
              <a:t>The project meets quality goals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800">
                <a:ea typeface="MS PGothic" pitchFamily="34" charset="-128"/>
              </a:rPr>
              <a:t>The people assigned to the project receive motivation, direction, and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84262" y="381000"/>
            <a:ext cx="7772400" cy="7747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Ethical Issues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19225" y="3752850"/>
            <a:ext cx="7648575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400">
                <a:ea typeface="MS PGothic" pitchFamily="34" charset="-128"/>
              </a:rPr>
              <a:t>Offers of gifts from contractors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400">
                <a:ea typeface="MS PGothic" pitchFamily="34" charset="-128"/>
              </a:rPr>
              <a:t>Pressure to alter status reports to mask delays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400">
                <a:ea typeface="MS PGothic" pitchFamily="34" charset="-128"/>
              </a:rPr>
              <a:t>False reports for charges of time and expenses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" pitchFamily="34" charset="0"/>
              <a:buAutoNum type="arabicPeriod"/>
            </a:pPr>
            <a:r>
              <a:rPr lang="en-AU" sz="2400">
                <a:ea typeface="MS PGothic" pitchFamily="34" charset="-128"/>
              </a:rPr>
              <a:t>Pressure to compromise quality to meet schedules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93787" y="1331913"/>
            <a:ext cx="7927975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2800">
                <a:ea typeface="MS PGothic" pitchFamily="34" charset="-128"/>
              </a:rPr>
              <a:t>Project managers face many ethical decisions on a daily basis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/>
              <a:buChar char="►"/>
            </a:pPr>
            <a:r>
              <a:rPr lang="en-US" sz="2800">
                <a:ea typeface="MS PGothic" pitchFamily="34" charset="-128"/>
              </a:rPr>
              <a:t>The Project Management Institute has established an ethical code to deal with problems such 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ema\Desktop\slicover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70" y="6381328"/>
            <a:ext cx="882530" cy="417797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30288" y="384175"/>
            <a:ext cx="8113712" cy="912812"/>
          </a:xfrm>
          <a:prstGeom prst="rect">
            <a:avLst/>
          </a:prstGeom>
          <a:extLst>
            <a:ext uri="{909E8E84-426E-40dd-AFC4-6F175D3DCCD1}"/>
          </a:extLst>
        </p:spPr>
        <p:txBody>
          <a:bodyPr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Work Breakdown Structure</a:t>
            </a:r>
            <a:endParaRPr kumimoji="0" lang="en-US" sz="43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03325" y="1792287"/>
            <a:ext cx="7837488" cy="3465513"/>
            <a:chOff x="673100" y="1743075"/>
            <a:chExt cx="7837803" cy="346558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73100" y="1743075"/>
              <a:ext cx="12334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AU" sz="3200" b="1">
                  <a:solidFill>
                    <a:srgbClr val="255898"/>
                  </a:solidFill>
                  <a:ea typeface="MS PGothic" pitchFamily="34" charset="-128"/>
                </a:rPr>
                <a:t>Level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73100" y="2430463"/>
              <a:ext cx="7837803" cy="277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tabLst>
                  <a:tab pos="533400" algn="l"/>
                  <a:tab pos="1079500" algn="l"/>
                  <a:tab pos="1612900" algn="l"/>
                  <a:tab pos="2159000" algn="l"/>
                </a:tabLst>
              </a:pPr>
              <a:r>
                <a:rPr lang="en-US" sz="3200" b="1">
                  <a:solidFill>
                    <a:srgbClr val="255898"/>
                  </a:solidFill>
                  <a:ea typeface="MS PGothic" pitchFamily="34" charset="-128"/>
                </a:rPr>
                <a:t>1.</a:t>
              </a:r>
              <a:r>
                <a:rPr lang="en-US" sz="3200" b="1">
                  <a:ea typeface="MS PGothic" pitchFamily="34" charset="-128"/>
                </a:rPr>
                <a:t>	</a:t>
              </a:r>
              <a:r>
                <a:rPr lang="en-US" sz="3200">
                  <a:ea typeface="MS PGothic" pitchFamily="34" charset="-128"/>
                </a:rPr>
                <a:t>Project</a:t>
              </a:r>
            </a:p>
            <a:p>
              <a:pPr>
                <a:lnSpc>
                  <a:spcPct val="90000"/>
                </a:lnSpc>
                <a:spcAft>
                  <a:spcPts val="1200"/>
                </a:spcAft>
                <a:tabLst>
                  <a:tab pos="533400" algn="l"/>
                  <a:tab pos="1079500" algn="l"/>
                  <a:tab pos="1612900" algn="l"/>
                  <a:tab pos="2159000" algn="l"/>
                </a:tabLst>
              </a:pPr>
              <a:r>
                <a:rPr lang="en-US" sz="3200">
                  <a:ea typeface="MS PGothic" pitchFamily="34" charset="-128"/>
                </a:rPr>
                <a:t>	</a:t>
              </a:r>
              <a:r>
                <a:rPr lang="en-US" sz="3200" b="1">
                  <a:solidFill>
                    <a:srgbClr val="255898"/>
                  </a:solidFill>
                  <a:ea typeface="MS PGothic" pitchFamily="34" charset="-128"/>
                </a:rPr>
                <a:t>2.	</a:t>
              </a:r>
              <a:r>
                <a:rPr lang="en-US" sz="3200">
                  <a:ea typeface="MS PGothic" pitchFamily="34" charset="-128"/>
                </a:rPr>
                <a:t>Major tasks in the project</a:t>
              </a:r>
            </a:p>
            <a:p>
              <a:pPr>
                <a:lnSpc>
                  <a:spcPct val="90000"/>
                </a:lnSpc>
                <a:spcAft>
                  <a:spcPts val="1200"/>
                </a:spcAft>
                <a:tabLst>
                  <a:tab pos="533400" algn="l"/>
                  <a:tab pos="1079500" algn="l"/>
                  <a:tab pos="1612900" algn="l"/>
                  <a:tab pos="2159000" algn="l"/>
                </a:tabLst>
              </a:pPr>
              <a:r>
                <a:rPr lang="en-US" sz="3200">
                  <a:ea typeface="MS PGothic" pitchFamily="34" charset="-128"/>
                </a:rPr>
                <a:t>	</a:t>
              </a:r>
              <a:r>
                <a:rPr lang="en-US" sz="3200" b="1">
                  <a:solidFill>
                    <a:srgbClr val="255898"/>
                  </a:solidFill>
                  <a:ea typeface="MS PGothic" pitchFamily="34" charset="-128"/>
                </a:rPr>
                <a:t>	3.	</a:t>
              </a:r>
              <a:r>
                <a:rPr lang="en-US" sz="3200">
                  <a:ea typeface="MS PGothic" pitchFamily="34" charset="-128"/>
                </a:rPr>
                <a:t>Subtasks in the major tasks</a:t>
              </a:r>
            </a:p>
            <a:p>
              <a:pPr>
                <a:lnSpc>
                  <a:spcPct val="90000"/>
                </a:lnSpc>
                <a:spcAft>
                  <a:spcPts val="1200"/>
                </a:spcAft>
                <a:tabLst>
                  <a:tab pos="533400" algn="l"/>
                  <a:tab pos="1079500" algn="l"/>
                  <a:tab pos="1612900" algn="l"/>
                  <a:tab pos="2159000" algn="l"/>
                </a:tabLst>
              </a:pPr>
              <a:r>
                <a:rPr lang="en-US" sz="3200">
                  <a:ea typeface="MS PGothic" pitchFamily="34" charset="-128"/>
                </a:rPr>
                <a:t>			</a:t>
              </a:r>
              <a:r>
                <a:rPr lang="en-US" sz="3200" b="1">
                  <a:solidFill>
                    <a:srgbClr val="255898"/>
                  </a:solidFill>
                  <a:ea typeface="MS PGothic" pitchFamily="34" charset="-128"/>
                </a:rPr>
                <a:t>4.</a:t>
              </a:r>
              <a:r>
                <a:rPr lang="en-US" sz="3200">
                  <a:ea typeface="MS PGothic" pitchFamily="34" charset="-128"/>
                </a:rPr>
                <a:t>	Activities (or “work packages”)</a:t>
              </a:r>
              <a:br>
                <a:rPr lang="en-US" sz="3200">
                  <a:ea typeface="MS PGothic" pitchFamily="34" charset="-128"/>
                </a:rPr>
              </a:br>
              <a:r>
                <a:rPr lang="en-US" sz="3200">
                  <a:ea typeface="MS PGothic" pitchFamily="34" charset="-128"/>
                </a:rPr>
                <a:t>				to be completed</a:t>
              </a:r>
              <a:endParaRPr lang="en-AU" sz="2400">
                <a:ea typeface="MS P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472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ＭＳ Ｐゴシック</vt:lpstr>
      <vt:lpstr>Arial</vt:lpstr>
      <vt:lpstr>Arial Rounded MT Bold</vt:lpstr>
      <vt:lpstr>Calibri</vt:lpstr>
      <vt:lpstr>Calibri Light</vt:lpstr>
      <vt:lpstr>Lucida Grande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ilker</dc:creator>
  <cp:lastModifiedBy>HP</cp:lastModifiedBy>
  <cp:revision>32</cp:revision>
  <dcterms:created xsi:type="dcterms:W3CDTF">2016-10-21T08:50:48Z</dcterms:created>
  <dcterms:modified xsi:type="dcterms:W3CDTF">2022-03-16T19:27:36Z</dcterms:modified>
</cp:coreProperties>
</file>