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1" r:id="rId13"/>
    <p:sldId id="276" r:id="rId14"/>
    <p:sldId id="277" r:id="rId15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21244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2539" y="2793624"/>
            <a:ext cx="8126902" cy="3443860"/>
          </a:xfrm>
        </p:spPr>
        <p:txBody>
          <a:bodyPr anchor="b">
            <a:normAutofit/>
          </a:bodyPr>
          <a:lstStyle>
            <a:lvl1pPr algn="r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2539" y="6237488"/>
            <a:ext cx="8126902" cy="199888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 cap="all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3288" y="8349264"/>
            <a:ext cx="1723979" cy="537351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2540" y="8349264"/>
            <a:ext cx="5592373" cy="53735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641" y="8349264"/>
            <a:ext cx="593801" cy="537351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6731186"/>
            <a:ext cx="11054080" cy="80602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481" y="1325670"/>
            <a:ext cx="9753600" cy="45012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76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7537213"/>
            <a:ext cx="11054080" cy="702168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4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5" y="866990"/>
            <a:ext cx="11054079" cy="4443305"/>
          </a:xfrm>
        </p:spPr>
        <p:txBody>
          <a:bodyPr anchor="ctr">
            <a:normAutofit/>
          </a:bodyPr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3" y="6177280"/>
            <a:ext cx="11054079" cy="2059093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888" y="102131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02028" y="391348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298" y="866990"/>
            <a:ext cx="10085400" cy="3901439"/>
          </a:xfrm>
        </p:spPr>
        <p:txBody>
          <a:bodyPr anchor="ctr">
            <a:normAutofit/>
          </a:bodyPr>
          <a:lstStyle>
            <a:lvl1pPr algn="l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06111" y="4768427"/>
            <a:ext cx="9779389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445" y="6177280"/>
            <a:ext cx="11054080" cy="2059093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5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4681455"/>
            <a:ext cx="11054081" cy="2088960"/>
          </a:xfrm>
        </p:spPr>
        <p:txBody>
          <a:bodyPr anchor="b">
            <a:normAutofit/>
          </a:bodyPr>
          <a:lstStyle>
            <a:lvl1pPr algn="l">
              <a:defRPr sz="398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6770415"/>
            <a:ext cx="11054083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9888" y="102131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02028" y="3913488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298" y="866990"/>
            <a:ext cx="10085400" cy="3901439"/>
          </a:xfrm>
        </p:spPr>
        <p:txBody>
          <a:bodyPr anchor="ctr">
            <a:normAutofit/>
          </a:bodyPr>
          <a:lstStyle>
            <a:lvl1pPr algn="l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41" y="5527040"/>
            <a:ext cx="11054081" cy="12643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1" y="6791395"/>
            <a:ext cx="11054081" cy="1444978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9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538" y="866990"/>
            <a:ext cx="11054081" cy="39014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538" y="4985173"/>
            <a:ext cx="1105408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536" y="6177280"/>
            <a:ext cx="1105408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4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240" y="866989"/>
            <a:ext cx="11054080" cy="2071135"/>
          </a:xfrm>
        </p:spPr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8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9791" y="866987"/>
            <a:ext cx="2384528" cy="7369388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8519373" cy="736938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4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4705537"/>
            <a:ext cx="11054080" cy="2088960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1" y="6794497"/>
            <a:ext cx="11054080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 cap="all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8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1" y="3046497"/>
            <a:ext cx="5423002" cy="51898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1320" y="3046497"/>
            <a:ext cx="5423002" cy="51898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95" y="3154868"/>
            <a:ext cx="503552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4082064"/>
            <a:ext cx="5423002" cy="41543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0260" y="3154868"/>
            <a:ext cx="500406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1318" y="4082064"/>
            <a:ext cx="5423002" cy="41543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866989"/>
            <a:ext cx="11054080" cy="2071135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2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66" y="2215634"/>
            <a:ext cx="4071694" cy="204705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39" y="866988"/>
            <a:ext cx="6582009" cy="736938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666" y="4262685"/>
            <a:ext cx="4071694" cy="2625045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" y="0"/>
            <a:ext cx="12968676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49" y="2468511"/>
            <a:ext cx="5827135" cy="195072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52640" y="1300480"/>
            <a:ext cx="4551680" cy="6502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76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49" y="4419231"/>
            <a:ext cx="5827135" cy="2600960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866989"/>
            <a:ext cx="11054080" cy="20711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3046497"/>
            <a:ext cx="11054080" cy="5189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78169" y="8349264"/>
            <a:ext cx="1723979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41" y="8349264"/>
            <a:ext cx="8519553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0521" y="8349264"/>
            <a:ext cx="593801" cy="537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7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0"/>
        </a:spcBef>
        <a:spcAft>
          <a:spcPts val="1422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3095870"/>
            <a:ext cx="9098280" cy="6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20" dirty="0"/>
              <a:t>Coursera </a:t>
            </a:r>
            <a:r>
              <a:rPr lang="en-IN" spc="-330" dirty="0"/>
              <a:t>Capstone</a:t>
            </a:r>
            <a:r>
              <a:rPr lang="en-IN" spc="165" dirty="0"/>
              <a:t> </a:t>
            </a:r>
            <a:r>
              <a:rPr lang="en-IN"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125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lang="fr-FR" sz="3600" spc="-22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lang="fr-FR" sz="3600" spc="-16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fr-FR" sz="3600" spc="-28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fr-FR" sz="3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600" spc="-45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lang="fr-FR"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270170"/>
            <a:ext cx="78587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 </a:t>
            </a:r>
            <a:r>
              <a:rPr sz="3600" spc="35" dirty="0"/>
              <a:t>Statistics </a:t>
            </a:r>
            <a:r>
              <a:rPr lang="nb-NO" sz="3600" spc="65" dirty="0"/>
              <a:t>of</a:t>
            </a:r>
            <a:r>
              <a:rPr sz="3600" spc="-10" dirty="0"/>
              <a:t> </a:t>
            </a:r>
            <a:r>
              <a:rPr lang="nb-NO" sz="3600" spc="25" dirty="0"/>
              <a:t>restaurants by their distance to venues</a:t>
            </a:r>
            <a:endParaRPr sz="36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A3F6E66-946D-41ED-B46F-FB7687EC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1"/>
            <a:ext cx="130048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b-NO" sz="4800" dirty="0"/>
              <a:t>Statistics of venues in the city</a:t>
            </a:r>
            <a:endParaRPr sz="48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EB8C561-4D5A-4F75-B30A-E63FA987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618"/>
            <a:ext cx="13004800" cy="7082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b-NO" sz="3600" spc="45" dirty="0"/>
              <a:t>Clusters of venues in kristiansand</a:t>
            </a:r>
            <a:endParaRPr sz="3600" dirty="0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3BEB44C-A2E6-4F0B-9C0A-8A811616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620"/>
            <a:ext cx="13004800" cy="7524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720970"/>
            <a:ext cx="5340350" cy="6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/>
              <a:t>Discussion</a:t>
            </a:r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0240" y="1924490"/>
            <a:ext cx="11054080" cy="74338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l"/>
            <a:r>
              <a:rPr lang="en-US" sz="3200" b="0" i="0" dirty="0">
                <a:effectLst/>
                <a:latin typeface="Inter"/>
              </a:rPr>
              <a:t>From above reports, we could get an idea why the predicted one is pointed/clustered on the red spots which is the center of attraction for the place where we can establish our restaurant.</a:t>
            </a:r>
          </a:p>
          <a:p>
            <a:pPr algn="l"/>
            <a:endParaRPr lang="en-US" sz="3200" dirty="0">
              <a:latin typeface="Inter"/>
            </a:endParaRPr>
          </a:p>
          <a:p>
            <a:pPr algn="l"/>
            <a:endParaRPr lang="en-US" sz="3200" b="0" i="0" dirty="0">
              <a:effectLst/>
              <a:latin typeface="Inter"/>
            </a:endParaRPr>
          </a:p>
          <a:p>
            <a:pPr algn="l"/>
            <a:r>
              <a:rPr lang="en-US" sz="3200" b="0" i="0" dirty="0" err="1">
                <a:effectLst/>
                <a:latin typeface="Inter"/>
              </a:rPr>
              <a:t>KMeans</a:t>
            </a:r>
            <a:r>
              <a:rPr lang="en-US" sz="3200" b="0" i="0" dirty="0">
                <a:effectLst/>
                <a:latin typeface="Inter"/>
              </a:rPr>
              <a:t> have figured out the most common place for all the venues.</a:t>
            </a:r>
          </a:p>
          <a:p>
            <a:pPr algn="l"/>
            <a:endParaRPr lang="en-US" sz="3200" dirty="0">
              <a:latin typeface="Inter"/>
            </a:endParaRPr>
          </a:p>
          <a:p>
            <a:pPr algn="l"/>
            <a:r>
              <a:rPr lang="en-US" sz="3200" b="0" i="0" dirty="0">
                <a:effectLst/>
                <a:latin typeface="Inter"/>
              </a:rPr>
              <a:t>This output was very adjacent to the core location.</a:t>
            </a:r>
          </a:p>
          <a:p>
            <a:pPr algn="l"/>
            <a:endParaRPr lang="en-US" sz="3200" dirty="0">
              <a:latin typeface="Inter"/>
            </a:endParaRPr>
          </a:p>
          <a:p>
            <a:pPr algn="l"/>
            <a:r>
              <a:rPr lang="en-US" sz="3200" b="0" i="0" dirty="0">
                <a:effectLst/>
                <a:latin typeface="Inter"/>
              </a:rPr>
              <a:t>This proves the accurate spotting of our predicted algorithm.</a:t>
            </a:r>
          </a:p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endParaRPr lang="en-US" sz="2400" spc="-15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4836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FontTx/>
              <a:buChar char="•"/>
              <a:tabLst>
                <a:tab pos="660400" algn="l"/>
              </a:tabLst>
            </a:pPr>
            <a:r>
              <a:rPr lang="en-US" sz="2800" b="0" i="0" dirty="0">
                <a:effectLst/>
              </a:rPr>
              <a:t>As a </a:t>
            </a:r>
            <a:r>
              <a:rPr lang="en-US" sz="2800" b="0" i="0" dirty="0" err="1">
                <a:effectLst/>
              </a:rPr>
              <a:t>result,one</a:t>
            </a:r>
            <a:r>
              <a:rPr lang="en-US" sz="2800" b="0" i="0" dirty="0">
                <a:effectLst/>
              </a:rPr>
              <a:t> can set up a hotel/restaurant around given red spot. This will bring revenue automatically as we have located in very near to core one which is proved by </a:t>
            </a:r>
            <a:r>
              <a:rPr lang="en-US" sz="2800" b="0" i="0" dirty="0" err="1">
                <a:effectLst/>
              </a:rPr>
              <a:t>Kmeans</a:t>
            </a:r>
            <a:r>
              <a:rPr lang="en-US" sz="2800" b="0" i="0" dirty="0">
                <a:effectLst/>
              </a:rPr>
              <a:t>.</a:t>
            </a:r>
            <a:endParaRPr lang="en-US" sz="2800" dirty="0"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65" dirty="0">
                <a:solidFill>
                  <a:srgbClr val="FFFFFF"/>
                </a:solidFill>
                <a:cs typeface="Arial"/>
              </a:rPr>
              <a:t>This </a:t>
            </a:r>
            <a:r>
              <a:rPr sz="2800" spc="-60" dirty="0">
                <a:solidFill>
                  <a:srgbClr val="FFFFFF"/>
                </a:solidFill>
                <a:cs typeface="Arial"/>
              </a:rPr>
              <a:t>project </a:t>
            </a:r>
            <a:r>
              <a:rPr sz="2800" spc="-365" dirty="0">
                <a:solidFill>
                  <a:srgbClr val="FFFFFF"/>
                </a:solidFill>
                <a:cs typeface="Arial"/>
              </a:rPr>
              <a:t>has </a:t>
            </a:r>
            <a:r>
              <a:rPr sz="2800" spc="-180" dirty="0">
                <a:solidFill>
                  <a:srgbClr val="FFFFFF"/>
                </a:solidFill>
                <a:cs typeface="Arial"/>
              </a:rPr>
              <a:t>shown </a:t>
            </a:r>
            <a:r>
              <a:rPr sz="2800" spc="-254" dirty="0">
                <a:solidFill>
                  <a:srgbClr val="FFFFFF"/>
                </a:solidFill>
                <a:cs typeface="Arial"/>
              </a:rPr>
              <a:t>me </a:t>
            </a:r>
            <a:r>
              <a:rPr sz="2800" spc="-470" dirty="0">
                <a:solidFill>
                  <a:srgbClr val="FFFFFF"/>
                </a:solidFill>
                <a:cs typeface="Arial"/>
              </a:rPr>
              <a:t>a </a:t>
            </a:r>
            <a:r>
              <a:rPr sz="2800" spc="-135" dirty="0">
                <a:solidFill>
                  <a:srgbClr val="FFFFFF"/>
                </a:solidFill>
                <a:cs typeface="Arial"/>
              </a:rPr>
              <a:t>practical </a:t>
            </a:r>
            <a:r>
              <a:rPr sz="2800" spc="-155" dirty="0">
                <a:solidFill>
                  <a:srgbClr val="FFFFFF"/>
                </a:solidFill>
                <a:cs typeface="Arial"/>
              </a:rPr>
              <a:t>application </a:t>
            </a:r>
            <a:r>
              <a:rPr sz="2800" spc="90" dirty="0">
                <a:solidFill>
                  <a:srgbClr val="FFFFFF"/>
                </a:solidFill>
                <a:cs typeface="Arial"/>
              </a:rPr>
              <a:t>to </a:t>
            </a:r>
            <a:r>
              <a:rPr sz="2800" spc="-165" dirty="0">
                <a:solidFill>
                  <a:srgbClr val="FFFFFF"/>
                </a:solidFill>
                <a:cs typeface="Arial"/>
              </a:rPr>
              <a:t>resolve  </a:t>
            </a:r>
            <a:r>
              <a:rPr sz="2800" spc="-470" dirty="0">
                <a:solidFill>
                  <a:srgbClr val="FFFFFF"/>
                </a:solidFill>
                <a:cs typeface="Arial"/>
              </a:rPr>
              <a:t>a </a:t>
            </a:r>
            <a:r>
              <a:rPr sz="2800" spc="-155" dirty="0">
                <a:solidFill>
                  <a:srgbClr val="FFFFFF"/>
                </a:solidFill>
                <a:cs typeface="Arial"/>
              </a:rPr>
              <a:t>real </a:t>
            </a:r>
            <a:r>
              <a:rPr sz="2800" spc="-105" dirty="0">
                <a:solidFill>
                  <a:srgbClr val="FFFFFF"/>
                </a:solidFill>
                <a:cs typeface="Arial"/>
              </a:rPr>
              <a:t>situation </a:t>
            </a:r>
            <a:r>
              <a:rPr sz="2800" spc="-70" dirty="0">
                <a:solidFill>
                  <a:srgbClr val="FFFFFF"/>
                </a:solidFill>
                <a:cs typeface="Arial"/>
              </a:rPr>
              <a:t>that </a:t>
            </a:r>
            <a:r>
              <a:rPr sz="2800" spc="-365" dirty="0">
                <a:solidFill>
                  <a:srgbClr val="FFFFFF"/>
                </a:solidFill>
                <a:cs typeface="Arial"/>
              </a:rPr>
              <a:t>has </a:t>
            </a:r>
            <a:r>
              <a:rPr sz="2800" spc="-180" dirty="0">
                <a:solidFill>
                  <a:srgbClr val="FFFFFF"/>
                </a:solidFill>
                <a:cs typeface="Arial"/>
              </a:rPr>
              <a:t>impacting </a:t>
            </a:r>
            <a:r>
              <a:rPr sz="2800" spc="-175" dirty="0">
                <a:solidFill>
                  <a:srgbClr val="FFFFFF"/>
                </a:solidFill>
                <a:cs typeface="Arial"/>
              </a:rPr>
              <a:t>personal </a:t>
            </a:r>
            <a:r>
              <a:rPr sz="2800" spc="-280" dirty="0">
                <a:solidFill>
                  <a:srgbClr val="FFFFFF"/>
                </a:solidFill>
                <a:cs typeface="Arial"/>
              </a:rPr>
              <a:t>and </a:t>
            </a:r>
            <a:r>
              <a:rPr sz="2800" spc="-180" dirty="0">
                <a:solidFill>
                  <a:srgbClr val="FFFFFF"/>
                </a:solidFill>
                <a:cs typeface="Arial"/>
              </a:rPr>
              <a:t>financial  </a:t>
            </a:r>
            <a:r>
              <a:rPr sz="2800" spc="-160" dirty="0">
                <a:solidFill>
                  <a:srgbClr val="FFFFFF"/>
                </a:solidFill>
                <a:cs typeface="Arial"/>
              </a:rPr>
              <a:t>impact </a:t>
            </a:r>
            <a:r>
              <a:rPr sz="2800" spc="-265" dirty="0">
                <a:solidFill>
                  <a:srgbClr val="FFFFFF"/>
                </a:solidFill>
                <a:cs typeface="Arial"/>
              </a:rPr>
              <a:t>using </a:t>
            </a:r>
            <a:r>
              <a:rPr sz="2800" spc="-160" dirty="0">
                <a:solidFill>
                  <a:srgbClr val="FFFFFF"/>
                </a:solidFill>
                <a:cs typeface="Arial"/>
              </a:rPr>
              <a:t>Data </a:t>
            </a:r>
            <a:r>
              <a:rPr sz="2800" spc="-285" dirty="0">
                <a:solidFill>
                  <a:srgbClr val="FFFFFF"/>
                </a:solidFill>
                <a:cs typeface="Arial"/>
              </a:rPr>
              <a:t>Science</a:t>
            </a:r>
            <a:r>
              <a:rPr sz="2800" spc="-170" dirty="0">
                <a:solidFill>
                  <a:srgbClr val="FFFFFF"/>
                </a:solidFill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cs typeface="Arial"/>
              </a:rPr>
              <a:t>tools.</a:t>
            </a:r>
            <a:endParaRPr sz="2800" dirty="0"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2800" spc="-170" dirty="0">
                <a:solidFill>
                  <a:srgbClr val="FFFFFF"/>
                </a:solidFill>
                <a:cs typeface="Arial"/>
              </a:rPr>
              <a:t>The </a:t>
            </a:r>
            <a:r>
              <a:rPr sz="2800" spc="-260" dirty="0">
                <a:solidFill>
                  <a:srgbClr val="FFFFFF"/>
                </a:solidFill>
                <a:cs typeface="Arial"/>
              </a:rPr>
              <a:t>mapping </a:t>
            </a:r>
            <a:r>
              <a:rPr sz="2800" spc="-10" dirty="0">
                <a:solidFill>
                  <a:srgbClr val="FFFFFF"/>
                </a:solidFill>
                <a:cs typeface="Arial"/>
              </a:rPr>
              <a:t>with </a:t>
            </a:r>
            <a:r>
              <a:rPr sz="2800" spc="-175" dirty="0">
                <a:solidFill>
                  <a:srgbClr val="FFFFFF"/>
                </a:solidFill>
                <a:cs typeface="Arial"/>
              </a:rPr>
              <a:t>Folium </a:t>
            </a:r>
            <a:r>
              <a:rPr sz="2800" spc="-220" dirty="0">
                <a:solidFill>
                  <a:srgbClr val="FFFFFF"/>
                </a:solidFill>
                <a:cs typeface="Arial"/>
              </a:rPr>
              <a:t>is </a:t>
            </a:r>
            <a:r>
              <a:rPr sz="2800" spc="-470" dirty="0">
                <a:solidFill>
                  <a:srgbClr val="FFFFFF"/>
                </a:solidFill>
                <a:cs typeface="Arial"/>
              </a:rPr>
              <a:t>a </a:t>
            </a:r>
            <a:r>
              <a:rPr sz="2800" spc="-120" dirty="0">
                <a:solidFill>
                  <a:srgbClr val="FFFFFF"/>
                </a:solidFill>
                <a:cs typeface="Arial"/>
              </a:rPr>
              <a:t>very </a:t>
            </a:r>
            <a:r>
              <a:rPr sz="2800" spc="-90" dirty="0">
                <a:solidFill>
                  <a:srgbClr val="FFFFFF"/>
                </a:solidFill>
                <a:cs typeface="Arial"/>
              </a:rPr>
              <a:t>powerful </a:t>
            </a:r>
            <a:r>
              <a:rPr sz="2800" spc="-160" dirty="0">
                <a:solidFill>
                  <a:srgbClr val="FFFFFF"/>
                </a:solidFill>
                <a:cs typeface="Arial"/>
              </a:rPr>
              <a:t>technique </a:t>
            </a:r>
            <a:r>
              <a:rPr sz="2800" spc="90" dirty="0">
                <a:solidFill>
                  <a:srgbClr val="FFFFFF"/>
                </a:solidFill>
                <a:cs typeface="Arial"/>
              </a:rPr>
              <a:t>to  </a:t>
            </a:r>
            <a:r>
              <a:rPr sz="2800" spc="-150" dirty="0">
                <a:solidFill>
                  <a:srgbClr val="FFFFFF"/>
                </a:solidFill>
                <a:cs typeface="Arial"/>
              </a:rPr>
              <a:t>consolidate </a:t>
            </a:r>
            <a:r>
              <a:rPr sz="2800" spc="-80" dirty="0">
                <a:solidFill>
                  <a:srgbClr val="FFFFFF"/>
                </a:solidFill>
                <a:cs typeface="Arial"/>
              </a:rPr>
              <a:t>information </a:t>
            </a:r>
            <a:r>
              <a:rPr sz="2800" spc="-280" dirty="0">
                <a:solidFill>
                  <a:srgbClr val="FFFFFF"/>
                </a:solidFill>
                <a:cs typeface="Arial"/>
              </a:rPr>
              <a:t>and </a:t>
            </a:r>
            <a:r>
              <a:rPr sz="2800" spc="-290" dirty="0">
                <a:solidFill>
                  <a:srgbClr val="FFFFFF"/>
                </a:solidFill>
                <a:cs typeface="Arial"/>
              </a:rPr>
              <a:t>make </a:t>
            </a:r>
            <a:r>
              <a:rPr sz="2800" spc="-100" dirty="0">
                <a:solidFill>
                  <a:srgbClr val="FFFFFF"/>
                </a:solidFill>
                <a:cs typeface="Arial"/>
              </a:rPr>
              <a:t>the </a:t>
            </a:r>
            <a:r>
              <a:rPr sz="2800" spc="-285" dirty="0">
                <a:solidFill>
                  <a:srgbClr val="FFFFFF"/>
                </a:solidFill>
                <a:cs typeface="Arial"/>
              </a:rPr>
              <a:t>analysis </a:t>
            </a:r>
            <a:r>
              <a:rPr sz="2800" spc="-280" dirty="0">
                <a:solidFill>
                  <a:srgbClr val="FFFFFF"/>
                </a:solidFill>
                <a:cs typeface="Arial"/>
              </a:rPr>
              <a:t>and </a:t>
            </a:r>
            <a:r>
              <a:rPr sz="2800" spc="-170" dirty="0">
                <a:solidFill>
                  <a:srgbClr val="FFFFFF"/>
                </a:solidFill>
                <a:cs typeface="Arial"/>
              </a:rPr>
              <a:t>decision  </a:t>
            </a:r>
            <a:r>
              <a:rPr sz="2800" spc="-105" dirty="0">
                <a:solidFill>
                  <a:srgbClr val="FFFFFF"/>
                </a:solidFill>
                <a:cs typeface="Arial"/>
              </a:rPr>
              <a:t>thoroughly </a:t>
            </a:r>
            <a:r>
              <a:rPr sz="2800" spc="-280" dirty="0">
                <a:solidFill>
                  <a:srgbClr val="FFFFFF"/>
                </a:solidFill>
                <a:cs typeface="Arial"/>
              </a:rPr>
              <a:t>and </a:t>
            </a:r>
            <a:r>
              <a:rPr sz="2800" spc="-10" dirty="0">
                <a:solidFill>
                  <a:srgbClr val="FFFFFF"/>
                </a:solidFill>
                <a:cs typeface="Arial"/>
              </a:rPr>
              <a:t>with </a:t>
            </a:r>
            <a:r>
              <a:rPr sz="2800" spc="-160" dirty="0">
                <a:solidFill>
                  <a:srgbClr val="FFFFFF"/>
                </a:solidFill>
                <a:cs typeface="Arial"/>
              </a:rPr>
              <a:t>confidence. </a:t>
            </a:r>
            <a:r>
              <a:rPr sz="2800" spc="-105" dirty="0">
                <a:solidFill>
                  <a:srgbClr val="FFFFFF"/>
                </a:solidFill>
                <a:cs typeface="Arial"/>
              </a:rPr>
              <a:t>I </a:t>
            </a:r>
            <a:r>
              <a:rPr sz="2800" spc="-100" dirty="0">
                <a:solidFill>
                  <a:srgbClr val="FFFFFF"/>
                </a:solidFill>
                <a:cs typeface="Arial"/>
              </a:rPr>
              <a:t>would </a:t>
            </a:r>
            <a:r>
              <a:rPr sz="2800" spc="-165" dirty="0">
                <a:solidFill>
                  <a:srgbClr val="FFFFFF"/>
                </a:solidFill>
                <a:cs typeface="Arial"/>
              </a:rPr>
              <a:t>recommend </a:t>
            </a:r>
            <a:r>
              <a:rPr sz="2800" spc="20" dirty="0">
                <a:solidFill>
                  <a:srgbClr val="FFFFFF"/>
                </a:solidFill>
                <a:cs typeface="Arial"/>
              </a:rPr>
              <a:t>for  </a:t>
            </a:r>
            <a:r>
              <a:rPr sz="2800" spc="-300" dirty="0">
                <a:solidFill>
                  <a:srgbClr val="FFFFFF"/>
                </a:solidFill>
                <a:cs typeface="Arial"/>
              </a:rPr>
              <a:t>use </a:t>
            </a:r>
            <a:r>
              <a:rPr sz="2800" spc="-110" dirty="0">
                <a:solidFill>
                  <a:srgbClr val="FFFFFF"/>
                </a:solidFill>
                <a:cs typeface="Arial"/>
              </a:rPr>
              <a:t>in </a:t>
            </a:r>
            <a:r>
              <a:rPr sz="2800" spc="-135" dirty="0">
                <a:solidFill>
                  <a:srgbClr val="FFFFFF"/>
                </a:solidFill>
                <a:cs typeface="Arial"/>
              </a:rPr>
              <a:t>similar</a:t>
            </a:r>
            <a:r>
              <a:rPr sz="2800" spc="-305" dirty="0">
                <a:solidFill>
                  <a:srgbClr val="FFFFFF"/>
                </a:solidFill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cs typeface="Arial"/>
              </a:rPr>
              <a:t>situations.</a:t>
            </a:r>
            <a:r>
              <a:rPr lang="en-US" sz="2800" b="0" i="0" dirty="0">
                <a:effectLst/>
              </a:rPr>
              <a:t>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6876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nb-NO" sz="2400" b="1" spc="-5" dirty="0">
              <a:solidFill>
                <a:srgbClr val="FFFFF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Arial"/>
              </a:rPr>
              <a:t>Background</a:t>
            </a:r>
            <a:endParaRPr sz="2400" dirty="0">
              <a:cs typeface="Arial"/>
            </a:endParaRPr>
          </a:p>
          <a:p>
            <a:pPr algn="l"/>
            <a:r>
              <a:rPr lang="en-US" sz="2800" dirty="0"/>
              <a:t>I need to establish a restaurant for 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Gusine</a:t>
            </a:r>
            <a:r>
              <a:rPr lang="en-US" sz="2800" b="0" i="0" dirty="0">
                <a:effectLst/>
              </a:rPr>
              <a:t> Catering in Kristiansand city in Norway:</a:t>
            </a:r>
          </a:p>
          <a:p>
            <a:pPr algn="l"/>
            <a:r>
              <a:rPr lang="en-US" sz="2800" dirty="0"/>
              <a:t>This is </a:t>
            </a:r>
            <a:r>
              <a:rPr lang="en-US" sz="2800" b="0" i="0" dirty="0" err="1">
                <a:effectLst/>
              </a:rPr>
              <a:t>Gusine</a:t>
            </a:r>
            <a:r>
              <a:rPr lang="en-US" sz="2800" b="0" i="0" dirty="0">
                <a:effectLst/>
              </a:rPr>
              <a:t> Catering’s business </a:t>
            </a:r>
            <a:r>
              <a:rPr lang="en-US" sz="2800" dirty="0"/>
              <a:t>p</a:t>
            </a:r>
            <a:r>
              <a:rPr lang="en-US" sz="2800" b="0" i="0" dirty="0">
                <a:effectLst/>
              </a:rPr>
              <a:t>roblem to choose of the first neighborhood to offer services. </a:t>
            </a:r>
            <a:endParaRPr sz="2500" dirty="0"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cs typeface="Arial"/>
              </a:rPr>
              <a:t>resolved:</a:t>
            </a:r>
            <a:endParaRPr sz="2400" dirty="0">
              <a:cs typeface="Arial"/>
            </a:endParaRPr>
          </a:p>
          <a:p>
            <a:pPr algn="l"/>
            <a:r>
              <a:rPr lang="en-US" sz="2400" b="0" i="0" dirty="0">
                <a:effectLst/>
              </a:rPr>
              <a:t>• The neighborhood should enable easy replication.</a:t>
            </a:r>
          </a:p>
          <a:p>
            <a:pPr algn="l"/>
            <a:r>
              <a:rPr lang="en-US" sz="2400" b="0" i="0" dirty="0">
                <a:effectLst/>
              </a:rPr>
              <a:t>• The neighborhood should have high demand.</a:t>
            </a:r>
          </a:p>
          <a:p>
            <a:pPr algn="l"/>
            <a:r>
              <a:rPr lang="en-US" sz="2400" b="0" i="0" dirty="0">
                <a:effectLst/>
              </a:rPr>
              <a:t>• The neighborhood should have lower competition.</a:t>
            </a:r>
          </a:p>
          <a:p>
            <a:pPr algn="l"/>
            <a:r>
              <a:rPr lang="en-US" sz="2400" b="0" i="0" dirty="0">
                <a:effectLst/>
              </a:rPr>
              <a:t>• Success Criteria:</a:t>
            </a:r>
          </a:p>
          <a:p>
            <a:pPr algn="l"/>
            <a:r>
              <a:rPr lang="en-US" sz="2400" b="0" i="0" dirty="0">
                <a:effectLst/>
              </a:rPr>
              <a:t>• Good recommendation of neighborhood that meets above points.</a:t>
            </a:r>
          </a:p>
          <a:p>
            <a:pPr algn="l"/>
            <a:r>
              <a:rPr lang="en-US" sz="2400" b="0" i="0" dirty="0">
                <a:effectLst/>
              </a:rPr>
              <a:t>• It should have capability to enable latest information whenever required.</a:t>
            </a: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500" dirty="0"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cs typeface="Arial"/>
              </a:rPr>
              <a:t>Audience</a:t>
            </a:r>
            <a:endParaRPr sz="2400" dirty="0"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cs typeface="Arial"/>
              </a:rPr>
              <a:t>considering </a:t>
            </a:r>
            <a:r>
              <a:rPr lang="nb-NO" sz="2400" spc="15" dirty="0">
                <a:solidFill>
                  <a:srgbClr val="FFFFFF"/>
                </a:solidFill>
                <a:cs typeface="Arial"/>
              </a:rPr>
              <a:t>to establish a food business in Kristiansand city.</a:t>
            </a:r>
            <a:r>
              <a:rPr sz="2400" spc="-45" dirty="0">
                <a:solidFill>
                  <a:srgbClr val="FFFFFF"/>
                </a:solidFill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cs typeface="Arial"/>
              </a:rPr>
              <a:t>skills.</a:t>
            </a: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71763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algn="l"/>
            <a:endParaRPr lang="en-US" sz="2400" b="0" i="0" dirty="0">
              <a:effectLst/>
              <a:latin typeface="Inter"/>
            </a:endParaRPr>
          </a:p>
          <a:p>
            <a:pPr algn="l"/>
            <a:r>
              <a:rPr lang="en-US" sz="2400" b="0" i="0" dirty="0">
                <a:effectLst/>
                <a:latin typeface="Inter"/>
              </a:rPr>
              <a:t>For this project we need the following data :</a:t>
            </a:r>
          </a:p>
          <a:p>
            <a:pPr algn="l"/>
            <a:r>
              <a:rPr lang="en-US" sz="2400" b="0" i="0" dirty="0" err="1">
                <a:effectLst/>
                <a:latin typeface="Inter"/>
              </a:rPr>
              <a:t>Resturants</a:t>
            </a:r>
            <a:r>
              <a:rPr lang="en-US" sz="2400" b="0" i="0" dirty="0">
                <a:effectLst/>
                <a:latin typeface="Inter"/>
              </a:rPr>
              <a:t> data that contains list Locality, </a:t>
            </a:r>
            <a:r>
              <a:rPr lang="en-US" sz="2400" b="0" i="0" dirty="0" err="1">
                <a:effectLst/>
                <a:latin typeface="Inter"/>
              </a:rPr>
              <a:t>Resturant</a:t>
            </a:r>
            <a:r>
              <a:rPr lang="en-US" sz="2400" b="0" i="0" dirty="0">
                <a:effectLst/>
                <a:latin typeface="Inter"/>
              </a:rPr>
              <a:t> </a:t>
            </a:r>
            <a:r>
              <a:rPr lang="en-US" sz="2400" b="0" i="0" dirty="0" err="1">
                <a:effectLst/>
                <a:latin typeface="Inter"/>
              </a:rPr>
              <a:t>name,Rating</a:t>
            </a:r>
            <a:r>
              <a:rPr lang="en-US" sz="2400" b="0" i="0" dirty="0">
                <a:effectLst/>
                <a:latin typeface="Inter"/>
              </a:rPr>
              <a:t> along with their latitude and longitude.</a:t>
            </a:r>
          </a:p>
          <a:p>
            <a:pPr algn="l"/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lang="nb-NO" sz="20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l"/>
            <a:endParaRPr lang="en-US" sz="2400" b="0" i="0" dirty="0">
              <a:effectLst/>
              <a:latin typeface="Inter"/>
            </a:endParaRPr>
          </a:p>
          <a:p>
            <a:pPr algn="l"/>
            <a:r>
              <a:rPr lang="en-US" sz="2400" b="0" i="0" dirty="0">
                <a:effectLst/>
                <a:latin typeface="Inter"/>
              </a:rPr>
              <a:t>This data set contains the required information. And we will use this data set to explore various locality of Kristiansand city.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Nearby places in each locality of the city.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Data source : </a:t>
            </a:r>
            <a:r>
              <a:rPr lang="en-US" sz="2400" b="0" i="0" dirty="0" err="1">
                <a:effectLst/>
                <a:latin typeface="Inter"/>
              </a:rPr>
              <a:t>Fousquare</a:t>
            </a:r>
            <a:r>
              <a:rPr lang="en-US" sz="2400" b="0" i="0" dirty="0">
                <a:effectLst/>
                <a:latin typeface="Inter"/>
              </a:rPr>
              <a:t> API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Description : By using this </a:t>
            </a:r>
            <a:r>
              <a:rPr lang="en-US" sz="2400" b="0" i="0" dirty="0" err="1">
                <a:effectLst/>
                <a:latin typeface="Inter"/>
              </a:rPr>
              <a:t>api</a:t>
            </a:r>
            <a:r>
              <a:rPr lang="en-US" sz="2400" b="0" i="0" dirty="0">
                <a:effectLst/>
                <a:latin typeface="Inter"/>
              </a:rPr>
              <a:t> we will get all the venues in each neighborhood.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Data Requirements for this project: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Neighborhood Information (i.e. name, coordinates, populations).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Venue information (i.e. name, category, coordinates)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Data Processing for this project: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Data cleaning is required</a:t>
            </a:r>
          </a:p>
          <a:p>
            <a:pPr algn="l"/>
            <a:r>
              <a:rPr lang="en-US" sz="2400" b="0" i="0" dirty="0">
                <a:effectLst/>
                <a:latin typeface="Inter"/>
              </a:rPr>
              <a:t>• Data needs to be in a structured format</a:t>
            </a: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 dirty="0">
              <a:latin typeface="Arial"/>
              <a:cs typeface="Arial"/>
            </a:endParaRPr>
          </a:p>
          <a:p>
            <a:pPr algn="l"/>
            <a:r>
              <a:rPr lang="en-US" sz="2800" b="0" i="0" dirty="0">
                <a:effectLst/>
                <a:latin typeface="Inter"/>
              </a:rPr>
              <a:t>• Data Scrapping Technique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To scrap the neighborhood data from Wikipedia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To make the data into a structured format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Foursquare.com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Retrieving venue information from above API.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K-Means Machine Learning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Segment and cluster similar neighborhoods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Group them based on most common venues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Scoring Weightage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Population count has 50% weightage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• Venue (fewer grocery) has another 50% weightage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514010"/>
            <a:ext cx="9408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lang="nb-NO" sz="3600" spc="-5" dirty="0"/>
              <a:t>Kristiansand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D92F685-8E1F-401F-B643-96EEA7E8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130048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33B3AF6-1CED-4D4D-AEAC-50AD71FA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1"/>
            <a:ext cx="130048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526710"/>
            <a:ext cx="114592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b-NO" sz="3600" spc="20" dirty="0"/>
              <a:t>Kristiansand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FBDFC1E-A63C-4B59-A61D-14DB85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3004800" cy="800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726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Celestial</vt:lpstr>
      <vt:lpstr>Coursera Capstone project</vt:lpstr>
      <vt:lpstr>Report Content</vt:lpstr>
      <vt:lpstr>Introduction</vt:lpstr>
      <vt:lpstr>Data Section</vt:lpstr>
      <vt:lpstr>Methodology</vt:lpstr>
      <vt:lpstr>Execution and Results</vt:lpstr>
      <vt:lpstr>Current residence Neighborhood in Kristiansand</vt:lpstr>
      <vt:lpstr>Venues around Neighborhood in</vt:lpstr>
      <vt:lpstr>Kristiansand Map - Neighborhoods and Cluster of Venues</vt:lpstr>
      <vt:lpstr> Statistics of restaurants by their distance to venues</vt:lpstr>
      <vt:lpstr>Statistics of venues in the city</vt:lpstr>
      <vt:lpstr>Clusters of venues in kristiansand</vt:lpstr>
      <vt:lpstr>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abraham anderson</cp:lastModifiedBy>
  <cp:revision>4</cp:revision>
  <dcterms:created xsi:type="dcterms:W3CDTF">2021-01-15T07:50:44Z</dcterms:created>
  <dcterms:modified xsi:type="dcterms:W3CDTF">2021-01-15T11:26:49Z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2021-01-15T00:00:00Z</vt:filetime>
  </property>
</Properties>
</file>