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1" r:id="rId9"/>
    <p:sldId id="264" r:id="rId10"/>
    <p:sldId id="260" r:id="rId11"/>
    <p:sldId id="265" r:id="rId12"/>
    <p:sldId id="263" r:id="rId13"/>
    <p:sldId id="26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B31A8-1D47-4906-8B64-8E98803AD6BA}" v="115" dt="2020-01-18T21:00:52.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12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Hall" userId="83e013f9-570f-4443-9159-e4af494bc6db" providerId="ADAL" clId="{F1CB31A8-1D47-4906-8B64-8E98803AD6BA}"/>
    <pc:docChg chg="undo custSel addSld delSld modSld sldOrd">
      <pc:chgData name="Craig Hall" userId="83e013f9-570f-4443-9159-e4af494bc6db" providerId="ADAL" clId="{F1CB31A8-1D47-4906-8B64-8E98803AD6BA}" dt="2020-01-18T21:01:15.285" v="5896" actId="20577"/>
      <pc:docMkLst>
        <pc:docMk/>
      </pc:docMkLst>
      <pc:sldChg chg="modSp">
        <pc:chgData name="Craig Hall" userId="83e013f9-570f-4443-9159-e4af494bc6db" providerId="ADAL" clId="{F1CB31A8-1D47-4906-8B64-8E98803AD6BA}" dt="2020-01-14T17:57:57.505" v="5" actId="20577"/>
        <pc:sldMkLst>
          <pc:docMk/>
          <pc:sldMk cId="2817863827" sldId="256"/>
        </pc:sldMkLst>
        <pc:spChg chg="mod">
          <ac:chgData name="Craig Hall" userId="83e013f9-570f-4443-9159-e4af494bc6db" providerId="ADAL" clId="{F1CB31A8-1D47-4906-8B64-8E98803AD6BA}" dt="2020-01-14T17:57:57.505" v="5" actId="20577"/>
          <ac:spMkLst>
            <pc:docMk/>
            <pc:sldMk cId="2817863827" sldId="256"/>
            <ac:spMk id="29" creationId="{31A0781E-7FFA-4731-812C-D5A337FE0881}"/>
          </ac:spMkLst>
        </pc:spChg>
      </pc:sldChg>
      <pc:sldChg chg="modSp">
        <pc:chgData name="Craig Hall" userId="83e013f9-570f-4443-9159-e4af494bc6db" providerId="ADAL" clId="{F1CB31A8-1D47-4906-8B64-8E98803AD6BA}" dt="2020-01-18T19:57:10.681" v="3813" actId="20577"/>
        <pc:sldMkLst>
          <pc:docMk/>
          <pc:sldMk cId="567583377" sldId="257"/>
        </pc:sldMkLst>
        <pc:spChg chg="mod">
          <ac:chgData name="Craig Hall" userId="83e013f9-570f-4443-9159-e4af494bc6db" providerId="ADAL" clId="{F1CB31A8-1D47-4906-8B64-8E98803AD6BA}" dt="2020-01-18T19:57:10.681" v="3813" actId="20577"/>
          <ac:spMkLst>
            <pc:docMk/>
            <pc:sldMk cId="567583377" sldId="257"/>
            <ac:spMk id="6" creationId="{03C45A45-4963-45E3-BFD5-C1FFF5FA7A3C}"/>
          </ac:spMkLst>
        </pc:spChg>
      </pc:sldChg>
      <pc:sldChg chg="modSp">
        <pc:chgData name="Craig Hall" userId="83e013f9-570f-4443-9159-e4af494bc6db" providerId="ADAL" clId="{F1CB31A8-1D47-4906-8B64-8E98803AD6BA}" dt="2020-01-18T20:03:36.586" v="4086" actId="14100"/>
        <pc:sldMkLst>
          <pc:docMk/>
          <pc:sldMk cId="3096068599" sldId="258"/>
        </pc:sldMkLst>
        <pc:spChg chg="mod">
          <ac:chgData name="Craig Hall" userId="83e013f9-570f-4443-9159-e4af494bc6db" providerId="ADAL" clId="{F1CB31A8-1D47-4906-8B64-8E98803AD6BA}" dt="2020-01-18T20:03:36.586" v="4086" actId="14100"/>
          <ac:spMkLst>
            <pc:docMk/>
            <pc:sldMk cId="3096068599" sldId="258"/>
            <ac:spMk id="3" creationId="{617226C7-D244-4941-BE61-FADDECBD475A}"/>
          </ac:spMkLst>
        </pc:spChg>
        <pc:picChg chg="mod">
          <ac:chgData name="Craig Hall" userId="83e013f9-570f-4443-9159-e4af494bc6db" providerId="ADAL" clId="{F1CB31A8-1D47-4906-8B64-8E98803AD6BA}" dt="2020-01-18T20:00:27.211" v="3919" actId="1036"/>
          <ac:picMkLst>
            <pc:docMk/>
            <pc:sldMk cId="3096068599" sldId="258"/>
            <ac:picMk id="3074" creationId="{37533A9A-E48B-4D71-9336-1CFB716AF9F1}"/>
          </ac:picMkLst>
        </pc:picChg>
      </pc:sldChg>
      <pc:sldChg chg="modSp">
        <pc:chgData name="Craig Hall" userId="83e013f9-570f-4443-9159-e4af494bc6db" providerId="ADAL" clId="{F1CB31A8-1D47-4906-8B64-8E98803AD6BA}" dt="2020-01-18T20:48:55.253" v="4986" actId="255"/>
        <pc:sldMkLst>
          <pc:docMk/>
          <pc:sldMk cId="3619550162" sldId="259"/>
        </pc:sldMkLst>
        <pc:spChg chg="mod">
          <ac:chgData name="Craig Hall" userId="83e013f9-570f-4443-9159-e4af494bc6db" providerId="ADAL" clId="{F1CB31A8-1D47-4906-8B64-8E98803AD6BA}" dt="2020-01-18T20:48:55.253" v="4986" actId="255"/>
          <ac:spMkLst>
            <pc:docMk/>
            <pc:sldMk cId="3619550162" sldId="259"/>
            <ac:spMk id="3" creationId="{979A2AF2-CD59-4EE2-BE85-9D2F3AB94D64}"/>
          </ac:spMkLst>
        </pc:spChg>
      </pc:sldChg>
      <pc:sldChg chg="modSp ord">
        <pc:chgData name="Craig Hall" userId="83e013f9-570f-4443-9159-e4af494bc6db" providerId="ADAL" clId="{F1CB31A8-1D47-4906-8B64-8E98803AD6BA}" dt="2020-01-18T20:46:40.425" v="4962" actId="1076"/>
        <pc:sldMkLst>
          <pc:docMk/>
          <pc:sldMk cId="207020869" sldId="260"/>
        </pc:sldMkLst>
        <pc:spChg chg="mod">
          <ac:chgData name="Craig Hall" userId="83e013f9-570f-4443-9159-e4af494bc6db" providerId="ADAL" clId="{F1CB31A8-1D47-4906-8B64-8E98803AD6BA}" dt="2020-01-18T20:46:40.425" v="4962" actId="1076"/>
          <ac:spMkLst>
            <pc:docMk/>
            <pc:sldMk cId="207020869" sldId="260"/>
            <ac:spMk id="5" creationId="{658F379A-11ED-4271-AB85-593202473BDD}"/>
          </ac:spMkLst>
        </pc:spChg>
        <pc:spChg chg="mod">
          <ac:chgData name="Craig Hall" userId="83e013f9-570f-4443-9159-e4af494bc6db" providerId="ADAL" clId="{F1CB31A8-1D47-4906-8B64-8E98803AD6BA}" dt="2020-01-17T01:59:31.551" v="202" actId="20577"/>
          <ac:spMkLst>
            <pc:docMk/>
            <pc:sldMk cId="207020869" sldId="260"/>
            <ac:spMk id="6" creationId="{96F6AA98-3845-4E8B-A05B-E3015D373B62}"/>
          </ac:spMkLst>
        </pc:spChg>
      </pc:sldChg>
      <pc:sldChg chg="modSp ord">
        <pc:chgData name="Craig Hall" userId="83e013f9-570f-4443-9159-e4af494bc6db" providerId="ADAL" clId="{F1CB31A8-1D47-4906-8B64-8E98803AD6BA}" dt="2020-01-18T20:09:48.600" v="4408"/>
        <pc:sldMkLst>
          <pc:docMk/>
          <pc:sldMk cId="466508860" sldId="261"/>
        </pc:sldMkLst>
        <pc:spChg chg="mod">
          <ac:chgData name="Craig Hall" userId="83e013f9-570f-4443-9159-e4af494bc6db" providerId="ADAL" clId="{F1CB31A8-1D47-4906-8B64-8E98803AD6BA}" dt="2020-01-15T00:32:32.416" v="15" actId="20577"/>
          <ac:spMkLst>
            <pc:docMk/>
            <pc:sldMk cId="466508860" sldId="261"/>
            <ac:spMk id="22" creationId="{D05A8BC9-053E-4FE7-A622-0999048261B3}"/>
          </ac:spMkLst>
        </pc:spChg>
      </pc:sldChg>
      <pc:sldChg chg="addSp modSp add del">
        <pc:chgData name="Craig Hall" userId="83e013f9-570f-4443-9159-e4af494bc6db" providerId="ADAL" clId="{F1CB31A8-1D47-4906-8B64-8E98803AD6BA}" dt="2020-01-18T21:01:15.285" v="5896" actId="20577"/>
        <pc:sldMkLst>
          <pc:docMk/>
          <pc:sldMk cId="3316736245" sldId="262"/>
        </pc:sldMkLst>
        <pc:spChg chg="mod">
          <ac:chgData name="Craig Hall" userId="83e013f9-570f-4443-9159-e4af494bc6db" providerId="ADAL" clId="{F1CB31A8-1D47-4906-8B64-8E98803AD6BA}" dt="2020-01-18T21:00:57.508" v="5885" actId="1076"/>
          <ac:spMkLst>
            <pc:docMk/>
            <pc:sldMk cId="3316736245" sldId="262"/>
            <ac:spMk id="2" creationId="{ABFE6021-6FE4-4DFB-979F-74E1B00EAE72}"/>
          </ac:spMkLst>
        </pc:spChg>
        <pc:spChg chg="add mod">
          <ac:chgData name="Craig Hall" userId="83e013f9-570f-4443-9159-e4af494bc6db" providerId="ADAL" clId="{F1CB31A8-1D47-4906-8B64-8E98803AD6BA}" dt="2020-01-18T21:01:15.285" v="5896" actId="20577"/>
          <ac:spMkLst>
            <pc:docMk/>
            <pc:sldMk cId="3316736245" sldId="262"/>
            <ac:spMk id="3" creationId="{2A97ED60-D883-41EA-8E9B-A6187659FADC}"/>
          </ac:spMkLst>
        </pc:spChg>
      </pc:sldChg>
      <pc:sldChg chg="modSp del">
        <pc:chgData name="Craig Hall" userId="83e013f9-570f-4443-9159-e4af494bc6db" providerId="ADAL" clId="{F1CB31A8-1D47-4906-8B64-8E98803AD6BA}" dt="2020-01-18T20:03:49.682" v="4087" actId="2696"/>
        <pc:sldMkLst>
          <pc:docMk/>
          <pc:sldMk cId="641613690" sldId="263"/>
        </pc:sldMkLst>
        <pc:spChg chg="mod">
          <ac:chgData name="Craig Hall" userId="83e013f9-570f-4443-9159-e4af494bc6db" providerId="ADAL" clId="{F1CB31A8-1D47-4906-8B64-8E98803AD6BA}" dt="2020-01-18T20:02:38.631" v="3958" actId="20577"/>
          <ac:spMkLst>
            <pc:docMk/>
            <pc:sldMk cId="641613690" sldId="263"/>
            <ac:spMk id="3" creationId="{617226C7-D244-4941-BE61-FADDECBD475A}"/>
          </ac:spMkLst>
        </pc:spChg>
      </pc:sldChg>
      <pc:sldChg chg="addSp delSp modSp">
        <pc:chgData name="Craig Hall" userId="83e013f9-570f-4443-9159-e4af494bc6db" providerId="ADAL" clId="{F1CB31A8-1D47-4906-8B64-8E98803AD6BA}" dt="2020-01-18T20:47:41.700" v="4977" actId="20577"/>
        <pc:sldMkLst>
          <pc:docMk/>
          <pc:sldMk cId="2757493470" sldId="263"/>
        </pc:sldMkLst>
        <pc:spChg chg="mod">
          <ac:chgData name="Craig Hall" userId="83e013f9-570f-4443-9159-e4af494bc6db" providerId="ADAL" clId="{F1CB31A8-1D47-4906-8B64-8E98803AD6BA}" dt="2020-01-18T20:47:41.700" v="4977" actId="20577"/>
          <ac:spMkLst>
            <pc:docMk/>
            <pc:sldMk cId="2757493470" sldId="263"/>
            <ac:spMk id="5" creationId="{658F379A-11ED-4271-AB85-593202473BDD}"/>
          </ac:spMkLst>
        </pc:spChg>
        <pc:spChg chg="mod">
          <ac:chgData name="Craig Hall" userId="83e013f9-570f-4443-9159-e4af494bc6db" providerId="ADAL" clId="{F1CB31A8-1D47-4906-8B64-8E98803AD6BA}" dt="2020-01-18T20:21:44.485" v="4739" actId="1076"/>
          <ac:spMkLst>
            <pc:docMk/>
            <pc:sldMk cId="2757493470" sldId="263"/>
            <ac:spMk id="6" creationId="{96F6AA98-3845-4E8B-A05B-E3015D373B62}"/>
          </ac:spMkLst>
        </pc:spChg>
        <pc:picChg chg="del">
          <ac:chgData name="Craig Hall" userId="83e013f9-570f-4443-9159-e4af494bc6db" providerId="ADAL" clId="{F1CB31A8-1D47-4906-8B64-8E98803AD6BA}" dt="2020-01-18T20:13:47.203" v="4409" actId="478"/>
          <ac:picMkLst>
            <pc:docMk/>
            <pc:sldMk cId="2757493470" sldId="263"/>
            <ac:picMk id="2" creationId="{E97A1896-B084-4205-A007-9A48DD3F1EBD}"/>
          </ac:picMkLst>
        </pc:picChg>
        <pc:picChg chg="del">
          <ac:chgData name="Craig Hall" userId="83e013f9-570f-4443-9159-e4af494bc6db" providerId="ADAL" clId="{F1CB31A8-1D47-4906-8B64-8E98803AD6BA}" dt="2020-01-18T20:13:49.447" v="4410" actId="478"/>
          <ac:picMkLst>
            <pc:docMk/>
            <pc:sldMk cId="2757493470" sldId="263"/>
            <ac:picMk id="4" creationId="{7FB5AC0F-D372-4ADD-BCE4-EBBE518B841B}"/>
          </ac:picMkLst>
        </pc:picChg>
        <pc:picChg chg="add del mod modCrop">
          <ac:chgData name="Craig Hall" userId="83e013f9-570f-4443-9159-e4af494bc6db" providerId="ADAL" clId="{F1CB31A8-1D47-4906-8B64-8E98803AD6BA}" dt="2020-01-18T20:15:37.704" v="4418" actId="478"/>
          <ac:picMkLst>
            <pc:docMk/>
            <pc:sldMk cId="2757493470" sldId="263"/>
            <ac:picMk id="8" creationId="{ADAA7891-2FFE-4034-978B-CD687806F1E1}"/>
          </ac:picMkLst>
        </pc:picChg>
        <pc:picChg chg="add mod">
          <ac:chgData name="Craig Hall" userId="83e013f9-570f-4443-9159-e4af494bc6db" providerId="ADAL" clId="{F1CB31A8-1D47-4906-8B64-8E98803AD6BA}" dt="2020-01-18T20:18:18.720" v="4436" actId="14100"/>
          <ac:picMkLst>
            <pc:docMk/>
            <pc:sldMk cId="2757493470" sldId="263"/>
            <ac:picMk id="10" creationId="{F210E1C7-38F5-4477-857D-1A1695863BE8}"/>
          </ac:picMkLst>
        </pc:picChg>
        <pc:picChg chg="add mod">
          <ac:chgData name="Craig Hall" userId="83e013f9-570f-4443-9159-e4af494bc6db" providerId="ADAL" clId="{F1CB31A8-1D47-4906-8B64-8E98803AD6BA}" dt="2020-01-18T20:18:49.880" v="4461" actId="1038"/>
          <ac:picMkLst>
            <pc:docMk/>
            <pc:sldMk cId="2757493470" sldId="263"/>
            <ac:picMk id="12" creationId="{C6667992-3D2E-4A26-BBE2-0A829BAFBC66}"/>
          </ac:picMkLst>
        </pc:picChg>
        <pc:picChg chg="add mod">
          <ac:chgData name="Craig Hall" userId="83e013f9-570f-4443-9159-e4af494bc6db" providerId="ADAL" clId="{F1CB31A8-1D47-4906-8B64-8E98803AD6BA}" dt="2020-01-18T20:18:45.875" v="4443" actId="14100"/>
          <ac:picMkLst>
            <pc:docMk/>
            <pc:sldMk cId="2757493470" sldId="263"/>
            <ac:picMk id="14" creationId="{696BE152-85F8-4465-AF69-0A740DB23F67}"/>
          </ac:picMkLst>
        </pc:picChg>
      </pc:sldChg>
      <pc:sldChg chg="addSp delSp modSp add">
        <pc:chgData name="Craig Hall" userId="83e013f9-570f-4443-9159-e4af494bc6db" providerId="ADAL" clId="{F1CB31A8-1D47-4906-8B64-8E98803AD6BA}" dt="2020-01-18T20:49:13.191" v="4991" actId="20577"/>
        <pc:sldMkLst>
          <pc:docMk/>
          <pc:sldMk cId="2365666982" sldId="264"/>
        </pc:sldMkLst>
        <pc:spChg chg="del">
          <ac:chgData name="Craig Hall" userId="83e013f9-570f-4443-9159-e4af494bc6db" providerId="ADAL" clId="{F1CB31A8-1D47-4906-8B64-8E98803AD6BA}" dt="2020-01-18T20:26:24.329" v="4742" actId="478"/>
          <ac:spMkLst>
            <pc:docMk/>
            <pc:sldMk cId="2365666982" sldId="264"/>
            <ac:spMk id="2" creationId="{B72AC1BB-9574-474E-B040-948298D677CD}"/>
          </ac:spMkLst>
        </pc:spChg>
        <pc:spChg chg="del">
          <ac:chgData name="Craig Hall" userId="83e013f9-570f-4443-9159-e4af494bc6db" providerId="ADAL" clId="{F1CB31A8-1D47-4906-8B64-8E98803AD6BA}" dt="2020-01-18T20:26:26.837" v="4743" actId="478"/>
          <ac:spMkLst>
            <pc:docMk/>
            <pc:sldMk cId="2365666982" sldId="264"/>
            <ac:spMk id="3" creationId="{A45DB469-E653-42D0-983F-546E875ADB14}"/>
          </ac:spMkLst>
        </pc:spChg>
        <pc:spChg chg="add mod">
          <ac:chgData name="Craig Hall" userId="83e013f9-570f-4443-9159-e4af494bc6db" providerId="ADAL" clId="{F1CB31A8-1D47-4906-8B64-8E98803AD6BA}" dt="2020-01-18T20:49:13.191" v="4991" actId="20577"/>
          <ac:spMkLst>
            <pc:docMk/>
            <pc:sldMk cId="2365666982" sldId="264"/>
            <ac:spMk id="7" creationId="{E27BECAF-1B89-4667-B8D2-AC93D7D857DA}"/>
          </ac:spMkLst>
        </pc:spChg>
        <pc:spChg chg="add mod">
          <ac:chgData name="Craig Hall" userId="83e013f9-570f-4443-9159-e4af494bc6db" providerId="ADAL" clId="{F1CB31A8-1D47-4906-8B64-8E98803AD6BA}" dt="2020-01-18T20:46:22.348" v="4950" actId="1076"/>
          <ac:spMkLst>
            <pc:docMk/>
            <pc:sldMk cId="2365666982" sldId="264"/>
            <ac:spMk id="8" creationId="{56B5C6C2-B6ED-464E-A979-CA8501A88EAE}"/>
          </ac:spMkLst>
        </pc:spChg>
        <pc:picChg chg="add mod">
          <ac:chgData name="Craig Hall" userId="83e013f9-570f-4443-9159-e4af494bc6db" providerId="ADAL" clId="{F1CB31A8-1D47-4906-8B64-8E98803AD6BA}" dt="2020-01-18T20:26:39.132" v="4746" actId="1076"/>
          <ac:picMkLst>
            <pc:docMk/>
            <pc:sldMk cId="2365666982" sldId="264"/>
            <ac:picMk id="4" creationId="{DF348E88-00F3-42DA-9F48-8C6F1BFB59F3}"/>
          </ac:picMkLst>
        </pc:picChg>
        <pc:picChg chg="add mod">
          <ac:chgData name="Craig Hall" userId="83e013f9-570f-4443-9159-e4af494bc6db" providerId="ADAL" clId="{F1CB31A8-1D47-4906-8B64-8E98803AD6BA}" dt="2020-01-18T20:45:21.210" v="4885" actId="1076"/>
          <ac:picMkLst>
            <pc:docMk/>
            <pc:sldMk cId="2365666982" sldId="264"/>
            <ac:picMk id="6" creationId="{E977CB4F-C58E-4181-AFAE-7AA48212B39E}"/>
          </ac:picMkLst>
        </pc:picChg>
      </pc:sldChg>
      <pc:sldChg chg="addSp modSp add">
        <pc:chgData name="Craig Hall" userId="83e013f9-570f-4443-9159-e4af494bc6db" providerId="ADAL" clId="{F1CB31A8-1D47-4906-8B64-8E98803AD6BA}" dt="2020-01-18T20:48:00.981" v="4981" actId="1076"/>
        <pc:sldMkLst>
          <pc:docMk/>
          <pc:sldMk cId="322449419" sldId="265"/>
        </pc:sldMkLst>
        <pc:spChg chg="add mod">
          <ac:chgData name="Craig Hall" userId="83e013f9-570f-4443-9159-e4af494bc6db" providerId="ADAL" clId="{F1CB31A8-1D47-4906-8B64-8E98803AD6BA}" dt="2020-01-18T20:48:00.981" v="4981" actId="1076"/>
          <ac:spMkLst>
            <pc:docMk/>
            <pc:sldMk cId="322449419" sldId="265"/>
            <ac:spMk id="6" creationId="{F0A953A4-7C0F-4E9A-A197-9EF9E70B6E69}"/>
          </ac:spMkLst>
        </pc:spChg>
        <pc:spChg chg="add mod">
          <ac:chgData name="Craig Hall" userId="83e013f9-570f-4443-9159-e4af494bc6db" providerId="ADAL" clId="{F1CB31A8-1D47-4906-8B64-8E98803AD6BA}" dt="2020-01-18T20:48:00.553" v="4980" actId="1076"/>
          <ac:spMkLst>
            <pc:docMk/>
            <pc:sldMk cId="322449419" sldId="265"/>
            <ac:spMk id="7" creationId="{8061E3EA-2930-4DAA-BD3D-1282FD27E4AF}"/>
          </ac:spMkLst>
        </pc:spChg>
        <pc:picChg chg="add mod">
          <ac:chgData name="Craig Hall" userId="83e013f9-570f-4443-9159-e4af494bc6db" providerId="ADAL" clId="{F1CB31A8-1D47-4906-8B64-8E98803AD6BA}" dt="2020-01-18T20:36:15.591" v="4749" actId="1076"/>
          <ac:picMkLst>
            <pc:docMk/>
            <pc:sldMk cId="322449419" sldId="265"/>
            <ac:picMk id="3" creationId="{B2C2FE0B-3416-4F6D-9DCB-A5F6C7088E94}"/>
          </ac:picMkLst>
        </pc:picChg>
        <pc:picChg chg="add mod">
          <ac:chgData name="Craig Hall" userId="83e013f9-570f-4443-9159-e4af494bc6db" providerId="ADAL" clId="{F1CB31A8-1D47-4906-8B64-8E98803AD6BA}" dt="2020-01-18T20:36:50.776" v="4752" actId="1076"/>
          <ac:picMkLst>
            <pc:docMk/>
            <pc:sldMk cId="322449419" sldId="265"/>
            <ac:picMk id="5" creationId="{EE7392ED-D77B-4203-B891-39B273F43BB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223300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79328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99651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323837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96480-F0D9-44F8-BC66-32B47A87776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116359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96480-F0D9-44F8-BC66-32B47A877762}"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409614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96480-F0D9-44F8-BC66-32B47A877762}"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135155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96480-F0D9-44F8-BC66-32B47A877762}"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120500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96480-F0D9-44F8-BC66-32B47A877762}"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251245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96480-F0D9-44F8-BC66-32B47A877762}"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324835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96480-F0D9-44F8-BC66-32B47A877762}"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24711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96480-F0D9-44F8-BC66-32B47A877762}" type="datetimeFigureOut">
              <a:rPr lang="en-US" smtClean="0"/>
              <a:t>1/18/2020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12B1-B043-4FE9-80FB-5762F45D908D}" type="slidenum">
              <a:rPr lang="en-US" smtClean="0"/>
              <a:t>‹#›</a:t>
            </a:fld>
            <a:endParaRPr lang="en-US"/>
          </a:p>
        </p:txBody>
      </p:sp>
    </p:spTree>
    <p:extLst>
      <p:ext uri="{BB962C8B-B14F-4D97-AF65-F5344CB8AC3E}">
        <p14:creationId xmlns:p14="http://schemas.microsoft.com/office/powerpoint/2010/main" val="3999586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FBD4BA0-5E13-4403-B4A7-40DF3A018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22F0806-F5D8-4CCD-A924-6CC3D7BB26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4" name="Freeform 5">
              <a:extLst>
                <a:ext uri="{FF2B5EF4-FFF2-40B4-BE49-F238E27FC236}">
                  <a16:creationId xmlns:a16="http://schemas.microsoft.com/office/drawing/2014/main" id="{C48C9CA8-31F2-4E7F-B5F8-52BB1996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C590ED89-E9C6-402B-8700-DCDA669522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1A6861F9-7385-40F8-BA83-B8DFF7F3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D41F8744-72EA-46E8-ABFE-852031D4A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9F0E0968-3DB0-43C4-8318-A6D9119D4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33CE9E31-D43C-454C-BFBE-C030D98E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3927A156-CD49-44E3-BA78-CE0AA0250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2B83C26B-3353-4E6D-86D4-9461A7A86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2FB70090-1FB7-4335-9B1E-1E7EC6A2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B862257F-455F-4E18-A480-B22E8EFE1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3C9DF0C4-8430-481B-B3E7-B8F79BC0F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91D50B8E-D94F-4944-9FD2-08DD35E2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9B0A066C-DC3D-4E53-AC63-00DF45416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D2D040EF-76C0-496D-8C72-9DB143C3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15FC8221-21EA-4D83-809B-108B7E0C5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5A181F7D-35FA-49F3-8BCB-5D7250BA4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188DFD0A-AECC-43FC-B06B-D2A8A2EB9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1769DE60-D3FA-40D0-96A4-6BEAD0C38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18E5EA87-065F-44FB-B99A-484483E31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 name="Group 4">
            <a:extLst>
              <a:ext uri="{FF2B5EF4-FFF2-40B4-BE49-F238E27FC236}">
                <a16:creationId xmlns:a16="http://schemas.microsoft.com/office/drawing/2014/main" id="{43F8931F-E2DD-4221-91FF-3FBD2B4761B0}"/>
              </a:ext>
            </a:extLst>
          </p:cNvPr>
          <p:cNvGrpSpPr/>
          <p:nvPr/>
        </p:nvGrpSpPr>
        <p:grpSpPr>
          <a:xfrm>
            <a:off x="2306" y="271335"/>
            <a:ext cx="9141694" cy="5696067"/>
            <a:chOff x="20" y="10"/>
            <a:chExt cx="9141694" cy="5696067"/>
          </a:xfrm>
        </p:grpSpPr>
        <p:pic>
          <p:nvPicPr>
            <p:cNvPr id="1026" name="Picture 2" descr="Image result for photo of miami gentrification">
              <a:extLst>
                <a:ext uri="{FF2B5EF4-FFF2-40B4-BE49-F238E27FC236}">
                  <a16:creationId xmlns:a16="http://schemas.microsoft.com/office/drawing/2014/main" id="{42538AFC-0BF9-4C2D-A12A-D6DF7E6E90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724" b="1"/>
            <a:stretch/>
          </p:blipFill>
          <p:spPr bwMode="auto">
            <a:xfrm>
              <a:off x="20" y="10"/>
              <a:ext cx="9141694" cy="5696067"/>
            </a:xfrm>
            <a:custGeom>
              <a:avLst/>
              <a:gdLst>
                <a:gd name="connsiteX0" fmla="*/ 0 w 12188952"/>
                <a:gd name="connsiteY0" fmla="*/ 0 h 5696077"/>
                <a:gd name="connsiteX1" fmla="*/ 12188952 w 12188952"/>
                <a:gd name="connsiteY1" fmla="*/ 0 h 5696077"/>
                <a:gd name="connsiteX2" fmla="*/ 12188952 w 12188952"/>
                <a:gd name="connsiteY2" fmla="*/ 4710335 h 5696077"/>
                <a:gd name="connsiteX3" fmla="*/ 12113803 w 12188952"/>
                <a:gd name="connsiteY3" fmla="*/ 4718295 h 5696077"/>
                <a:gd name="connsiteX4" fmla="*/ 6753597 w 12188952"/>
                <a:gd name="connsiteY4" fmla="*/ 5041852 h 5696077"/>
                <a:gd name="connsiteX5" fmla="*/ 400746 w 12188952"/>
                <a:gd name="connsiteY5" fmla="*/ 4870509 h 5696077"/>
                <a:gd name="connsiteX6" fmla="*/ 3700 w 12188952"/>
                <a:gd name="connsiteY6" fmla="*/ 4833875 h 5696077"/>
                <a:gd name="connsiteX7" fmla="*/ 3700 w 12188952"/>
                <a:gd name="connsiteY7" fmla="*/ 5696077 h 5696077"/>
                <a:gd name="connsiteX8" fmla="*/ 0 w 12188952"/>
                <a:gd name="connsiteY8" fmla="*/ 5696077 h 569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8952" h="5696077">
                  <a:moveTo>
                    <a:pt x="0" y="0"/>
                  </a:moveTo>
                  <a:lnTo>
                    <a:pt x="12188952" y="0"/>
                  </a:lnTo>
                  <a:lnTo>
                    <a:pt x="12188952" y="4710335"/>
                  </a:lnTo>
                  <a:lnTo>
                    <a:pt x="12113803" y="4718295"/>
                  </a:lnTo>
                  <a:cubicBezTo>
                    <a:pt x="10139508" y="4916244"/>
                    <a:pt x="8237152" y="5009247"/>
                    <a:pt x="6753597" y="5041852"/>
                  </a:cubicBezTo>
                  <a:cubicBezTo>
                    <a:pt x="4940362" y="5081701"/>
                    <a:pt x="2657278" y="5062371"/>
                    <a:pt x="400746" y="4870509"/>
                  </a:cubicBezTo>
                  <a:lnTo>
                    <a:pt x="3700" y="4833875"/>
                  </a:lnTo>
                  <a:lnTo>
                    <a:pt x="3700" y="5696077"/>
                  </a:lnTo>
                  <a:lnTo>
                    <a:pt x="0" y="5696077"/>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7544DB-E332-4F4B-9251-22728DD9153D}"/>
                </a:ext>
              </a:extLst>
            </p:cNvPr>
            <p:cNvSpPr txBox="1"/>
            <p:nvPr/>
          </p:nvSpPr>
          <p:spPr>
            <a:xfrm>
              <a:off x="1906347" y="1126198"/>
              <a:ext cx="7077456" cy="78638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dirty="0">
                  <a:solidFill>
                    <a:schemeClr val="bg1"/>
                  </a:solidFill>
                  <a:latin typeface="+mj-lt"/>
                  <a:ea typeface="+mj-ea"/>
                  <a:cs typeface="+mj-cs"/>
                </a:rPr>
                <a:t>Examining a link between restaurants </a:t>
              </a:r>
            </a:p>
            <a:p>
              <a:pPr algn="ctr" defTabSz="914400">
                <a:lnSpc>
                  <a:spcPct val="90000"/>
                </a:lnSpc>
                <a:spcBef>
                  <a:spcPct val="0"/>
                </a:spcBef>
                <a:spcAft>
                  <a:spcPts val="600"/>
                </a:spcAft>
              </a:pPr>
              <a:r>
                <a:rPr lang="en-US" dirty="0">
                  <a:solidFill>
                    <a:schemeClr val="bg1"/>
                  </a:solidFill>
                  <a:latin typeface="+mj-lt"/>
                  <a:ea typeface="+mj-ea"/>
                  <a:cs typeface="+mj-cs"/>
                </a:rPr>
                <a:t>and gentrification in Miami</a:t>
              </a:r>
            </a:p>
          </p:txBody>
        </p:sp>
      </p:grpSp>
      <p:sp>
        <p:nvSpPr>
          <p:cNvPr id="29" name="TextBox 28">
            <a:extLst>
              <a:ext uri="{FF2B5EF4-FFF2-40B4-BE49-F238E27FC236}">
                <a16:creationId xmlns:a16="http://schemas.microsoft.com/office/drawing/2014/main" id="{31A0781E-7FFA-4731-812C-D5A337FE0881}"/>
              </a:ext>
            </a:extLst>
          </p:cNvPr>
          <p:cNvSpPr txBox="1"/>
          <p:nvPr/>
        </p:nvSpPr>
        <p:spPr>
          <a:xfrm>
            <a:off x="-21781" y="5362679"/>
            <a:ext cx="7077456" cy="78638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dirty="0">
                <a:solidFill>
                  <a:schemeClr val="bg1"/>
                </a:solidFill>
                <a:latin typeface="+mj-lt"/>
                <a:ea typeface="+mj-ea"/>
                <a:cs typeface="+mj-cs"/>
              </a:rPr>
              <a:t>ETL Data project by CHAMPS:</a:t>
            </a:r>
          </a:p>
          <a:p>
            <a:pPr algn="ctr" defTabSz="914400">
              <a:lnSpc>
                <a:spcPct val="90000"/>
              </a:lnSpc>
              <a:spcBef>
                <a:spcPct val="0"/>
              </a:spcBef>
              <a:spcAft>
                <a:spcPts val="600"/>
              </a:spcAft>
            </a:pPr>
            <a:r>
              <a:rPr lang="en-US" dirty="0">
                <a:solidFill>
                  <a:schemeClr val="bg1"/>
                </a:solidFill>
                <a:latin typeface="+mj-lt"/>
                <a:ea typeface="+mj-ea"/>
                <a:cs typeface="+mj-cs"/>
              </a:rPr>
              <a:t>Monica Alarcon, Abraham Benaim, Craig Hall</a:t>
            </a:r>
          </a:p>
        </p:txBody>
      </p:sp>
    </p:spTree>
    <p:extLst>
      <p:ext uri="{BB962C8B-B14F-4D97-AF65-F5344CB8AC3E}">
        <p14:creationId xmlns:p14="http://schemas.microsoft.com/office/powerpoint/2010/main" val="281786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ated image">
            <a:extLst>
              <a:ext uri="{FF2B5EF4-FFF2-40B4-BE49-F238E27FC236}">
                <a16:creationId xmlns:a16="http://schemas.microsoft.com/office/drawing/2014/main" id="{6DC4224E-5A7D-41ED-BA82-203EBF48C63C}"/>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725588" y="-544192"/>
            <a:ext cx="9869588" cy="74021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FE6021-6FE4-4DFB-979F-74E1B00EAE72}"/>
              </a:ext>
            </a:extLst>
          </p:cNvPr>
          <p:cNvSpPr txBox="1"/>
          <p:nvPr/>
        </p:nvSpPr>
        <p:spPr>
          <a:xfrm>
            <a:off x="4909352" y="130829"/>
            <a:ext cx="3879542" cy="369332"/>
          </a:xfrm>
          <a:prstGeom prst="rect">
            <a:avLst/>
          </a:prstGeom>
          <a:noFill/>
        </p:spPr>
        <p:txBody>
          <a:bodyPr wrap="square" rtlCol="0">
            <a:spAutoFit/>
          </a:bodyPr>
          <a:lstStyle/>
          <a:p>
            <a:pPr algn="ctr"/>
            <a:r>
              <a:rPr lang="en-US" b="1" dirty="0">
                <a:solidFill>
                  <a:schemeClr val="bg1"/>
                </a:solidFill>
              </a:rPr>
              <a:t>SUMMARY: ETL</a:t>
            </a:r>
          </a:p>
        </p:txBody>
      </p:sp>
      <p:sp>
        <p:nvSpPr>
          <p:cNvPr id="3" name="TextBox 2">
            <a:extLst>
              <a:ext uri="{FF2B5EF4-FFF2-40B4-BE49-F238E27FC236}">
                <a16:creationId xmlns:a16="http://schemas.microsoft.com/office/drawing/2014/main" id="{2A97ED60-D883-41EA-8E9B-A6187659FADC}"/>
              </a:ext>
            </a:extLst>
          </p:cNvPr>
          <p:cNvSpPr txBox="1"/>
          <p:nvPr/>
        </p:nvSpPr>
        <p:spPr>
          <a:xfrm>
            <a:off x="5166804" y="506027"/>
            <a:ext cx="3551068" cy="6186309"/>
          </a:xfrm>
          <a:prstGeom prst="rect">
            <a:avLst/>
          </a:prstGeom>
          <a:solidFill>
            <a:srgbClr val="000000">
              <a:alpha val="40000"/>
            </a:srgbClr>
          </a:solidFill>
        </p:spPr>
        <p:txBody>
          <a:bodyPr wrap="square" rtlCol="0">
            <a:spAutoFit/>
          </a:bodyPr>
          <a:lstStyle/>
          <a:p>
            <a:r>
              <a:rPr lang="en-US" dirty="0">
                <a:solidFill>
                  <a:schemeClr val="bg1"/>
                </a:solidFill>
              </a:rPr>
              <a:t>E – Extracted data from :</a:t>
            </a:r>
          </a:p>
          <a:p>
            <a:pPr marL="742950" lvl="1" indent="-285750">
              <a:buFont typeface="Arial" panose="020B0604020202020204" pitchFamily="34" charset="0"/>
              <a:buChar char="•"/>
            </a:pPr>
            <a:r>
              <a:rPr lang="en-US" dirty="0">
                <a:solidFill>
                  <a:schemeClr val="bg1"/>
                </a:solidFill>
              </a:rPr>
              <a:t>Zillow (CSV)</a:t>
            </a:r>
          </a:p>
          <a:p>
            <a:pPr marL="742950" lvl="1" indent="-285750">
              <a:buFont typeface="Arial" panose="020B0604020202020204" pitchFamily="34" charset="0"/>
              <a:buChar char="•"/>
            </a:pPr>
            <a:r>
              <a:rPr lang="en-US" dirty="0">
                <a:solidFill>
                  <a:schemeClr val="bg1"/>
                </a:solidFill>
              </a:rPr>
              <a:t>Census.gov (CSV)</a:t>
            </a:r>
          </a:p>
          <a:p>
            <a:pPr marL="742950" lvl="1" indent="-285750">
              <a:buFont typeface="Arial" panose="020B0604020202020204" pitchFamily="34" charset="0"/>
              <a:buChar char="•"/>
            </a:pPr>
            <a:r>
              <a:rPr lang="en-US" dirty="0">
                <a:solidFill>
                  <a:schemeClr val="bg1"/>
                </a:solidFill>
              </a:rPr>
              <a:t>Yelp </a:t>
            </a:r>
            <a:r>
              <a:rPr lang="en-US">
                <a:solidFill>
                  <a:schemeClr val="bg1"/>
                </a:solidFill>
              </a:rPr>
              <a:t>(programmed API </a:t>
            </a:r>
            <a:r>
              <a:rPr lang="en-US" dirty="0">
                <a:solidFill>
                  <a:schemeClr val="bg1"/>
                </a:solidFill>
              </a:rPr>
              <a:t>call)</a:t>
            </a:r>
          </a:p>
          <a:p>
            <a:pPr marL="742950" lvl="1" indent="-285750">
              <a:buFont typeface="Arial" panose="020B0604020202020204" pitchFamily="34" charset="0"/>
              <a:buChar char="•"/>
            </a:pPr>
            <a:endParaRPr lang="en-US" dirty="0">
              <a:solidFill>
                <a:schemeClr val="bg1"/>
              </a:solidFill>
            </a:endParaRPr>
          </a:p>
          <a:p>
            <a:r>
              <a:rPr lang="en-US" dirty="0">
                <a:solidFill>
                  <a:schemeClr val="bg1"/>
                </a:solidFill>
              </a:rPr>
              <a:t>T – transformed all data by deleting unnecessary columns, removing rows with NAN data, joined data from the three data sources</a:t>
            </a:r>
          </a:p>
          <a:p>
            <a:endParaRPr lang="en-US" dirty="0">
              <a:solidFill>
                <a:schemeClr val="bg1"/>
              </a:solidFill>
            </a:endParaRPr>
          </a:p>
          <a:p>
            <a:r>
              <a:rPr lang="en-US" dirty="0">
                <a:solidFill>
                  <a:schemeClr val="bg1"/>
                </a:solidFill>
              </a:rPr>
              <a:t>L – Loaded all data into SQL database.  We chose SQL database because the data we are utilizing is dynamic, and can change frequently.  By using SQL and the code we wrote, we would be able to pull this information at any point in time and easily update the restaurant or housing data, and could look at the correlation over a long period of time. </a:t>
            </a:r>
          </a:p>
          <a:p>
            <a:endParaRPr lang="en-US" dirty="0">
              <a:solidFill>
                <a:schemeClr val="bg1"/>
              </a:solidFill>
            </a:endParaRPr>
          </a:p>
        </p:txBody>
      </p:sp>
    </p:spTree>
    <p:extLst>
      <p:ext uri="{BB962C8B-B14F-4D97-AF65-F5344CB8AC3E}">
        <p14:creationId xmlns:p14="http://schemas.microsoft.com/office/powerpoint/2010/main" val="331673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13515D-EB00-40A7-B3C6-594F2E220805}"/>
              </a:ext>
            </a:extLst>
          </p:cNvPr>
          <p:cNvSpPr/>
          <p:nvPr/>
        </p:nvSpPr>
        <p:spPr>
          <a:xfrm>
            <a:off x="0" y="0"/>
            <a:ext cx="9144000" cy="6858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overtown miami restaurants">
            <a:extLst>
              <a:ext uri="{FF2B5EF4-FFF2-40B4-BE49-F238E27FC236}">
                <a16:creationId xmlns:a16="http://schemas.microsoft.com/office/drawing/2014/main" id="{D95E5D5F-05EF-4883-AA6A-94A74C4E3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8887"/>
            <a:ext cx="9143999" cy="51550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36B692-D126-4987-8537-CECF4C9F5B0A}"/>
              </a:ext>
            </a:extLst>
          </p:cNvPr>
          <p:cNvSpPr txBox="1"/>
          <p:nvPr/>
        </p:nvSpPr>
        <p:spPr>
          <a:xfrm>
            <a:off x="3053918" y="133163"/>
            <a:ext cx="3089430" cy="584775"/>
          </a:xfrm>
          <a:prstGeom prst="rect">
            <a:avLst/>
          </a:prstGeom>
          <a:noFill/>
        </p:spPr>
        <p:txBody>
          <a:bodyPr wrap="square" rtlCol="0">
            <a:spAutoFit/>
          </a:bodyPr>
          <a:lstStyle/>
          <a:p>
            <a:pPr algn="ctr"/>
            <a:r>
              <a:rPr lang="en-US" sz="3200" b="1" dirty="0"/>
              <a:t>PREMISE</a:t>
            </a:r>
          </a:p>
        </p:txBody>
      </p:sp>
      <p:sp>
        <p:nvSpPr>
          <p:cNvPr id="6" name="TextBox 5">
            <a:extLst>
              <a:ext uri="{FF2B5EF4-FFF2-40B4-BE49-F238E27FC236}">
                <a16:creationId xmlns:a16="http://schemas.microsoft.com/office/drawing/2014/main" id="{03C45A45-4963-45E3-BFD5-C1FFF5FA7A3C}"/>
              </a:ext>
            </a:extLst>
          </p:cNvPr>
          <p:cNvSpPr txBox="1"/>
          <p:nvPr/>
        </p:nvSpPr>
        <p:spPr>
          <a:xfrm>
            <a:off x="177553" y="5868140"/>
            <a:ext cx="8815527" cy="646331"/>
          </a:xfrm>
          <a:prstGeom prst="rect">
            <a:avLst/>
          </a:prstGeom>
          <a:noFill/>
        </p:spPr>
        <p:txBody>
          <a:bodyPr wrap="square" rtlCol="0">
            <a:spAutoFit/>
          </a:bodyPr>
          <a:lstStyle/>
          <a:p>
            <a:pPr algn="ctr"/>
            <a:r>
              <a:rPr lang="en-US" dirty="0"/>
              <a:t>We set out to find a correlation between </a:t>
            </a:r>
          </a:p>
          <a:p>
            <a:pPr algn="ctr"/>
            <a:r>
              <a:rPr lang="en-US" dirty="0"/>
              <a:t>the prices that restaurants charge and gentrification.  </a:t>
            </a:r>
          </a:p>
        </p:txBody>
      </p:sp>
    </p:spTree>
    <p:extLst>
      <p:ext uri="{BB962C8B-B14F-4D97-AF65-F5344CB8AC3E}">
        <p14:creationId xmlns:p14="http://schemas.microsoft.com/office/powerpoint/2010/main" val="56758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27713D-2A3A-4DB5-8142-5B469290E98C}"/>
              </a:ext>
            </a:extLst>
          </p:cNvPr>
          <p:cNvPicPr>
            <a:picLocks noChangeAspect="1"/>
          </p:cNvPicPr>
          <p:nvPr/>
        </p:nvPicPr>
        <p:blipFill>
          <a:blip r:embed="rId2"/>
          <a:stretch>
            <a:fillRect/>
          </a:stretch>
        </p:blipFill>
        <p:spPr>
          <a:xfrm>
            <a:off x="305138" y="292864"/>
            <a:ext cx="8094562" cy="1970941"/>
          </a:xfrm>
          <a:prstGeom prst="rect">
            <a:avLst/>
          </a:prstGeom>
        </p:spPr>
      </p:pic>
      <p:pic>
        <p:nvPicPr>
          <p:cNvPr id="3074" name="Picture 2" descr="Image result for city footer">
            <a:extLst>
              <a:ext uri="{FF2B5EF4-FFF2-40B4-BE49-F238E27FC236}">
                <a16:creationId xmlns:a16="http://schemas.microsoft.com/office/drawing/2014/main" id="{37533A9A-E48B-4D71-9336-1CFB716AF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 y="3062796"/>
            <a:ext cx="9134422" cy="3763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7226C7-D244-4941-BE61-FADDECBD475A}"/>
              </a:ext>
            </a:extLst>
          </p:cNvPr>
          <p:cNvSpPr txBox="1"/>
          <p:nvPr/>
        </p:nvSpPr>
        <p:spPr>
          <a:xfrm>
            <a:off x="305138" y="2240399"/>
            <a:ext cx="8403856" cy="1929759"/>
          </a:xfrm>
          <a:prstGeom prst="rect">
            <a:avLst/>
          </a:prstGeom>
          <a:noFill/>
        </p:spPr>
        <p:txBody>
          <a:bodyPr wrap="square" rtlCol="0">
            <a:spAutoFit/>
          </a:bodyPr>
          <a:lstStyle/>
          <a:p>
            <a:r>
              <a:rPr lang="en-US" dirty="0"/>
              <a:t>We theorized we could identify gentrified neighborhoods by examining zip codes where average rental rates account for more than 30% of the average income in those same zip codes (using the 30% rule-of-thumb for “income spent on rent” as a standard).  </a:t>
            </a:r>
          </a:p>
          <a:p>
            <a:endParaRPr lang="en-US" dirty="0"/>
          </a:p>
          <a:p>
            <a:r>
              <a:rPr lang="en-US" dirty="0"/>
              <a:t>We would then examine the price indexes for restaurants in those neighborhoods to determine a correlation. </a:t>
            </a:r>
          </a:p>
        </p:txBody>
      </p:sp>
    </p:spTree>
    <p:extLst>
      <p:ext uri="{BB962C8B-B14F-4D97-AF65-F5344CB8AC3E}">
        <p14:creationId xmlns:p14="http://schemas.microsoft.com/office/powerpoint/2010/main" val="309606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little havana">
            <a:extLst>
              <a:ext uri="{FF2B5EF4-FFF2-40B4-BE49-F238E27FC236}">
                <a16:creationId xmlns:a16="http://schemas.microsoft.com/office/drawing/2014/main" id="{53BDDCDD-D72D-4C33-9A45-E9C94CE055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28"/>
          <a:stretch/>
        </p:blipFill>
        <p:spPr bwMode="auto">
          <a:xfrm>
            <a:off x="0" y="0"/>
            <a:ext cx="445658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009D09-3D95-4AFC-B347-DCEE0519FC29}"/>
              </a:ext>
            </a:extLst>
          </p:cNvPr>
          <p:cNvSpPr txBox="1"/>
          <p:nvPr/>
        </p:nvSpPr>
        <p:spPr>
          <a:xfrm>
            <a:off x="4447713" y="0"/>
            <a:ext cx="4696287" cy="584775"/>
          </a:xfrm>
          <a:prstGeom prst="rect">
            <a:avLst/>
          </a:prstGeom>
          <a:noFill/>
        </p:spPr>
        <p:txBody>
          <a:bodyPr wrap="square" rtlCol="0">
            <a:spAutoFit/>
          </a:bodyPr>
          <a:lstStyle/>
          <a:p>
            <a:pPr algn="ctr"/>
            <a:r>
              <a:rPr lang="en-US" sz="3200" b="1" u="sng" dirty="0"/>
              <a:t>Resources and Processes</a:t>
            </a:r>
          </a:p>
        </p:txBody>
      </p:sp>
      <p:sp>
        <p:nvSpPr>
          <p:cNvPr id="3" name="TextBox 2">
            <a:extLst>
              <a:ext uri="{FF2B5EF4-FFF2-40B4-BE49-F238E27FC236}">
                <a16:creationId xmlns:a16="http://schemas.microsoft.com/office/drawing/2014/main" id="{979A2AF2-CD59-4EE2-BE85-9D2F3AB94D64}"/>
              </a:ext>
            </a:extLst>
          </p:cNvPr>
          <p:cNvSpPr txBox="1"/>
          <p:nvPr/>
        </p:nvSpPr>
        <p:spPr>
          <a:xfrm>
            <a:off x="4447712" y="585919"/>
            <a:ext cx="4696287" cy="6170920"/>
          </a:xfrm>
          <a:prstGeom prst="rect">
            <a:avLst/>
          </a:prstGeom>
          <a:noFill/>
        </p:spPr>
        <p:txBody>
          <a:bodyPr wrap="square" rtlCol="0">
            <a:spAutoFit/>
          </a:bodyPr>
          <a:lstStyle/>
          <a:p>
            <a:pPr marL="285750" indent="-285750">
              <a:buFont typeface="Arial" panose="020B0604020202020204" pitchFamily="34" charset="0"/>
              <a:buChar char="•"/>
            </a:pPr>
            <a:r>
              <a:rPr lang="en-US" sz="1400" dirty="0"/>
              <a:t>Zillow – downloaded CSV of home and rent values in Miami.  Imported into Python. Removed unnecessary columns, and zip codes with </a:t>
            </a:r>
            <a:r>
              <a:rPr lang="en-US" sz="1400" dirty="0" err="1"/>
              <a:t>NaN</a:t>
            </a:r>
            <a:r>
              <a:rPr lang="en-US" sz="1400" dirty="0"/>
              <a:t> values.   </a:t>
            </a:r>
          </a:p>
          <a:p>
            <a:endParaRPr lang="en-US" sz="900" dirty="0"/>
          </a:p>
          <a:p>
            <a:pPr marL="342900" indent="-342900">
              <a:buFont typeface="Arial" panose="020B0604020202020204" pitchFamily="34" charset="0"/>
              <a:buChar char="•"/>
            </a:pPr>
            <a:r>
              <a:rPr lang="en-US" sz="1400" dirty="0"/>
              <a:t>Census.gov – downloaded CSV of census data for average income by census tract in Miami-Dade.  Imported into Python; used Pandas to clean and transform the list.</a:t>
            </a:r>
          </a:p>
          <a:p>
            <a:pPr marL="342900" indent="-342900">
              <a:buFont typeface="Arial" panose="020B0604020202020204" pitchFamily="34" charset="0"/>
              <a:buChar char="•"/>
            </a:pPr>
            <a:endParaRPr lang="en-US" sz="900" dirty="0"/>
          </a:p>
          <a:p>
            <a:pPr marL="342900" indent="-342900">
              <a:buFont typeface="Arial" panose="020B0604020202020204" pitchFamily="34" charset="0"/>
              <a:buChar char="•"/>
            </a:pPr>
            <a:r>
              <a:rPr lang="en-US" sz="1400" dirty="0"/>
              <a:t>Used Pandas to join the rental rates by zip code with the average income per zip code.  From this joined data frame we created a “disparity” list: the 30 zip codes in Miami in which the rental rates most exceeded 30% of the average income. </a:t>
            </a:r>
          </a:p>
          <a:p>
            <a:pPr marL="342900" indent="-342900">
              <a:buFont typeface="Arial" panose="020B0604020202020204" pitchFamily="34" charset="0"/>
              <a:buChar char="•"/>
            </a:pPr>
            <a:endParaRPr lang="en-US" sz="900" dirty="0"/>
          </a:p>
          <a:p>
            <a:pPr marL="342900" indent="-342900">
              <a:buFont typeface="Arial" panose="020B0604020202020204" pitchFamily="34" charset="0"/>
              <a:buChar char="•"/>
            </a:pPr>
            <a:r>
              <a:rPr lang="en-US" sz="1400" dirty="0"/>
              <a:t>Created SQL database to store all of the individual lists</a:t>
            </a:r>
          </a:p>
          <a:p>
            <a:pPr marL="342900" indent="-342900">
              <a:buFont typeface="Arial" panose="020B0604020202020204" pitchFamily="34" charset="0"/>
              <a:buChar char="•"/>
            </a:pPr>
            <a:endParaRPr lang="en-US" sz="900" dirty="0"/>
          </a:p>
          <a:p>
            <a:pPr marL="342900" indent="-342900">
              <a:buFont typeface="Arial" panose="020B0604020202020204" pitchFamily="34" charset="0"/>
              <a:buChar char="•"/>
            </a:pPr>
            <a:r>
              <a:rPr lang="en-US" sz="1400" dirty="0"/>
              <a:t>Yelp – made API call to Yelp to pull restaurant name, address, zip code, and price index for each of the zip codes on our disparity list.  </a:t>
            </a:r>
          </a:p>
          <a:p>
            <a:endParaRPr lang="en-US" sz="900" dirty="0"/>
          </a:p>
          <a:p>
            <a:pPr marL="342900" indent="-342900">
              <a:buFont typeface="Arial" panose="020B0604020202020204" pitchFamily="34" charset="0"/>
              <a:buChar char="•"/>
            </a:pPr>
            <a:r>
              <a:rPr lang="en-US" sz="1400" dirty="0"/>
              <a:t>Used Pandas to join the restaurant data with the disparity list, so we could examine the price index of restaurants in the neighborhoods with the highest disparity.  Created a PostgreSQL database. </a:t>
            </a:r>
          </a:p>
          <a:p>
            <a:r>
              <a:rPr lang="en-US" sz="1400" dirty="0"/>
              <a:t>   </a:t>
            </a:r>
          </a:p>
          <a:p>
            <a:pPr marL="342900" indent="-342900">
              <a:buFont typeface="Arial" panose="020B0604020202020204" pitchFamily="34" charset="0"/>
              <a:buChar char="•"/>
            </a:pPr>
            <a:r>
              <a:rPr lang="en-US" sz="1400" dirty="0"/>
              <a:t># With additional time, would use </a:t>
            </a:r>
            <a:r>
              <a:rPr lang="en-US" sz="1400" dirty="0" err="1"/>
              <a:t>MatPlotLib</a:t>
            </a:r>
            <a:r>
              <a:rPr lang="en-US" sz="1400" dirty="0"/>
              <a:t> to chart the 30 neighborhoods with the highest disparity values and the prices of restaurants in those neighborhoods to chart the correlation between average restaurant price and neighborhoods identified as “gentrified.”     </a:t>
            </a:r>
          </a:p>
        </p:txBody>
      </p:sp>
    </p:spTree>
    <p:extLst>
      <p:ext uri="{BB962C8B-B14F-4D97-AF65-F5344CB8AC3E}">
        <p14:creationId xmlns:p14="http://schemas.microsoft.com/office/powerpoint/2010/main" val="361955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0A5760FF-8931-4195-80B6-377B3007794D}"/>
              </a:ext>
            </a:extLst>
          </p:cNvPr>
          <p:cNvSpPr/>
          <p:nvPr/>
        </p:nvSpPr>
        <p:spPr>
          <a:xfrm>
            <a:off x="452761" y="1455937"/>
            <a:ext cx="976544" cy="1775534"/>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Magnetic Disk 2">
            <a:extLst>
              <a:ext uri="{FF2B5EF4-FFF2-40B4-BE49-F238E27FC236}">
                <a16:creationId xmlns:a16="http://schemas.microsoft.com/office/drawing/2014/main" id="{F4942336-8CF0-462D-AE8B-5FE9866E05A0}"/>
              </a:ext>
            </a:extLst>
          </p:cNvPr>
          <p:cNvSpPr/>
          <p:nvPr/>
        </p:nvSpPr>
        <p:spPr>
          <a:xfrm>
            <a:off x="1145219" y="2618912"/>
            <a:ext cx="976544" cy="1775534"/>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a:extLst>
              <a:ext uri="{FF2B5EF4-FFF2-40B4-BE49-F238E27FC236}">
                <a16:creationId xmlns:a16="http://schemas.microsoft.com/office/drawing/2014/main" id="{3934BCF6-4F98-4D4E-B3B7-D621F488B20C}"/>
              </a:ext>
            </a:extLst>
          </p:cNvPr>
          <p:cNvSpPr/>
          <p:nvPr/>
        </p:nvSpPr>
        <p:spPr>
          <a:xfrm>
            <a:off x="452761" y="4239088"/>
            <a:ext cx="976544" cy="1775534"/>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80EAD1-63B1-43F9-8F47-83B11CA2C0A2}"/>
              </a:ext>
            </a:extLst>
          </p:cNvPr>
          <p:cNvSpPr txBox="1"/>
          <p:nvPr/>
        </p:nvSpPr>
        <p:spPr>
          <a:xfrm>
            <a:off x="168676" y="452761"/>
            <a:ext cx="1651246" cy="646331"/>
          </a:xfrm>
          <a:prstGeom prst="rect">
            <a:avLst/>
          </a:prstGeom>
          <a:noFill/>
        </p:spPr>
        <p:txBody>
          <a:bodyPr wrap="square" rtlCol="0">
            <a:spAutoFit/>
          </a:bodyPr>
          <a:lstStyle/>
          <a:p>
            <a:pPr algn="ctr"/>
            <a:r>
              <a:rPr lang="en-US" sz="3600" dirty="0"/>
              <a:t>Extract</a:t>
            </a:r>
          </a:p>
        </p:txBody>
      </p:sp>
      <p:sp>
        <p:nvSpPr>
          <p:cNvPr id="6" name="TextBox 5">
            <a:extLst>
              <a:ext uri="{FF2B5EF4-FFF2-40B4-BE49-F238E27FC236}">
                <a16:creationId xmlns:a16="http://schemas.microsoft.com/office/drawing/2014/main" id="{0786C4A9-15BD-46CD-A650-48039FB6D6E9}"/>
              </a:ext>
            </a:extLst>
          </p:cNvPr>
          <p:cNvSpPr txBox="1"/>
          <p:nvPr/>
        </p:nvSpPr>
        <p:spPr>
          <a:xfrm>
            <a:off x="3126419" y="452758"/>
            <a:ext cx="2078854" cy="646331"/>
          </a:xfrm>
          <a:prstGeom prst="rect">
            <a:avLst/>
          </a:prstGeom>
          <a:noFill/>
        </p:spPr>
        <p:txBody>
          <a:bodyPr wrap="square" rtlCol="0">
            <a:spAutoFit/>
          </a:bodyPr>
          <a:lstStyle/>
          <a:p>
            <a:pPr algn="ctr"/>
            <a:r>
              <a:rPr lang="en-US" sz="3600" dirty="0"/>
              <a:t>Transform</a:t>
            </a:r>
          </a:p>
        </p:txBody>
      </p:sp>
      <p:sp>
        <p:nvSpPr>
          <p:cNvPr id="7" name="TextBox 6">
            <a:extLst>
              <a:ext uri="{FF2B5EF4-FFF2-40B4-BE49-F238E27FC236}">
                <a16:creationId xmlns:a16="http://schemas.microsoft.com/office/drawing/2014/main" id="{6093CDE6-C30A-46E7-A5A1-A84DFA8258D0}"/>
              </a:ext>
            </a:extLst>
          </p:cNvPr>
          <p:cNvSpPr txBox="1"/>
          <p:nvPr/>
        </p:nvSpPr>
        <p:spPr>
          <a:xfrm>
            <a:off x="6331259" y="452758"/>
            <a:ext cx="1651246" cy="646331"/>
          </a:xfrm>
          <a:prstGeom prst="rect">
            <a:avLst/>
          </a:prstGeom>
          <a:noFill/>
        </p:spPr>
        <p:txBody>
          <a:bodyPr wrap="square" rtlCol="0">
            <a:spAutoFit/>
          </a:bodyPr>
          <a:lstStyle/>
          <a:p>
            <a:pPr algn="ctr"/>
            <a:r>
              <a:rPr lang="en-US" sz="3600" dirty="0"/>
              <a:t>Load</a:t>
            </a:r>
          </a:p>
        </p:txBody>
      </p:sp>
      <p:sp>
        <p:nvSpPr>
          <p:cNvPr id="8" name="TextBox 7">
            <a:extLst>
              <a:ext uri="{FF2B5EF4-FFF2-40B4-BE49-F238E27FC236}">
                <a16:creationId xmlns:a16="http://schemas.microsoft.com/office/drawing/2014/main" id="{147EF559-B815-4EC4-833B-EF71DFEEC906}"/>
              </a:ext>
            </a:extLst>
          </p:cNvPr>
          <p:cNvSpPr txBox="1"/>
          <p:nvPr/>
        </p:nvSpPr>
        <p:spPr>
          <a:xfrm>
            <a:off x="550416" y="2263806"/>
            <a:ext cx="763479" cy="369332"/>
          </a:xfrm>
          <a:prstGeom prst="rect">
            <a:avLst/>
          </a:prstGeom>
          <a:noFill/>
        </p:spPr>
        <p:txBody>
          <a:bodyPr wrap="square" rtlCol="0">
            <a:spAutoFit/>
          </a:bodyPr>
          <a:lstStyle/>
          <a:p>
            <a:r>
              <a:rPr lang="en-US" dirty="0"/>
              <a:t>Zillow</a:t>
            </a:r>
          </a:p>
        </p:txBody>
      </p:sp>
      <p:sp>
        <p:nvSpPr>
          <p:cNvPr id="9" name="TextBox 8">
            <a:extLst>
              <a:ext uri="{FF2B5EF4-FFF2-40B4-BE49-F238E27FC236}">
                <a16:creationId xmlns:a16="http://schemas.microsoft.com/office/drawing/2014/main" id="{737859DE-5DB1-40EB-870C-E94A30876131}"/>
              </a:ext>
            </a:extLst>
          </p:cNvPr>
          <p:cNvSpPr txBox="1"/>
          <p:nvPr/>
        </p:nvSpPr>
        <p:spPr>
          <a:xfrm>
            <a:off x="1313895" y="3423823"/>
            <a:ext cx="577049" cy="369332"/>
          </a:xfrm>
          <a:prstGeom prst="rect">
            <a:avLst/>
          </a:prstGeom>
          <a:noFill/>
        </p:spPr>
        <p:txBody>
          <a:bodyPr wrap="square" rtlCol="0">
            <a:spAutoFit/>
          </a:bodyPr>
          <a:lstStyle/>
          <a:p>
            <a:r>
              <a:rPr lang="en-US" dirty="0"/>
              <a:t>Yelp</a:t>
            </a:r>
          </a:p>
        </p:txBody>
      </p:sp>
      <p:sp>
        <p:nvSpPr>
          <p:cNvPr id="10" name="TextBox 9">
            <a:extLst>
              <a:ext uri="{FF2B5EF4-FFF2-40B4-BE49-F238E27FC236}">
                <a16:creationId xmlns:a16="http://schemas.microsoft.com/office/drawing/2014/main" id="{56625C3C-8F60-47FF-8C05-C70F306A0491}"/>
              </a:ext>
            </a:extLst>
          </p:cNvPr>
          <p:cNvSpPr txBox="1"/>
          <p:nvPr/>
        </p:nvSpPr>
        <p:spPr>
          <a:xfrm>
            <a:off x="506027" y="5066034"/>
            <a:ext cx="976544" cy="276999"/>
          </a:xfrm>
          <a:prstGeom prst="rect">
            <a:avLst/>
          </a:prstGeom>
          <a:noFill/>
        </p:spPr>
        <p:txBody>
          <a:bodyPr wrap="square" rtlCol="0">
            <a:spAutoFit/>
          </a:bodyPr>
          <a:lstStyle/>
          <a:p>
            <a:r>
              <a:rPr lang="en-US" sz="1200" dirty="0"/>
              <a:t>Census.gov</a:t>
            </a:r>
          </a:p>
        </p:txBody>
      </p:sp>
      <p:cxnSp>
        <p:nvCxnSpPr>
          <p:cNvPr id="12" name="Straight Arrow Connector 11">
            <a:extLst>
              <a:ext uri="{FF2B5EF4-FFF2-40B4-BE49-F238E27FC236}">
                <a16:creationId xmlns:a16="http://schemas.microsoft.com/office/drawing/2014/main" id="{F1E97879-A5E9-4AAA-8AA9-4291E5BB7A09}"/>
              </a:ext>
            </a:extLst>
          </p:cNvPr>
          <p:cNvCxnSpPr>
            <a:cxnSpLocks/>
            <a:stCxn id="3" idx="4"/>
          </p:cNvCxnSpPr>
          <p:nvPr/>
        </p:nvCxnSpPr>
        <p:spPr>
          <a:xfrm flipV="1">
            <a:off x="2121763" y="3423823"/>
            <a:ext cx="1322773" cy="82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BE20DA-8237-412F-9808-F540274E2B86}"/>
              </a:ext>
            </a:extLst>
          </p:cNvPr>
          <p:cNvCxnSpPr>
            <a:cxnSpLocks/>
          </p:cNvCxnSpPr>
          <p:nvPr/>
        </p:nvCxnSpPr>
        <p:spPr>
          <a:xfrm>
            <a:off x="1415988" y="2205440"/>
            <a:ext cx="2028548" cy="6531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B0432-3CA6-4437-B5A7-395D2B581AEF}"/>
              </a:ext>
            </a:extLst>
          </p:cNvPr>
          <p:cNvCxnSpPr>
            <a:cxnSpLocks/>
          </p:cNvCxnSpPr>
          <p:nvPr/>
        </p:nvCxnSpPr>
        <p:spPr>
          <a:xfrm flipV="1">
            <a:off x="1429305" y="3897297"/>
            <a:ext cx="2015231" cy="13813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Flowchart: Magnetic Disk 16">
            <a:extLst>
              <a:ext uri="{FF2B5EF4-FFF2-40B4-BE49-F238E27FC236}">
                <a16:creationId xmlns:a16="http://schemas.microsoft.com/office/drawing/2014/main" id="{B43CAD13-09DE-408F-BC8D-A2C09CB8899C}"/>
              </a:ext>
            </a:extLst>
          </p:cNvPr>
          <p:cNvSpPr/>
          <p:nvPr/>
        </p:nvSpPr>
        <p:spPr>
          <a:xfrm>
            <a:off x="3453416" y="2170691"/>
            <a:ext cx="1633491" cy="2273489"/>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98C4C1C-8B06-43B2-B14E-D9635BD16E79}"/>
              </a:ext>
            </a:extLst>
          </p:cNvPr>
          <p:cNvSpPr txBox="1"/>
          <p:nvPr/>
        </p:nvSpPr>
        <p:spPr>
          <a:xfrm>
            <a:off x="3741940" y="3239157"/>
            <a:ext cx="1105270" cy="369332"/>
          </a:xfrm>
          <a:prstGeom prst="rect">
            <a:avLst/>
          </a:prstGeom>
          <a:noFill/>
        </p:spPr>
        <p:txBody>
          <a:bodyPr wrap="square" rtlCol="0">
            <a:spAutoFit/>
          </a:bodyPr>
          <a:lstStyle/>
          <a:p>
            <a:pPr algn="ctr"/>
            <a:r>
              <a:rPr lang="en-US" dirty="0"/>
              <a:t>Python</a:t>
            </a:r>
          </a:p>
        </p:txBody>
      </p:sp>
      <p:sp>
        <p:nvSpPr>
          <p:cNvPr id="19" name="Flowchart: Magnetic Disk 18">
            <a:extLst>
              <a:ext uri="{FF2B5EF4-FFF2-40B4-BE49-F238E27FC236}">
                <a16:creationId xmlns:a16="http://schemas.microsoft.com/office/drawing/2014/main" id="{9F2765BB-C0F5-413E-BF96-3D751732B0EC}"/>
              </a:ext>
            </a:extLst>
          </p:cNvPr>
          <p:cNvSpPr/>
          <p:nvPr/>
        </p:nvSpPr>
        <p:spPr>
          <a:xfrm>
            <a:off x="6249883" y="1455938"/>
            <a:ext cx="2263806" cy="3684234"/>
          </a:xfrm>
          <a:prstGeom prst="flowChartMagneticDisk">
            <a:avLst/>
          </a:prstGeom>
          <a:solidFill>
            <a:schemeClr val="accent5">
              <a:lumMod val="60000"/>
              <a:lumOff val="40000"/>
            </a:schemeClr>
          </a:solidFill>
          <a:ln>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513448A7-3A21-4DC8-86C5-397D2C8ABD05}"/>
              </a:ext>
            </a:extLst>
          </p:cNvPr>
          <p:cNvCxnSpPr>
            <a:cxnSpLocks/>
            <a:endCxn id="19" idx="2"/>
          </p:cNvCxnSpPr>
          <p:nvPr/>
        </p:nvCxnSpPr>
        <p:spPr>
          <a:xfrm>
            <a:off x="5135734" y="3298055"/>
            <a:ext cx="111414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05A8BC9-053E-4FE7-A622-0999048261B3}"/>
              </a:ext>
            </a:extLst>
          </p:cNvPr>
          <p:cNvSpPr txBox="1"/>
          <p:nvPr/>
        </p:nvSpPr>
        <p:spPr>
          <a:xfrm>
            <a:off x="6747029" y="3307436"/>
            <a:ext cx="1322772" cy="369332"/>
          </a:xfrm>
          <a:prstGeom prst="rect">
            <a:avLst/>
          </a:prstGeom>
          <a:noFill/>
        </p:spPr>
        <p:txBody>
          <a:bodyPr wrap="square" rtlCol="0">
            <a:spAutoFit/>
          </a:bodyPr>
          <a:lstStyle/>
          <a:p>
            <a:pPr algn="ctr"/>
            <a:r>
              <a:rPr lang="en-US" dirty="0"/>
              <a:t>PostgreSQL</a:t>
            </a:r>
          </a:p>
        </p:txBody>
      </p:sp>
    </p:spTree>
    <p:extLst>
      <p:ext uri="{BB962C8B-B14F-4D97-AF65-F5344CB8AC3E}">
        <p14:creationId xmlns:p14="http://schemas.microsoft.com/office/powerpoint/2010/main" val="46650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348E88-00F3-42DA-9F48-8C6F1BFB59F3}"/>
              </a:ext>
            </a:extLst>
          </p:cNvPr>
          <p:cNvPicPr>
            <a:picLocks noChangeAspect="1"/>
          </p:cNvPicPr>
          <p:nvPr/>
        </p:nvPicPr>
        <p:blipFill>
          <a:blip r:embed="rId2"/>
          <a:stretch>
            <a:fillRect/>
          </a:stretch>
        </p:blipFill>
        <p:spPr>
          <a:xfrm>
            <a:off x="88776" y="93756"/>
            <a:ext cx="6649375" cy="3430419"/>
          </a:xfrm>
          <a:prstGeom prst="rect">
            <a:avLst/>
          </a:prstGeom>
        </p:spPr>
      </p:pic>
      <p:pic>
        <p:nvPicPr>
          <p:cNvPr id="6" name="Picture 5">
            <a:extLst>
              <a:ext uri="{FF2B5EF4-FFF2-40B4-BE49-F238E27FC236}">
                <a16:creationId xmlns:a16="http://schemas.microsoft.com/office/drawing/2014/main" id="{E977CB4F-C58E-4181-AFAE-7AA48212B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63" y="2798593"/>
            <a:ext cx="4460844" cy="3421828"/>
          </a:xfrm>
          <a:prstGeom prst="rect">
            <a:avLst/>
          </a:prstGeom>
        </p:spPr>
      </p:pic>
      <p:sp>
        <p:nvSpPr>
          <p:cNvPr id="7" name="TextBox 6">
            <a:extLst>
              <a:ext uri="{FF2B5EF4-FFF2-40B4-BE49-F238E27FC236}">
                <a16:creationId xmlns:a16="http://schemas.microsoft.com/office/drawing/2014/main" id="{E27BECAF-1B89-4667-B8D2-AC93D7D857DA}"/>
              </a:ext>
            </a:extLst>
          </p:cNvPr>
          <p:cNvSpPr txBox="1"/>
          <p:nvPr/>
        </p:nvSpPr>
        <p:spPr>
          <a:xfrm>
            <a:off x="514904" y="3524175"/>
            <a:ext cx="3027285" cy="307777"/>
          </a:xfrm>
          <a:prstGeom prst="rect">
            <a:avLst/>
          </a:prstGeom>
          <a:noFill/>
        </p:spPr>
        <p:txBody>
          <a:bodyPr wrap="square" rtlCol="0">
            <a:spAutoFit/>
          </a:bodyPr>
          <a:lstStyle/>
          <a:p>
            <a:pPr algn="ctr"/>
            <a:r>
              <a:rPr lang="en-US" sz="1400" dirty="0"/>
              <a:t>CSV data from Zillow</a:t>
            </a:r>
          </a:p>
        </p:txBody>
      </p:sp>
      <p:sp>
        <p:nvSpPr>
          <p:cNvPr id="8" name="TextBox 7">
            <a:extLst>
              <a:ext uri="{FF2B5EF4-FFF2-40B4-BE49-F238E27FC236}">
                <a16:creationId xmlns:a16="http://schemas.microsoft.com/office/drawing/2014/main" id="{56B5C6C2-B6ED-464E-A979-CA8501A88EAE}"/>
              </a:ext>
            </a:extLst>
          </p:cNvPr>
          <p:cNvSpPr txBox="1"/>
          <p:nvPr/>
        </p:nvSpPr>
        <p:spPr>
          <a:xfrm>
            <a:off x="1302890" y="5594152"/>
            <a:ext cx="3027285" cy="307777"/>
          </a:xfrm>
          <a:prstGeom prst="rect">
            <a:avLst/>
          </a:prstGeom>
          <a:noFill/>
        </p:spPr>
        <p:txBody>
          <a:bodyPr wrap="square" rtlCol="0">
            <a:spAutoFit/>
          </a:bodyPr>
          <a:lstStyle/>
          <a:p>
            <a:pPr algn="ctr"/>
            <a:r>
              <a:rPr lang="en-US" sz="1400" dirty="0"/>
              <a:t>Cleaned data frame of Zillow data </a:t>
            </a:r>
          </a:p>
        </p:txBody>
      </p:sp>
    </p:spTree>
    <p:extLst>
      <p:ext uri="{BB962C8B-B14F-4D97-AF65-F5344CB8AC3E}">
        <p14:creationId xmlns:p14="http://schemas.microsoft.com/office/powerpoint/2010/main" val="236566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1565EE-56E1-4D07-A298-842A9721081A}"/>
              </a:ext>
            </a:extLst>
          </p:cNvPr>
          <p:cNvSpPr/>
          <p:nvPr/>
        </p:nvSpPr>
        <p:spPr>
          <a:xfrm>
            <a:off x="0" y="0"/>
            <a:ext cx="9144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97A1896-B084-4205-A007-9A48DD3F1EBD}"/>
              </a:ext>
            </a:extLst>
          </p:cNvPr>
          <p:cNvPicPr>
            <a:picLocks noChangeAspect="1"/>
          </p:cNvPicPr>
          <p:nvPr/>
        </p:nvPicPr>
        <p:blipFill>
          <a:blip r:embed="rId2"/>
          <a:stretch>
            <a:fillRect/>
          </a:stretch>
        </p:blipFill>
        <p:spPr>
          <a:xfrm>
            <a:off x="-1" y="0"/>
            <a:ext cx="5186531" cy="5548544"/>
          </a:xfrm>
          <a:prstGeom prst="rect">
            <a:avLst/>
          </a:prstGeom>
        </p:spPr>
      </p:pic>
      <p:pic>
        <p:nvPicPr>
          <p:cNvPr id="4" name="Picture 3">
            <a:extLst>
              <a:ext uri="{FF2B5EF4-FFF2-40B4-BE49-F238E27FC236}">
                <a16:creationId xmlns:a16="http://schemas.microsoft.com/office/drawing/2014/main" id="{7FB5AC0F-D372-4ADD-BCE4-EBBE518B841B}"/>
              </a:ext>
            </a:extLst>
          </p:cNvPr>
          <p:cNvPicPr>
            <a:picLocks noChangeAspect="1"/>
          </p:cNvPicPr>
          <p:nvPr/>
        </p:nvPicPr>
        <p:blipFill>
          <a:blip r:embed="rId3"/>
          <a:stretch>
            <a:fillRect/>
          </a:stretch>
        </p:blipFill>
        <p:spPr>
          <a:xfrm>
            <a:off x="4146296" y="2601157"/>
            <a:ext cx="4997703" cy="4193149"/>
          </a:xfrm>
          <a:prstGeom prst="rect">
            <a:avLst/>
          </a:prstGeom>
        </p:spPr>
      </p:pic>
      <p:sp>
        <p:nvSpPr>
          <p:cNvPr id="5" name="TextBox 4">
            <a:extLst>
              <a:ext uri="{FF2B5EF4-FFF2-40B4-BE49-F238E27FC236}">
                <a16:creationId xmlns:a16="http://schemas.microsoft.com/office/drawing/2014/main" id="{658F379A-11ED-4271-AB85-593202473BDD}"/>
              </a:ext>
            </a:extLst>
          </p:cNvPr>
          <p:cNvSpPr txBox="1"/>
          <p:nvPr/>
        </p:nvSpPr>
        <p:spPr>
          <a:xfrm>
            <a:off x="479394" y="5548544"/>
            <a:ext cx="2974020" cy="646331"/>
          </a:xfrm>
          <a:prstGeom prst="rect">
            <a:avLst/>
          </a:prstGeom>
          <a:noFill/>
        </p:spPr>
        <p:txBody>
          <a:bodyPr wrap="square" rtlCol="0">
            <a:spAutoFit/>
          </a:bodyPr>
          <a:lstStyle/>
          <a:p>
            <a:pPr algn="ctr"/>
            <a:r>
              <a:rPr lang="en-US" sz="1200" dirty="0"/>
              <a:t>Python code creating empty lists and cycling through Yelp API to grab restaurant information</a:t>
            </a:r>
          </a:p>
        </p:txBody>
      </p:sp>
      <p:sp>
        <p:nvSpPr>
          <p:cNvPr id="6" name="TextBox 5">
            <a:extLst>
              <a:ext uri="{FF2B5EF4-FFF2-40B4-BE49-F238E27FC236}">
                <a16:creationId xmlns:a16="http://schemas.microsoft.com/office/drawing/2014/main" id="{96F6AA98-3845-4E8B-A05B-E3015D373B62}"/>
              </a:ext>
            </a:extLst>
          </p:cNvPr>
          <p:cNvSpPr txBox="1"/>
          <p:nvPr/>
        </p:nvSpPr>
        <p:spPr>
          <a:xfrm>
            <a:off x="5274816" y="2324158"/>
            <a:ext cx="2974020" cy="276999"/>
          </a:xfrm>
          <a:prstGeom prst="rect">
            <a:avLst/>
          </a:prstGeom>
          <a:noFill/>
        </p:spPr>
        <p:txBody>
          <a:bodyPr wrap="square" rtlCol="0">
            <a:spAutoFit/>
          </a:bodyPr>
          <a:lstStyle/>
          <a:p>
            <a:pPr algn="ctr"/>
            <a:r>
              <a:rPr lang="en-US" sz="1200" dirty="0"/>
              <a:t>List results retrieved </a:t>
            </a:r>
            <a:r>
              <a:rPr lang="en-US" sz="1200"/>
              <a:t>from Yelp API </a:t>
            </a:r>
            <a:r>
              <a:rPr lang="en-US" sz="1200" dirty="0"/>
              <a:t>call</a:t>
            </a:r>
          </a:p>
        </p:txBody>
      </p:sp>
    </p:spTree>
    <p:extLst>
      <p:ext uri="{BB962C8B-B14F-4D97-AF65-F5344CB8AC3E}">
        <p14:creationId xmlns:p14="http://schemas.microsoft.com/office/powerpoint/2010/main" val="20702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C2FE0B-3416-4F6D-9DCB-A5F6C7088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71" y="365279"/>
            <a:ext cx="3114675" cy="4991100"/>
          </a:xfrm>
          <a:prstGeom prst="rect">
            <a:avLst/>
          </a:prstGeom>
        </p:spPr>
      </p:pic>
      <p:pic>
        <p:nvPicPr>
          <p:cNvPr id="5" name="Picture 4">
            <a:extLst>
              <a:ext uri="{FF2B5EF4-FFF2-40B4-BE49-F238E27FC236}">
                <a16:creationId xmlns:a16="http://schemas.microsoft.com/office/drawing/2014/main" id="{EE7392ED-D77B-4203-B891-39B273F43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722" y="2434053"/>
            <a:ext cx="5202315" cy="3888757"/>
          </a:xfrm>
          <a:prstGeom prst="rect">
            <a:avLst/>
          </a:prstGeom>
        </p:spPr>
      </p:pic>
      <p:sp>
        <p:nvSpPr>
          <p:cNvPr id="6" name="TextBox 5">
            <a:extLst>
              <a:ext uri="{FF2B5EF4-FFF2-40B4-BE49-F238E27FC236}">
                <a16:creationId xmlns:a16="http://schemas.microsoft.com/office/drawing/2014/main" id="{F0A953A4-7C0F-4E9A-A197-9EF9E70B6E69}"/>
              </a:ext>
            </a:extLst>
          </p:cNvPr>
          <p:cNvSpPr txBox="1"/>
          <p:nvPr/>
        </p:nvSpPr>
        <p:spPr>
          <a:xfrm>
            <a:off x="652508" y="5356379"/>
            <a:ext cx="2743200" cy="307777"/>
          </a:xfrm>
          <a:prstGeom prst="rect">
            <a:avLst/>
          </a:prstGeom>
          <a:noFill/>
        </p:spPr>
        <p:txBody>
          <a:bodyPr wrap="square" rtlCol="0">
            <a:spAutoFit/>
          </a:bodyPr>
          <a:lstStyle/>
          <a:p>
            <a:r>
              <a:rPr lang="en-US" sz="1400" dirty="0"/>
              <a:t>Creation of tables in PostgreSQL</a:t>
            </a:r>
          </a:p>
        </p:txBody>
      </p:sp>
      <p:sp>
        <p:nvSpPr>
          <p:cNvPr id="7" name="TextBox 6">
            <a:extLst>
              <a:ext uri="{FF2B5EF4-FFF2-40B4-BE49-F238E27FC236}">
                <a16:creationId xmlns:a16="http://schemas.microsoft.com/office/drawing/2014/main" id="{8061E3EA-2930-4DAA-BD3D-1282FD27E4AF}"/>
              </a:ext>
            </a:extLst>
          </p:cNvPr>
          <p:cNvSpPr txBox="1"/>
          <p:nvPr/>
        </p:nvSpPr>
        <p:spPr>
          <a:xfrm>
            <a:off x="4968535" y="2126276"/>
            <a:ext cx="2743200" cy="307777"/>
          </a:xfrm>
          <a:prstGeom prst="rect">
            <a:avLst/>
          </a:prstGeom>
          <a:noFill/>
        </p:spPr>
        <p:txBody>
          <a:bodyPr wrap="square" rtlCol="0">
            <a:spAutoFit/>
          </a:bodyPr>
          <a:lstStyle/>
          <a:p>
            <a:r>
              <a:rPr lang="en-US" sz="1400" dirty="0"/>
              <a:t>Table schema in PostgreSQL</a:t>
            </a:r>
          </a:p>
        </p:txBody>
      </p:sp>
    </p:spTree>
    <p:extLst>
      <p:ext uri="{BB962C8B-B14F-4D97-AF65-F5344CB8AC3E}">
        <p14:creationId xmlns:p14="http://schemas.microsoft.com/office/powerpoint/2010/main" val="3224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1565EE-56E1-4D07-A298-842A9721081A}"/>
              </a:ext>
            </a:extLst>
          </p:cNvPr>
          <p:cNvSpPr/>
          <p:nvPr/>
        </p:nvSpPr>
        <p:spPr>
          <a:xfrm>
            <a:off x="0" y="0"/>
            <a:ext cx="9144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8F379A-11ED-4271-AB85-593202473BDD}"/>
              </a:ext>
            </a:extLst>
          </p:cNvPr>
          <p:cNvSpPr txBox="1"/>
          <p:nvPr/>
        </p:nvSpPr>
        <p:spPr>
          <a:xfrm>
            <a:off x="5965793" y="395758"/>
            <a:ext cx="2974020" cy="646331"/>
          </a:xfrm>
          <a:prstGeom prst="rect">
            <a:avLst/>
          </a:prstGeom>
          <a:noFill/>
        </p:spPr>
        <p:txBody>
          <a:bodyPr wrap="square" rtlCol="0">
            <a:spAutoFit/>
          </a:bodyPr>
          <a:lstStyle/>
          <a:p>
            <a:pPr algn="ctr"/>
            <a:r>
              <a:rPr lang="en-US" sz="1200" dirty="0"/>
              <a:t>Feeding data to tables in PostgreSQL to </a:t>
            </a:r>
          </a:p>
          <a:p>
            <a:pPr algn="ctr"/>
            <a:r>
              <a:rPr lang="en-US" sz="1200" dirty="0"/>
              <a:t>store restaurant data, average income,</a:t>
            </a:r>
          </a:p>
          <a:p>
            <a:pPr algn="ctr"/>
            <a:r>
              <a:rPr lang="en-US" sz="1200" dirty="0"/>
              <a:t>home/rent value and disparity </a:t>
            </a:r>
          </a:p>
        </p:txBody>
      </p:sp>
      <p:sp>
        <p:nvSpPr>
          <p:cNvPr id="6" name="TextBox 5">
            <a:extLst>
              <a:ext uri="{FF2B5EF4-FFF2-40B4-BE49-F238E27FC236}">
                <a16:creationId xmlns:a16="http://schemas.microsoft.com/office/drawing/2014/main" id="{96F6AA98-3845-4E8B-A05B-E3015D373B62}"/>
              </a:ext>
            </a:extLst>
          </p:cNvPr>
          <p:cNvSpPr txBox="1"/>
          <p:nvPr/>
        </p:nvSpPr>
        <p:spPr>
          <a:xfrm>
            <a:off x="1818446" y="5433005"/>
            <a:ext cx="1979720" cy="461665"/>
          </a:xfrm>
          <a:prstGeom prst="rect">
            <a:avLst/>
          </a:prstGeom>
          <a:noFill/>
        </p:spPr>
        <p:txBody>
          <a:bodyPr wrap="square" rtlCol="0">
            <a:spAutoFit/>
          </a:bodyPr>
          <a:lstStyle/>
          <a:p>
            <a:pPr algn="ctr"/>
            <a:r>
              <a:rPr lang="en-US" sz="1200" dirty="0"/>
              <a:t>Confirming and reading data from the SQL</a:t>
            </a:r>
          </a:p>
        </p:txBody>
      </p:sp>
      <p:pic>
        <p:nvPicPr>
          <p:cNvPr id="10" name="Picture 9">
            <a:extLst>
              <a:ext uri="{FF2B5EF4-FFF2-40B4-BE49-F238E27FC236}">
                <a16:creationId xmlns:a16="http://schemas.microsoft.com/office/drawing/2014/main" id="{F210E1C7-38F5-4477-857D-1A1695863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09"/>
            <a:ext cx="5965793" cy="2570203"/>
          </a:xfrm>
          <a:prstGeom prst="rect">
            <a:avLst/>
          </a:prstGeom>
        </p:spPr>
      </p:pic>
      <p:pic>
        <p:nvPicPr>
          <p:cNvPr id="12" name="Picture 11">
            <a:extLst>
              <a:ext uri="{FF2B5EF4-FFF2-40B4-BE49-F238E27FC236}">
                <a16:creationId xmlns:a16="http://schemas.microsoft.com/office/drawing/2014/main" id="{C6667992-3D2E-4A26-BBE2-0A829BAFB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412" y="2500856"/>
            <a:ext cx="5396476" cy="2451638"/>
          </a:xfrm>
          <a:prstGeom prst="rect">
            <a:avLst/>
          </a:prstGeom>
        </p:spPr>
      </p:pic>
      <p:pic>
        <p:nvPicPr>
          <p:cNvPr id="14" name="Picture 13">
            <a:extLst>
              <a:ext uri="{FF2B5EF4-FFF2-40B4-BE49-F238E27FC236}">
                <a16:creationId xmlns:a16="http://schemas.microsoft.com/office/drawing/2014/main" id="{696BE152-85F8-4465-AF69-0A740DB23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6075" y="4488644"/>
            <a:ext cx="5157926" cy="2350388"/>
          </a:xfrm>
          <a:prstGeom prst="rect">
            <a:avLst/>
          </a:prstGeom>
        </p:spPr>
      </p:pic>
    </p:spTree>
    <p:extLst>
      <p:ext uri="{BB962C8B-B14F-4D97-AF65-F5344CB8AC3E}">
        <p14:creationId xmlns:p14="http://schemas.microsoft.com/office/powerpoint/2010/main" val="27574934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9DD452BECA1B43872CA276574927B3" ma:contentTypeVersion="15" ma:contentTypeDescription="Create a new document." ma:contentTypeScope="" ma:versionID="e61aed47ff86a9431b4237a014694ac2">
  <xsd:schema xmlns:xsd="http://www.w3.org/2001/XMLSchema" xmlns:xs="http://www.w3.org/2001/XMLSchema" xmlns:p="http://schemas.microsoft.com/office/2006/metadata/properties" xmlns:ns3="c8d41a52-0429-44d3-941d-5f8a8f3627d7" xmlns:ns4="79febee5-f550-440a-a0d4-3bec8d62d666" targetNamespace="http://schemas.microsoft.com/office/2006/metadata/properties" ma:root="true" ma:fieldsID="564791f59b6f61cdc32a9a538098ac62" ns3:_="" ns4:_="">
    <xsd:import namespace="c8d41a52-0429-44d3-941d-5f8a8f3627d7"/>
    <xsd:import namespace="79febee5-f550-440a-a0d4-3bec8d62d666"/>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d41a52-0429-44d3-941d-5f8a8f3627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9febee5-f550-440a-a0d4-3bec8d62d666"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F48BC-210D-4C7E-BF34-865E161B83EC}">
  <ds:schemaRef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c8d41a52-0429-44d3-941d-5f8a8f3627d7"/>
    <ds:schemaRef ds:uri="79febee5-f550-440a-a0d4-3bec8d62d666"/>
    <ds:schemaRef ds:uri="http://www.w3.org/XML/1998/namespace"/>
    <ds:schemaRef ds:uri="http://purl.org/dc/term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741902D-04F9-49A3-B157-80DFCB208C9B}">
  <ds:schemaRefs>
    <ds:schemaRef ds:uri="http://schemas.microsoft.com/sharepoint/v3/contenttype/forms"/>
  </ds:schemaRefs>
</ds:datastoreItem>
</file>

<file path=customXml/itemProps3.xml><?xml version="1.0" encoding="utf-8"?>
<ds:datastoreItem xmlns:ds="http://schemas.openxmlformats.org/officeDocument/2006/customXml" ds:itemID="{725E22B1-42E7-423D-9BA3-6C48B93FB4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d41a52-0429-44d3-941d-5f8a8f3627d7"/>
    <ds:schemaRef ds:uri="79febee5-f550-440a-a0d4-3bec8d62d6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497</TotalTime>
  <Words>529</Words>
  <Application>Microsoft Office PowerPoint</Application>
  <PresentationFormat>On-screen Show (4:3)</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Hall</dc:creator>
  <cp:lastModifiedBy>Craig Hall</cp:lastModifiedBy>
  <cp:revision>14</cp:revision>
  <dcterms:created xsi:type="dcterms:W3CDTF">2020-01-14T00:52:31Z</dcterms:created>
  <dcterms:modified xsi:type="dcterms:W3CDTF">2020-01-18T21:01:20Z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0x010100929DD452BECA1B43872CA276574927B3</vt:lpwstr>
  </property>
</Properties>
</file>