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45" d="100"/>
          <a:sy n="45" d="100"/>
        </p:scale>
        <p:origin x="10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Hall" userId="83e013f9-570f-4443-9159-e4af494bc6db" providerId="ADAL" clId="{F1CB31A8-1D47-4906-8B64-8E98803AD6BA}"/>
    <pc:docChg chg="modSld">
      <pc:chgData name="Craig Hall" userId="83e013f9-570f-4443-9159-e4af494bc6db" providerId="ADAL" clId="{F1CB31A8-1D47-4906-8B64-8E98803AD6BA}" dt="2020-01-14T17:57:57.505" v="5" actId="20577"/>
      <pc:docMkLst>
        <pc:docMk/>
      </pc:docMkLst>
      <pc:sldChg chg="modSp">
        <pc:chgData name="Craig Hall" userId="83e013f9-570f-4443-9159-e4af494bc6db" providerId="ADAL" clId="{F1CB31A8-1D47-4906-8B64-8E98803AD6BA}" dt="2020-01-14T17:57:57.505" v="5" actId="20577"/>
        <pc:sldMkLst>
          <pc:docMk/>
          <pc:sldMk cId="2817863827" sldId="256"/>
        </pc:sldMkLst>
        <pc:spChg chg="mod">
          <ac:chgData name="Craig Hall" userId="83e013f9-570f-4443-9159-e4af494bc6db" providerId="ADAL" clId="{F1CB31A8-1D47-4906-8B64-8E98803AD6BA}" dt="2020-01-14T17:57:57.505" v="5" actId="20577"/>
          <ac:spMkLst>
            <pc:docMk/>
            <pc:sldMk cId="2817863827" sldId="256"/>
            <ac:spMk id="29" creationId="{31A0781E-7FFA-4731-812C-D5A337FE08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23300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79328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99651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3837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6480-F0D9-44F8-BC66-32B47A877762}"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1635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6480-F0D9-44F8-BC66-32B47A87776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409614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6480-F0D9-44F8-BC66-32B47A877762}"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3515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96480-F0D9-44F8-BC66-32B47A877762}"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20500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6480-F0D9-44F8-BC66-32B47A877762}"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51245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4835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4711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96480-F0D9-44F8-BC66-32B47A877762}" type="datetimeFigureOut">
              <a:rPr lang="en-US" smtClean="0"/>
              <a:t>1/14/2020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12B1-B043-4FE9-80FB-5762F45D908D}" type="slidenum">
              <a:rPr lang="en-US" smtClean="0"/>
              <a:t>‹#›</a:t>
            </a:fld>
            <a:endParaRPr lang="en-US"/>
          </a:p>
        </p:txBody>
      </p:sp>
    </p:spTree>
    <p:extLst>
      <p:ext uri="{BB962C8B-B14F-4D97-AF65-F5344CB8AC3E}">
        <p14:creationId xmlns:p14="http://schemas.microsoft.com/office/powerpoint/2010/main" val="399958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4"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 name="Group 4">
            <a:extLst>
              <a:ext uri="{FF2B5EF4-FFF2-40B4-BE49-F238E27FC236}">
                <a16:creationId xmlns:a16="http://schemas.microsoft.com/office/drawing/2014/main" id="{43F8931F-E2DD-4221-91FF-3FBD2B4761B0}"/>
              </a:ext>
            </a:extLst>
          </p:cNvPr>
          <p:cNvGrpSpPr/>
          <p:nvPr/>
        </p:nvGrpSpPr>
        <p:grpSpPr>
          <a:xfrm>
            <a:off x="2306" y="271335"/>
            <a:ext cx="9141694" cy="5696067"/>
            <a:chOff x="20" y="10"/>
            <a:chExt cx="9141694" cy="5696067"/>
          </a:xfrm>
        </p:grpSpPr>
        <p:pic>
          <p:nvPicPr>
            <p:cNvPr id="1026" name="Picture 2" descr="Image result for photo of miami gentrification">
              <a:extLst>
                <a:ext uri="{FF2B5EF4-FFF2-40B4-BE49-F238E27FC236}">
                  <a16:creationId xmlns:a16="http://schemas.microsoft.com/office/drawing/2014/main" id="{42538AFC-0BF9-4C2D-A12A-D6DF7E6E9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24" b="1"/>
            <a:stretch/>
          </p:blipFill>
          <p:spPr bwMode="auto">
            <a:xfrm>
              <a:off x="20" y="10"/>
              <a:ext cx="9141694" cy="5696067"/>
            </a:xfrm>
            <a:custGeom>
              <a:avLst/>
              <a:gdLst>
                <a:gd name="connsiteX0" fmla="*/ 0 w 12188952"/>
                <a:gd name="connsiteY0" fmla="*/ 0 h 5696077"/>
                <a:gd name="connsiteX1" fmla="*/ 12188952 w 12188952"/>
                <a:gd name="connsiteY1" fmla="*/ 0 h 5696077"/>
                <a:gd name="connsiteX2" fmla="*/ 12188952 w 12188952"/>
                <a:gd name="connsiteY2" fmla="*/ 4710335 h 5696077"/>
                <a:gd name="connsiteX3" fmla="*/ 12113803 w 12188952"/>
                <a:gd name="connsiteY3" fmla="*/ 4718295 h 5696077"/>
                <a:gd name="connsiteX4" fmla="*/ 6753597 w 12188952"/>
                <a:gd name="connsiteY4" fmla="*/ 5041852 h 5696077"/>
                <a:gd name="connsiteX5" fmla="*/ 400746 w 12188952"/>
                <a:gd name="connsiteY5" fmla="*/ 4870509 h 5696077"/>
                <a:gd name="connsiteX6" fmla="*/ 3700 w 12188952"/>
                <a:gd name="connsiteY6" fmla="*/ 4833875 h 5696077"/>
                <a:gd name="connsiteX7" fmla="*/ 3700 w 12188952"/>
                <a:gd name="connsiteY7" fmla="*/ 5696077 h 5696077"/>
                <a:gd name="connsiteX8" fmla="*/ 0 w 12188952"/>
                <a:gd name="connsiteY8" fmla="*/ 5696077 h 569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7544DB-E332-4F4B-9251-22728DD9153D}"/>
                </a:ext>
              </a:extLst>
            </p:cNvPr>
            <p:cNvSpPr txBox="1"/>
            <p:nvPr/>
          </p:nvSpPr>
          <p:spPr>
            <a:xfrm>
              <a:off x="1906347" y="1126198"/>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Examining a link between restaurants </a:t>
              </a:r>
            </a:p>
            <a:p>
              <a:pPr algn="ctr" defTabSz="914400">
                <a:lnSpc>
                  <a:spcPct val="90000"/>
                </a:lnSpc>
                <a:spcBef>
                  <a:spcPct val="0"/>
                </a:spcBef>
                <a:spcAft>
                  <a:spcPts val="600"/>
                </a:spcAft>
              </a:pPr>
              <a:r>
                <a:rPr lang="en-US" dirty="0">
                  <a:solidFill>
                    <a:schemeClr val="bg1"/>
                  </a:solidFill>
                  <a:latin typeface="+mj-lt"/>
                  <a:ea typeface="+mj-ea"/>
                  <a:cs typeface="+mj-cs"/>
                </a:rPr>
                <a:t>and gentrification in Miami</a:t>
              </a:r>
            </a:p>
          </p:txBody>
        </p:sp>
      </p:grpSp>
      <p:sp>
        <p:nvSpPr>
          <p:cNvPr id="29" name="TextBox 28">
            <a:extLst>
              <a:ext uri="{FF2B5EF4-FFF2-40B4-BE49-F238E27FC236}">
                <a16:creationId xmlns:a16="http://schemas.microsoft.com/office/drawing/2014/main" id="{31A0781E-7FFA-4731-812C-D5A337FE0881}"/>
              </a:ext>
            </a:extLst>
          </p:cNvPr>
          <p:cNvSpPr txBox="1"/>
          <p:nvPr/>
        </p:nvSpPr>
        <p:spPr>
          <a:xfrm>
            <a:off x="-21781" y="5362679"/>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ETL Data project by CHAMPS:</a:t>
            </a:r>
          </a:p>
          <a:p>
            <a:pPr algn="ctr" defTabSz="914400">
              <a:lnSpc>
                <a:spcPct val="90000"/>
              </a:lnSpc>
              <a:spcBef>
                <a:spcPct val="0"/>
              </a:spcBef>
              <a:spcAft>
                <a:spcPts val="600"/>
              </a:spcAft>
            </a:pPr>
            <a:r>
              <a:rPr lang="en-US" dirty="0">
                <a:solidFill>
                  <a:schemeClr val="bg1"/>
                </a:solidFill>
                <a:latin typeface="+mj-lt"/>
                <a:ea typeface="+mj-ea"/>
                <a:cs typeface="+mj-cs"/>
              </a:rPr>
              <a:t>Monica Alarcon, Abraham Benaim, Craig Hall</a:t>
            </a:r>
          </a:p>
        </p:txBody>
      </p:sp>
    </p:spTree>
    <p:extLst>
      <p:ext uri="{BB962C8B-B14F-4D97-AF65-F5344CB8AC3E}">
        <p14:creationId xmlns:p14="http://schemas.microsoft.com/office/powerpoint/2010/main" val="281786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515D-EB00-40A7-B3C6-594F2E220805}"/>
              </a:ext>
            </a:extLst>
          </p:cNvPr>
          <p:cNvSpPr/>
          <p:nvPr/>
        </p:nvSpPr>
        <p:spPr>
          <a:xfrm>
            <a:off x="0" y="0"/>
            <a:ext cx="91440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overtown miami restaurants">
            <a:extLst>
              <a:ext uri="{FF2B5EF4-FFF2-40B4-BE49-F238E27FC236}">
                <a16:creationId xmlns:a16="http://schemas.microsoft.com/office/drawing/2014/main" id="{D95E5D5F-05EF-4883-AA6A-94A74C4E3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8887"/>
            <a:ext cx="9143999" cy="51550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36B692-D126-4987-8537-CECF4C9F5B0A}"/>
              </a:ext>
            </a:extLst>
          </p:cNvPr>
          <p:cNvSpPr txBox="1"/>
          <p:nvPr/>
        </p:nvSpPr>
        <p:spPr>
          <a:xfrm>
            <a:off x="3053918" y="133163"/>
            <a:ext cx="3089430" cy="584775"/>
          </a:xfrm>
          <a:prstGeom prst="rect">
            <a:avLst/>
          </a:prstGeom>
          <a:noFill/>
        </p:spPr>
        <p:txBody>
          <a:bodyPr wrap="square" rtlCol="0">
            <a:spAutoFit/>
          </a:bodyPr>
          <a:lstStyle/>
          <a:p>
            <a:pPr algn="ctr"/>
            <a:r>
              <a:rPr lang="en-US" sz="3200" b="1" dirty="0"/>
              <a:t>PREMISE</a:t>
            </a:r>
          </a:p>
        </p:txBody>
      </p:sp>
      <p:sp>
        <p:nvSpPr>
          <p:cNvPr id="6" name="TextBox 5">
            <a:extLst>
              <a:ext uri="{FF2B5EF4-FFF2-40B4-BE49-F238E27FC236}">
                <a16:creationId xmlns:a16="http://schemas.microsoft.com/office/drawing/2014/main" id="{03C45A45-4963-45E3-BFD5-C1FFF5FA7A3C}"/>
              </a:ext>
            </a:extLst>
          </p:cNvPr>
          <p:cNvSpPr txBox="1"/>
          <p:nvPr/>
        </p:nvSpPr>
        <p:spPr>
          <a:xfrm>
            <a:off x="177553" y="5868140"/>
            <a:ext cx="8815527" cy="646331"/>
          </a:xfrm>
          <a:prstGeom prst="rect">
            <a:avLst/>
          </a:prstGeom>
          <a:noFill/>
        </p:spPr>
        <p:txBody>
          <a:bodyPr wrap="square" rtlCol="0">
            <a:spAutoFit/>
          </a:bodyPr>
          <a:lstStyle/>
          <a:p>
            <a:pPr algn="ctr"/>
            <a:r>
              <a:rPr lang="en-US" dirty="0"/>
              <a:t>We set out to determine if we could find a correlation between </a:t>
            </a:r>
          </a:p>
          <a:p>
            <a:pPr algn="ctr"/>
            <a:r>
              <a:rPr lang="en-US" dirty="0"/>
              <a:t>the number of restaurants in a zip code and gentrification.  </a:t>
            </a:r>
          </a:p>
        </p:txBody>
      </p:sp>
    </p:spTree>
    <p:extLst>
      <p:ext uri="{BB962C8B-B14F-4D97-AF65-F5344CB8AC3E}">
        <p14:creationId xmlns:p14="http://schemas.microsoft.com/office/powerpoint/2010/main" val="56758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27713D-2A3A-4DB5-8142-5B469290E98C}"/>
              </a:ext>
            </a:extLst>
          </p:cNvPr>
          <p:cNvPicPr>
            <a:picLocks noChangeAspect="1"/>
          </p:cNvPicPr>
          <p:nvPr/>
        </p:nvPicPr>
        <p:blipFill>
          <a:blip r:embed="rId2"/>
          <a:stretch>
            <a:fillRect/>
          </a:stretch>
        </p:blipFill>
        <p:spPr>
          <a:xfrm>
            <a:off x="305138" y="292864"/>
            <a:ext cx="8094562" cy="1970941"/>
          </a:xfrm>
          <a:prstGeom prst="rect">
            <a:avLst/>
          </a:prstGeom>
        </p:spPr>
      </p:pic>
      <p:pic>
        <p:nvPicPr>
          <p:cNvPr id="3074" name="Picture 2" descr="Image result for city footer">
            <a:extLst>
              <a:ext uri="{FF2B5EF4-FFF2-40B4-BE49-F238E27FC236}">
                <a16:creationId xmlns:a16="http://schemas.microsoft.com/office/drawing/2014/main" id="{37533A9A-E48B-4D71-9336-1CFB716AF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 y="3284738"/>
            <a:ext cx="9134422" cy="3763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7226C7-D244-4941-BE61-FADDECBD475A}"/>
              </a:ext>
            </a:extLst>
          </p:cNvPr>
          <p:cNvSpPr txBox="1"/>
          <p:nvPr/>
        </p:nvSpPr>
        <p:spPr>
          <a:xfrm>
            <a:off x="305138" y="2627790"/>
            <a:ext cx="8403856" cy="923330"/>
          </a:xfrm>
          <a:prstGeom prst="rect">
            <a:avLst/>
          </a:prstGeom>
          <a:noFill/>
        </p:spPr>
        <p:txBody>
          <a:bodyPr wrap="square" rtlCol="0">
            <a:spAutoFit/>
          </a:bodyPr>
          <a:lstStyle/>
          <a:p>
            <a:r>
              <a:rPr lang="en-US" dirty="0"/>
              <a:t>We theorized that neighborhoods in the process of being gentrified may be identified by examining zip codes where rental rates and the asking price of homes and condos are significantly higher than the fair market value.</a:t>
            </a:r>
          </a:p>
        </p:txBody>
      </p:sp>
    </p:spTree>
    <p:extLst>
      <p:ext uri="{BB962C8B-B14F-4D97-AF65-F5344CB8AC3E}">
        <p14:creationId xmlns:p14="http://schemas.microsoft.com/office/powerpoint/2010/main" val="309606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little havana">
            <a:extLst>
              <a:ext uri="{FF2B5EF4-FFF2-40B4-BE49-F238E27FC236}">
                <a16:creationId xmlns:a16="http://schemas.microsoft.com/office/drawing/2014/main" id="{53BDDCDD-D72D-4C33-9A45-E9C94CE055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28"/>
          <a:stretch/>
        </p:blipFill>
        <p:spPr bwMode="auto">
          <a:xfrm>
            <a:off x="0" y="0"/>
            <a:ext cx="4456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009D09-3D95-4AFC-B347-DCEE0519FC29}"/>
              </a:ext>
            </a:extLst>
          </p:cNvPr>
          <p:cNvSpPr txBox="1"/>
          <p:nvPr/>
        </p:nvSpPr>
        <p:spPr>
          <a:xfrm>
            <a:off x="4447713" y="0"/>
            <a:ext cx="4696287" cy="584775"/>
          </a:xfrm>
          <a:prstGeom prst="rect">
            <a:avLst/>
          </a:prstGeom>
          <a:noFill/>
        </p:spPr>
        <p:txBody>
          <a:bodyPr wrap="square" rtlCol="0">
            <a:spAutoFit/>
          </a:bodyPr>
          <a:lstStyle/>
          <a:p>
            <a:pPr algn="ctr"/>
            <a:r>
              <a:rPr lang="en-US" sz="3200" b="1" u="sng" dirty="0"/>
              <a:t>Resources and Processes</a:t>
            </a:r>
          </a:p>
        </p:txBody>
      </p:sp>
      <p:sp>
        <p:nvSpPr>
          <p:cNvPr id="3" name="TextBox 2">
            <a:extLst>
              <a:ext uri="{FF2B5EF4-FFF2-40B4-BE49-F238E27FC236}">
                <a16:creationId xmlns:a16="http://schemas.microsoft.com/office/drawing/2014/main" id="{979A2AF2-CD59-4EE2-BE85-9D2F3AB94D64}"/>
              </a:ext>
            </a:extLst>
          </p:cNvPr>
          <p:cNvSpPr txBox="1"/>
          <p:nvPr/>
        </p:nvSpPr>
        <p:spPr>
          <a:xfrm>
            <a:off x="4447712" y="807869"/>
            <a:ext cx="4696287" cy="5632311"/>
          </a:xfrm>
          <a:prstGeom prst="rect">
            <a:avLst/>
          </a:prstGeom>
          <a:noFill/>
        </p:spPr>
        <p:txBody>
          <a:bodyPr wrap="square" rtlCol="0">
            <a:spAutoFit/>
          </a:bodyPr>
          <a:lstStyle/>
          <a:p>
            <a:pPr marL="285750" indent="-285750">
              <a:buFont typeface="Arial" panose="020B0604020202020204" pitchFamily="34" charset="0"/>
              <a:buChar char="•"/>
            </a:pPr>
            <a:r>
              <a:rPr lang="en-US" sz="1600" dirty="0"/>
              <a:t>Zillow – downloaded CSV of zip codes in Miami, “</a:t>
            </a:r>
            <a:r>
              <a:rPr lang="en-US" sz="1600" dirty="0" err="1"/>
              <a:t>Zestimates</a:t>
            </a:r>
            <a:r>
              <a:rPr lang="en-US" sz="1600" dirty="0"/>
              <a:t>®” (Zillow’s value estimates), rental rates.  Imported into Python. Removed </a:t>
            </a:r>
            <a:r>
              <a:rPr lang="en-US" sz="1600" dirty="0" err="1"/>
              <a:t>uneccesary</a:t>
            </a:r>
            <a:r>
              <a:rPr lang="en-US" sz="1600" dirty="0"/>
              <a:t> columns, and zip codes with </a:t>
            </a:r>
            <a:r>
              <a:rPr lang="en-US" sz="1600" dirty="0" err="1"/>
              <a:t>NaN</a:t>
            </a:r>
            <a:r>
              <a:rPr lang="en-US" sz="1600" dirty="0"/>
              <a:t> values.   </a:t>
            </a:r>
          </a:p>
          <a:p>
            <a:endParaRPr lang="en-US" sz="2400" dirty="0"/>
          </a:p>
          <a:p>
            <a:pPr marL="342900" indent="-342900">
              <a:buFont typeface="Arial" panose="020B0604020202020204" pitchFamily="34" charset="0"/>
              <a:buChar char="•"/>
            </a:pPr>
            <a:r>
              <a:rPr lang="en-US" sz="1600" dirty="0"/>
              <a:t>Census.gov – downloaded CSV of census data for home values for zip codes in Miami-Dade.  Imported into Python; used Pandas to clean and transform the list.</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Yelp – made API call to Yelp to pull restaurant name, address, zip code, and price index.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Used Pandas to join the data, and create a NoSQL database in MongoDB.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 With additional time, would use </a:t>
            </a:r>
            <a:r>
              <a:rPr lang="en-US" sz="1600" dirty="0" err="1"/>
              <a:t>MatPlotLib</a:t>
            </a:r>
            <a:r>
              <a:rPr lang="en-US" sz="1600" dirty="0"/>
              <a:t> to chart the neighborhoods with the highest difference between actual value and asking/selling prices, overlaid with the number of restaurants in those neighborhoods (compared to the average number of restaurants per zip code). </a:t>
            </a:r>
          </a:p>
        </p:txBody>
      </p:sp>
    </p:spTree>
    <p:extLst>
      <p:ext uri="{BB962C8B-B14F-4D97-AF65-F5344CB8AC3E}">
        <p14:creationId xmlns:p14="http://schemas.microsoft.com/office/powerpoint/2010/main" val="36195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1565EE-56E1-4D07-A298-842A9721081A}"/>
              </a:ext>
            </a:extLst>
          </p:cNvPr>
          <p:cNvSpPr/>
          <p:nvPr/>
        </p:nvSpPr>
        <p:spPr>
          <a:xfrm>
            <a:off x="0" y="0"/>
            <a:ext cx="9144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97A1896-B084-4205-A007-9A48DD3F1EBD}"/>
              </a:ext>
            </a:extLst>
          </p:cNvPr>
          <p:cNvPicPr>
            <a:picLocks noChangeAspect="1"/>
          </p:cNvPicPr>
          <p:nvPr/>
        </p:nvPicPr>
        <p:blipFill>
          <a:blip r:embed="rId2"/>
          <a:stretch>
            <a:fillRect/>
          </a:stretch>
        </p:blipFill>
        <p:spPr>
          <a:xfrm>
            <a:off x="-1" y="0"/>
            <a:ext cx="5186531" cy="5548544"/>
          </a:xfrm>
          <a:prstGeom prst="rect">
            <a:avLst/>
          </a:prstGeom>
        </p:spPr>
      </p:pic>
      <p:pic>
        <p:nvPicPr>
          <p:cNvPr id="4" name="Picture 3">
            <a:extLst>
              <a:ext uri="{FF2B5EF4-FFF2-40B4-BE49-F238E27FC236}">
                <a16:creationId xmlns:a16="http://schemas.microsoft.com/office/drawing/2014/main" id="{7FB5AC0F-D372-4ADD-BCE4-EBBE518B841B}"/>
              </a:ext>
            </a:extLst>
          </p:cNvPr>
          <p:cNvPicPr>
            <a:picLocks noChangeAspect="1"/>
          </p:cNvPicPr>
          <p:nvPr/>
        </p:nvPicPr>
        <p:blipFill>
          <a:blip r:embed="rId3"/>
          <a:stretch>
            <a:fillRect/>
          </a:stretch>
        </p:blipFill>
        <p:spPr>
          <a:xfrm>
            <a:off x="4146296" y="2601157"/>
            <a:ext cx="4997703" cy="4193149"/>
          </a:xfrm>
          <a:prstGeom prst="rect">
            <a:avLst/>
          </a:prstGeom>
        </p:spPr>
      </p:pic>
      <p:sp>
        <p:nvSpPr>
          <p:cNvPr id="5" name="TextBox 4">
            <a:extLst>
              <a:ext uri="{FF2B5EF4-FFF2-40B4-BE49-F238E27FC236}">
                <a16:creationId xmlns:a16="http://schemas.microsoft.com/office/drawing/2014/main" id="{658F379A-11ED-4271-AB85-593202473BDD}"/>
              </a:ext>
            </a:extLst>
          </p:cNvPr>
          <p:cNvSpPr txBox="1"/>
          <p:nvPr/>
        </p:nvSpPr>
        <p:spPr>
          <a:xfrm>
            <a:off x="506027" y="5548543"/>
            <a:ext cx="2974020" cy="276999"/>
          </a:xfrm>
          <a:prstGeom prst="rect">
            <a:avLst/>
          </a:prstGeom>
          <a:noFill/>
        </p:spPr>
        <p:txBody>
          <a:bodyPr wrap="square" rtlCol="0">
            <a:spAutoFit/>
          </a:bodyPr>
          <a:lstStyle/>
          <a:p>
            <a:pPr algn="ctr"/>
            <a:r>
              <a:rPr lang="en-US" sz="1200" dirty="0"/>
              <a:t>Example of Python code</a:t>
            </a:r>
          </a:p>
        </p:txBody>
      </p:sp>
      <p:sp>
        <p:nvSpPr>
          <p:cNvPr id="6" name="TextBox 5">
            <a:extLst>
              <a:ext uri="{FF2B5EF4-FFF2-40B4-BE49-F238E27FC236}">
                <a16:creationId xmlns:a16="http://schemas.microsoft.com/office/drawing/2014/main" id="{96F6AA98-3845-4E8B-A05B-E3015D373B62}"/>
              </a:ext>
            </a:extLst>
          </p:cNvPr>
          <p:cNvSpPr txBox="1"/>
          <p:nvPr/>
        </p:nvSpPr>
        <p:spPr>
          <a:xfrm>
            <a:off x="5274816" y="2324158"/>
            <a:ext cx="2974020" cy="276999"/>
          </a:xfrm>
          <a:prstGeom prst="rect">
            <a:avLst/>
          </a:prstGeom>
          <a:noFill/>
        </p:spPr>
        <p:txBody>
          <a:bodyPr wrap="square" rtlCol="0">
            <a:spAutoFit/>
          </a:bodyPr>
          <a:lstStyle/>
          <a:p>
            <a:pPr algn="ctr"/>
            <a:r>
              <a:rPr lang="en-US" sz="1200" dirty="0"/>
              <a:t>List results retrieved from API call</a:t>
            </a:r>
          </a:p>
        </p:txBody>
      </p:sp>
    </p:spTree>
    <p:extLst>
      <p:ext uri="{BB962C8B-B14F-4D97-AF65-F5344CB8AC3E}">
        <p14:creationId xmlns:p14="http://schemas.microsoft.com/office/powerpoint/2010/main" val="20702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0A5760FF-8931-4195-80B6-377B3007794D}"/>
              </a:ext>
            </a:extLst>
          </p:cNvPr>
          <p:cNvSpPr/>
          <p:nvPr/>
        </p:nvSpPr>
        <p:spPr>
          <a:xfrm>
            <a:off x="452761" y="1455937"/>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agnetic Disk 2">
            <a:extLst>
              <a:ext uri="{FF2B5EF4-FFF2-40B4-BE49-F238E27FC236}">
                <a16:creationId xmlns:a16="http://schemas.microsoft.com/office/drawing/2014/main" id="{F4942336-8CF0-462D-AE8B-5FE9866E05A0}"/>
              </a:ext>
            </a:extLst>
          </p:cNvPr>
          <p:cNvSpPr/>
          <p:nvPr/>
        </p:nvSpPr>
        <p:spPr>
          <a:xfrm>
            <a:off x="1145219" y="2618912"/>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3934BCF6-4F98-4D4E-B3B7-D621F488B20C}"/>
              </a:ext>
            </a:extLst>
          </p:cNvPr>
          <p:cNvSpPr/>
          <p:nvPr/>
        </p:nvSpPr>
        <p:spPr>
          <a:xfrm>
            <a:off x="452761" y="4239088"/>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80EAD1-63B1-43F9-8F47-83B11CA2C0A2}"/>
              </a:ext>
            </a:extLst>
          </p:cNvPr>
          <p:cNvSpPr txBox="1"/>
          <p:nvPr/>
        </p:nvSpPr>
        <p:spPr>
          <a:xfrm>
            <a:off x="168676" y="452761"/>
            <a:ext cx="1651246" cy="646331"/>
          </a:xfrm>
          <a:prstGeom prst="rect">
            <a:avLst/>
          </a:prstGeom>
          <a:noFill/>
        </p:spPr>
        <p:txBody>
          <a:bodyPr wrap="square" rtlCol="0">
            <a:spAutoFit/>
          </a:bodyPr>
          <a:lstStyle/>
          <a:p>
            <a:pPr algn="ctr"/>
            <a:r>
              <a:rPr lang="en-US" sz="3600" dirty="0"/>
              <a:t>Extract</a:t>
            </a:r>
          </a:p>
        </p:txBody>
      </p:sp>
      <p:sp>
        <p:nvSpPr>
          <p:cNvPr id="6" name="TextBox 5">
            <a:extLst>
              <a:ext uri="{FF2B5EF4-FFF2-40B4-BE49-F238E27FC236}">
                <a16:creationId xmlns:a16="http://schemas.microsoft.com/office/drawing/2014/main" id="{0786C4A9-15BD-46CD-A650-48039FB6D6E9}"/>
              </a:ext>
            </a:extLst>
          </p:cNvPr>
          <p:cNvSpPr txBox="1"/>
          <p:nvPr/>
        </p:nvSpPr>
        <p:spPr>
          <a:xfrm>
            <a:off x="3126419" y="452758"/>
            <a:ext cx="2078854" cy="646331"/>
          </a:xfrm>
          <a:prstGeom prst="rect">
            <a:avLst/>
          </a:prstGeom>
          <a:noFill/>
        </p:spPr>
        <p:txBody>
          <a:bodyPr wrap="square" rtlCol="0">
            <a:spAutoFit/>
          </a:bodyPr>
          <a:lstStyle/>
          <a:p>
            <a:pPr algn="ctr"/>
            <a:r>
              <a:rPr lang="en-US" sz="3600" dirty="0"/>
              <a:t>Transform</a:t>
            </a:r>
          </a:p>
        </p:txBody>
      </p:sp>
      <p:sp>
        <p:nvSpPr>
          <p:cNvPr id="7" name="TextBox 6">
            <a:extLst>
              <a:ext uri="{FF2B5EF4-FFF2-40B4-BE49-F238E27FC236}">
                <a16:creationId xmlns:a16="http://schemas.microsoft.com/office/drawing/2014/main" id="{6093CDE6-C30A-46E7-A5A1-A84DFA8258D0}"/>
              </a:ext>
            </a:extLst>
          </p:cNvPr>
          <p:cNvSpPr txBox="1"/>
          <p:nvPr/>
        </p:nvSpPr>
        <p:spPr>
          <a:xfrm>
            <a:off x="6331259" y="452758"/>
            <a:ext cx="1651246" cy="646331"/>
          </a:xfrm>
          <a:prstGeom prst="rect">
            <a:avLst/>
          </a:prstGeom>
          <a:noFill/>
        </p:spPr>
        <p:txBody>
          <a:bodyPr wrap="square" rtlCol="0">
            <a:spAutoFit/>
          </a:bodyPr>
          <a:lstStyle/>
          <a:p>
            <a:pPr algn="ctr"/>
            <a:r>
              <a:rPr lang="en-US" sz="3600" dirty="0"/>
              <a:t>Load</a:t>
            </a:r>
          </a:p>
        </p:txBody>
      </p:sp>
      <p:sp>
        <p:nvSpPr>
          <p:cNvPr id="8" name="TextBox 7">
            <a:extLst>
              <a:ext uri="{FF2B5EF4-FFF2-40B4-BE49-F238E27FC236}">
                <a16:creationId xmlns:a16="http://schemas.microsoft.com/office/drawing/2014/main" id="{147EF559-B815-4EC4-833B-EF71DFEEC906}"/>
              </a:ext>
            </a:extLst>
          </p:cNvPr>
          <p:cNvSpPr txBox="1"/>
          <p:nvPr/>
        </p:nvSpPr>
        <p:spPr>
          <a:xfrm>
            <a:off x="550416" y="2263806"/>
            <a:ext cx="763479" cy="369332"/>
          </a:xfrm>
          <a:prstGeom prst="rect">
            <a:avLst/>
          </a:prstGeom>
          <a:noFill/>
        </p:spPr>
        <p:txBody>
          <a:bodyPr wrap="square" rtlCol="0">
            <a:spAutoFit/>
          </a:bodyPr>
          <a:lstStyle/>
          <a:p>
            <a:r>
              <a:rPr lang="en-US" dirty="0"/>
              <a:t>Zillow</a:t>
            </a:r>
          </a:p>
        </p:txBody>
      </p:sp>
      <p:sp>
        <p:nvSpPr>
          <p:cNvPr id="9" name="TextBox 8">
            <a:extLst>
              <a:ext uri="{FF2B5EF4-FFF2-40B4-BE49-F238E27FC236}">
                <a16:creationId xmlns:a16="http://schemas.microsoft.com/office/drawing/2014/main" id="{737859DE-5DB1-40EB-870C-E94A30876131}"/>
              </a:ext>
            </a:extLst>
          </p:cNvPr>
          <p:cNvSpPr txBox="1"/>
          <p:nvPr/>
        </p:nvSpPr>
        <p:spPr>
          <a:xfrm>
            <a:off x="1313895" y="3423823"/>
            <a:ext cx="577049" cy="369332"/>
          </a:xfrm>
          <a:prstGeom prst="rect">
            <a:avLst/>
          </a:prstGeom>
          <a:noFill/>
        </p:spPr>
        <p:txBody>
          <a:bodyPr wrap="square" rtlCol="0">
            <a:spAutoFit/>
          </a:bodyPr>
          <a:lstStyle/>
          <a:p>
            <a:r>
              <a:rPr lang="en-US" dirty="0"/>
              <a:t>Yelp</a:t>
            </a:r>
          </a:p>
        </p:txBody>
      </p:sp>
      <p:sp>
        <p:nvSpPr>
          <p:cNvPr id="10" name="TextBox 9">
            <a:extLst>
              <a:ext uri="{FF2B5EF4-FFF2-40B4-BE49-F238E27FC236}">
                <a16:creationId xmlns:a16="http://schemas.microsoft.com/office/drawing/2014/main" id="{56625C3C-8F60-47FF-8C05-C70F306A0491}"/>
              </a:ext>
            </a:extLst>
          </p:cNvPr>
          <p:cNvSpPr txBox="1"/>
          <p:nvPr/>
        </p:nvSpPr>
        <p:spPr>
          <a:xfrm>
            <a:off x="506027" y="5066034"/>
            <a:ext cx="976544" cy="276999"/>
          </a:xfrm>
          <a:prstGeom prst="rect">
            <a:avLst/>
          </a:prstGeom>
          <a:noFill/>
        </p:spPr>
        <p:txBody>
          <a:bodyPr wrap="square" rtlCol="0">
            <a:spAutoFit/>
          </a:bodyPr>
          <a:lstStyle/>
          <a:p>
            <a:r>
              <a:rPr lang="en-US" sz="1200" dirty="0"/>
              <a:t>Census.gov</a:t>
            </a:r>
          </a:p>
        </p:txBody>
      </p:sp>
      <p:cxnSp>
        <p:nvCxnSpPr>
          <p:cNvPr id="12" name="Straight Arrow Connector 11">
            <a:extLst>
              <a:ext uri="{FF2B5EF4-FFF2-40B4-BE49-F238E27FC236}">
                <a16:creationId xmlns:a16="http://schemas.microsoft.com/office/drawing/2014/main" id="{F1E97879-A5E9-4AAA-8AA9-4291E5BB7A09}"/>
              </a:ext>
            </a:extLst>
          </p:cNvPr>
          <p:cNvCxnSpPr>
            <a:cxnSpLocks/>
            <a:stCxn id="3" idx="4"/>
          </p:cNvCxnSpPr>
          <p:nvPr/>
        </p:nvCxnSpPr>
        <p:spPr>
          <a:xfrm flipV="1">
            <a:off x="2121763" y="3423823"/>
            <a:ext cx="1322773" cy="82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BE20DA-8237-412F-9808-F540274E2B86}"/>
              </a:ext>
            </a:extLst>
          </p:cNvPr>
          <p:cNvCxnSpPr>
            <a:cxnSpLocks/>
          </p:cNvCxnSpPr>
          <p:nvPr/>
        </p:nvCxnSpPr>
        <p:spPr>
          <a:xfrm>
            <a:off x="1415988" y="2205440"/>
            <a:ext cx="2028548" cy="6531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B0432-3CA6-4437-B5A7-395D2B581AEF}"/>
              </a:ext>
            </a:extLst>
          </p:cNvPr>
          <p:cNvCxnSpPr>
            <a:cxnSpLocks/>
          </p:cNvCxnSpPr>
          <p:nvPr/>
        </p:nvCxnSpPr>
        <p:spPr>
          <a:xfrm flipV="1">
            <a:off x="1429305" y="3897297"/>
            <a:ext cx="2015231" cy="13813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Flowchart: Magnetic Disk 16">
            <a:extLst>
              <a:ext uri="{FF2B5EF4-FFF2-40B4-BE49-F238E27FC236}">
                <a16:creationId xmlns:a16="http://schemas.microsoft.com/office/drawing/2014/main" id="{B43CAD13-09DE-408F-BC8D-A2C09CB8899C}"/>
              </a:ext>
            </a:extLst>
          </p:cNvPr>
          <p:cNvSpPr/>
          <p:nvPr/>
        </p:nvSpPr>
        <p:spPr>
          <a:xfrm>
            <a:off x="3453416" y="2170691"/>
            <a:ext cx="1633491" cy="2273489"/>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98C4C1C-8B06-43B2-B14E-D9635BD16E79}"/>
              </a:ext>
            </a:extLst>
          </p:cNvPr>
          <p:cNvSpPr txBox="1"/>
          <p:nvPr/>
        </p:nvSpPr>
        <p:spPr>
          <a:xfrm>
            <a:off x="3741940" y="3239157"/>
            <a:ext cx="1105270" cy="369332"/>
          </a:xfrm>
          <a:prstGeom prst="rect">
            <a:avLst/>
          </a:prstGeom>
          <a:noFill/>
        </p:spPr>
        <p:txBody>
          <a:bodyPr wrap="square" rtlCol="0">
            <a:spAutoFit/>
          </a:bodyPr>
          <a:lstStyle/>
          <a:p>
            <a:pPr algn="ctr"/>
            <a:r>
              <a:rPr lang="en-US" dirty="0"/>
              <a:t>Python</a:t>
            </a:r>
          </a:p>
        </p:txBody>
      </p:sp>
      <p:sp>
        <p:nvSpPr>
          <p:cNvPr id="19" name="Flowchart: Magnetic Disk 18">
            <a:extLst>
              <a:ext uri="{FF2B5EF4-FFF2-40B4-BE49-F238E27FC236}">
                <a16:creationId xmlns:a16="http://schemas.microsoft.com/office/drawing/2014/main" id="{9F2765BB-C0F5-413E-BF96-3D751732B0EC}"/>
              </a:ext>
            </a:extLst>
          </p:cNvPr>
          <p:cNvSpPr/>
          <p:nvPr/>
        </p:nvSpPr>
        <p:spPr>
          <a:xfrm>
            <a:off x="6249883" y="1455938"/>
            <a:ext cx="2263806" cy="3684234"/>
          </a:xfrm>
          <a:prstGeom prst="flowChartMagneticDisk">
            <a:avLst/>
          </a:prstGeom>
          <a:solidFill>
            <a:schemeClr val="accent5">
              <a:lumMod val="60000"/>
              <a:lumOff val="40000"/>
            </a:schemeClr>
          </a:solidFill>
          <a:ln>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13448A7-3A21-4DC8-86C5-397D2C8ABD05}"/>
              </a:ext>
            </a:extLst>
          </p:cNvPr>
          <p:cNvCxnSpPr>
            <a:cxnSpLocks/>
            <a:endCxn id="19" idx="2"/>
          </p:cNvCxnSpPr>
          <p:nvPr/>
        </p:nvCxnSpPr>
        <p:spPr>
          <a:xfrm>
            <a:off x="5135734" y="3298055"/>
            <a:ext cx="11141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05A8BC9-053E-4FE7-A622-0999048261B3}"/>
              </a:ext>
            </a:extLst>
          </p:cNvPr>
          <p:cNvSpPr txBox="1"/>
          <p:nvPr/>
        </p:nvSpPr>
        <p:spPr>
          <a:xfrm>
            <a:off x="6747029" y="3307436"/>
            <a:ext cx="1322772" cy="369332"/>
          </a:xfrm>
          <a:prstGeom prst="rect">
            <a:avLst/>
          </a:prstGeom>
          <a:noFill/>
        </p:spPr>
        <p:txBody>
          <a:bodyPr wrap="square" rtlCol="0">
            <a:spAutoFit/>
          </a:bodyPr>
          <a:lstStyle/>
          <a:p>
            <a:pPr algn="ctr"/>
            <a:r>
              <a:rPr lang="en-US" dirty="0"/>
              <a:t>MongoDB</a:t>
            </a:r>
          </a:p>
        </p:txBody>
      </p:sp>
    </p:spTree>
    <p:extLst>
      <p:ext uri="{BB962C8B-B14F-4D97-AF65-F5344CB8AC3E}">
        <p14:creationId xmlns:p14="http://schemas.microsoft.com/office/powerpoint/2010/main" val="46650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id="{6DC4224E-5A7D-41ED-BA82-203EBF48C63C}"/>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725588" y="-544192"/>
            <a:ext cx="9869588" cy="7402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FE6021-6FE4-4DFB-979F-74E1B00EAE72}"/>
              </a:ext>
            </a:extLst>
          </p:cNvPr>
          <p:cNvSpPr txBox="1"/>
          <p:nvPr/>
        </p:nvSpPr>
        <p:spPr>
          <a:xfrm>
            <a:off x="4918229" y="0"/>
            <a:ext cx="3879542" cy="369332"/>
          </a:xfrm>
          <a:prstGeom prst="rect">
            <a:avLst/>
          </a:prstGeom>
          <a:noFill/>
        </p:spPr>
        <p:txBody>
          <a:bodyPr wrap="square" rtlCol="0">
            <a:spAutoFit/>
          </a:bodyPr>
          <a:lstStyle/>
          <a:p>
            <a:pPr algn="ctr"/>
            <a:r>
              <a:rPr lang="en-US" b="1" dirty="0"/>
              <a:t>SUMMARY: FINDINGS AND PROCESS</a:t>
            </a:r>
          </a:p>
        </p:txBody>
      </p:sp>
    </p:spTree>
    <p:extLst>
      <p:ext uri="{BB962C8B-B14F-4D97-AF65-F5344CB8AC3E}">
        <p14:creationId xmlns:p14="http://schemas.microsoft.com/office/powerpoint/2010/main" val="3316736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9DD452BECA1B43872CA276574927B3" ma:contentTypeVersion="15" ma:contentTypeDescription="Create a new document." ma:contentTypeScope="" ma:versionID="e61aed47ff86a9431b4237a014694ac2">
  <xsd:schema xmlns:xsd="http://www.w3.org/2001/XMLSchema" xmlns:xs="http://www.w3.org/2001/XMLSchema" xmlns:p="http://schemas.microsoft.com/office/2006/metadata/properties" xmlns:ns3="c8d41a52-0429-44d3-941d-5f8a8f3627d7" xmlns:ns4="79febee5-f550-440a-a0d4-3bec8d62d666" targetNamespace="http://schemas.microsoft.com/office/2006/metadata/properties" ma:root="true" ma:fieldsID="564791f59b6f61cdc32a9a538098ac62" ns3:_="" ns4:_="">
    <xsd:import namespace="c8d41a52-0429-44d3-941d-5f8a8f3627d7"/>
    <xsd:import namespace="79febee5-f550-440a-a0d4-3bec8d62d666"/>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41a52-0429-44d3-941d-5f8a8f3627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febee5-f550-440a-a0d4-3bec8d62d666"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F48BC-210D-4C7E-BF34-865E161B83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41902D-04F9-49A3-B157-80DFCB208C9B}">
  <ds:schemaRefs>
    <ds:schemaRef ds:uri="http://schemas.microsoft.com/sharepoint/v3/contenttype/forms"/>
  </ds:schemaRefs>
</ds:datastoreItem>
</file>

<file path=customXml/itemProps3.xml><?xml version="1.0" encoding="utf-8"?>
<ds:datastoreItem xmlns:ds="http://schemas.openxmlformats.org/officeDocument/2006/customXml" ds:itemID="{725E22B1-42E7-423D-9BA3-6C48B93FB4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41a52-0429-44d3-941d-5f8a8f3627d7"/>
    <ds:schemaRef ds:uri="79febee5-f550-440a-a0d4-3bec8d62d6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146</TotalTime>
  <Words>261</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Hall</dc:creator>
  <cp:lastModifiedBy>Craig Hall</cp:lastModifiedBy>
  <cp:revision>14</cp:revision>
  <dcterms:created xsi:type="dcterms:W3CDTF">2020-01-14T00:52:31Z</dcterms:created>
  <dcterms:modified xsi:type="dcterms:W3CDTF">2020-01-14T17:58:06Z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0x010100929DD452BECA1B43872CA276574927B3</vt:lpwstr>
  </property>
</Properties>
</file>