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839afd1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839afd1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839afd1d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839afd1d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5839afd1d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839afd1d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5839afd1d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839afd1d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5839afd1d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5839afd1d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5839afd1d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5839afd1d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5839afd1d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5839afd1d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Object Detection and Semantic Segmentation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workflow</a:t>
            </a:r>
            <a:endParaRPr/>
          </a:p>
        </p:txBody>
      </p:sp>
      <p:pic>
        <p:nvPicPr>
          <p:cNvPr id="61" name="Google Shape;61;p14"/>
          <p:cNvPicPr preferRelativeResize="0"/>
          <p:nvPr/>
        </p:nvPicPr>
        <p:blipFill>
          <a:blip r:embed="rId3">
            <a:alphaModFix/>
          </a:blip>
          <a:stretch>
            <a:fillRect/>
          </a:stretch>
        </p:blipFill>
        <p:spPr>
          <a:xfrm>
            <a:off x="1257300" y="1614488"/>
            <a:ext cx="6629400" cy="1914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Internals 1</a:t>
            </a:r>
            <a:endParaRPr/>
          </a:p>
        </p:txBody>
      </p:sp>
      <p:pic>
        <p:nvPicPr>
          <p:cNvPr id="67" name="Google Shape;67;p15"/>
          <p:cNvPicPr preferRelativeResize="0"/>
          <p:nvPr/>
        </p:nvPicPr>
        <p:blipFill>
          <a:blip r:embed="rId3">
            <a:alphaModFix/>
          </a:blip>
          <a:stretch>
            <a:fillRect/>
          </a:stretch>
        </p:blipFill>
        <p:spPr>
          <a:xfrm>
            <a:off x="1257300" y="1252538"/>
            <a:ext cx="6629400" cy="2638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Internals 2</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Module 1: Region Proposal. Generate and extract category independent region proposals, e.g. candidate bounding boxes.</a:t>
            </a:r>
            <a:endParaRPr/>
          </a:p>
          <a:p>
            <a:pPr indent="-334327" lvl="0" marL="457200" rtl="0" algn="l">
              <a:spcBef>
                <a:spcPts val="0"/>
              </a:spcBef>
              <a:spcAft>
                <a:spcPts val="0"/>
              </a:spcAft>
              <a:buSzPct val="100000"/>
              <a:buChar char="●"/>
            </a:pPr>
            <a:r>
              <a:rPr lang="en"/>
              <a:t>Module 2: Feature Extractor. Extract feature from each candidate region, e.g. using a deep convolutional neural network.</a:t>
            </a:r>
            <a:endParaRPr/>
          </a:p>
          <a:p>
            <a:pPr indent="-334327" lvl="0" marL="457200" rtl="0" algn="l">
              <a:spcBef>
                <a:spcPts val="0"/>
              </a:spcBef>
              <a:spcAft>
                <a:spcPts val="0"/>
              </a:spcAft>
              <a:buSzPct val="100000"/>
              <a:buChar char="●"/>
            </a:pPr>
            <a:r>
              <a:rPr lang="en"/>
              <a:t>Module 3: Classifier. Classify features as one of the known class, e.g. linear SVM classifier model. It can also be a NN. It only tells what’s present in the image.</a:t>
            </a:r>
            <a:endParaRPr/>
          </a:p>
          <a:p>
            <a:pPr indent="-334327" lvl="0" marL="457200" rtl="0" algn="l">
              <a:spcBef>
                <a:spcPts val="0"/>
              </a:spcBef>
              <a:spcAft>
                <a:spcPts val="0"/>
              </a:spcAft>
              <a:buSzPct val="100000"/>
              <a:buChar char="●"/>
            </a:pPr>
            <a:r>
              <a:rPr lang="en"/>
              <a:t>Module 4: BBox generator: </a:t>
            </a:r>
            <a:r>
              <a:rPr lang="en"/>
              <a:t>Output</a:t>
            </a:r>
            <a:r>
              <a:rPr lang="en"/>
              <a:t>: x,y (min, max) to tell the BBox coords. It tells the location of the </a:t>
            </a:r>
            <a:r>
              <a:rPr lang="en"/>
              <a:t>object</a:t>
            </a:r>
            <a:r>
              <a:rPr lang="en"/>
              <a:t> in the image.</a:t>
            </a:r>
            <a:endParaRPr/>
          </a:p>
          <a:p>
            <a:pPr indent="0" lvl="0" marL="0" rtl="0" algn="l">
              <a:spcBef>
                <a:spcPts val="1200"/>
              </a:spcBef>
              <a:spcAft>
                <a:spcPts val="0"/>
              </a:spcAft>
              <a:buNone/>
            </a:pPr>
            <a:r>
              <a:rPr lang="en" sz="1200"/>
              <a:t>** A computer vision technique is used to propose candidate regions or bounding boxes of potential objects in the image called “selective search,” although the flexibility of the design allows other region proposal algorithms to be used.</a:t>
            </a:r>
            <a:endParaRPr sz="12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Semantic Segmentation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goal of semantic image segmentation is to label each pixel of an image with a corresponding class of what is being represented. Because we’re predicting for every pixel in the image, this task is commonly referred to as dense prediction.</a:t>
            </a:r>
            <a:endParaRPr/>
          </a:p>
          <a:p>
            <a:pPr indent="0" lvl="0" marL="0" rtl="0" algn="l">
              <a:spcBef>
                <a:spcPts val="1200"/>
              </a:spcBef>
              <a:spcAft>
                <a:spcPts val="1200"/>
              </a:spcAft>
              <a:buNone/>
            </a:pPr>
            <a:r>
              <a:t/>
            </a:r>
            <a:endParaRPr/>
          </a:p>
        </p:txBody>
      </p:sp>
      <p:pic>
        <p:nvPicPr>
          <p:cNvPr id="80" name="Google Shape;80;p17"/>
          <p:cNvPicPr preferRelativeResize="0"/>
          <p:nvPr/>
        </p:nvPicPr>
        <p:blipFill>
          <a:blip r:embed="rId3">
            <a:alphaModFix/>
          </a:blip>
          <a:stretch>
            <a:fillRect/>
          </a:stretch>
        </p:blipFill>
        <p:spPr>
          <a:xfrm>
            <a:off x="-39875" y="2558246"/>
            <a:ext cx="9144000" cy="25852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UNet</a:t>
            </a:r>
            <a:endParaRPr/>
          </a:p>
        </p:txBody>
      </p:sp>
      <p:pic>
        <p:nvPicPr>
          <p:cNvPr id="86" name="Google Shape;86;p18"/>
          <p:cNvPicPr preferRelativeResize="0"/>
          <p:nvPr/>
        </p:nvPicPr>
        <p:blipFill rotWithShape="1">
          <a:blip r:embed="rId3">
            <a:alphaModFix/>
          </a:blip>
          <a:srcRect b="18797" l="0" r="1117" t="7948"/>
          <a:stretch/>
        </p:blipFill>
        <p:spPr>
          <a:xfrm>
            <a:off x="1214950" y="1017725"/>
            <a:ext cx="5935000" cy="3767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9"/>
          <p:cNvPicPr preferRelativeResize="0"/>
          <p:nvPr/>
        </p:nvPicPr>
        <p:blipFill>
          <a:blip r:embed="rId3">
            <a:alphaModFix/>
          </a:blip>
          <a:stretch>
            <a:fillRect/>
          </a:stretch>
        </p:blipFill>
        <p:spPr>
          <a:xfrm>
            <a:off x="1157215" y="0"/>
            <a:ext cx="6829572"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Points to note</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291465" lvl="0" marL="457200" rtl="0" algn="l">
              <a:spcBef>
                <a:spcPts val="0"/>
              </a:spcBef>
              <a:spcAft>
                <a:spcPts val="0"/>
              </a:spcAft>
              <a:buSzPct val="100000"/>
              <a:buChar char="●"/>
            </a:pPr>
            <a:r>
              <a:rPr lang="en"/>
              <a:t>2@Conv layers means that two consecutive Convolution Layers are applied</a:t>
            </a:r>
            <a:endParaRPr/>
          </a:p>
          <a:p>
            <a:pPr indent="-291465" lvl="0" marL="457200" rtl="0" algn="l">
              <a:spcBef>
                <a:spcPts val="0"/>
              </a:spcBef>
              <a:spcAft>
                <a:spcPts val="0"/>
              </a:spcAft>
              <a:buSzPct val="100000"/>
              <a:buChar char="●"/>
            </a:pPr>
            <a:r>
              <a:rPr lang="en"/>
              <a:t>c1, c2, …. c9 are the output tensors of Convolutional Layers</a:t>
            </a:r>
            <a:endParaRPr/>
          </a:p>
          <a:p>
            <a:pPr indent="-291465" lvl="0" marL="457200" rtl="0" algn="l">
              <a:spcBef>
                <a:spcPts val="0"/>
              </a:spcBef>
              <a:spcAft>
                <a:spcPts val="0"/>
              </a:spcAft>
              <a:buSzPct val="100000"/>
              <a:buChar char="●"/>
            </a:pPr>
            <a:r>
              <a:rPr lang="en"/>
              <a:t>p1, p2, p3 and p4 are the output tensors of Max Pooling Layers</a:t>
            </a:r>
            <a:endParaRPr/>
          </a:p>
          <a:p>
            <a:pPr indent="-291465" lvl="0" marL="457200" rtl="0" algn="l">
              <a:spcBef>
                <a:spcPts val="0"/>
              </a:spcBef>
              <a:spcAft>
                <a:spcPts val="0"/>
              </a:spcAft>
              <a:buSzPct val="100000"/>
              <a:buChar char="●"/>
            </a:pPr>
            <a:r>
              <a:rPr lang="en"/>
              <a:t>u6, u7, u8 and u9 are the output tensors of up-sampling (transposed convolutional) layers</a:t>
            </a:r>
            <a:endParaRPr/>
          </a:p>
          <a:p>
            <a:pPr indent="-291465" lvl="0" marL="457200" rtl="0" algn="l">
              <a:spcBef>
                <a:spcPts val="0"/>
              </a:spcBef>
              <a:spcAft>
                <a:spcPts val="0"/>
              </a:spcAft>
              <a:buSzPct val="100000"/>
              <a:buChar char="●"/>
            </a:pPr>
            <a:r>
              <a:rPr lang="en"/>
              <a:t>The left hand side is the contraction path (Encoder) where we apply regular convolutions and max pooling layers.</a:t>
            </a:r>
            <a:endParaRPr/>
          </a:p>
          <a:p>
            <a:pPr indent="-291465" lvl="0" marL="457200" rtl="0" algn="l">
              <a:spcBef>
                <a:spcPts val="0"/>
              </a:spcBef>
              <a:spcAft>
                <a:spcPts val="0"/>
              </a:spcAft>
              <a:buSzPct val="100000"/>
              <a:buChar char="●"/>
            </a:pPr>
            <a:r>
              <a:rPr lang="en"/>
              <a:t>In the Encoder, the size of the image gradually reduces while the depth gradually increases. Starting from 128x128x3 to 8x8x256</a:t>
            </a:r>
            <a:endParaRPr/>
          </a:p>
          <a:p>
            <a:pPr indent="-291465" lvl="0" marL="457200" rtl="0" algn="l">
              <a:spcBef>
                <a:spcPts val="0"/>
              </a:spcBef>
              <a:spcAft>
                <a:spcPts val="0"/>
              </a:spcAft>
              <a:buSzPct val="100000"/>
              <a:buChar char="●"/>
            </a:pPr>
            <a:r>
              <a:rPr lang="en"/>
              <a:t>This basically means the network learns the “WHAT” information in the image, however it has lost the “WHERE” information</a:t>
            </a:r>
            <a:endParaRPr/>
          </a:p>
          <a:p>
            <a:pPr indent="-291465" lvl="0" marL="457200" rtl="0" algn="l">
              <a:spcBef>
                <a:spcPts val="0"/>
              </a:spcBef>
              <a:spcAft>
                <a:spcPts val="0"/>
              </a:spcAft>
              <a:buSzPct val="100000"/>
              <a:buChar char="●"/>
            </a:pPr>
            <a:r>
              <a:rPr lang="en"/>
              <a:t>The right hand side is the expansion path (Decoder) where we apply transposed convolutions along with regular convolutions</a:t>
            </a:r>
            <a:endParaRPr/>
          </a:p>
          <a:p>
            <a:pPr indent="-291465" lvl="0" marL="457200" rtl="0" algn="l">
              <a:spcBef>
                <a:spcPts val="0"/>
              </a:spcBef>
              <a:spcAft>
                <a:spcPts val="0"/>
              </a:spcAft>
              <a:buSzPct val="100000"/>
              <a:buChar char="●"/>
            </a:pPr>
            <a:r>
              <a:rPr lang="en"/>
              <a:t>In the decoder, the size of the image gradually increases and the depth gradually decreases. Starting from 8x8x256 to 128x128x1</a:t>
            </a:r>
            <a:endParaRPr/>
          </a:p>
          <a:p>
            <a:pPr indent="-291465" lvl="0" marL="457200" rtl="0" algn="l">
              <a:spcBef>
                <a:spcPts val="0"/>
              </a:spcBef>
              <a:spcAft>
                <a:spcPts val="0"/>
              </a:spcAft>
              <a:buSzPct val="100000"/>
              <a:buChar char="●"/>
            </a:pPr>
            <a:r>
              <a:rPr lang="en"/>
              <a:t>Intuitively, the Decoder recovers the “WHERE” information (precise localization) by gradually applying up-sampling</a:t>
            </a:r>
            <a:endParaRPr/>
          </a:p>
          <a:p>
            <a:pPr indent="-291465" lvl="0" marL="457200" rtl="0" algn="l">
              <a:spcBef>
                <a:spcPts val="0"/>
              </a:spcBef>
              <a:spcAft>
                <a:spcPts val="0"/>
              </a:spcAft>
              <a:buSzPct val="100000"/>
              <a:buChar char="●"/>
            </a:pPr>
            <a:r>
              <a:rPr lang="en"/>
              <a:t>To get better precise locations, at every step of the decoder we use skip connections by concatenating the output of the transposed convolution layers with the feature maps from the Encoder at the same level:</a:t>
            </a:r>
            <a:endParaRPr/>
          </a:p>
          <a:p>
            <a:pPr indent="-277494" lvl="1" marL="914400" rtl="0" algn="l">
              <a:spcBef>
                <a:spcPts val="0"/>
              </a:spcBef>
              <a:spcAft>
                <a:spcPts val="0"/>
              </a:spcAft>
              <a:buSzPct val="100000"/>
              <a:buChar char="○"/>
            </a:pPr>
            <a:r>
              <a:rPr lang="en"/>
              <a:t>u6 = u6 + c4</a:t>
            </a:r>
            <a:endParaRPr/>
          </a:p>
          <a:p>
            <a:pPr indent="-277494" lvl="1" marL="914400" rtl="0" algn="l">
              <a:spcBef>
                <a:spcPts val="0"/>
              </a:spcBef>
              <a:spcAft>
                <a:spcPts val="0"/>
              </a:spcAft>
              <a:buSzPct val="100000"/>
              <a:buChar char="○"/>
            </a:pPr>
            <a:r>
              <a:rPr lang="en"/>
              <a:t>u7 = u7 + c3</a:t>
            </a:r>
            <a:endParaRPr/>
          </a:p>
          <a:p>
            <a:pPr indent="-277494" lvl="1" marL="914400" rtl="0" algn="l">
              <a:spcBef>
                <a:spcPts val="0"/>
              </a:spcBef>
              <a:spcAft>
                <a:spcPts val="0"/>
              </a:spcAft>
              <a:buSzPct val="100000"/>
              <a:buChar char="○"/>
            </a:pPr>
            <a:r>
              <a:rPr lang="en"/>
              <a:t>u8 = u8 + c2</a:t>
            </a:r>
            <a:endParaRPr/>
          </a:p>
          <a:p>
            <a:pPr indent="-277494" lvl="1" marL="914400" rtl="0" algn="l">
              <a:spcBef>
                <a:spcPts val="0"/>
              </a:spcBef>
              <a:spcAft>
                <a:spcPts val="0"/>
              </a:spcAft>
              <a:buSzPct val="100000"/>
              <a:buChar char="○"/>
            </a:pPr>
            <a:r>
              <a:rPr lang="en"/>
              <a:t>u9 = u9 + c1</a:t>
            </a:r>
            <a:endParaRPr/>
          </a:p>
          <a:p>
            <a:pPr indent="-291465" lvl="0" marL="457200" rtl="0" algn="l">
              <a:spcBef>
                <a:spcPts val="0"/>
              </a:spcBef>
              <a:spcAft>
                <a:spcPts val="0"/>
              </a:spcAft>
              <a:buSzPct val="100000"/>
              <a:buChar char="●"/>
            </a:pPr>
            <a:r>
              <a:rPr lang="en"/>
              <a:t>After every concatenation we again apply two consecutive regular convolutions so that the model can learn to assemble a more precise output</a:t>
            </a:r>
            <a:endParaRPr/>
          </a:p>
          <a:p>
            <a:pPr indent="-291465" lvl="0" marL="457200" rtl="0" algn="l">
              <a:spcBef>
                <a:spcPts val="0"/>
              </a:spcBef>
              <a:spcAft>
                <a:spcPts val="0"/>
              </a:spcAft>
              <a:buSzPct val="100000"/>
              <a:buChar char="●"/>
            </a:pPr>
            <a:r>
              <a:rPr lang="en"/>
              <a:t>This is what gives the architecture a symmetric U-shape, hence the name UNET</a:t>
            </a:r>
            <a:endParaRPr/>
          </a:p>
          <a:p>
            <a:pPr indent="-291465" lvl="0" marL="457200" rtl="0" algn="l">
              <a:spcBef>
                <a:spcPts val="0"/>
              </a:spcBef>
              <a:spcAft>
                <a:spcPts val="0"/>
              </a:spcAft>
              <a:buSzPct val="100000"/>
              <a:buChar char="●"/>
            </a:pPr>
            <a:r>
              <a:rPr lang="en"/>
              <a:t>On a high level, we have the following relationship:</a:t>
            </a:r>
            <a:endParaRPr/>
          </a:p>
          <a:p>
            <a:pPr indent="-291465" lvl="0" marL="457200" rtl="0" algn="l">
              <a:spcBef>
                <a:spcPts val="0"/>
              </a:spcBef>
              <a:spcAft>
                <a:spcPts val="0"/>
              </a:spcAft>
              <a:buSzPct val="100000"/>
              <a:buChar char="●"/>
            </a:pPr>
            <a:r>
              <a:rPr lang="en"/>
              <a:t>Input (128x128x1) =&gt; Encoder =&gt;(8x8x256) =&gt; Decoder =&gt;Output (128x128x1)</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