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5b1d84cf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5b1d84cf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b1d84cf9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5b1d84cf9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5b1d84cf9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5b1d84cf9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5b1d84cf9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5b1d84cf9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5b1d84cf9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5b1d84cf9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5b1d84cf9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5b1d84cf9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Pytorch to TorchScript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Session 10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Deploying machine learning models in production is a challenging and one of the most crucial steps in developing machine learning-based applications.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TorchScript mode, one of the two ways PyTorch can be used to develop deep neural networks.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1"/>
              <a:buFont typeface="Arial"/>
              <a:buNone/>
            </a:pPr>
            <a:r>
              <a:rPr lang="en" sz="1800">
                <a:solidFill>
                  <a:schemeClr val="dk2"/>
                </a:solidFill>
              </a:rPr>
              <a:t>Introduction to the PyTorch Ecosystem</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Clr>
                <a:schemeClr val="dk1"/>
              </a:buClr>
              <a:buSzPct val="84615"/>
              <a:buFont typeface="Arial"/>
              <a:buNone/>
            </a:pPr>
            <a:r>
              <a:t/>
            </a:r>
            <a:endParaRPr/>
          </a:p>
          <a:p>
            <a:pPr indent="0" lvl="0" marL="0" rtl="0" algn="l">
              <a:spcBef>
                <a:spcPts val="1200"/>
              </a:spcBef>
              <a:spcAft>
                <a:spcPts val="0"/>
              </a:spcAft>
              <a:buClr>
                <a:schemeClr val="dk1"/>
              </a:buClr>
              <a:buSzPct val="84615"/>
              <a:buFont typeface="Arial"/>
              <a:buNone/>
            </a:pPr>
            <a:r>
              <a:rPr lang="en"/>
              <a:t>The PyTorch Ecosystem features two types of modes for different purposes - the eager mode and the script mode.</a:t>
            </a:r>
            <a:endParaRPr/>
          </a:p>
          <a:p>
            <a:pPr indent="0" lvl="0" marL="0" rtl="0" algn="l">
              <a:spcBef>
                <a:spcPts val="1200"/>
              </a:spcBef>
              <a:spcAft>
                <a:spcPts val="0"/>
              </a:spcAft>
              <a:buClr>
                <a:schemeClr val="dk1"/>
              </a:buClr>
              <a:buSzPct val="84615"/>
              <a:buFont typeface="Arial"/>
              <a:buNone/>
            </a:pPr>
            <a:r>
              <a:t/>
            </a:r>
            <a:endParaRPr/>
          </a:p>
          <a:p>
            <a:pPr indent="0" lvl="0" marL="0" rtl="0" algn="l">
              <a:spcBef>
                <a:spcPts val="1200"/>
              </a:spcBef>
              <a:spcAft>
                <a:spcPts val="0"/>
              </a:spcAft>
              <a:buClr>
                <a:schemeClr val="dk1"/>
              </a:buClr>
              <a:buSzPct val="84615"/>
              <a:buFont typeface="Arial"/>
              <a:buNone/>
            </a:pPr>
            <a:r>
              <a:rPr lang="en"/>
              <a:t>The eager mode is suitable for research settings and is built for faster prototyping of model architectures, training, and experimentation.</a:t>
            </a:r>
            <a:endParaRPr/>
          </a:p>
          <a:p>
            <a:pPr indent="0" lvl="0" marL="0" rtl="0" algn="l">
              <a:spcBef>
                <a:spcPts val="1200"/>
              </a:spcBef>
              <a:spcAft>
                <a:spcPts val="0"/>
              </a:spcAft>
              <a:buClr>
                <a:schemeClr val="dk1"/>
              </a:buClr>
              <a:buSzPct val="84615"/>
              <a:buFont typeface="Arial"/>
              <a:buNone/>
            </a:pPr>
            <a:r>
              <a:t/>
            </a:r>
            <a:endParaRPr/>
          </a:p>
          <a:p>
            <a:pPr indent="0" lvl="0" marL="0" rtl="0" algn="l">
              <a:spcBef>
                <a:spcPts val="1200"/>
              </a:spcBef>
              <a:spcAft>
                <a:spcPts val="0"/>
              </a:spcAft>
              <a:buClr>
                <a:schemeClr val="dk1"/>
              </a:buClr>
              <a:buSzPct val="84615"/>
              <a:buFont typeface="Arial"/>
              <a:buNone/>
            </a:pPr>
            <a:r>
              <a:rPr lang="en"/>
              <a:t>The other mode is called the script mode, which is suitable for deployment purposes and consists of two components called PyTorch JIT and TorchScript. Before looking into the two components called PyTorch JIT and TorchScript, we will examine the script mode's importance.</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1"/>
              <a:buFont typeface="Arial"/>
              <a:buNone/>
            </a:pPr>
            <a:r>
              <a:rPr lang="en" sz="1800">
                <a:solidFill>
                  <a:schemeClr val="dk2"/>
                </a:solidFill>
              </a:rPr>
              <a:t>Importance of the Script Mode</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1"/>
              </a:buClr>
              <a:buSzPct val="84615"/>
              <a:buFont typeface="Arial"/>
              <a:buNone/>
            </a:pPr>
            <a:r>
              <a:t/>
            </a:r>
            <a:endParaRPr/>
          </a:p>
          <a:p>
            <a:pPr indent="0" lvl="0" marL="0" rtl="0" algn="l">
              <a:spcBef>
                <a:spcPts val="1200"/>
              </a:spcBef>
              <a:spcAft>
                <a:spcPts val="0"/>
              </a:spcAft>
              <a:buClr>
                <a:schemeClr val="dk1"/>
              </a:buClr>
              <a:buSzPct val="84615"/>
              <a:buFont typeface="Arial"/>
              <a:buNone/>
            </a:pPr>
            <a:r>
              <a:rPr lang="en"/>
              <a:t>The script mode serves two purposes to be able to make PyTorch models easily deployable in production </a:t>
            </a:r>
            <a:endParaRPr/>
          </a:p>
          <a:p>
            <a:pPr indent="0" lvl="0" marL="0" rtl="0" algn="l">
              <a:spcBef>
                <a:spcPts val="1200"/>
              </a:spcBef>
              <a:spcAft>
                <a:spcPts val="0"/>
              </a:spcAft>
              <a:buClr>
                <a:schemeClr val="dk1"/>
              </a:buClr>
              <a:buSzPct val="84615"/>
              <a:buFont typeface="Arial"/>
              <a:buNone/>
            </a:pPr>
            <a:r>
              <a:t/>
            </a:r>
            <a:endParaRPr/>
          </a:p>
          <a:p>
            <a:pPr indent="-280193" lvl="0" marL="457200" rtl="0" algn="l">
              <a:spcBef>
                <a:spcPts val="1200"/>
              </a:spcBef>
              <a:spcAft>
                <a:spcPts val="0"/>
              </a:spcAft>
              <a:buSzPct val="100000"/>
              <a:buChar char="●"/>
            </a:pPr>
            <a:r>
              <a:rPr b="1" lang="en"/>
              <a:t>Portability:</a:t>
            </a:r>
            <a:r>
              <a:rPr lang="en"/>
              <a:t> By portability, script mode allows us to convert the code for our models in a format independent of Python and hence does not require a Python runtime to execute. Hence it enables us to get rid of the dependence on Python runtime.</a:t>
            </a:r>
            <a:endParaRPr/>
          </a:p>
          <a:p>
            <a:pPr indent="0" lvl="0" marL="0" rtl="0" algn="l">
              <a:spcBef>
                <a:spcPts val="1200"/>
              </a:spcBef>
              <a:spcAft>
                <a:spcPts val="0"/>
              </a:spcAft>
              <a:buClr>
                <a:schemeClr val="dk1"/>
              </a:buClr>
              <a:buSzPct val="84615"/>
              <a:buFont typeface="Arial"/>
              <a:buNone/>
            </a:pPr>
            <a:r>
              <a:t/>
            </a:r>
            <a:endParaRPr/>
          </a:p>
          <a:p>
            <a:pPr indent="-280193" lvl="0" marL="457200" rtl="0" algn="l">
              <a:spcBef>
                <a:spcPts val="1200"/>
              </a:spcBef>
              <a:spcAft>
                <a:spcPts val="0"/>
              </a:spcAft>
              <a:buSzPct val="100000"/>
              <a:buChar char="●"/>
            </a:pPr>
            <a:r>
              <a:rPr b="1" lang="en"/>
              <a:t>Performance:</a:t>
            </a:r>
            <a:r>
              <a:rPr lang="en"/>
              <a:t> PyTorch JIT uses runtime information to optimize TorchScript modules by automating layer fusion, quantization, and sparsification optimizations.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64705"/>
              <a:buFont typeface="Arial"/>
              <a:buNone/>
            </a:pPr>
            <a:r>
              <a:rPr b="1" lang="en" sz="1700">
                <a:highlight>
                  <a:srgbClr val="FAFBFC"/>
                </a:highlight>
              </a:rPr>
              <a:t>What is TorchScript?</a:t>
            </a:r>
            <a:endParaRPr b="1" sz="1700">
              <a:highlight>
                <a:srgbClr val="FAFBFC"/>
              </a:highlight>
            </a:endParaRPr>
          </a:p>
          <a:p>
            <a:pPr indent="0" lvl="0" marL="0" rtl="0" algn="l">
              <a:spcBef>
                <a:spcPts val="400"/>
              </a:spcBef>
              <a:spcAft>
                <a:spcPts val="0"/>
              </a:spcAft>
              <a:buNone/>
            </a:pPr>
            <a:r>
              <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TorchScript is a statically typed Python subset optimized for machine learning models or neural nets. It only provides a subset of types needed to express neural net models.</a:t>
            </a:r>
            <a:endParaRPr/>
          </a:p>
          <a:p>
            <a:pPr indent="-311150" lvl="0" marL="457200" rtl="0" algn="l">
              <a:spcBef>
                <a:spcPts val="0"/>
              </a:spcBef>
              <a:spcAft>
                <a:spcPts val="0"/>
              </a:spcAft>
              <a:buSzPts val="1300"/>
              <a:buChar char="●"/>
            </a:pPr>
            <a:r>
              <a:rPr lang="en"/>
              <a:t>Code in TorchScript can either be written directly (using the @torch.jit.script decorator) or generated automatically from Python code via tracing (we will learn more about this shortly).</a:t>
            </a:r>
            <a:endParaRPr/>
          </a:p>
          <a:p>
            <a:pPr indent="-311150" lvl="0" marL="457200" rtl="0" algn="l">
              <a:spcBef>
                <a:spcPts val="0"/>
              </a:spcBef>
              <a:spcAft>
                <a:spcPts val="0"/>
              </a:spcAft>
              <a:buSzPts val="1300"/>
              <a:buChar char="●"/>
            </a:pPr>
            <a:r>
              <a:rPr lang="en" sz="1350">
                <a:solidFill>
                  <a:srgbClr val="61738E"/>
                </a:solidFill>
                <a:highlight>
                  <a:srgbClr val="FAFBFC"/>
                </a:highlight>
              </a:rPr>
              <a:t>TorchScript is a way to create </a:t>
            </a:r>
            <a:r>
              <a:rPr lang="en" sz="1350">
                <a:solidFill>
                  <a:schemeClr val="dk1"/>
                </a:solidFill>
                <a:highlight>
                  <a:srgbClr val="FAFBFC"/>
                </a:highlight>
              </a:rPr>
              <a:t>serializable</a:t>
            </a:r>
            <a:r>
              <a:rPr lang="en" sz="1350">
                <a:solidFill>
                  <a:srgbClr val="61738E"/>
                </a:solidFill>
                <a:highlight>
                  <a:srgbClr val="FAFBFC"/>
                </a:highlight>
              </a:rPr>
              <a:t> and optimizable models from PyTorch code written in Python. Models can be saved as a TorchScript program from a Python process, and the saved models can be loaded back into a process without Python dependency.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Essentially, TorchScript does this by providing tools to capture the definition of our model, even when PyTorch relies on dynamic graph creation rather than static - that is, graphs in PyTorch are flexible and created on the fly as the computations are done.</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Other than this, code in the TorchScript format can be invoked in its own restricted Python interpreter that does not acquire the Global Interpreter Lock (GIL), and so can process many requests on the same instance simultaneously.</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64705"/>
              <a:buFont typeface="Arial"/>
              <a:buNone/>
            </a:pPr>
            <a:r>
              <a:rPr b="1" lang="en" sz="1700">
                <a:highlight>
                  <a:srgbClr val="FAFBFC"/>
                </a:highlight>
              </a:rPr>
              <a:t>What is PyTorch JIT Compiler?</a:t>
            </a:r>
            <a:endParaRPr b="1" sz="1700">
              <a:highlight>
                <a:srgbClr val="FAFBFC"/>
              </a:highlight>
            </a:endParaRPr>
          </a:p>
          <a:p>
            <a:pPr indent="0" lvl="0" marL="0" rtl="0" algn="l">
              <a:spcBef>
                <a:spcPts val="400"/>
              </a:spcBef>
              <a:spcAft>
                <a:spcPts val="0"/>
              </a:spcAft>
              <a:buNone/>
            </a:pPr>
            <a:r>
              <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PyTorch JIT (just in time) Compiler consumes the TorchScript code and performs runtime optimization on our model’s computation. It is an optimized compiler that features the following -</a:t>
            </a:r>
            <a:endParaRPr/>
          </a:p>
          <a:p>
            <a:pPr indent="-304958" lvl="0" marL="457200" rtl="0" algn="l">
              <a:spcBef>
                <a:spcPts val="1200"/>
              </a:spcBef>
              <a:spcAft>
                <a:spcPts val="0"/>
              </a:spcAft>
              <a:buSzPct val="100000"/>
              <a:buChar char="●"/>
            </a:pPr>
            <a:r>
              <a:rPr lang="en"/>
              <a:t>It is a threadsafe interpreter.</a:t>
            </a:r>
            <a:endParaRPr/>
          </a:p>
          <a:p>
            <a:pPr indent="-304958" lvl="0" marL="457200" rtl="0" algn="l">
              <a:spcBef>
                <a:spcPts val="0"/>
              </a:spcBef>
              <a:spcAft>
                <a:spcPts val="0"/>
              </a:spcAft>
              <a:buSzPct val="100000"/>
              <a:buChar char="●"/>
            </a:pPr>
            <a:r>
              <a:rPr lang="en"/>
              <a:t>It supports easy-to-write custom transformations.</a:t>
            </a:r>
            <a:endParaRPr/>
          </a:p>
          <a:p>
            <a:pPr indent="-304958" lvl="0" marL="457200" rtl="0" algn="l">
              <a:spcBef>
                <a:spcPts val="0"/>
              </a:spcBef>
              <a:spcAft>
                <a:spcPts val="0"/>
              </a:spcAft>
              <a:buSzPct val="100000"/>
              <a:buChar char="●"/>
            </a:pPr>
            <a:r>
              <a:rPr lang="en"/>
              <a:t>It can be used for more than just inference; it also supports auto differentiation.</a:t>
            </a:r>
            <a:endParaRPr/>
          </a:p>
          <a:p>
            <a:pPr indent="0" lvl="0" marL="0" rtl="0" algn="l">
              <a:spcBef>
                <a:spcPts val="1200"/>
              </a:spcBef>
              <a:spcAft>
                <a:spcPts val="0"/>
              </a:spcAft>
              <a:buClr>
                <a:schemeClr val="dk1"/>
              </a:buClr>
              <a:buSzPct val="84615"/>
              <a:buFont typeface="Arial"/>
              <a:buNone/>
            </a:pPr>
            <a:r>
              <a:rPr lang="en"/>
              <a:t>Hence, modules that are compatible with JIT can be compiled by it rather than interpreted, allowing various optimizations and improved performance during both development of models (training) and the production of models (deployment or inference).</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