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5"/>
  </p:notesMasterIdLst>
  <p:sldIdLst>
    <p:sldId id="273" r:id="rId2"/>
    <p:sldId id="274" r:id="rId3"/>
    <p:sldId id="257" r:id="rId4"/>
    <p:sldId id="259" r:id="rId5"/>
    <p:sldId id="275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79" r:id="rId17"/>
    <p:sldId id="280" r:id="rId18"/>
    <p:sldId id="268" r:id="rId19"/>
    <p:sldId id="269" r:id="rId20"/>
    <p:sldId id="270" r:id="rId21"/>
    <p:sldId id="271" r:id="rId22"/>
    <p:sldId id="27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47EDA-56C6-4368-9B70-AD86581608B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AFD02-2D0B-42A6-B90E-F6EAA5E6C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DF0-24DE-45D3-9127-9294761E7097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C72-2E7A-4888-A296-B69215B04C90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F34F-0BB3-41AA-9F2A-AD72F2350C45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E8A9-AE54-4EDA-8A5A-E7765F730EEA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AD41-FF1E-4753-9215-2FBF8321ADD0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E31C-6EA9-4DA1-9EF5-2B7BA6501826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85F-4394-4400-8C37-A0E8F70AC369}" type="datetime1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E5-4240-4A6D-81CF-6A558B60C4C2}" type="datetime1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E4C1-91F4-4D72-B2D7-C913F1EB879E}" type="datetime1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98F6-77C1-4C43-BFDA-588CA3F2C46F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EB8-E92F-4D30-ADC5-B260C9A18AE6}" type="datetime1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FF7-AFF0-4585-9252-47DA3F699011}" type="datetime1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353-1E6B-47CC-9062-F98C30C5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5839"/>
            <a:ext cx="8930640" cy="833120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b="1" dirty="0"/>
              <a:t>                         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b="1" dirty="0"/>
              <a:t>Health Data Science Project</a:t>
            </a:r>
            <a:br>
              <a:rPr lang="en-US" b="1" dirty="0"/>
            </a:br>
            <a:br>
              <a:rPr lang="en-US" b="1" dirty="0"/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Employment turnover prediction in Debre Markos University using comparative Supervised Machine learning Algorithms 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6BE4-AD73-470C-8238-1E73D86DF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" y="3942080"/>
            <a:ext cx="6237716" cy="2641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by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Abraham Keffale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(Clinical Nurse ,HO ,MSc student in Health Data Science)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       Debre Markos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   August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878C0-71BF-4DF9-A8F8-05D54BB3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121920"/>
            <a:ext cx="1849120" cy="180433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37AF-D321-401D-A4B4-5D6E4E7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A8BA-F502-457B-9F7E-48772F40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600200"/>
            <a:ext cx="8229600" cy="4983162"/>
          </a:xfrm>
        </p:spPr>
        <p:txBody>
          <a:bodyPr>
            <a:normAutofit/>
          </a:bodyPr>
          <a:lstStyle/>
          <a:p>
            <a:r>
              <a:rPr dirty="0"/>
              <a:t> Source: HR records of Debre Markos University</a:t>
            </a:r>
            <a:endParaRPr lang="en-US" dirty="0"/>
          </a:p>
          <a:p>
            <a:r>
              <a:rPr lang="en-US" dirty="0"/>
              <a:t>Ethical Compliance</a:t>
            </a:r>
          </a:p>
          <a:p>
            <a:r>
              <a:rPr lang="en-US" dirty="0"/>
              <a:t>Variable Identification</a:t>
            </a:r>
          </a:p>
          <a:p>
            <a:r>
              <a:rPr lang="en-US" dirty="0"/>
              <a:t>Data Format is exported excel file</a:t>
            </a:r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7539-BB6B-4A0A-ABCB-8ECAF1E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63DB-5387-466E-B774-694D8E4F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Data Cleaning	</a:t>
            </a:r>
          </a:p>
          <a:p>
            <a:r>
              <a:rPr lang="en-US" dirty="0"/>
              <a:t>	Data Transformation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 Excel and Power BI ,and Python for data cleaning and preparation.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A6FC1-9A67-452C-ACE0-CA86E7C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6151A-04F5-4A91-A73C-F0554B9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Logistic Regression: For binary classification.</a:t>
            </a:r>
            <a:endParaRPr lang="en-US" dirty="0"/>
          </a:p>
          <a:p>
            <a:r>
              <a:rPr dirty="0"/>
              <a:t>Decision Tree: For non-linear relationships.</a:t>
            </a:r>
          </a:p>
          <a:p>
            <a:r>
              <a:rPr dirty="0"/>
              <a:t>Random Forest: Ensemble method for better accuracy.</a:t>
            </a:r>
            <a:endParaRPr lang="en-US" dirty="0"/>
          </a:p>
          <a:p>
            <a:r>
              <a:rPr dirty="0"/>
              <a:t>Naive Bayes: Probabilistic model.</a:t>
            </a:r>
          </a:p>
          <a:p>
            <a:r>
              <a:rPr dirty="0"/>
              <a:t>SVM: Support Vector Machine for optimal hyperplane.</a:t>
            </a:r>
          </a:p>
          <a:p>
            <a:r>
              <a:rPr dirty="0"/>
              <a:t>KNN: K-Nearest Neighbors for classification.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08A03-9C1F-4ECA-92FA-E73B308E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10163-0523-45DE-8CE2-5A49EAE4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Accuracy: Proportion of correct predictions.</a:t>
            </a:r>
            <a:endParaRPr lang="en-US" dirty="0"/>
          </a:p>
          <a:p>
            <a:r>
              <a:rPr dirty="0"/>
              <a:t> Precision: True positives over predicted positives.</a:t>
            </a:r>
          </a:p>
          <a:p>
            <a:r>
              <a:rPr dirty="0"/>
              <a:t> Recall: True positives over actual positives.</a:t>
            </a:r>
          </a:p>
          <a:p>
            <a:r>
              <a:rPr dirty="0"/>
              <a:t> F1-Score: Harmonic mean of Precision and Recall.</a:t>
            </a:r>
            <a:endParaRPr lang="en-US" dirty="0"/>
          </a:p>
          <a:p>
            <a:r>
              <a:rPr lang="en-US" dirty="0"/>
              <a:t>ROC curve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5A7EE-4D05-4073-A0B9-40E0F393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161D6-1DB4-404E-B099-ED55DFB1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1.Descriptive Statistics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3252A-F985-4BE8-9046-08C91332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56" y="1910080"/>
            <a:ext cx="8535094" cy="40335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DC30-F47C-47E0-9948-D84B3360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A2EEC-4C32-4992-9FD2-6086B240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E8EAEC-3140-4C74-B7D7-A3DE1C30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20" y="1122891"/>
            <a:ext cx="8505740" cy="47800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47483-9F2C-4466-9089-97C85BD4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1DDE4-6F78-44F3-99F9-C121292D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C02-26B2-440C-93E5-66D2479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2.Model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EC529-2E5B-49AE-A828-0E46AEA8B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120"/>
            <a:ext cx="9008003" cy="37553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8455C-3E96-4DB6-AAB4-2C736E15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53A9A-1842-4366-A37A-F419E3A3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0E4A-1A15-4155-A658-0A892F66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3AAC4A-454D-4C45-A64A-FC3AB996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02" y="1309250"/>
            <a:ext cx="6035196" cy="51554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5F719-4E96-4214-8F5D-3FAC9D2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56C15-F4A3-4009-A14B-B671892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Model Selected: </a:t>
            </a:r>
            <a:r>
              <a:rPr lang="en-US" dirty="0"/>
              <a:t>KNN</a:t>
            </a:r>
            <a:endParaRPr dirty="0"/>
          </a:p>
          <a:p>
            <a:pPr marL="0" indent="0">
              <a:buNone/>
            </a:pPr>
            <a:r>
              <a:rPr dirty="0"/>
              <a:t>• Reasons for Selection: High accuracy, robustness against overfitting</a:t>
            </a:r>
          </a:p>
          <a:p>
            <a:pPr marL="0" indent="0">
              <a:buNone/>
            </a:pPr>
            <a:r>
              <a:rPr dirty="0"/>
              <a:t>• Implications: Reliable predictions for HR decision-making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969E-DEDD-4AC4-8F98-B69A043F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4DF7-B9EC-468D-9A34-7C1905C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Interpretation of Results: Insights gained from model performance.</a:t>
            </a:r>
          </a:p>
          <a:p>
            <a:pPr marL="0" indent="0">
              <a:buNone/>
            </a:pPr>
            <a:r>
              <a:rPr dirty="0"/>
              <a:t>• Practical </a:t>
            </a:r>
            <a:r>
              <a:rPr lang="en-US" dirty="0"/>
              <a:t>Implications: How</a:t>
            </a:r>
            <a:r>
              <a:rPr dirty="0"/>
              <a:t> the findings can be applied in the university's HR strategy.</a:t>
            </a:r>
          </a:p>
          <a:p>
            <a:pPr marL="0" indent="0">
              <a:buNone/>
            </a:pPr>
            <a:r>
              <a:rPr dirty="0"/>
              <a:t>• Limitations: Challenges faced during the study and limitations of the 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D566-2C0A-4030-91AD-648A65C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925-5153-445D-BEA6-AAD56F9E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2DB1-726F-422A-BC67-B0966048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AC3-D0B7-486D-B4AC-9AF5E9E8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568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Rationale of Choosing the topic</a:t>
            </a:r>
          </a:p>
          <a:p>
            <a:r>
              <a:rPr lang="en-US" dirty="0"/>
              <a:t>Significance of the study</a:t>
            </a:r>
          </a:p>
          <a:p>
            <a:r>
              <a:rPr lang="en-US" dirty="0"/>
              <a:t>Conceptual framework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Methods and Materials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Acknowledgment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0528A-1198-460F-A2DF-DD95A8A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7652-AEA8-405C-A7C1-5EF01C4A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Summary of Key Findings: Brief overview of what was discovered.</a:t>
            </a:r>
          </a:p>
          <a:p>
            <a:pPr marL="0" indent="0">
              <a:buNone/>
            </a:pPr>
            <a:r>
              <a:rPr dirty="0"/>
              <a:t>• Contribution to Knowledge: How this study adds to existing research.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C7BB3-1970-4F3B-BA8C-AFE8B46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21EAA-E6BD-4E0D-99BD-703535D1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1143000"/>
          </a:xfrm>
        </p:spPr>
        <p:txBody>
          <a:bodyPr/>
          <a:lstStyle/>
          <a:p>
            <a:r>
              <a:rPr lang="en-US" dirty="0"/>
              <a:t>Recommendation and </a:t>
            </a:r>
            <a:r>
              <a:rPr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Explore additional machine learning models.</a:t>
            </a:r>
          </a:p>
          <a:p>
            <a:pPr marL="0" indent="0">
              <a:buNone/>
            </a:pPr>
            <a:r>
              <a:rPr dirty="0"/>
              <a:t>• Incorporate more comprehensive data sources.</a:t>
            </a:r>
          </a:p>
          <a:p>
            <a:pPr marL="0" indent="0">
              <a:buNone/>
            </a:pPr>
            <a:r>
              <a:rPr dirty="0"/>
              <a:t>• Longitudinal study to track dropout trends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BC8E5-3176-46E9-B092-5FDCADD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2A89D-0807-49B1-B243-E42041D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894-1430-40A7-A39A-39B54A2F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A40C4-7E47-4C26-B663-1EB442F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22334-1BCE-4BFC-9AE3-8F53E0C1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522"/>
          </a:xfrm>
        </p:spPr>
        <p:txBody>
          <a:bodyPr>
            <a:normAutofit fontScale="90000"/>
          </a:bodyPr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7624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1.	Kaya Ç,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ŞİMŞEk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M. Prediction of Employee Turnover with Imbalance Dataset Using Machine Learning Methods. International Journal of Advanced Natural Sciences and Engineering Researches. 2023;7(9):12-6.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2.	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Mazarei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SM,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pouramini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J. Predicting employee turnover using tree-based ensemble ‎learning algorithms ‎. Signal and Data Processing. 2023;20(3):73-86.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3.	Alemayehu BZ, . Academic staff flight from Ethiopian public universities: Causes and possible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solutionsDepartment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of Management,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Arba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Minch University,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Arba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Minch, Ethiopia. 2019.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4.	Tesfaye A. The Relationship between Job Satisfaction and Turnover Intentions among Faculty Members in Ethiopian Higher Education Institutions. Indonesian Psychological Research. 2023;5.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5.	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Punnoose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R,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Ajit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P, editors. Prediction of Employee Turnover in Organizations using Machine Learning Algorithms A case for Extreme Gradient Boosting2016.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6.	Shankar S, Vyas R, Tewari V. Applying machine learning algorithms to determine and predict the reasons and models for employee turnover. International Journal of Information Technology and Management. 2024;23(1):48-63.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7.	Yin Q. Comparison of Machine Learning Models for Employee Turnover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Prediction.Applied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and Computational Engineering,8,228-232. . (2023).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8.	Zhao Y,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Hryniewicki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M, Cheng F, Fu B, Zhu X. Employee Turnover Prediction with Machine Learning: A Reliable Approach2018.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9.	Park J, Feng Y,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Jeong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SP. Developing an advanced prediction model for new employee turnover intention utilizing machine learning techniques. Sci Rep. 2024;14(1):1221.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10.	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Mohbey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K. Employee's Attrition Prediction Using Machine Learning Approaches. 2020. p. 121-8.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11.	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Veglio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V,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Romanello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R, Pedersen T. Employee turnover in multinational corporations: a supervised machine learning approach. Review of Managerial Science. 2024.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12.	Liao C, editor Employee turnover prediction using machine learning models. International Conference on Mechatronics Engineering and Artificial Intelligence (MEAI 2022); 2023 February 01, 2023.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13.	Chowdhury A,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</a:rPr>
              <a:t>Malakar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</a:rPr>
              <a:t> S, Seal D, Goswami S. Understanding Employee Attrition Using Machine Learning Techniques. 2022. p. 101-9.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C54B6-DE60-4C15-AF6C-D2BC03C0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CF647-3C91-4348-8C51-E11855D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Debre Markos University faces challenges related to staff dropout.</a:t>
            </a:r>
          </a:p>
          <a:p>
            <a:pPr marL="0" indent="0">
              <a:buNone/>
            </a:pPr>
            <a:r>
              <a:rPr dirty="0"/>
              <a:t>• The study aims to predict staff dropout using various machine learning models</a:t>
            </a:r>
            <a:r>
              <a:rPr lang="en-US" dirty="0"/>
              <a:t> and see trends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The importance of predicting dropout is to enhance staff retention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BE50D-9B84-47E9-B260-0A53EEA6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40354-FCA9-46D1-85C2-59BBF633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High staff turnover at Debre Markos University impacts the institution's performance.</a:t>
            </a:r>
          </a:p>
          <a:p>
            <a:pPr marL="0" indent="0">
              <a:buNone/>
            </a:pPr>
            <a:r>
              <a:rPr dirty="0"/>
              <a:t>• There is a need to understand the underlying reasons and predict future dropouts.</a:t>
            </a:r>
          </a:p>
          <a:p>
            <a:pPr marL="0" indent="0">
              <a:buNone/>
            </a:pPr>
            <a:r>
              <a:rPr dirty="0"/>
              <a:t>• Traditional methods are insufficient for accurate predictions.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2E799-34E1-4082-8FE1-E99261DF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B1A46-71E9-42EF-AB8E-B6F5996B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FC21-E9F6-4EE6-8ADB-1A56C12E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of Choosing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A1D6-08BD-42DB-90CD-4E4F1CDE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Staff Turnover</a:t>
            </a:r>
          </a:p>
          <a:p>
            <a:r>
              <a:rPr lang="en-US" dirty="0"/>
              <a:t>Limitations of Traditional Methods</a:t>
            </a:r>
          </a:p>
          <a:p>
            <a:r>
              <a:rPr lang="en-US" dirty="0"/>
              <a:t>Machine Learning as a Solution </a:t>
            </a:r>
          </a:p>
          <a:p>
            <a:r>
              <a:rPr lang="en-US" dirty="0"/>
              <a:t>Shift to Data-Driven Decision Making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Institutional Benefits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1BCCB-76C9-4036-8C2A-12A6E3DA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CA13-1A61-480B-B77A-2ABA5F1B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5999480"/>
          </a:xfrm>
        </p:spPr>
        <p:txBody>
          <a:bodyPr>
            <a:normAutofit/>
          </a:bodyPr>
          <a:lstStyle/>
          <a:p>
            <a:r>
              <a:rPr lang="en-US" dirty="0"/>
              <a:t>Targeted Interventions</a:t>
            </a:r>
          </a:p>
          <a:p>
            <a:r>
              <a:rPr lang="en-US" dirty="0"/>
              <a:t>Operational Stability</a:t>
            </a:r>
          </a:p>
          <a:p>
            <a:r>
              <a:rPr lang="en-US" dirty="0"/>
              <a:t>Impact on Education Quality</a:t>
            </a:r>
          </a:p>
          <a:p>
            <a:r>
              <a:rPr lang="en-US" dirty="0"/>
              <a:t>Data-Driven Decision-Making</a:t>
            </a:r>
          </a:p>
          <a:p>
            <a:r>
              <a:rPr lang="en-US" dirty="0"/>
              <a:t>Contribution to Literature</a:t>
            </a:r>
          </a:p>
          <a:p>
            <a:r>
              <a:rPr lang="en-US" dirty="0"/>
              <a:t>Policy Implications</a:t>
            </a:r>
          </a:p>
          <a:p>
            <a:r>
              <a:rPr lang="en-US" dirty="0"/>
              <a:t>Reputation Enhancement</a:t>
            </a:r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8792-3A43-41F8-914C-CE2A121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2A16-6364-4451-B6B2-F48E99A1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 work</a:t>
            </a:r>
            <a:endParaRPr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D860FAF-26DE-4B5C-8F55-0D37F95E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1" y="1127760"/>
            <a:ext cx="5638800" cy="5659120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5D55B6F-FF96-4D3C-A43A-8E9537C9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6088C3F-9E73-4F79-9E3B-BE27D5D4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292-116A-4D02-804D-70802EB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7157-921E-4A2E-9613-516B24C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66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General Objective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predict staff dropout at Debre Markos University using machine learning techniques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 Objectives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determine the key demographic, job-related, and organizational factors that influence staff turnover </a:t>
            </a:r>
          </a:p>
          <a:p>
            <a:r>
              <a:rPr lang="en-US" dirty="0"/>
              <a:t>To Extract actionable insights from model predictions to inform strategic decision-making and develop targeted retention strategies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53A91-E53E-49D0-8DF4-E6E5BF3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8A011-9300-4273-8B6C-26DE0C3A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</a:t>
            </a:r>
            <a:r>
              <a:rPr lang="en-US" dirty="0"/>
              <a:t>s and Materials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Collection: HR records from Debre Markos University.</a:t>
            </a:r>
          </a:p>
          <a:p>
            <a:pPr marL="0" indent="0">
              <a:buNone/>
            </a:pPr>
            <a:r>
              <a:rPr dirty="0"/>
              <a:t>• Data Preprocessing: Handling missing values, feature selection.</a:t>
            </a:r>
          </a:p>
          <a:p>
            <a:pPr marL="0" indent="0">
              <a:buNone/>
            </a:pPr>
            <a:r>
              <a:rPr dirty="0"/>
              <a:t>• Model Selection: Logistic Regression, Decision Tree, Random Forest, etc.</a:t>
            </a:r>
          </a:p>
          <a:p>
            <a:pPr marL="0" indent="0">
              <a:buNone/>
            </a:pPr>
            <a:r>
              <a:rPr dirty="0"/>
              <a:t>• Model Evaluation: Accuracy, Precision, Recall, F1-Score.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1E3E-9EC5-4A1C-9035-C5E09462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 Data Science Project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28C4D-F9C4-43DF-923A-F5C94738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1112</Words>
  <Application>Microsoft Office PowerPoint</Application>
  <PresentationFormat>On-screen Show (4:3)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                                     Health Data Science Project  Employment turnover prediction in Debre Markos University using comparative Supervised Machine learning Algorithms  </vt:lpstr>
      <vt:lpstr>Outline</vt:lpstr>
      <vt:lpstr>Introduction</vt:lpstr>
      <vt:lpstr>Problem Statement</vt:lpstr>
      <vt:lpstr>Rationale of Choosing the Topic</vt:lpstr>
      <vt:lpstr>Significance of the Study</vt:lpstr>
      <vt:lpstr>Conceptual Frame work</vt:lpstr>
      <vt:lpstr>Objectives</vt:lpstr>
      <vt:lpstr>Methods and Materials</vt:lpstr>
      <vt:lpstr>Data Collection</vt:lpstr>
      <vt:lpstr>Data Preprocessing</vt:lpstr>
      <vt:lpstr>Machine Learning Models</vt:lpstr>
      <vt:lpstr>Model Evaluation Metrics</vt:lpstr>
      <vt:lpstr>Result 1.Descriptive Statistics</vt:lpstr>
      <vt:lpstr>PowerPoint Presentation</vt:lpstr>
      <vt:lpstr>2.Model performance</vt:lpstr>
      <vt:lpstr>Roc curve</vt:lpstr>
      <vt:lpstr>Best Performing Model</vt:lpstr>
      <vt:lpstr>Discussion</vt:lpstr>
      <vt:lpstr>Conclusion</vt:lpstr>
      <vt:lpstr>Recommendation and Future Work</vt:lpstr>
      <vt:lpstr>Acknowledgment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Staff Dropout at Debre Markos University using Machine Learning</dc:title>
  <dc:subject/>
  <dc:creator/>
  <cp:keywords/>
  <dc:description>generated using python-pptx</dc:description>
  <cp:lastModifiedBy>Abreham Keffale</cp:lastModifiedBy>
  <cp:revision>51</cp:revision>
  <dcterms:created xsi:type="dcterms:W3CDTF">2013-01-27T09:14:16Z</dcterms:created>
  <dcterms:modified xsi:type="dcterms:W3CDTF">2024-08-15T18:48:30Z</dcterms:modified>
  <cp:category/>
</cp:coreProperties>
</file>