
<file path=[Content_Types].xml><?xml version="1.0" encoding="utf-8"?>
<Types xmlns="http://schemas.openxmlformats.org/package/2006/content-types">
  <Default ContentType="image/png" Extension="png"/>
  <Default ContentType="application/vnd.openxmlformats-officedocument.oleObject" Extension="bin"/>
  <Default ContentType="image/x-emf" Extension="emf"/>
  <Default ContentType="image/jpeg" Extension="jpeg"/>
  <Default ContentType="application/vnd.openxmlformats-package.relationships+xml" Extension="rels"/>
  <Default ContentType="application/xml" Extension="xml"/>
  <Default ContentType="image/tiff" Extension="tiff"/>
  <Default ContentType="application/vnd.openxmlformats-officedocument.vmlDrawing" Extension="v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gs+xml" PartName="/ppt/tags/tag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4" r:id="rId3"/>
    <p:sldId id="491" r:id="rId4"/>
    <p:sldId id="506" r:id="rId5"/>
    <p:sldId id="272" r:id="rId6"/>
    <p:sldId id="344" r:id="rId7"/>
    <p:sldId id="505" r:id="rId8"/>
    <p:sldId id="258" r:id="rId9"/>
    <p:sldId id="508" r:id="rId10"/>
    <p:sldId id="323" r:id="rId11"/>
    <p:sldId id="324" r:id="rId12"/>
    <p:sldId id="507" r:id="rId13"/>
    <p:sldId id="482" r:id="rId14"/>
    <p:sldId id="381" r:id="rId15"/>
    <p:sldId id="502" r:id="rId16"/>
    <p:sldId id="489" r:id="rId17"/>
    <p:sldId id="475" r:id="rId18"/>
    <p:sldId id="476" r:id="rId19"/>
    <p:sldId id="319" r:id="rId20"/>
    <p:sldId id="492" r:id="rId21"/>
    <p:sldId id="321" r:id="rId22"/>
    <p:sldId id="427" r:id="rId23"/>
    <p:sldId id="392" r:id="rId24"/>
    <p:sldId id="503" r:id="rId25"/>
    <p:sldId id="393" r:id="rId26"/>
    <p:sldId id="398" r:id="rId27"/>
    <p:sldId id="487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8D5A96"/>
    <a:srgbClr val="977AA0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5217" autoAdjust="0"/>
  </p:normalViewPr>
  <p:slideViewPr>
    <p:cSldViewPr snapToGrid="0" snapToObjects="1">
      <p:cViewPr varScale="1">
        <p:scale>
          <a:sx n="84" d="100"/>
          <a:sy n="84" d="100"/>
        </p:scale>
        <p:origin x="96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04"/>
    </p:cViewPr>
  </p:sorterViewPr>
  <p:notesViewPr>
    <p:cSldViewPr snapToGrid="0" snapToObjects="1">
      <p:cViewPr varScale="1">
        <p:scale>
          <a:sx n="108" d="100"/>
          <a:sy n="108" d="100"/>
        </p:scale>
        <p:origin x="33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4E73-212E-3A48-809F-9155E24AFC3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E7912-9B42-3745-AF33-E81037B44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such</a:t>
            </a:r>
            <a:r>
              <a:rPr lang="de-DE" baseline="0" dirty="0"/>
              <a:t> trans-</a:t>
            </a:r>
            <a:r>
              <a:rPr lang="de-DE" baseline="0" dirty="0" err="1"/>
              <a:t>meQTLs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a </a:t>
            </a:r>
            <a:r>
              <a:rPr lang="de-DE" baseline="0" dirty="0" err="1"/>
              <a:t>joint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two</a:t>
            </a:r>
            <a:r>
              <a:rPr lang="de-DE" baseline="0" dirty="0"/>
              <a:t> large </a:t>
            </a:r>
            <a:r>
              <a:rPr lang="de-DE" baseline="0" dirty="0" err="1"/>
              <a:t>cohorts</a:t>
            </a:r>
            <a:r>
              <a:rPr lang="de-DE" baseline="0" dirty="0"/>
              <a:t>, KORA </a:t>
            </a:r>
            <a:r>
              <a:rPr lang="de-DE" baseline="0" dirty="0" err="1"/>
              <a:t>and</a:t>
            </a:r>
            <a:r>
              <a:rPr lang="de-DE" baseline="0" dirty="0"/>
              <a:t> LOLIPOP.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3000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blood</a:t>
            </a:r>
            <a:r>
              <a:rPr lang="de-DE" baseline="0" dirty="0"/>
              <a:t> </a:t>
            </a:r>
            <a:r>
              <a:rPr lang="de-DE" baseline="0" dirty="0" err="1"/>
              <a:t>samples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,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genotypes</a:t>
            </a:r>
            <a:r>
              <a:rPr lang="de-DE" baseline="0" dirty="0"/>
              <a:t>, </a:t>
            </a:r>
            <a:r>
              <a:rPr lang="de-DE" baseline="0" dirty="0" err="1"/>
              <a:t>gene</a:t>
            </a:r>
            <a:r>
              <a:rPr lang="de-DE" baseline="0" dirty="0"/>
              <a:t> </a:t>
            </a:r>
            <a:r>
              <a:rPr lang="de-DE" baseline="0" dirty="0" err="1"/>
              <a:t>expression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DNA </a:t>
            </a:r>
            <a:r>
              <a:rPr lang="de-DE" baseline="0" dirty="0" err="1"/>
              <a:t>methylation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measured</a:t>
            </a:r>
            <a:r>
              <a:rPr lang="de-DE" baseline="0" dirty="0"/>
              <a:t>. </a:t>
            </a:r>
          </a:p>
          <a:p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3000 </a:t>
            </a:r>
            <a:r>
              <a:rPr lang="de-DE" baseline="0" dirty="0" err="1"/>
              <a:t>replicated</a:t>
            </a:r>
            <a:r>
              <a:rPr lang="de-DE" baseline="0" dirty="0"/>
              <a:t> trans-meQTL,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like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,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 </a:t>
            </a:r>
            <a:r>
              <a:rPr lang="de-DE" baseline="0" dirty="0" err="1"/>
              <a:t>single</a:t>
            </a:r>
            <a:r>
              <a:rPr lang="de-DE" baseline="0" dirty="0"/>
              <a:t> SNP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associated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large </a:t>
            </a:r>
            <a:r>
              <a:rPr lang="de-DE" baseline="0" dirty="0" err="1"/>
              <a:t>number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CpGs</a:t>
            </a:r>
            <a:r>
              <a:rPr lang="de-DE" baseline="0" dirty="0"/>
              <a:t> in </a:t>
            </a:r>
            <a:r>
              <a:rPr lang="de-DE" baseline="0" dirty="0" err="1"/>
              <a:t>trans</a:t>
            </a:r>
            <a:r>
              <a:rPr lang="de-DE" baseline="0" dirty="0"/>
              <a:t>. </a:t>
            </a:r>
            <a:endParaRPr lang="de-DE" dirty="0"/>
          </a:p>
          <a:p>
            <a:r>
              <a:rPr lang="de-DE" dirty="0"/>
              <a:t>Hypothesis: </a:t>
            </a:r>
            <a:r>
              <a:rPr lang="de-DE" dirty="0" err="1"/>
              <a:t>Coordinated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genome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result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regulatory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r>
              <a:rPr lang="de-DE" baseline="0" dirty="0"/>
              <a:t> -&gt;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endParaRPr lang="de-DE" baseline="0" dirty="0"/>
          </a:p>
          <a:p>
            <a:endParaRPr lang="de-DE" dirty="0"/>
          </a:p>
          <a:p>
            <a:r>
              <a:rPr lang="de-DE" dirty="0"/>
              <a:t>LOLIPOP: </a:t>
            </a:r>
            <a:r>
              <a:rPr lang="de-DE" dirty="0" err="1"/>
              <a:t>ca</a:t>
            </a:r>
            <a:r>
              <a:rPr lang="de-DE" dirty="0"/>
              <a:t> 3200</a:t>
            </a:r>
          </a:p>
          <a:p>
            <a:r>
              <a:rPr lang="de-DE" dirty="0"/>
              <a:t>KORA: </a:t>
            </a:r>
            <a:r>
              <a:rPr lang="de-DE" dirty="0" err="1"/>
              <a:t>ca</a:t>
            </a:r>
            <a:r>
              <a:rPr lang="de-DE" dirty="0"/>
              <a:t> 3800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6271F-6C79-47D7-AB05-DFE899B714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Johann Hawe</a:t>
            </a:r>
          </a:p>
        </p:txBody>
      </p:sp>
    </p:spTree>
    <p:extLst>
      <p:ext uri="{BB962C8B-B14F-4D97-AF65-F5344CB8AC3E}">
        <p14:creationId xmlns:p14="http://schemas.microsoft.com/office/powerpoint/2010/main" val="99888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such</a:t>
            </a:r>
            <a:r>
              <a:rPr lang="de-DE" baseline="0" dirty="0"/>
              <a:t> trans-</a:t>
            </a:r>
            <a:r>
              <a:rPr lang="de-DE" baseline="0" dirty="0" err="1"/>
              <a:t>meQTLs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a </a:t>
            </a:r>
            <a:r>
              <a:rPr lang="de-DE" baseline="0" dirty="0" err="1"/>
              <a:t>joint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two</a:t>
            </a:r>
            <a:r>
              <a:rPr lang="de-DE" baseline="0" dirty="0"/>
              <a:t> large </a:t>
            </a:r>
            <a:r>
              <a:rPr lang="de-DE" baseline="0" dirty="0" err="1"/>
              <a:t>cohorts</a:t>
            </a:r>
            <a:r>
              <a:rPr lang="de-DE" baseline="0" dirty="0"/>
              <a:t>, KORA </a:t>
            </a:r>
            <a:r>
              <a:rPr lang="de-DE" baseline="0" dirty="0" err="1"/>
              <a:t>and</a:t>
            </a:r>
            <a:r>
              <a:rPr lang="de-DE" baseline="0" dirty="0"/>
              <a:t> LOLIPOP.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3000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blood</a:t>
            </a:r>
            <a:r>
              <a:rPr lang="de-DE" baseline="0" dirty="0"/>
              <a:t> </a:t>
            </a:r>
            <a:r>
              <a:rPr lang="de-DE" baseline="0" dirty="0" err="1"/>
              <a:t>samples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,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genotypes</a:t>
            </a:r>
            <a:r>
              <a:rPr lang="de-DE" baseline="0" dirty="0"/>
              <a:t>, </a:t>
            </a:r>
            <a:r>
              <a:rPr lang="de-DE" baseline="0" dirty="0" err="1"/>
              <a:t>gene</a:t>
            </a:r>
            <a:r>
              <a:rPr lang="de-DE" baseline="0" dirty="0"/>
              <a:t> </a:t>
            </a:r>
            <a:r>
              <a:rPr lang="de-DE" baseline="0" dirty="0" err="1"/>
              <a:t>expression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DNA </a:t>
            </a:r>
            <a:r>
              <a:rPr lang="de-DE" baseline="0" dirty="0" err="1"/>
              <a:t>methylation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measured</a:t>
            </a:r>
            <a:r>
              <a:rPr lang="de-DE" baseline="0" dirty="0"/>
              <a:t>. </a:t>
            </a:r>
          </a:p>
          <a:p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3000 </a:t>
            </a:r>
            <a:r>
              <a:rPr lang="de-DE" baseline="0" dirty="0" err="1"/>
              <a:t>replicated</a:t>
            </a:r>
            <a:r>
              <a:rPr lang="de-DE" baseline="0" dirty="0"/>
              <a:t> trans-meQTL,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like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,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 </a:t>
            </a:r>
            <a:r>
              <a:rPr lang="de-DE" baseline="0" dirty="0" err="1"/>
              <a:t>single</a:t>
            </a:r>
            <a:r>
              <a:rPr lang="de-DE" baseline="0" dirty="0"/>
              <a:t> SNP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associated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large </a:t>
            </a:r>
            <a:r>
              <a:rPr lang="de-DE" baseline="0" dirty="0" err="1"/>
              <a:t>number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CpGs</a:t>
            </a:r>
            <a:r>
              <a:rPr lang="de-DE" baseline="0" dirty="0"/>
              <a:t> in </a:t>
            </a:r>
            <a:r>
              <a:rPr lang="de-DE" baseline="0" dirty="0" err="1"/>
              <a:t>trans</a:t>
            </a:r>
            <a:r>
              <a:rPr lang="de-DE" baseline="0" dirty="0"/>
              <a:t>. </a:t>
            </a:r>
            <a:endParaRPr lang="de-DE" dirty="0"/>
          </a:p>
          <a:p>
            <a:r>
              <a:rPr lang="de-DE" dirty="0"/>
              <a:t>Hypothesis: </a:t>
            </a:r>
            <a:r>
              <a:rPr lang="de-DE" dirty="0" err="1"/>
              <a:t>Coordinated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genome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result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regulatory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r>
              <a:rPr lang="de-DE" baseline="0" dirty="0"/>
              <a:t> -&gt;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endParaRPr lang="de-DE" baseline="0" dirty="0"/>
          </a:p>
          <a:p>
            <a:endParaRPr lang="de-DE" dirty="0"/>
          </a:p>
          <a:p>
            <a:r>
              <a:rPr lang="de-DE" dirty="0"/>
              <a:t>LOLIPOP: </a:t>
            </a:r>
            <a:r>
              <a:rPr lang="de-DE" dirty="0" err="1"/>
              <a:t>ca</a:t>
            </a:r>
            <a:r>
              <a:rPr lang="de-DE" dirty="0"/>
              <a:t> 3200</a:t>
            </a:r>
          </a:p>
          <a:p>
            <a:r>
              <a:rPr lang="de-DE" dirty="0"/>
              <a:t>KORA: </a:t>
            </a:r>
            <a:r>
              <a:rPr lang="de-DE" dirty="0" err="1"/>
              <a:t>ca</a:t>
            </a:r>
            <a:r>
              <a:rPr lang="de-DE" dirty="0"/>
              <a:t> 3800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6271F-6C79-47D7-AB05-DFE899B714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Johann Hawe</a:t>
            </a:r>
          </a:p>
        </p:txBody>
      </p:sp>
    </p:spTree>
    <p:extLst>
      <p:ext uri="{BB962C8B-B14F-4D97-AF65-F5344CB8AC3E}">
        <p14:creationId xmlns:p14="http://schemas.microsoft.com/office/powerpoint/2010/main" val="341749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Telomeric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by using a random walk based approach,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only relying 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meQTLS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PPIs, we can already identify regulatory networks as shown here. Now,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enrich this with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data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we did not use during the inference step,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 networks identified using the random walk approach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networks (a, b) illustrate the connections between the genotype at SNPs (yellow rectangle), the identified candidate genes (yellow ellipse), which are connected through a network of protein-protein and protein-DNA interactions to methylation at the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-associated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 (beige rectangles), and the expression of genes encoded at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sites. Ellipses represent genes: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encoded at the genetic locus identified by the sentinel (yellow fill), ii. encoded at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loci (beige border) or iii. part of the protein-protein interaction network (black border). For genes in the protein-protein interaction network, fill colour of ellipses represents the random walk score as indicated in the colour bar legend. Edges connecting genes, SNPs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 represent: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protein-protein interactions, ii. protein-DNA interactions identified by TFBS overlap and iii. genomic proximity (&lt;1Mb). Bold edges indicate significant correlation with gene expression. c) Boxplots show the effect of the sentinel SNP (rs9859077) in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expression of the candidate gene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SENP7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locus, and in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genes at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loci (ZNF418, ZNF135, ZNF256, ZNF552, ZSCAN18,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ZNF671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ZNF329, ZNF274,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ZNF154,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LDHD and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ZNF814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 indicate the medians, lower and upper box limits correspond to the first and third quartiles, respectively; whisker extents indicate 1.5-fold interquartile ranges; outliers not shown.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Johann Hawe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6271F-6C79-47D7-AB05-DFE899B714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underlying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omics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contributions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b="0" dirty="0">
                <a:effectLst/>
              </a:rPr>
              <a:t/>
            </a:r>
            <a:br>
              <a:rPr lang="de-DE" b="0" dirty="0">
                <a:effectLst/>
              </a:rPr>
            </a:b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am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(pause)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(pause)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biomedicine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b="0" dirty="0">
                <a:effectLst/>
              </a:rPr>
              <a:t/>
            </a:r>
            <a:br>
              <a:rPr lang="de-DE" b="0" dirty="0">
                <a:effectLst/>
              </a:rPr>
            </a:b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experimental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studied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immune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environmentally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b="0" dirty="0">
              <a:effectLst/>
            </a:endParaRPr>
          </a:p>
          <a:p>
            <a:pPr rtl="0">
              <a:lnSpc>
                <a:spcPct val="150000"/>
              </a:lnSpc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endParaRPr lang="de-D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studied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metabolic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syndrome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50000"/>
              </a:lnSpc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Ruhiger 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einordnene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schnell =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aufregung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nicht so hoch sprechen!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17CDE-26E7-564C-9E09-2EDEF6D828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45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of our work is to </a:t>
            </a:r>
            <a:r>
              <a:rPr lang="en-US" dirty="0" err="1"/>
              <a:t>undertand</a:t>
            </a:r>
            <a:r>
              <a:rPr lang="en-US" dirty="0"/>
              <a:t>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Überleitung</a:t>
            </a:r>
            <a:r>
              <a:rPr lang="en-US" dirty="0" smtClean="0"/>
              <a:t> von Publications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inhalt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monogenic</a:t>
            </a:r>
            <a:r>
              <a:rPr lang="de-DE" baseline="0" dirty="0"/>
              <a:t>/qualitative </a:t>
            </a:r>
            <a:r>
              <a:rPr lang="de-DE" baseline="0" dirty="0" err="1"/>
              <a:t>trait</a:t>
            </a:r>
            <a:r>
              <a:rPr lang="de-DE" baseline="0" dirty="0"/>
              <a:t>: </a:t>
            </a:r>
            <a:r>
              <a:rPr lang="de-DE" baseline="0" dirty="0" err="1"/>
              <a:t>compare</a:t>
            </a:r>
            <a:r>
              <a:rPr lang="de-DE" baseline="0" dirty="0"/>
              <a:t> allele </a:t>
            </a:r>
            <a:r>
              <a:rPr lang="de-DE" baseline="0" dirty="0" err="1"/>
              <a:t>frequencies</a:t>
            </a:r>
            <a:r>
              <a:rPr lang="de-DE" baseline="0" dirty="0"/>
              <a:t> (</a:t>
            </a:r>
            <a:r>
              <a:rPr lang="de-DE" baseline="0" dirty="0" err="1"/>
              <a:t>odds</a:t>
            </a:r>
            <a:r>
              <a:rPr lang="de-DE" baseline="0" dirty="0"/>
              <a:t> </a:t>
            </a:r>
            <a:r>
              <a:rPr lang="de-DE" baseline="0" dirty="0" err="1"/>
              <a:t>ratios</a:t>
            </a:r>
            <a:r>
              <a:rPr lang="de-DE" baseline="0" dirty="0"/>
              <a:t>)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calculate</a:t>
            </a:r>
            <a:r>
              <a:rPr lang="de-DE" baseline="0" dirty="0"/>
              <a:t> </a:t>
            </a:r>
            <a:r>
              <a:rPr lang="de-DE" baseline="0" dirty="0" err="1"/>
              <a:t>significance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chi-square</a:t>
            </a:r>
            <a:r>
              <a:rPr lang="de-DE" baseline="0" dirty="0"/>
              <a:t> </a:t>
            </a:r>
            <a:r>
              <a:rPr lang="de-DE" baseline="0" dirty="0" err="1"/>
              <a:t>test</a:t>
            </a: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quantiative</a:t>
            </a:r>
            <a:r>
              <a:rPr lang="de-DE" baseline="0" dirty="0"/>
              <a:t>: linear </a:t>
            </a:r>
            <a:r>
              <a:rPr lang="de-DE" baseline="0" dirty="0" err="1"/>
              <a:t>regression</a:t>
            </a:r>
            <a:r>
              <a:rPr lang="de-DE" baseline="0" dirty="0"/>
              <a:t> (alternative ANOVA), </a:t>
            </a:r>
            <a:r>
              <a:rPr lang="de-DE" baseline="0" dirty="0" err="1"/>
              <a:t>possibility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</a:t>
            </a:r>
            <a:r>
              <a:rPr lang="de-DE" baseline="0" dirty="0" err="1"/>
              <a:t>covariates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, </a:t>
            </a:r>
            <a:r>
              <a:rPr lang="de-DE" baseline="0" dirty="0" err="1"/>
              <a:t>gender</a:t>
            </a:r>
            <a:r>
              <a:rPr lang="de-DE" baseline="0" dirty="0"/>
              <a:t>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polygenic</a:t>
            </a:r>
            <a:r>
              <a:rPr lang="de-DE" baseline="0" dirty="0"/>
              <a:t> </a:t>
            </a:r>
            <a:r>
              <a:rPr lang="de-DE" baseline="0" dirty="0" err="1"/>
              <a:t>risk</a:t>
            </a:r>
            <a:r>
              <a:rPr lang="de-DE" baseline="0" dirty="0"/>
              <a:t> score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combine</a:t>
            </a:r>
            <a:r>
              <a:rPr lang="de-DE" baseline="0" dirty="0"/>
              <a:t> multiple SNPs: </a:t>
            </a:r>
            <a:r>
              <a:rPr lang="de-DE" baseline="0" dirty="0" err="1"/>
              <a:t>usually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regression</a:t>
            </a:r>
            <a:r>
              <a:rPr lang="de-DE" baseline="0" dirty="0"/>
              <a:t> (</a:t>
            </a:r>
            <a:r>
              <a:rPr lang="de-DE" baseline="0" dirty="0" err="1"/>
              <a:t>maybe</a:t>
            </a:r>
            <a:r>
              <a:rPr lang="de-DE" baseline="0" dirty="0"/>
              <a:t> </a:t>
            </a:r>
            <a:r>
              <a:rPr lang="de-DE" baseline="0" dirty="0" err="1"/>
              <a:t>elastic</a:t>
            </a:r>
            <a:r>
              <a:rPr lang="de-DE" baseline="0" dirty="0"/>
              <a:t> </a:t>
            </a:r>
            <a:r>
              <a:rPr lang="de-DE" baseline="0" dirty="0" err="1"/>
              <a:t>net</a:t>
            </a:r>
            <a:r>
              <a:rPr lang="de-DE" baseline="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4CB7FCC-DB0C-B846-B95A-FBF800DDDD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46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monogenic</a:t>
            </a:r>
            <a:r>
              <a:rPr lang="de-DE" baseline="0" dirty="0"/>
              <a:t>/qualitative </a:t>
            </a:r>
            <a:r>
              <a:rPr lang="de-DE" baseline="0" dirty="0" err="1"/>
              <a:t>trait</a:t>
            </a:r>
            <a:r>
              <a:rPr lang="de-DE" baseline="0" dirty="0"/>
              <a:t>: </a:t>
            </a:r>
            <a:r>
              <a:rPr lang="de-DE" baseline="0" dirty="0" err="1"/>
              <a:t>compare</a:t>
            </a:r>
            <a:r>
              <a:rPr lang="de-DE" baseline="0" dirty="0"/>
              <a:t> allele </a:t>
            </a:r>
            <a:r>
              <a:rPr lang="de-DE" baseline="0" dirty="0" err="1"/>
              <a:t>frequencies</a:t>
            </a:r>
            <a:r>
              <a:rPr lang="de-DE" baseline="0" dirty="0"/>
              <a:t> (</a:t>
            </a:r>
            <a:r>
              <a:rPr lang="de-DE" baseline="0" dirty="0" err="1"/>
              <a:t>odds</a:t>
            </a:r>
            <a:r>
              <a:rPr lang="de-DE" baseline="0" dirty="0"/>
              <a:t> </a:t>
            </a:r>
            <a:r>
              <a:rPr lang="de-DE" baseline="0" dirty="0" err="1"/>
              <a:t>ratios</a:t>
            </a:r>
            <a:r>
              <a:rPr lang="de-DE" baseline="0" dirty="0"/>
              <a:t>)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calculate</a:t>
            </a:r>
            <a:r>
              <a:rPr lang="de-DE" baseline="0" dirty="0"/>
              <a:t> </a:t>
            </a:r>
            <a:r>
              <a:rPr lang="de-DE" baseline="0" dirty="0" err="1"/>
              <a:t>significance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chi-square</a:t>
            </a:r>
            <a:r>
              <a:rPr lang="de-DE" baseline="0" dirty="0"/>
              <a:t> </a:t>
            </a:r>
            <a:r>
              <a:rPr lang="de-DE" baseline="0" dirty="0" err="1"/>
              <a:t>test</a:t>
            </a: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quantiative</a:t>
            </a:r>
            <a:r>
              <a:rPr lang="de-DE" baseline="0" dirty="0"/>
              <a:t>: linear </a:t>
            </a:r>
            <a:r>
              <a:rPr lang="de-DE" baseline="0" dirty="0" err="1"/>
              <a:t>regression</a:t>
            </a:r>
            <a:r>
              <a:rPr lang="de-DE" baseline="0" dirty="0"/>
              <a:t> (alternative ANOVA), </a:t>
            </a:r>
            <a:r>
              <a:rPr lang="de-DE" baseline="0" dirty="0" err="1"/>
              <a:t>possibility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</a:t>
            </a:r>
            <a:r>
              <a:rPr lang="de-DE" baseline="0" dirty="0" err="1"/>
              <a:t>covariates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, </a:t>
            </a:r>
            <a:r>
              <a:rPr lang="de-DE" baseline="0" dirty="0" err="1"/>
              <a:t>gender</a:t>
            </a:r>
            <a:r>
              <a:rPr lang="de-DE" baseline="0" dirty="0"/>
              <a:t>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-&gt; </a:t>
            </a:r>
            <a:r>
              <a:rPr lang="de-DE" baseline="0" dirty="0" err="1"/>
              <a:t>polygenic</a:t>
            </a:r>
            <a:r>
              <a:rPr lang="de-DE" baseline="0" dirty="0"/>
              <a:t> </a:t>
            </a:r>
            <a:r>
              <a:rPr lang="de-DE" baseline="0" dirty="0" err="1"/>
              <a:t>risk</a:t>
            </a:r>
            <a:r>
              <a:rPr lang="de-DE" baseline="0" dirty="0"/>
              <a:t> score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combine</a:t>
            </a:r>
            <a:r>
              <a:rPr lang="de-DE" baseline="0" dirty="0"/>
              <a:t> multiple SNPs: </a:t>
            </a:r>
            <a:r>
              <a:rPr lang="de-DE" baseline="0" dirty="0" err="1"/>
              <a:t>usually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regression</a:t>
            </a:r>
            <a:r>
              <a:rPr lang="de-DE" baseline="0" dirty="0"/>
              <a:t> (</a:t>
            </a:r>
            <a:r>
              <a:rPr lang="de-DE" baseline="0" dirty="0" err="1"/>
              <a:t>maybe</a:t>
            </a:r>
            <a:r>
              <a:rPr lang="de-DE" baseline="0" dirty="0"/>
              <a:t> </a:t>
            </a:r>
            <a:r>
              <a:rPr lang="de-DE" baseline="0" dirty="0" err="1"/>
              <a:t>elastic</a:t>
            </a:r>
            <a:r>
              <a:rPr lang="de-DE" baseline="0" dirty="0"/>
              <a:t> </a:t>
            </a:r>
            <a:r>
              <a:rPr lang="de-DE" baseline="0" dirty="0" err="1"/>
              <a:t>net</a:t>
            </a:r>
            <a:r>
              <a:rPr lang="de-DE" baseline="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4CB7FCC-DB0C-B846-B95A-FBF800DDDD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of our work is to </a:t>
            </a:r>
            <a:r>
              <a:rPr lang="en-US" dirty="0" err="1"/>
              <a:t>undertand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Überleitung</a:t>
            </a:r>
            <a:r>
              <a:rPr lang="en-US" dirty="0"/>
              <a:t> von Publications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E7912-9B42-3745-AF33-E81037B442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EE1227D-2992-0248-9F66-114FB557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4767264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42269F5-3A66-3345-A0D9-D7B4FAD623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505000" cy="324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756000"/>
            <a:ext cx="8504635" cy="27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730767"/>
            <a:ext cx="4104000" cy="27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111278"/>
            <a:ext cx="4104000" cy="25327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731161"/>
            <a:ext cx="4104000" cy="26908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109161"/>
            <a:ext cx="4104085" cy="253427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6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74269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5376"/>
            <a:ext cx="423582" cy="273844"/>
          </a:xfrm>
        </p:spPr>
        <p:txBody>
          <a:bodyPr/>
          <a:lstStyle/>
          <a:p>
            <a:pPr algn="l"/>
            <a:fld id="{942269F5-3A66-3345-A0D9-D7B4FAD623ED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>
            <a:lvl1pPr algn="l" fontAlgn="t">
              <a:defRPr sz="2400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FD2701E9-EFF5-6A40-A39D-B1EC3DCF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4781296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42269F5-3A66-3345-A0D9-D7B4FAD623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69F5-3A66-3345-A0D9-D7B4FAD62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<Relationships xmlns="http://schemas.openxmlformats.org/package/2006/relationships"><Relationship Id="rId3" Target="../media/image22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3" Target="../media/image23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25.png" Type="http://schemas.openxmlformats.org/officeDocument/2006/relationships/image"/><Relationship Id="rId5" Target="../media/image24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28.jpe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8" Target="../media/image6.png" Type="http://schemas.openxmlformats.org/officeDocument/2006/relationships/image"/><Relationship Id="rId3" Target="../media/image1.emf" Type="http://schemas.openxmlformats.org/officeDocument/2006/relationships/image"/><Relationship Id="rId7" Target="../media/image5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4.png" Type="http://schemas.openxmlformats.org/officeDocument/2006/relationships/image"/><Relationship Id="rId5" Target="../media/image3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<Relationships xmlns="http://schemas.openxmlformats.org/package/2006/relationships"><Relationship Id="rId8" Target="../media/image42.jpeg" Type="http://schemas.openxmlformats.org/officeDocument/2006/relationships/image"/><Relationship Id="rId3" Target="../media/image37.png" Type="http://schemas.openxmlformats.org/officeDocument/2006/relationships/image"/><Relationship Id="rId7" Target="../media/image41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6.xml" Type="http://schemas.openxmlformats.org/officeDocument/2006/relationships/slideLayout"/><Relationship Id="rId6" Target="../media/image40.jpeg" Type="http://schemas.openxmlformats.org/officeDocument/2006/relationships/image"/><Relationship Id="rId5" Target="../media/image39.jpeg" Type="http://schemas.openxmlformats.org/officeDocument/2006/relationships/image"/><Relationship Id="rId4" Target="../media/image38.png" Type="http://schemas.openxmlformats.org/officeDocument/2006/relationships/image"/><Relationship Id="rId9" Target="../media/image43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8" Target="../media/image40.jpeg" Type="http://schemas.openxmlformats.org/officeDocument/2006/relationships/image"/><Relationship Id="rId3" Target="../media/image44.jpeg" Type="http://schemas.openxmlformats.org/officeDocument/2006/relationships/image"/><Relationship Id="rId7" Target="../media/image48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47.png" Type="http://schemas.openxmlformats.org/officeDocument/2006/relationships/image"/><Relationship Id="rId5" Target="../media/image46.jpeg" Type="http://schemas.openxmlformats.org/officeDocument/2006/relationships/image"/><Relationship Id="rId4" Target="../media/image45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8" Target="../media/image50.png" Type="http://schemas.openxmlformats.org/officeDocument/2006/relationships/image"/><Relationship Id="rId3" Target="../media/image46.jpeg" Type="http://schemas.openxmlformats.org/officeDocument/2006/relationships/image"/><Relationship Id="rId7" Target="../media/image49.jpe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40.jpeg" Type="http://schemas.openxmlformats.org/officeDocument/2006/relationships/image"/><Relationship Id="rId5" Target="../media/image48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3" Target="../media/image51.emf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52.pn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3" Target="../media/image53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55.tiff" Type="http://schemas.openxmlformats.org/officeDocument/2006/relationships/image"/><Relationship Id="rId4" Target="../media/image54.jpe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8" Target="../media/image60.jpeg" Type="http://schemas.openxmlformats.org/officeDocument/2006/relationships/image"/><Relationship Id="rId13" Target="../media/image65.png" Type="http://schemas.openxmlformats.org/officeDocument/2006/relationships/image"/><Relationship Id="rId18" Target="../media/image70.jpeg" Type="http://schemas.openxmlformats.org/officeDocument/2006/relationships/image"/><Relationship Id="rId26" Target="../media/image77.jpeg" Type="http://schemas.openxmlformats.org/officeDocument/2006/relationships/image"/><Relationship Id="rId3" Target="../media/image41.jpeg" Type="http://schemas.openxmlformats.org/officeDocument/2006/relationships/image"/><Relationship Id="rId21" Target="../media/image73.jpeg" Type="http://schemas.openxmlformats.org/officeDocument/2006/relationships/image"/><Relationship Id="rId7" Target="../media/image59.jpeg" Type="http://schemas.openxmlformats.org/officeDocument/2006/relationships/image"/><Relationship Id="rId12" Target="../media/image64.png" Type="http://schemas.openxmlformats.org/officeDocument/2006/relationships/image"/><Relationship Id="rId17" Target="../media/image69.jpeg" Type="http://schemas.openxmlformats.org/officeDocument/2006/relationships/image"/><Relationship Id="rId25" Target="../media/image76.jpeg" Type="http://schemas.openxmlformats.org/officeDocument/2006/relationships/image"/><Relationship Id="rId2" Target="../media/image42.jpeg" Type="http://schemas.openxmlformats.org/officeDocument/2006/relationships/image"/><Relationship Id="rId16" Target="../media/image68.jpeg" Type="http://schemas.openxmlformats.org/officeDocument/2006/relationships/image"/><Relationship Id="rId20" Target="../media/image7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58.jpeg" Type="http://schemas.openxmlformats.org/officeDocument/2006/relationships/image"/><Relationship Id="rId11" Target="../media/image63.jpeg" Type="http://schemas.openxmlformats.org/officeDocument/2006/relationships/image"/><Relationship Id="rId24" Target="../media/image75.jpeg" Type="http://schemas.openxmlformats.org/officeDocument/2006/relationships/image"/><Relationship Id="rId5" Target="../media/image57.jpeg" Type="http://schemas.openxmlformats.org/officeDocument/2006/relationships/image"/><Relationship Id="rId15" Target="../media/image67.tiff" Type="http://schemas.openxmlformats.org/officeDocument/2006/relationships/image"/><Relationship Id="rId23" Target="../media/image74.jpeg" Type="http://schemas.openxmlformats.org/officeDocument/2006/relationships/image"/><Relationship Id="rId10" Target="../media/image62.jpeg" Type="http://schemas.openxmlformats.org/officeDocument/2006/relationships/image"/><Relationship Id="rId19" Target="../media/image71.jpeg" Type="http://schemas.openxmlformats.org/officeDocument/2006/relationships/image"/><Relationship Id="rId4" Target="../media/image56.jpeg" Type="http://schemas.openxmlformats.org/officeDocument/2006/relationships/image"/><Relationship Id="rId9" Target="../media/image61.jpeg" Type="http://schemas.openxmlformats.org/officeDocument/2006/relationships/image"/><Relationship Id="rId14" Target="../media/image66.png" Type="http://schemas.openxmlformats.org/officeDocument/2006/relationships/image"/><Relationship Id="rId22" Target="../media/image43.jpe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d6B5HRaZ8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245261"/>
            <a:ext cx="78232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machine learning to identify and understand the consequences of non-coding disease associated genetic 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562091"/>
            <a:ext cx="4800600" cy="131445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98224" y="3286709"/>
            <a:ext cx="3015005" cy="86003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500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FAFAFA"/>
                </a:solidFill>
              </a:rPr>
              <a:t>1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05000" cy="324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Encoding data for the Neural Network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820000" y="4819500"/>
            <a:ext cx="324000" cy="324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5086821-3D16-E849-9708-73451014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4" y="1606769"/>
            <a:ext cx="4213699" cy="2021601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AAD72F55-B97F-0849-82A9-0FF840324D28}"/>
              </a:ext>
            </a:extLst>
          </p:cNvPr>
          <p:cNvSpPr/>
          <p:nvPr/>
        </p:nvSpPr>
        <p:spPr>
          <a:xfrm flipH="1" flipV="1">
            <a:off x="4481423" y="1775409"/>
            <a:ext cx="368441" cy="18529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6F1EDD-E3F1-DB44-BA30-1F11D8A54313}"/>
              </a:ext>
            </a:extLst>
          </p:cNvPr>
          <p:cNvSpPr txBox="1"/>
          <p:nvPr/>
        </p:nvSpPr>
        <p:spPr>
          <a:xfrm rot="5400000">
            <a:off x="4371945" y="2478173"/>
            <a:ext cx="12790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Reads pileup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CA6E76D-86E7-404C-9785-8AA3D028FDE5}"/>
              </a:ext>
            </a:extLst>
          </p:cNvPr>
          <p:cNvGrpSpPr/>
          <p:nvPr/>
        </p:nvGrpSpPr>
        <p:grpSpPr>
          <a:xfrm>
            <a:off x="4911068" y="1094506"/>
            <a:ext cx="4154471" cy="3237500"/>
            <a:chOff x="6548090" y="1459342"/>
            <a:chExt cx="5539295" cy="4316666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EB6FEE9-49C2-BE4A-A3AF-70D060D0FCD8}"/>
                </a:ext>
              </a:extLst>
            </p:cNvPr>
            <p:cNvSpPr txBox="1"/>
            <p:nvPr/>
          </p:nvSpPr>
          <p:spPr>
            <a:xfrm>
              <a:off x="6548090" y="1459342"/>
              <a:ext cx="553929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50" dirty="0"/>
                <a:t>Each variant is encoded as a 14-channel image</a:t>
              </a:r>
            </a:p>
            <a:p>
              <a:pPr algn="ctr"/>
              <a:endParaRPr lang="en-US" sz="1650" dirty="0"/>
            </a:p>
            <a:p>
              <a:pPr algn="ctr"/>
              <a:r>
                <a:rPr lang="en-US" sz="1650" u="sng" dirty="0"/>
                <a:t>The channels encode properties </a:t>
              </a:r>
            </a:p>
            <a:p>
              <a:pPr algn="ctr"/>
              <a:r>
                <a:rPr lang="en-US" sz="1650" u="sng" dirty="0"/>
                <a:t>of each base in each read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293EB10-9D31-6C4F-B6A7-D044D90185D0}"/>
                </a:ext>
              </a:extLst>
            </p:cNvPr>
            <p:cNvSpPr/>
            <p:nvPr/>
          </p:nvSpPr>
          <p:spPr>
            <a:xfrm>
              <a:off x="7392853" y="2648918"/>
              <a:ext cx="3789810" cy="1704096"/>
            </a:xfrm>
            <a:prstGeom prst="rect">
              <a:avLst/>
            </a:prstGeom>
            <a:ln>
              <a:noFill/>
            </a:ln>
            <a:scene3d>
              <a:camera prst="isometricOffAxis1Top"/>
              <a:lightRig rig="threePt" dir="t"/>
            </a:scene3d>
            <a:sp3d extrusionH="952500" prstMaterial="plastic">
              <a:extrusionClr>
                <a:schemeClr val="bg2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E7E4FE50-08E7-DF4B-B9A7-C5AA15F5D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1" t="7396" r="2080" b="4777"/>
            <a:stretch/>
          </p:blipFill>
          <p:spPr>
            <a:xfrm>
              <a:off x="7414184" y="2672434"/>
              <a:ext cx="3768480" cy="165375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</p:pic>
        <p:sp>
          <p:nvSpPr>
            <p:cNvPr id="13" name="Curved Up Arrow 12">
              <a:extLst>
                <a:ext uri="{FF2B5EF4-FFF2-40B4-BE49-F238E27FC236}">
                  <a16:creationId xmlns="" xmlns:a16="http://schemas.microsoft.com/office/drawing/2014/main" id="{CA0C49C1-5220-024C-8E8C-0EC255515220}"/>
                </a:ext>
              </a:extLst>
            </p:cNvPr>
            <p:cNvSpPr/>
            <p:nvPr/>
          </p:nvSpPr>
          <p:spPr>
            <a:xfrm>
              <a:off x="6889714" y="5322638"/>
              <a:ext cx="1123948" cy="453370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C494547-15CA-2C47-AD8A-8E288585EA0D}"/>
              </a:ext>
            </a:extLst>
          </p:cNvPr>
          <p:cNvGrpSpPr/>
          <p:nvPr/>
        </p:nvGrpSpPr>
        <p:grpSpPr>
          <a:xfrm>
            <a:off x="73189" y="1775408"/>
            <a:ext cx="8405731" cy="2432552"/>
            <a:chOff x="97584" y="2367211"/>
            <a:chExt cx="11207640" cy="324340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8AAB961-69AA-1A47-9C3C-19AF7C58F7E5}"/>
                </a:ext>
              </a:extLst>
            </p:cNvPr>
            <p:cNvSpPr txBox="1"/>
            <p:nvPr/>
          </p:nvSpPr>
          <p:spPr>
            <a:xfrm rot="21138039">
              <a:off x="8563361" y="3932353"/>
              <a:ext cx="27418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Image depth (16 channels)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5FC3D948-AAF1-A64D-B80B-29BA38471ED5}"/>
                </a:ext>
              </a:extLst>
            </p:cNvPr>
            <p:cNvCxnSpPr/>
            <p:nvPr/>
          </p:nvCxnSpPr>
          <p:spPr>
            <a:xfrm>
              <a:off x="8543238" y="3900596"/>
              <a:ext cx="0" cy="8483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D415B9E-9FA0-ED44-B86D-3F8283A9C59B}"/>
                </a:ext>
              </a:extLst>
            </p:cNvPr>
            <p:cNvSpPr txBox="1"/>
            <p:nvPr/>
          </p:nvSpPr>
          <p:spPr>
            <a:xfrm>
              <a:off x="2541245" y="5148948"/>
              <a:ext cx="2235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/>
                <a:t>Image width=150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191B662-7571-AD4B-A3F8-057C885E759F}"/>
                </a:ext>
              </a:extLst>
            </p:cNvPr>
            <p:cNvSpPr txBox="1"/>
            <p:nvPr/>
          </p:nvSpPr>
          <p:spPr>
            <a:xfrm rot="16200000">
              <a:off x="-752948" y="3272429"/>
              <a:ext cx="2162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/>
                <a:t>Image height=70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F106E676-FC54-344F-ADD3-74A0D87DF132}"/>
                </a:ext>
              </a:extLst>
            </p:cNvPr>
            <p:cNvCxnSpPr>
              <a:cxnSpLocks/>
            </p:cNvCxnSpPr>
            <p:nvPr/>
          </p:nvCxnSpPr>
          <p:spPr>
            <a:xfrm>
              <a:off x="645311" y="2367211"/>
              <a:ext cx="0" cy="2470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62C76F68-DCAD-874E-A40A-7A0FF7BDB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20" y="4953936"/>
              <a:ext cx="5192511" cy="134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3DCC049A-C751-1F4F-98A8-3707A35122A5}"/>
              </a:ext>
            </a:extLst>
          </p:cNvPr>
          <p:cNvSpPr/>
          <p:nvPr/>
        </p:nvSpPr>
        <p:spPr>
          <a:xfrm>
            <a:off x="483984" y="1606769"/>
            <a:ext cx="4213699" cy="1686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B796CB9-28F1-B748-B600-E5477B3C907E}"/>
              </a:ext>
            </a:extLst>
          </p:cNvPr>
          <p:cNvSpPr txBox="1"/>
          <p:nvPr/>
        </p:nvSpPr>
        <p:spPr>
          <a:xfrm>
            <a:off x="1" y="1255036"/>
            <a:ext cx="1472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reference genome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E971EBFF-C972-1142-951C-83BB259A68A3}"/>
              </a:ext>
            </a:extLst>
          </p:cNvPr>
          <p:cNvCxnSpPr>
            <a:cxnSpLocks/>
          </p:cNvCxnSpPr>
          <p:nvPr/>
        </p:nvCxnSpPr>
        <p:spPr>
          <a:xfrm>
            <a:off x="407894" y="1509264"/>
            <a:ext cx="76090" cy="97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1"/>
            <a:ext cx="9009991" cy="324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Encoding data for the Neural Network: image channels for a given read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820000" y="4819500"/>
            <a:ext cx="324000" cy="324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95962FE-BEB7-354E-BE40-2AAAFCD2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1" y="1300565"/>
            <a:ext cx="5813292" cy="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F41D4944-79EE-B941-8924-4D0ED70E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1" y="2315510"/>
            <a:ext cx="5813292" cy="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F64F1D1C-43FA-4649-8256-78C57455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8" y="3358455"/>
            <a:ext cx="5981075" cy="8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B00B471-9BF9-064B-8916-4ECBD847ACF6}"/>
              </a:ext>
            </a:extLst>
          </p:cNvPr>
          <p:cNvSpPr txBox="1"/>
          <p:nvPr/>
        </p:nvSpPr>
        <p:spPr>
          <a:xfrm>
            <a:off x="3451486" y="4455348"/>
            <a:ext cx="167693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Image width=150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9AF66A-CAE2-BE4D-AF16-0D30744BC9EF}"/>
              </a:ext>
            </a:extLst>
          </p:cNvPr>
          <p:cNvSpPr txBox="1"/>
          <p:nvPr/>
        </p:nvSpPr>
        <p:spPr>
          <a:xfrm rot="16200000">
            <a:off x="-307517" y="2465346"/>
            <a:ext cx="158620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Image depth=70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BD66856-5CF8-1749-8557-AD84AFDD75A5}"/>
              </a:ext>
            </a:extLst>
          </p:cNvPr>
          <p:cNvCxnSpPr/>
          <p:nvPr/>
        </p:nvCxnSpPr>
        <p:spPr>
          <a:xfrm>
            <a:off x="888167" y="1228051"/>
            <a:ext cx="0" cy="2970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3F30423-3CAA-6D4F-83C8-872F7F52B9D8}"/>
              </a:ext>
            </a:extLst>
          </p:cNvPr>
          <p:cNvCxnSpPr>
            <a:cxnSpLocks/>
          </p:cNvCxnSpPr>
          <p:nvPr/>
        </p:nvCxnSpPr>
        <p:spPr>
          <a:xfrm flipV="1">
            <a:off x="1148622" y="4326906"/>
            <a:ext cx="57206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B6AA06F-46BF-434D-8D31-190E8656855A}"/>
              </a:ext>
            </a:extLst>
          </p:cNvPr>
          <p:cNvSpPr txBox="1"/>
          <p:nvPr/>
        </p:nvSpPr>
        <p:spPr>
          <a:xfrm>
            <a:off x="7161551" y="1226857"/>
            <a:ext cx="15159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 encoding</a:t>
            </a:r>
          </a:p>
          <a:p>
            <a:r>
              <a:rPr lang="en-US" sz="1350" dirty="0"/>
              <a:t>of reference bases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8D90345-995B-934E-B6EC-6A6AA3530CBC}"/>
              </a:ext>
            </a:extLst>
          </p:cNvPr>
          <p:cNvSpPr txBox="1"/>
          <p:nvPr/>
        </p:nvSpPr>
        <p:spPr>
          <a:xfrm>
            <a:off x="7188000" y="2353240"/>
            <a:ext cx="1247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P-hot encoding</a:t>
            </a:r>
          </a:p>
          <a:p>
            <a:r>
              <a:rPr lang="en-US" sz="1350" dirty="0"/>
              <a:t>of read bases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ED53CC-1F60-A843-994E-8C65E94E5B6F}"/>
              </a:ext>
            </a:extLst>
          </p:cNvPr>
          <p:cNvSpPr txBox="1"/>
          <p:nvPr/>
        </p:nvSpPr>
        <p:spPr>
          <a:xfrm>
            <a:off x="7188000" y="3479623"/>
            <a:ext cx="1422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 quality flags</a:t>
            </a:r>
          </a:p>
        </p:txBody>
      </p:sp>
    </p:spTree>
    <p:extLst>
      <p:ext uri="{BB962C8B-B14F-4D97-AF65-F5344CB8AC3E}">
        <p14:creationId xmlns:p14="http://schemas.microsoft.com/office/powerpoint/2010/main" val="19271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113C8F03-38ED-9145-A5BE-DFAADC63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Evaluation of DeepVariant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7822764-7D26-AB47-8F36-E2843906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456984"/>
            <a:ext cx="8009223" cy="4367264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12c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8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traits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BB2683E6-C108-2646-9203-1E3BC6FCF0EC}"/>
              </a:ext>
            </a:extLst>
          </p:cNvPr>
          <p:cNvSpPr txBox="1"/>
          <p:nvPr/>
        </p:nvSpPr>
        <p:spPr>
          <a:xfrm>
            <a:off x="4056008" y="120457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Phenotype</a:t>
            </a:r>
          </a:p>
        </p:txBody>
      </p:sp>
      <p:sp>
        <p:nvSpPr>
          <p:cNvPr id="16" name="TextBox 149">
            <a:extLst>
              <a:ext uri="{FF2B5EF4-FFF2-40B4-BE49-F238E27FC236}">
                <a16:creationId xmlns="" xmlns:a16="http://schemas.microsoft.com/office/drawing/2014/main" id="{01B1EA6F-98F1-A74D-983D-7EF5C03635AE}"/>
              </a:ext>
            </a:extLst>
          </p:cNvPr>
          <p:cNvSpPr txBox="1"/>
          <p:nvPr/>
        </p:nvSpPr>
        <p:spPr>
          <a:xfrm>
            <a:off x="4823600" y="548155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Environment</a:t>
            </a:r>
          </a:p>
        </p:txBody>
      </p:sp>
      <p:sp>
        <p:nvSpPr>
          <p:cNvPr id="17" name="TextBox 150">
            <a:extLst>
              <a:ext uri="{FF2B5EF4-FFF2-40B4-BE49-F238E27FC236}">
                <a16:creationId xmlns="" xmlns:a16="http://schemas.microsoft.com/office/drawing/2014/main" id="{7DD63BC8-1B70-B34C-B0B9-29C7FE29E74B}"/>
              </a:ext>
            </a:extLst>
          </p:cNvPr>
          <p:cNvSpPr txBox="1"/>
          <p:nvPr/>
        </p:nvSpPr>
        <p:spPr>
          <a:xfrm>
            <a:off x="3228023" y="572436"/>
            <a:ext cx="82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Genetics</a:t>
            </a:r>
          </a:p>
        </p:txBody>
      </p:sp>
      <p:sp>
        <p:nvSpPr>
          <p:cNvPr id="18" name="Right Arrow 153">
            <a:extLst>
              <a:ext uri="{FF2B5EF4-FFF2-40B4-BE49-F238E27FC236}">
                <a16:creationId xmlns="" xmlns:a16="http://schemas.microsoft.com/office/drawing/2014/main" id="{232B560F-A81A-E147-9544-2016B88A8E37}"/>
              </a:ext>
            </a:extLst>
          </p:cNvPr>
          <p:cNvSpPr/>
          <p:nvPr/>
        </p:nvSpPr>
        <p:spPr>
          <a:xfrm rot="8100000">
            <a:off x="4954954" y="947462"/>
            <a:ext cx="322517" cy="187673"/>
          </a:xfrm>
          <a:prstGeom prst="rightArrow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ight Arrow 154">
            <a:extLst>
              <a:ext uri="{FF2B5EF4-FFF2-40B4-BE49-F238E27FC236}">
                <a16:creationId xmlns="" xmlns:a16="http://schemas.microsoft.com/office/drawing/2014/main" id="{A167C59D-BECD-9C4C-A4DF-1859745CB478}"/>
              </a:ext>
            </a:extLst>
          </p:cNvPr>
          <p:cNvSpPr/>
          <p:nvPr/>
        </p:nvSpPr>
        <p:spPr>
          <a:xfrm rot="2700000">
            <a:off x="3854520" y="970242"/>
            <a:ext cx="322517" cy="187673"/>
          </a:xfrm>
          <a:prstGeom prst="rightArrow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BC127C29-4888-D74F-A7FD-4C6F19A5E3F7}"/>
              </a:ext>
            </a:extLst>
          </p:cNvPr>
          <p:cNvSpPr txBox="1"/>
          <p:nvPr/>
        </p:nvSpPr>
        <p:spPr>
          <a:xfrm>
            <a:off x="2047188" y="2349648"/>
            <a:ext cx="511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Aims: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Identify genetic factors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Characterize their interplay with the 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molecular mechanisms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13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Genome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(GWAS) in a </a:t>
            </a:r>
            <a:r>
              <a:rPr lang="de-DE" dirty="0" err="1"/>
              <a:t>nutshell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BF60890-4D6B-A14A-92F9-459BBE2F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6191"/>
            <a:ext cx="3541506" cy="19950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567B3435-E254-1B4A-91D8-2ED19D3E0C8F}"/>
              </a:ext>
            </a:extLst>
          </p:cNvPr>
          <p:cNvSpPr txBox="1"/>
          <p:nvPr/>
        </p:nvSpPr>
        <p:spPr>
          <a:xfrm>
            <a:off x="1370950" y="1771998"/>
            <a:ext cx="960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Genome(s)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214639DF-D63D-AA42-8A29-54763D970AC9}"/>
              </a:ext>
            </a:extLst>
          </p:cNvPr>
          <p:cNvSpPr txBox="1"/>
          <p:nvPr/>
        </p:nvSpPr>
        <p:spPr>
          <a:xfrm>
            <a:off x="4114800" y="857250"/>
            <a:ext cx="484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nucleotide polymorphisms (SNP) = genetic marker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CCB4EE8E-8F8B-6F43-8EA0-F8090D476844}"/>
              </a:ext>
            </a:extLst>
          </p:cNvPr>
          <p:cNvSpPr/>
          <p:nvPr/>
        </p:nvSpPr>
        <p:spPr>
          <a:xfrm>
            <a:off x="4114800" y="15035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Alleles: different versions of the sequence (here C and 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47E3C4D9-F736-CF40-B5F0-A6763A3FBDA4}"/>
              </a:ext>
            </a:extLst>
          </p:cNvPr>
          <p:cNvSpPr/>
          <p:nvPr/>
        </p:nvSpPr>
        <p:spPr>
          <a:xfrm>
            <a:off x="4114800" y="21644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Genotypes: combination of the alleles of the paternal and maternal chromosome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CC: homozygous C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CT: heterozygous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TT: homozygous 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DA060F68-90CC-4845-9DB8-787BDBA78C68}"/>
              </a:ext>
            </a:extLst>
          </p:cNvPr>
          <p:cNvSpPr/>
          <p:nvPr/>
        </p:nvSpPr>
        <p:spPr>
          <a:xfrm>
            <a:off x="4114800" y="36278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Allele dosage: numeric encoding (e.g. number of T alleles)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CC: 0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CT: 1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TT: 2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14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4513083" y="4902400"/>
            <a:ext cx="114263" cy="183944"/>
          </a:xfrm>
        </p:spPr>
        <p:txBody>
          <a:bodyPr/>
          <a:lstStyle/>
          <a:p>
            <a:fld id="{64F93288-3619-4CE9-961F-31DDD8FF41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Genome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(GWAS) in a </a:t>
            </a:r>
            <a:r>
              <a:rPr lang="de-DE" dirty="0" err="1"/>
              <a:t>nutshell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667168" y="857746"/>
            <a:ext cx="1439303" cy="256440"/>
          </a:xfrm>
          <a:prstGeom prst="rect">
            <a:avLst/>
          </a:prstGeom>
          <a:noFill/>
        </p:spPr>
        <p:txBody>
          <a:bodyPr wrap="square" lIns="48218" tIns="24110" rIns="48218" bIns="24110" rtlCol="0">
            <a:spAutoFit/>
          </a:bodyPr>
          <a:lstStyle/>
          <a:p>
            <a:pPr algn="ctr"/>
            <a:r>
              <a:rPr lang="de-DE" sz="1350" dirty="0" err="1"/>
              <a:t>Healthy</a:t>
            </a:r>
            <a:endParaRPr lang="de-DE" sz="1350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4BDBF6DA-1C5A-4547-B0AF-0C559186E55A}"/>
              </a:ext>
            </a:extLst>
          </p:cNvPr>
          <p:cNvGrpSpPr/>
          <p:nvPr/>
        </p:nvGrpSpPr>
        <p:grpSpPr>
          <a:xfrm>
            <a:off x="437322" y="3093874"/>
            <a:ext cx="8144874" cy="1853277"/>
            <a:chOff x="437322" y="3093874"/>
            <a:chExt cx="8144874" cy="1853277"/>
          </a:xfrm>
        </p:grpSpPr>
        <p:pic>
          <p:nvPicPr>
            <p:cNvPr id="11" name="Picture 10" descr="manhattan-plot-t1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322" y="3093874"/>
              <a:ext cx="8144874" cy="185327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008798" y="4535950"/>
              <a:ext cx="1423788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Genomic position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89297BAE-0FA2-F345-AA6B-1DA4CE74567A}"/>
              </a:ext>
            </a:extLst>
          </p:cNvPr>
          <p:cNvSpPr txBox="1"/>
          <p:nvPr/>
        </p:nvSpPr>
        <p:spPr>
          <a:xfrm>
            <a:off x="7077721" y="896222"/>
            <a:ext cx="1439303" cy="256440"/>
          </a:xfrm>
          <a:prstGeom prst="rect">
            <a:avLst/>
          </a:prstGeom>
          <a:noFill/>
        </p:spPr>
        <p:txBody>
          <a:bodyPr wrap="square" lIns="48218" tIns="24110" rIns="48218" bIns="24110" rtlCol="0">
            <a:spAutoFit/>
          </a:bodyPr>
          <a:lstStyle/>
          <a:p>
            <a:pPr algn="ctr"/>
            <a:r>
              <a:rPr lang="de-DE" sz="1350" dirty="0" err="1"/>
              <a:t>Diseased</a:t>
            </a:r>
            <a:endParaRPr lang="de-DE" sz="1350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BF60890-4D6B-A14A-92F9-459BBE2F9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86191"/>
            <a:ext cx="3541506" cy="19950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567B3435-E254-1B4A-91D8-2ED19D3E0C8F}"/>
              </a:ext>
            </a:extLst>
          </p:cNvPr>
          <p:cNvSpPr txBox="1"/>
          <p:nvPr/>
        </p:nvSpPr>
        <p:spPr>
          <a:xfrm>
            <a:off x="1370950" y="1771998"/>
            <a:ext cx="960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Genome(s)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B69A9DB-6E28-854C-9EAD-45334EAF889F}"/>
              </a:ext>
            </a:extLst>
          </p:cNvPr>
          <p:cNvCxnSpPr/>
          <p:nvPr/>
        </p:nvCxnSpPr>
        <p:spPr>
          <a:xfrm flipV="1">
            <a:off x="6102626" y="4436984"/>
            <a:ext cx="0" cy="32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5A392B55-0F6F-1F47-B913-84B5ADD09989}"/>
              </a:ext>
            </a:extLst>
          </p:cNvPr>
          <p:cNvGrpSpPr/>
          <p:nvPr/>
        </p:nvGrpSpPr>
        <p:grpSpPr>
          <a:xfrm>
            <a:off x="178904" y="1910498"/>
            <a:ext cx="8793715" cy="2853403"/>
            <a:chOff x="178904" y="1910498"/>
            <a:chExt cx="8793715" cy="2853403"/>
          </a:xfrm>
        </p:grpSpPr>
        <p:pic>
          <p:nvPicPr>
            <p:cNvPr id="18" name="Picture 5" descr="manhattan-with-gt-freq.png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008798" y="2069058"/>
              <a:ext cx="4963821" cy="1327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Gewinkelte Verbindung 7">
              <a:extLst>
                <a:ext uri="{FF2B5EF4-FFF2-40B4-BE49-F238E27FC236}">
                  <a16:creationId xmlns="" xmlns:a16="http://schemas.microsoft.com/office/drawing/2014/main" id="{21E24924-74F7-784A-896E-CCB58D8FFC83}"/>
                </a:ext>
              </a:extLst>
            </p:cNvPr>
            <p:cNvCxnSpPr>
              <a:cxnSpLocks/>
            </p:cNvCxnSpPr>
            <p:nvPr/>
          </p:nvCxnSpPr>
          <p:spPr>
            <a:xfrm>
              <a:off x="178904" y="1910498"/>
              <a:ext cx="5923722" cy="2853403"/>
            </a:xfrm>
            <a:prstGeom prst="bentConnector3">
              <a:avLst>
                <a:gd name="adj1" fmla="val -20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="" xmlns:a16="http://schemas.microsoft.com/office/drawing/2014/main" id="{75855689-69AA-BF4B-BF26-1FE3E0524441}"/>
                </a:ext>
              </a:extLst>
            </p:cNvPr>
            <p:cNvSpPr txBox="1"/>
            <p:nvPr/>
          </p:nvSpPr>
          <p:spPr>
            <a:xfrm>
              <a:off x="4502322" y="3105261"/>
              <a:ext cx="437940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C/C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="" xmlns:a16="http://schemas.microsoft.com/office/drawing/2014/main" id="{23641F9D-CCEE-994F-8C3C-177E59397C9B}"/>
                </a:ext>
              </a:extLst>
            </p:cNvPr>
            <p:cNvSpPr txBox="1"/>
            <p:nvPr/>
          </p:nvSpPr>
          <p:spPr>
            <a:xfrm>
              <a:off x="5131831" y="3105261"/>
              <a:ext cx="429926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C/T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="" xmlns:a16="http://schemas.microsoft.com/office/drawing/2014/main" id="{088D45AC-4C34-8E46-B47C-5297F82CC9F1}"/>
                </a:ext>
              </a:extLst>
            </p:cNvPr>
            <p:cNvSpPr txBox="1"/>
            <p:nvPr/>
          </p:nvSpPr>
          <p:spPr>
            <a:xfrm>
              <a:off x="5752925" y="3105261"/>
              <a:ext cx="412870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T/T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="" xmlns:a16="http://schemas.microsoft.com/office/drawing/2014/main" id="{64824EC8-93B9-2E4C-81B8-8035AE6EA367}"/>
                </a:ext>
              </a:extLst>
            </p:cNvPr>
            <p:cNvSpPr txBox="1"/>
            <p:nvPr/>
          </p:nvSpPr>
          <p:spPr>
            <a:xfrm>
              <a:off x="6976585" y="3105261"/>
              <a:ext cx="437940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C/C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="" xmlns:a16="http://schemas.microsoft.com/office/drawing/2014/main" id="{50C820DD-B5FF-8C4C-BDB9-9A6560BEE366}"/>
                </a:ext>
              </a:extLst>
            </p:cNvPr>
            <p:cNvSpPr txBox="1"/>
            <p:nvPr/>
          </p:nvSpPr>
          <p:spPr>
            <a:xfrm>
              <a:off x="7606094" y="3105261"/>
              <a:ext cx="429926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C/T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="" xmlns:a16="http://schemas.microsoft.com/office/drawing/2014/main" id="{D96760EB-7031-054D-A8E7-61E88A221A68}"/>
                </a:ext>
              </a:extLst>
            </p:cNvPr>
            <p:cNvSpPr txBox="1"/>
            <p:nvPr/>
          </p:nvSpPr>
          <p:spPr>
            <a:xfrm>
              <a:off x="8227188" y="3105261"/>
              <a:ext cx="412870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T/T</a:t>
              </a:r>
            </a:p>
          </p:txBody>
        </p:sp>
        <p:cxnSp>
          <p:nvCxnSpPr>
            <p:cNvPr id="30" name="Gerade Verbindung 29">
              <a:extLst>
                <a:ext uri="{FF2B5EF4-FFF2-40B4-BE49-F238E27FC236}">
                  <a16:creationId xmlns="" xmlns:a16="http://schemas.microsoft.com/office/drawing/2014/main" id="{8CFA1FFB-05C8-E14A-BAAF-4DEDE94687CE}"/>
                </a:ext>
              </a:extLst>
            </p:cNvPr>
            <p:cNvCxnSpPr>
              <a:cxnSpLocks/>
            </p:cNvCxnSpPr>
            <p:nvPr/>
          </p:nvCxnSpPr>
          <p:spPr>
            <a:xfrm>
              <a:off x="4316204" y="3334738"/>
              <a:ext cx="1786423" cy="19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="" xmlns:a16="http://schemas.microsoft.com/office/drawing/2014/main" id="{2077F47C-420C-5D4B-8245-BE94BDC2C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2626" y="3360288"/>
              <a:ext cx="2589564" cy="174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10" y="1157286"/>
            <a:ext cx="3882294" cy="10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15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traits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="" xmlns:a16="http://schemas.microsoft.com/office/drawing/2014/main" id="{168C5C25-3FE3-5541-8CFB-A0B53FFA9A8A}"/>
              </a:ext>
            </a:extLst>
          </p:cNvPr>
          <p:cNvGrpSpPr/>
          <p:nvPr/>
        </p:nvGrpSpPr>
        <p:grpSpPr>
          <a:xfrm>
            <a:off x="392776" y="1060430"/>
            <a:ext cx="2883602" cy="1102619"/>
            <a:chOff x="459787" y="1429555"/>
            <a:chExt cx="2883602" cy="1102619"/>
          </a:xfrm>
        </p:grpSpPr>
        <p:pic>
          <p:nvPicPr>
            <p:cNvPr id="8" name="Picture 7" descr="manhattan-with-gt-freq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9787" y="2080439"/>
              <a:ext cx="2883602" cy="45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46" y="1691601"/>
              <a:ext cx="1725883" cy="430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76514" y="1429555"/>
              <a:ext cx="24902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Genomewide</a:t>
              </a:r>
              <a:r>
                <a:rPr lang="en-US" sz="1350" dirty="0"/>
                <a:t> association studies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02907" y="3311528"/>
            <a:ext cx="4641385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 understand </a:t>
            </a:r>
            <a:r>
              <a:rPr lang="en-US" b="1" dirty="0"/>
              <a:t>disease mechanisms </a:t>
            </a:r>
            <a:r>
              <a:rPr lang="en-US" dirty="0"/>
              <a:t>we have to: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BB2683E6-C108-2646-9203-1E3BC6FCF0EC}"/>
              </a:ext>
            </a:extLst>
          </p:cNvPr>
          <p:cNvSpPr txBox="1"/>
          <p:nvPr/>
        </p:nvSpPr>
        <p:spPr>
          <a:xfrm>
            <a:off x="4056008" y="120457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Phenotype</a:t>
            </a:r>
          </a:p>
        </p:txBody>
      </p:sp>
      <p:sp>
        <p:nvSpPr>
          <p:cNvPr id="16" name="TextBox 149">
            <a:extLst>
              <a:ext uri="{FF2B5EF4-FFF2-40B4-BE49-F238E27FC236}">
                <a16:creationId xmlns="" xmlns:a16="http://schemas.microsoft.com/office/drawing/2014/main" id="{01B1EA6F-98F1-A74D-983D-7EF5C03635AE}"/>
              </a:ext>
            </a:extLst>
          </p:cNvPr>
          <p:cNvSpPr txBox="1"/>
          <p:nvPr/>
        </p:nvSpPr>
        <p:spPr>
          <a:xfrm>
            <a:off x="4823600" y="548155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Environment</a:t>
            </a:r>
          </a:p>
        </p:txBody>
      </p:sp>
      <p:sp>
        <p:nvSpPr>
          <p:cNvPr id="17" name="TextBox 150">
            <a:extLst>
              <a:ext uri="{FF2B5EF4-FFF2-40B4-BE49-F238E27FC236}">
                <a16:creationId xmlns="" xmlns:a16="http://schemas.microsoft.com/office/drawing/2014/main" id="{7DD63BC8-1B70-B34C-B0B9-29C7FE29E74B}"/>
              </a:ext>
            </a:extLst>
          </p:cNvPr>
          <p:cNvSpPr txBox="1"/>
          <p:nvPr/>
        </p:nvSpPr>
        <p:spPr>
          <a:xfrm>
            <a:off x="3228023" y="572436"/>
            <a:ext cx="82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Genetics</a:t>
            </a:r>
          </a:p>
        </p:txBody>
      </p:sp>
      <p:sp>
        <p:nvSpPr>
          <p:cNvPr id="18" name="Right Arrow 153">
            <a:extLst>
              <a:ext uri="{FF2B5EF4-FFF2-40B4-BE49-F238E27FC236}">
                <a16:creationId xmlns="" xmlns:a16="http://schemas.microsoft.com/office/drawing/2014/main" id="{232B560F-A81A-E147-9544-2016B88A8E37}"/>
              </a:ext>
            </a:extLst>
          </p:cNvPr>
          <p:cNvSpPr/>
          <p:nvPr/>
        </p:nvSpPr>
        <p:spPr>
          <a:xfrm rot="8100000">
            <a:off x="4954954" y="947462"/>
            <a:ext cx="322517" cy="187673"/>
          </a:xfrm>
          <a:prstGeom prst="rightArrow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ight Arrow 154">
            <a:extLst>
              <a:ext uri="{FF2B5EF4-FFF2-40B4-BE49-F238E27FC236}">
                <a16:creationId xmlns="" xmlns:a16="http://schemas.microsoft.com/office/drawing/2014/main" id="{A167C59D-BECD-9C4C-A4DF-1859745CB478}"/>
              </a:ext>
            </a:extLst>
          </p:cNvPr>
          <p:cNvSpPr/>
          <p:nvPr/>
        </p:nvSpPr>
        <p:spPr>
          <a:xfrm rot="2700000">
            <a:off x="3854520" y="970242"/>
            <a:ext cx="322517" cy="187673"/>
          </a:xfrm>
          <a:prstGeom prst="rightArrow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9" name="Gruppieren 28">
            <a:extLst>
              <a:ext uri="{FF2B5EF4-FFF2-40B4-BE49-F238E27FC236}">
                <a16:creationId xmlns="" xmlns:a16="http://schemas.microsoft.com/office/drawing/2014/main" id="{0ADD531F-B7B6-B545-B411-858110B4DA97}"/>
              </a:ext>
            </a:extLst>
          </p:cNvPr>
          <p:cNvGrpSpPr/>
          <p:nvPr/>
        </p:nvGrpSpPr>
        <p:grpSpPr>
          <a:xfrm>
            <a:off x="392776" y="2413166"/>
            <a:ext cx="8226373" cy="309633"/>
            <a:chOff x="392776" y="2413166"/>
            <a:chExt cx="8226373" cy="309633"/>
          </a:xfrm>
        </p:grpSpPr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F0BB3226-866B-8A4E-BA11-E757AD6B697C}"/>
                </a:ext>
              </a:extLst>
            </p:cNvPr>
            <p:cNvSpPr txBox="1"/>
            <p:nvPr/>
          </p:nvSpPr>
          <p:spPr>
            <a:xfrm>
              <a:off x="392776" y="2413166"/>
              <a:ext cx="3055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1000s of variants with small effect sizes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8C412800-162E-AA41-94AB-93712F052BFA}"/>
                </a:ext>
              </a:extLst>
            </p:cNvPr>
            <p:cNvSpPr txBox="1"/>
            <p:nvPr/>
          </p:nvSpPr>
          <p:spPr>
            <a:xfrm>
              <a:off x="6672654" y="2415022"/>
              <a:ext cx="1946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95% non-protein-coding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="" xmlns:a16="http://schemas.microsoft.com/office/drawing/2014/main" id="{BFA3289F-18CB-AD4B-8AFE-CE5A90105F5B}"/>
              </a:ext>
            </a:extLst>
          </p:cNvPr>
          <p:cNvGrpSpPr/>
          <p:nvPr/>
        </p:nvGrpSpPr>
        <p:grpSpPr>
          <a:xfrm>
            <a:off x="6295772" y="1031702"/>
            <a:ext cx="2226932" cy="1192579"/>
            <a:chOff x="6680001" y="939981"/>
            <a:chExt cx="2226932" cy="1192579"/>
          </a:xfrm>
        </p:grpSpPr>
        <p:pic>
          <p:nvPicPr>
            <p:cNvPr id="24" name="Picture 9" descr="Craig-Venter.jpg">
              <a:extLst>
                <a:ext uri="{FF2B5EF4-FFF2-40B4-BE49-F238E27FC236}">
                  <a16:creationId xmlns="" xmlns:a16="http://schemas.microsoft.com/office/drawing/2014/main" id="{CA63CB61-95C7-F54C-8742-760251BD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476" y="939981"/>
              <a:ext cx="768457" cy="9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>
              <a:extLst>
                <a:ext uri="{FF2B5EF4-FFF2-40B4-BE49-F238E27FC236}">
                  <a16:creationId xmlns="" xmlns:a16="http://schemas.microsoft.com/office/drawing/2014/main" id="{338FAA94-F6D2-5A4A-AA51-2D049F1CB86E}"/>
                </a:ext>
              </a:extLst>
            </p:cNvPr>
            <p:cNvSpPr txBox="1"/>
            <p:nvPr/>
          </p:nvSpPr>
          <p:spPr>
            <a:xfrm>
              <a:off x="6680001" y="963009"/>
              <a:ext cx="19812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“We don’t know anything” </a:t>
              </a:r>
            </a:p>
            <a:p>
              <a:endParaRPr lang="en-US" sz="1400" dirty="0"/>
            </a:p>
            <a:p>
              <a:r>
                <a:rPr lang="en-US" sz="1400" dirty="0"/>
                <a:t>2011 Craig Venter</a:t>
              </a:r>
            </a:p>
            <a:p>
              <a:endParaRPr lang="en-US" sz="1400" dirty="0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864108A8-F28E-9743-97C6-EEE6343DBB12}"/>
              </a:ext>
            </a:extLst>
          </p:cNvPr>
          <p:cNvSpPr txBox="1"/>
          <p:nvPr/>
        </p:nvSpPr>
        <p:spPr>
          <a:xfrm>
            <a:off x="392775" y="2768066"/>
            <a:ext cx="402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Aggregation in polygenic risk scores highly predictive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="" xmlns:a16="http://schemas.microsoft.com/office/drawing/2014/main" id="{89FD21DD-EA83-5B47-83C3-D63BC44755CF}"/>
              </a:ext>
            </a:extLst>
          </p:cNvPr>
          <p:cNvGrpSpPr/>
          <p:nvPr/>
        </p:nvGrpSpPr>
        <p:grpSpPr>
          <a:xfrm>
            <a:off x="457200" y="3946423"/>
            <a:ext cx="8161949" cy="646331"/>
            <a:chOff x="457200" y="3946423"/>
            <a:chExt cx="8161949" cy="646331"/>
          </a:xfrm>
        </p:grpSpPr>
        <p:sp>
          <p:nvSpPr>
            <p:cNvPr id="27" name="Rechteck 26">
              <a:extLst>
                <a:ext uri="{FF2B5EF4-FFF2-40B4-BE49-F238E27FC236}">
                  <a16:creationId xmlns="" xmlns:a16="http://schemas.microsoft.com/office/drawing/2014/main" id="{0D153C51-C639-FA41-B303-3F8A63168984}"/>
                </a:ext>
              </a:extLst>
            </p:cNvPr>
            <p:cNvSpPr/>
            <p:nvPr/>
          </p:nvSpPr>
          <p:spPr>
            <a:xfrm>
              <a:off x="5481245" y="3946423"/>
              <a:ext cx="3137904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/>
                <a:t>understand the </a:t>
              </a:r>
              <a:r>
                <a:rPr lang="en-US" b="1" dirty="0"/>
                <a:t>function of the non-protein-coding genome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="" xmlns:a16="http://schemas.microsoft.com/office/drawing/2014/main" id="{4F095F24-AA4B-8747-A7FC-274C99D5239E}"/>
                </a:ext>
              </a:extLst>
            </p:cNvPr>
            <p:cNvSpPr/>
            <p:nvPr/>
          </p:nvSpPr>
          <p:spPr>
            <a:xfrm>
              <a:off x="457200" y="3946423"/>
              <a:ext cx="3137904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/>
                <a:t>understand how 1000s of variants </a:t>
              </a:r>
              <a:r>
                <a:rPr lang="en-US" b="1" dirty="0"/>
                <a:t>interact</a:t>
              </a:r>
            </a:p>
          </p:txBody>
        </p:sp>
      </p:grpSp>
      <p:sp>
        <p:nvSpPr>
          <p:cNvPr id="31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16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21">
            <a:extLst>
              <a:ext uri="{FF2B5EF4-FFF2-40B4-BE49-F238E27FC236}">
                <a16:creationId xmlns="" xmlns:a16="http://schemas.microsoft.com/office/drawing/2014/main" id="{D8EFE5BA-8142-624A-AAA4-D40C378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1024" y="40542"/>
            <a:ext cx="2133600" cy="273844"/>
          </a:xfrm>
        </p:spPr>
        <p:txBody>
          <a:bodyPr/>
          <a:lstStyle/>
          <a:p>
            <a:fld id="{942269F5-3A66-3345-A0D9-D7B4FAD623E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19" name="Grafik 218">
            <a:extLst>
              <a:ext uri="{FF2B5EF4-FFF2-40B4-BE49-F238E27FC236}">
                <a16:creationId xmlns="" xmlns:a16="http://schemas.microsoft.com/office/drawing/2014/main" id="{0870D31B-2295-704E-A7BC-451CE556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05" y="0"/>
            <a:ext cx="6090719" cy="5143500"/>
          </a:xfrm>
          <a:prstGeom prst="rect">
            <a:avLst/>
          </a:prstGeom>
        </p:spPr>
      </p:pic>
      <p:pic>
        <p:nvPicPr>
          <p:cNvPr id="221" name="Grafik 220">
            <a:extLst>
              <a:ext uri="{FF2B5EF4-FFF2-40B4-BE49-F238E27FC236}">
                <a16:creationId xmlns="" xmlns:a16="http://schemas.microsoft.com/office/drawing/2014/main" id="{EB9DA84D-648E-764D-BC55-572AE8034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905" y="0"/>
            <a:ext cx="6090719" cy="5143500"/>
          </a:xfrm>
          <a:prstGeom prst="rect">
            <a:avLst/>
          </a:prstGeom>
        </p:spPr>
      </p:pic>
      <p:pic>
        <p:nvPicPr>
          <p:cNvPr id="223" name="Grafik 222">
            <a:extLst>
              <a:ext uri="{FF2B5EF4-FFF2-40B4-BE49-F238E27FC236}">
                <a16:creationId xmlns="" xmlns:a16="http://schemas.microsoft.com/office/drawing/2014/main" id="{1F6C25C5-5451-014A-9E0E-1DEE7FF56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05" y="0"/>
            <a:ext cx="6090719" cy="5143500"/>
          </a:xfrm>
          <a:prstGeom prst="rect">
            <a:avLst/>
          </a:prstGeom>
        </p:spPr>
      </p:pic>
      <p:pic>
        <p:nvPicPr>
          <p:cNvPr id="225" name="Grafik 224">
            <a:extLst>
              <a:ext uri="{FF2B5EF4-FFF2-40B4-BE49-F238E27FC236}">
                <a16:creationId xmlns="" xmlns:a16="http://schemas.microsoft.com/office/drawing/2014/main" id="{1DF10B83-32DD-A648-90D3-48E342A93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905" y="0"/>
            <a:ext cx="6090719" cy="5143500"/>
          </a:xfrm>
          <a:prstGeom prst="rect">
            <a:avLst/>
          </a:prstGeom>
        </p:spPr>
      </p:pic>
      <p:pic>
        <p:nvPicPr>
          <p:cNvPr id="227" name="Grafik 226">
            <a:extLst>
              <a:ext uri="{FF2B5EF4-FFF2-40B4-BE49-F238E27FC236}">
                <a16:creationId xmlns="" xmlns:a16="http://schemas.microsoft.com/office/drawing/2014/main" id="{3162C036-A713-4D4C-95C5-21052044C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3905" y="0"/>
            <a:ext cx="6090719" cy="5143500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="" xmlns:a16="http://schemas.microsoft.com/office/drawing/2014/main" id="{FC4B33CF-393D-1E4A-B3EC-EE89B98C3DCC}"/>
              </a:ext>
            </a:extLst>
          </p:cNvPr>
          <p:cNvGrpSpPr/>
          <p:nvPr/>
        </p:nvGrpSpPr>
        <p:grpSpPr>
          <a:xfrm>
            <a:off x="360701" y="1907479"/>
            <a:ext cx="3070866" cy="2900819"/>
            <a:chOff x="360701" y="1907479"/>
            <a:chExt cx="3070866" cy="2900819"/>
          </a:xfrm>
        </p:grpSpPr>
        <p:grpSp>
          <p:nvGrpSpPr>
            <p:cNvPr id="192" name="Gruppieren 191">
              <a:extLst>
                <a:ext uri="{FF2B5EF4-FFF2-40B4-BE49-F238E27FC236}">
                  <a16:creationId xmlns="" xmlns:a16="http://schemas.microsoft.com/office/drawing/2014/main" id="{D12675B8-FB0C-5C41-886A-E486EF6F6536}"/>
                </a:ext>
              </a:extLst>
            </p:cNvPr>
            <p:cNvGrpSpPr/>
            <p:nvPr/>
          </p:nvGrpSpPr>
          <p:grpSpPr>
            <a:xfrm>
              <a:off x="360701" y="2228638"/>
              <a:ext cx="3070866" cy="2579660"/>
              <a:chOff x="4942976" y="1750898"/>
              <a:chExt cx="3070866" cy="2579660"/>
            </a:xfrm>
          </p:grpSpPr>
          <p:sp>
            <p:nvSpPr>
              <p:cNvPr id="193" name="Parallelogramm 192">
                <a:extLst>
                  <a:ext uri="{FF2B5EF4-FFF2-40B4-BE49-F238E27FC236}">
                    <a16:creationId xmlns="" xmlns:a16="http://schemas.microsoft.com/office/drawing/2014/main" id="{A4C424EF-EFC4-AB4E-9BBC-5A5BED6D2082}"/>
                  </a:ext>
                </a:extLst>
              </p:cNvPr>
              <p:cNvSpPr/>
              <p:nvPr/>
            </p:nvSpPr>
            <p:spPr>
              <a:xfrm>
                <a:off x="5414480" y="3580544"/>
                <a:ext cx="2599362" cy="750014"/>
              </a:xfrm>
              <a:prstGeom prst="parallelogram">
                <a:avLst>
                  <a:gd name="adj" fmla="val 11267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m 193">
                <a:extLst>
                  <a:ext uri="{FF2B5EF4-FFF2-40B4-BE49-F238E27FC236}">
                    <a16:creationId xmlns="" xmlns:a16="http://schemas.microsoft.com/office/drawing/2014/main" id="{4A837DCC-3C91-664C-9BE4-5CB05D1D6EF6}"/>
                  </a:ext>
                </a:extLst>
              </p:cNvPr>
              <p:cNvSpPr/>
              <p:nvPr/>
            </p:nvSpPr>
            <p:spPr>
              <a:xfrm>
                <a:off x="5414480" y="3044576"/>
                <a:ext cx="2599362" cy="750014"/>
              </a:xfrm>
              <a:prstGeom prst="parallelogram">
                <a:avLst>
                  <a:gd name="adj" fmla="val 11267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m 194">
                <a:extLst>
                  <a:ext uri="{FF2B5EF4-FFF2-40B4-BE49-F238E27FC236}">
                    <a16:creationId xmlns="" xmlns:a16="http://schemas.microsoft.com/office/drawing/2014/main" id="{A0ACD8C6-4085-F649-9030-13113B178AF9}"/>
                  </a:ext>
                </a:extLst>
              </p:cNvPr>
              <p:cNvSpPr/>
              <p:nvPr/>
            </p:nvSpPr>
            <p:spPr>
              <a:xfrm>
                <a:off x="5414480" y="2508608"/>
                <a:ext cx="2599362" cy="750014"/>
              </a:xfrm>
              <a:prstGeom prst="parallelogram">
                <a:avLst>
                  <a:gd name="adj" fmla="val 112671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m 195">
                <a:extLst>
                  <a:ext uri="{FF2B5EF4-FFF2-40B4-BE49-F238E27FC236}">
                    <a16:creationId xmlns="" xmlns:a16="http://schemas.microsoft.com/office/drawing/2014/main" id="{FE124100-9088-C440-A298-18918E76618D}"/>
                  </a:ext>
                </a:extLst>
              </p:cNvPr>
              <p:cNvSpPr/>
              <p:nvPr/>
            </p:nvSpPr>
            <p:spPr>
              <a:xfrm>
                <a:off x="5414480" y="1993224"/>
                <a:ext cx="2599362" cy="750014"/>
              </a:xfrm>
              <a:prstGeom prst="parallelogram">
                <a:avLst>
                  <a:gd name="adj" fmla="val 11267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="" xmlns:a16="http://schemas.microsoft.com/office/drawing/2014/main" id="{8D582292-A7F2-B54F-B9DC-D9906FB1304D}"/>
                  </a:ext>
                </a:extLst>
              </p:cNvPr>
              <p:cNvSpPr txBox="1"/>
              <p:nvPr/>
            </p:nvSpPr>
            <p:spPr>
              <a:xfrm>
                <a:off x="4947560" y="3774006"/>
                <a:ext cx="54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Gene</a:t>
                </a:r>
              </a:p>
              <a:p>
                <a:r>
                  <a:rPr lang="en-US" sz="1200" dirty="0"/>
                  <a:t>space</a:t>
                </a: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="" xmlns:a16="http://schemas.microsoft.com/office/drawing/2014/main" id="{4D7FAB6E-09E0-B94C-8C33-BAFF25AD01E2}"/>
                  </a:ext>
                </a:extLst>
              </p:cNvPr>
              <p:cNvSpPr txBox="1"/>
              <p:nvPr/>
            </p:nvSpPr>
            <p:spPr>
              <a:xfrm>
                <a:off x="4942976" y="2697002"/>
                <a:ext cx="799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Transcript</a:t>
                </a:r>
              </a:p>
              <a:p>
                <a:r>
                  <a:rPr lang="en-US" sz="1200" dirty="0"/>
                  <a:t>space</a:t>
                </a:r>
              </a:p>
            </p:txBody>
          </p:sp>
          <p:sp>
            <p:nvSpPr>
              <p:cNvPr id="199" name="Textfeld 198">
                <a:extLst>
                  <a:ext uri="{FF2B5EF4-FFF2-40B4-BE49-F238E27FC236}">
                    <a16:creationId xmlns="" xmlns:a16="http://schemas.microsoft.com/office/drawing/2014/main" id="{91B45EFA-44E2-CA46-A9CE-D1F596146129}"/>
                  </a:ext>
                </a:extLst>
              </p:cNvPr>
              <p:cNvSpPr txBox="1"/>
              <p:nvPr/>
            </p:nvSpPr>
            <p:spPr>
              <a:xfrm>
                <a:off x="4944082" y="2114281"/>
                <a:ext cx="6389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Protein</a:t>
                </a:r>
              </a:p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200" name="Textfeld 199">
                <a:extLst>
                  <a:ext uri="{FF2B5EF4-FFF2-40B4-BE49-F238E27FC236}">
                    <a16:creationId xmlns="" xmlns:a16="http://schemas.microsoft.com/office/drawing/2014/main" id="{F410489A-DFBD-B043-BAAF-F68E45382C1A}"/>
                  </a:ext>
                </a:extLst>
              </p:cNvPr>
              <p:cNvSpPr txBox="1"/>
              <p:nvPr/>
            </p:nvSpPr>
            <p:spPr>
              <a:xfrm>
                <a:off x="4942976" y="3217908"/>
                <a:ext cx="841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Chromatin</a:t>
                </a:r>
              </a:p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202" name="Pfeil nach unten 201">
                <a:extLst>
                  <a:ext uri="{FF2B5EF4-FFF2-40B4-BE49-F238E27FC236}">
                    <a16:creationId xmlns="" xmlns:a16="http://schemas.microsoft.com/office/drawing/2014/main" id="{3FD58D32-3EB5-7C4B-848B-AA25BD705EC1}"/>
                  </a:ext>
                </a:extLst>
              </p:cNvPr>
              <p:cNvSpPr/>
              <p:nvPr/>
            </p:nvSpPr>
            <p:spPr>
              <a:xfrm rot="10800000">
                <a:off x="6625541" y="1750898"/>
                <a:ext cx="169267" cy="248477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feld 202">
              <a:extLst>
                <a:ext uri="{FF2B5EF4-FFF2-40B4-BE49-F238E27FC236}">
                  <a16:creationId xmlns="" xmlns:a16="http://schemas.microsoft.com/office/drawing/2014/main" id="{C168FA5E-2853-2D44-BDC0-BA9545F2ADAA}"/>
                </a:ext>
              </a:extLst>
            </p:cNvPr>
            <p:cNvSpPr txBox="1"/>
            <p:nvPr/>
          </p:nvSpPr>
          <p:spPr>
            <a:xfrm>
              <a:off x="1755841" y="1907479"/>
              <a:ext cx="744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Disease</a:t>
              </a:r>
            </a:p>
          </p:txBody>
        </p:sp>
      </p:grpSp>
      <p:sp>
        <p:nvSpPr>
          <p:cNvPr id="3" name="Title 158">
            <a:extLst>
              <a:ext uri="{FF2B5EF4-FFF2-40B4-BE49-F238E27FC236}">
                <a16:creationId xmlns="" xmlns:a16="http://schemas.microsoft.com/office/drawing/2014/main" id="{03503B69-B20C-F34B-9974-0089B6E2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 err="1"/>
              <a:t>eQTL</a:t>
            </a:r>
            <a:r>
              <a:rPr lang="en-US" sz="2400" dirty="0"/>
              <a:t>: understanding disease by understanding the non-coding genome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17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88B43DF7-31E0-774C-9CBE-CC931238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81" y="0"/>
            <a:ext cx="6090719" cy="5143500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="" xmlns:a16="http://schemas.microsoft.com/office/drawing/2014/main" id="{FC4B33CF-393D-1E4A-B3EC-EE89B98C3DCC}"/>
              </a:ext>
            </a:extLst>
          </p:cNvPr>
          <p:cNvGrpSpPr/>
          <p:nvPr/>
        </p:nvGrpSpPr>
        <p:grpSpPr>
          <a:xfrm>
            <a:off x="360701" y="1380840"/>
            <a:ext cx="3070866" cy="3427458"/>
            <a:chOff x="360701" y="1380840"/>
            <a:chExt cx="3070866" cy="3427458"/>
          </a:xfrm>
        </p:grpSpPr>
        <p:grpSp>
          <p:nvGrpSpPr>
            <p:cNvPr id="13" name="Gruppieren 12">
              <a:extLst>
                <a:ext uri="{FF2B5EF4-FFF2-40B4-BE49-F238E27FC236}">
                  <a16:creationId xmlns="" xmlns:a16="http://schemas.microsoft.com/office/drawing/2014/main" id="{F06B3568-7FD6-8B4F-BCE6-A27676038252}"/>
                </a:ext>
              </a:extLst>
            </p:cNvPr>
            <p:cNvGrpSpPr/>
            <p:nvPr/>
          </p:nvGrpSpPr>
          <p:grpSpPr>
            <a:xfrm>
              <a:off x="360701" y="1380840"/>
              <a:ext cx="3070866" cy="3427458"/>
              <a:chOff x="360701" y="1380840"/>
              <a:chExt cx="3070866" cy="3427458"/>
            </a:xfrm>
          </p:grpSpPr>
          <p:grpSp>
            <p:nvGrpSpPr>
              <p:cNvPr id="192" name="Gruppieren 191">
                <a:extLst>
                  <a:ext uri="{FF2B5EF4-FFF2-40B4-BE49-F238E27FC236}">
                    <a16:creationId xmlns="" xmlns:a16="http://schemas.microsoft.com/office/drawing/2014/main" id="{D12675B8-FB0C-5C41-886A-E486EF6F6536}"/>
                  </a:ext>
                </a:extLst>
              </p:cNvPr>
              <p:cNvGrpSpPr/>
              <p:nvPr/>
            </p:nvGrpSpPr>
            <p:grpSpPr>
              <a:xfrm>
                <a:off x="360701" y="2228638"/>
                <a:ext cx="3070866" cy="2579660"/>
                <a:chOff x="4942976" y="1750898"/>
                <a:chExt cx="3070866" cy="2579660"/>
              </a:xfrm>
            </p:grpSpPr>
            <p:sp>
              <p:nvSpPr>
                <p:cNvPr id="193" name="Parallelogramm 192">
                  <a:extLst>
                    <a:ext uri="{FF2B5EF4-FFF2-40B4-BE49-F238E27FC236}">
                      <a16:creationId xmlns="" xmlns:a16="http://schemas.microsoft.com/office/drawing/2014/main" id="{A4C424EF-EFC4-AB4E-9BBC-5A5BED6D2082}"/>
                    </a:ext>
                  </a:extLst>
                </p:cNvPr>
                <p:cNvSpPr/>
                <p:nvPr/>
              </p:nvSpPr>
              <p:spPr>
                <a:xfrm>
                  <a:off x="5414480" y="3580544"/>
                  <a:ext cx="2599362" cy="750014"/>
                </a:xfrm>
                <a:prstGeom prst="parallelogram">
                  <a:avLst>
                    <a:gd name="adj" fmla="val 11267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Parallelogramm 193">
                  <a:extLst>
                    <a:ext uri="{FF2B5EF4-FFF2-40B4-BE49-F238E27FC236}">
                      <a16:creationId xmlns="" xmlns:a16="http://schemas.microsoft.com/office/drawing/2014/main" id="{4A837DCC-3C91-664C-9BE4-5CB05D1D6EF6}"/>
                    </a:ext>
                  </a:extLst>
                </p:cNvPr>
                <p:cNvSpPr/>
                <p:nvPr/>
              </p:nvSpPr>
              <p:spPr>
                <a:xfrm>
                  <a:off x="5414480" y="3044576"/>
                  <a:ext cx="2599362" cy="750014"/>
                </a:xfrm>
                <a:prstGeom prst="parallelogram">
                  <a:avLst>
                    <a:gd name="adj" fmla="val 112671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Parallelogramm 194">
                  <a:extLst>
                    <a:ext uri="{FF2B5EF4-FFF2-40B4-BE49-F238E27FC236}">
                      <a16:creationId xmlns="" xmlns:a16="http://schemas.microsoft.com/office/drawing/2014/main" id="{A0ACD8C6-4085-F649-9030-13113B178AF9}"/>
                    </a:ext>
                  </a:extLst>
                </p:cNvPr>
                <p:cNvSpPr/>
                <p:nvPr/>
              </p:nvSpPr>
              <p:spPr>
                <a:xfrm>
                  <a:off x="5414480" y="2508608"/>
                  <a:ext cx="2599362" cy="750014"/>
                </a:xfrm>
                <a:prstGeom prst="parallelogram">
                  <a:avLst>
                    <a:gd name="adj" fmla="val 112671"/>
                  </a:avLst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Parallelogramm 195">
                  <a:extLst>
                    <a:ext uri="{FF2B5EF4-FFF2-40B4-BE49-F238E27FC236}">
                      <a16:creationId xmlns="" xmlns:a16="http://schemas.microsoft.com/office/drawing/2014/main" id="{FE124100-9088-C440-A298-18918E76618D}"/>
                    </a:ext>
                  </a:extLst>
                </p:cNvPr>
                <p:cNvSpPr/>
                <p:nvPr/>
              </p:nvSpPr>
              <p:spPr>
                <a:xfrm>
                  <a:off x="5414480" y="1993224"/>
                  <a:ext cx="2599362" cy="750014"/>
                </a:xfrm>
                <a:prstGeom prst="parallelogram">
                  <a:avLst>
                    <a:gd name="adj" fmla="val 112671"/>
                  </a:avLst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extfeld 196">
                  <a:extLst>
                    <a:ext uri="{FF2B5EF4-FFF2-40B4-BE49-F238E27FC236}">
                      <a16:creationId xmlns="" xmlns:a16="http://schemas.microsoft.com/office/drawing/2014/main" id="{8D582292-A7F2-B54F-B9DC-D9906FB1304D}"/>
                    </a:ext>
                  </a:extLst>
                </p:cNvPr>
                <p:cNvSpPr txBox="1"/>
                <p:nvPr/>
              </p:nvSpPr>
              <p:spPr>
                <a:xfrm>
                  <a:off x="4947560" y="3774006"/>
                  <a:ext cx="5421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Gene</a:t>
                  </a:r>
                </a:p>
                <a:p>
                  <a:r>
                    <a:rPr lang="en-US" sz="1200" dirty="0"/>
                    <a:t>space</a:t>
                  </a:r>
                </a:p>
              </p:txBody>
            </p:sp>
            <p:sp>
              <p:nvSpPr>
                <p:cNvPr id="198" name="Textfeld 197">
                  <a:extLst>
                    <a:ext uri="{FF2B5EF4-FFF2-40B4-BE49-F238E27FC236}">
                      <a16:creationId xmlns="" xmlns:a16="http://schemas.microsoft.com/office/drawing/2014/main" id="{4D7FAB6E-09E0-B94C-8C33-BAFF25AD01E2}"/>
                    </a:ext>
                  </a:extLst>
                </p:cNvPr>
                <p:cNvSpPr txBox="1"/>
                <p:nvPr/>
              </p:nvSpPr>
              <p:spPr>
                <a:xfrm>
                  <a:off x="4942976" y="2697002"/>
                  <a:ext cx="7996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Transcript</a:t>
                  </a:r>
                </a:p>
                <a:p>
                  <a:r>
                    <a:rPr lang="en-US" sz="1200" dirty="0"/>
                    <a:t>space</a:t>
                  </a:r>
                </a:p>
              </p:txBody>
            </p:sp>
            <p:sp>
              <p:nvSpPr>
                <p:cNvPr id="199" name="Textfeld 198">
                  <a:extLst>
                    <a:ext uri="{FF2B5EF4-FFF2-40B4-BE49-F238E27FC236}">
                      <a16:creationId xmlns="" xmlns:a16="http://schemas.microsoft.com/office/drawing/2014/main" id="{91B45EFA-44E2-CA46-A9CE-D1F596146129}"/>
                    </a:ext>
                  </a:extLst>
                </p:cNvPr>
                <p:cNvSpPr txBox="1"/>
                <p:nvPr/>
              </p:nvSpPr>
              <p:spPr>
                <a:xfrm>
                  <a:off x="4944082" y="2114281"/>
                  <a:ext cx="6389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Protein</a:t>
                  </a:r>
                </a:p>
                <a:p>
                  <a:r>
                    <a:rPr lang="en-US" sz="1200" dirty="0"/>
                    <a:t>space</a:t>
                  </a:r>
                </a:p>
              </p:txBody>
            </p:sp>
            <p:sp>
              <p:nvSpPr>
                <p:cNvPr id="200" name="Textfeld 199">
                  <a:extLst>
                    <a:ext uri="{FF2B5EF4-FFF2-40B4-BE49-F238E27FC236}">
                      <a16:creationId xmlns="" xmlns:a16="http://schemas.microsoft.com/office/drawing/2014/main" id="{F410489A-DFBD-B043-BAAF-F68E45382C1A}"/>
                    </a:ext>
                  </a:extLst>
                </p:cNvPr>
                <p:cNvSpPr txBox="1"/>
                <p:nvPr/>
              </p:nvSpPr>
              <p:spPr>
                <a:xfrm>
                  <a:off x="4942976" y="3217908"/>
                  <a:ext cx="841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Chromatin</a:t>
                  </a:r>
                </a:p>
                <a:p>
                  <a:r>
                    <a:rPr lang="en-US" sz="1200" dirty="0"/>
                    <a:t>space</a:t>
                  </a:r>
                </a:p>
              </p:txBody>
            </p:sp>
            <p:sp>
              <p:nvSpPr>
                <p:cNvPr id="202" name="Pfeil nach unten 201">
                  <a:extLst>
                    <a:ext uri="{FF2B5EF4-FFF2-40B4-BE49-F238E27FC236}">
                      <a16:creationId xmlns="" xmlns:a16="http://schemas.microsoft.com/office/drawing/2014/main" id="{3FD58D32-3EB5-7C4B-848B-AA25BD705EC1}"/>
                    </a:ext>
                  </a:extLst>
                </p:cNvPr>
                <p:cNvSpPr/>
                <p:nvPr/>
              </p:nvSpPr>
              <p:spPr>
                <a:xfrm rot="10800000">
                  <a:off x="6625541" y="1750898"/>
                  <a:ext cx="169267" cy="2484772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feld 11">
                <a:extLst>
                  <a:ext uri="{FF2B5EF4-FFF2-40B4-BE49-F238E27FC236}">
                    <a16:creationId xmlns="" xmlns:a16="http://schemas.microsoft.com/office/drawing/2014/main" id="{8C7449D4-609B-6A4A-A7A7-735294779755}"/>
                  </a:ext>
                </a:extLst>
              </p:cNvPr>
              <p:cNvSpPr txBox="1"/>
              <p:nvPr/>
            </p:nvSpPr>
            <p:spPr>
              <a:xfrm>
                <a:off x="1243041" y="1380840"/>
                <a:ext cx="1769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Systems genetics</a:t>
                </a:r>
              </a:p>
            </p:txBody>
          </p:sp>
        </p:grpSp>
        <p:sp>
          <p:nvSpPr>
            <p:cNvPr id="203" name="Textfeld 202">
              <a:extLst>
                <a:ext uri="{FF2B5EF4-FFF2-40B4-BE49-F238E27FC236}">
                  <a16:creationId xmlns="" xmlns:a16="http://schemas.microsoft.com/office/drawing/2014/main" id="{C168FA5E-2853-2D44-BDC0-BA9545F2ADAA}"/>
                </a:ext>
              </a:extLst>
            </p:cNvPr>
            <p:cNvSpPr txBox="1"/>
            <p:nvPr/>
          </p:nvSpPr>
          <p:spPr>
            <a:xfrm>
              <a:off x="1755841" y="1907479"/>
              <a:ext cx="744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Disease</a:t>
              </a:r>
            </a:p>
          </p:txBody>
        </p:sp>
      </p:grpSp>
      <p:sp>
        <p:nvSpPr>
          <p:cNvPr id="32" name="Title 158">
            <a:extLst>
              <a:ext uri="{FF2B5EF4-FFF2-40B4-BE49-F238E27FC236}">
                <a16:creationId xmlns="" xmlns:a16="http://schemas.microsoft.com/office/drawing/2014/main" id="{A6D9DD5A-44FE-244C-9A16-E5A96A28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Systems genetics: understanding disease by understanding the non-coding genome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18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eqtl_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88" y="3069416"/>
            <a:ext cx="2066613" cy="2066613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eQTL</a:t>
            </a:r>
            <a:r>
              <a:rPr lang="en-US" dirty="0"/>
              <a:t>: expression quantitative trait loci</a:t>
            </a:r>
          </a:p>
        </p:txBody>
      </p:sp>
      <p:pic>
        <p:nvPicPr>
          <p:cNvPr id="7" name="Picture 6" descr="eqtl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19" y="1063228"/>
            <a:ext cx="3908902" cy="390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2748" y="924728"/>
            <a:ext cx="19223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genotypes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52550" y="3321894"/>
            <a:ext cx="2328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gene 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5119" y="1377581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individuals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152" y="4833630"/>
            <a:ext cx="6872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marker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587936" y="3404478"/>
            <a:ext cx="529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146550" y="3203499"/>
            <a:ext cx="2006600" cy="511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46550" y="3795415"/>
            <a:ext cx="2006600" cy="954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6052" y="2926499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QTL model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19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F6D644BE-9C33-0045-8BA0-9665B89B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66" y="1446930"/>
            <a:ext cx="3792892" cy="26082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8A52B-10DE-8A47-9881-5CD9763F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mission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3B98632-EABE-DC44-892C-9633ED4C3CD4}"/>
              </a:ext>
            </a:extLst>
          </p:cNvPr>
          <p:cNvSpPr txBox="1"/>
          <p:nvPr/>
        </p:nvSpPr>
        <p:spPr>
          <a:xfrm>
            <a:off x="800633" y="706531"/>
            <a:ext cx="6965577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Development and application of computational tools to identify </a:t>
            </a:r>
            <a:r>
              <a:rPr lang="de-DE" dirty="0" smtClean="0"/>
              <a:t>regulatory </a:t>
            </a:r>
            <a:r>
              <a:rPr lang="de-DE" dirty="0"/>
              <a:t>networks underlying common diseases from multi-omics data</a:t>
            </a:r>
            <a:endParaRPr lang="en-US" dirty="0"/>
          </a:p>
        </p:txBody>
      </p:sp>
      <p:grpSp>
        <p:nvGrpSpPr>
          <p:cNvPr id="34" name="Gruppieren 33">
            <a:extLst>
              <a:ext uri="{FF2B5EF4-FFF2-40B4-BE49-F238E27FC236}">
                <a16:creationId xmlns="" xmlns:a16="http://schemas.microsoft.com/office/drawing/2014/main" id="{7F9D11E4-F785-F34A-B86B-FE01EC9D80D3}"/>
              </a:ext>
            </a:extLst>
          </p:cNvPr>
          <p:cNvGrpSpPr/>
          <p:nvPr/>
        </p:nvGrpSpPr>
        <p:grpSpPr>
          <a:xfrm>
            <a:off x="4859111" y="3958771"/>
            <a:ext cx="1743682" cy="1048645"/>
            <a:chOff x="4896604" y="3998713"/>
            <a:chExt cx="1743682" cy="1048645"/>
          </a:xfrm>
        </p:grpSpPr>
        <p:grpSp>
          <p:nvGrpSpPr>
            <p:cNvPr id="31" name="Gruppieren 30">
              <a:extLst>
                <a:ext uri="{FF2B5EF4-FFF2-40B4-BE49-F238E27FC236}">
                  <a16:creationId xmlns="" xmlns:a16="http://schemas.microsoft.com/office/drawing/2014/main" id="{52ADF0BA-4E90-B345-A145-35E0FD55CAC7}"/>
                </a:ext>
              </a:extLst>
            </p:cNvPr>
            <p:cNvGrpSpPr/>
            <p:nvPr/>
          </p:nvGrpSpPr>
          <p:grpSpPr>
            <a:xfrm>
              <a:off x="4896604" y="3998713"/>
              <a:ext cx="1743682" cy="1048645"/>
              <a:chOff x="4896604" y="3998713"/>
              <a:chExt cx="1743682" cy="1048645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="" xmlns:a16="http://schemas.microsoft.com/office/drawing/2014/main" id="{9E7E6186-266C-FF41-9235-35403B57A028}"/>
                  </a:ext>
                </a:extLst>
              </p:cNvPr>
              <p:cNvGrpSpPr/>
              <p:nvPr/>
            </p:nvGrpSpPr>
            <p:grpSpPr>
              <a:xfrm>
                <a:off x="4896604" y="3998713"/>
                <a:ext cx="1743682" cy="1048645"/>
                <a:chOff x="4896604" y="3990576"/>
                <a:chExt cx="1743682" cy="1048645"/>
              </a:xfrm>
            </p:grpSpPr>
            <p:sp>
              <p:nvSpPr>
                <p:cNvPr id="17" name="Rechteck 16">
                  <a:extLst>
                    <a:ext uri="{FF2B5EF4-FFF2-40B4-BE49-F238E27FC236}">
                      <a16:creationId xmlns="" xmlns:a16="http://schemas.microsoft.com/office/drawing/2014/main" id="{4159CCE9-0A41-844A-B1C9-B82FEF27D631}"/>
                    </a:ext>
                  </a:extLst>
                </p:cNvPr>
                <p:cNvSpPr/>
                <p:nvPr/>
              </p:nvSpPr>
              <p:spPr>
                <a:xfrm>
                  <a:off x="5914570" y="3990576"/>
                  <a:ext cx="725716" cy="1048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Dreieck 17">
                  <a:extLst>
                    <a:ext uri="{FF2B5EF4-FFF2-40B4-BE49-F238E27FC236}">
                      <a16:creationId xmlns="" xmlns:a16="http://schemas.microsoft.com/office/drawing/2014/main" id="{8FB7174A-1401-2A43-8E25-BB3D057B2E19}"/>
                    </a:ext>
                  </a:extLst>
                </p:cNvPr>
                <p:cNvSpPr/>
                <p:nvPr/>
              </p:nvSpPr>
              <p:spPr>
                <a:xfrm>
                  <a:off x="4896604" y="3990577"/>
                  <a:ext cx="1023260" cy="1048644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" name="Grafik 12">
                <a:extLst>
                  <a:ext uri="{FF2B5EF4-FFF2-40B4-BE49-F238E27FC236}">
                    <a16:creationId xmlns="" xmlns:a16="http://schemas.microsoft.com/office/drawing/2014/main" id="{B1506298-1045-524E-956C-B1577BB7C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604" y="4360163"/>
                <a:ext cx="368460" cy="311285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C857EB6B-38AB-4A4C-8BD1-B8A56C3D92B7}"/>
                </a:ext>
              </a:extLst>
            </p:cNvPr>
            <p:cNvSpPr txBox="1"/>
            <p:nvPr/>
          </p:nvSpPr>
          <p:spPr>
            <a:xfrm>
              <a:off x="5474092" y="4369146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Human heart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="" xmlns:a16="http://schemas.microsoft.com/office/drawing/2014/main" id="{73081052-6342-B046-9656-F530CB4A28FB}"/>
              </a:ext>
            </a:extLst>
          </p:cNvPr>
          <p:cNvGrpSpPr/>
          <p:nvPr/>
        </p:nvGrpSpPr>
        <p:grpSpPr>
          <a:xfrm>
            <a:off x="6991054" y="3958771"/>
            <a:ext cx="1743682" cy="1048645"/>
            <a:chOff x="7036498" y="3998713"/>
            <a:chExt cx="1743682" cy="1048645"/>
          </a:xfrm>
        </p:grpSpPr>
        <p:grpSp>
          <p:nvGrpSpPr>
            <p:cNvPr id="20" name="Gruppieren 19">
              <a:extLst>
                <a:ext uri="{FF2B5EF4-FFF2-40B4-BE49-F238E27FC236}">
                  <a16:creationId xmlns="" xmlns:a16="http://schemas.microsoft.com/office/drawing/2014/main" id="{CD141976-8732-0A44-B94C-8B65C7F190FD}"/>
                </a:ext>
              </a:extLst>
            </p:cNvPr>
            <p:cNvGrpSpPr/>
            <p:nvPr/>
          </p:nvGrpSpPr>
          <p:grpSpPr>
            <a:xfrm flipH="1">
              <a:off x="7036498" y="3998713"/>
              <a:ext cx="1743682" cy="1048645"/>
              <a:chOff x="4896604" y="3990576"/>
              <a:chExt cx="1743682" cy="1048645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583D5F4C-8D95-1346-9781-C4F523643AF6}"/>
                  </a:ext>
                </a:extLst>
              </p:cNvPr>
              <p:cNvSpPr/>
              <p:nvPr/>
            </p:nvSpPr>
            <p:spPr>
              <a:xfrm>
                <a:off x="5914570" y="3990576"/>
                <a:ext cx="725716" cy="1048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reieck 21">
                <a:extLst>
                  <a:ext uri="{FF2B5EF4-FFF2-40B4-BE49-F238E27FC236}">
                    <a16:creationId xmlns="" xmlns:a16="http://schemas.microsoft.com/office/drawing/2014/main" id="{A8840B73-693A-804C-926A-D95FC2C2D5F2}"/>
                  </a:ext>
                </a:extLst>
              </p:cNvPr>
              <p:cNvSpPr/>
              <p:nvPr/>
            </p:nvSpPr>
            <p:spPr>
              <a:xfrm>
                <a:off x="4896604" y="3990577"/>
                <a:ext cx="1023260" cy="1048644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="" xmlns:a16="http://schemas.microsoft.com/office/drawing/2014/main" id="{658C8B9C-1584-734C-B777-7020B157CCE0}"/>
                </a:ext>
              </a:extLst>
            </p:cNvPr>
            <p:cNvGrpSpPr/>
            <p:nvPr/>
          </p:nvGrpSpPr>
          <p:grpSpPr>
            <a:xfrm>
              <a:off x="7064244" y="4347458"/>
              <a:ext cx="1715936" cy="544908"/>
              <a:chOff x="7064244" y="4347458"/>
              <a:chExt cx="1715936" cy="544908"/>
            </a:xfrm>
          </p:grpSpPr>
          <p:pic>
            <p:nvPicPr>
              <p:cNvPr id="14" name="Grafik 13">
                <a:extLst>
                  <a:ext uri="{FF2B5EF4-FFF2-40B4-BE49-F238E27FC236}">
                    <a16:creationId xmlns="" xmlns:a16="http://schemas.microsoft.com/office/drawing/2014/main" id="{1E0CEC6C-E830-3E4E-8810-F7E4467F9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9837" y="4347458"/>
                <a:ext cx="330343" cy="336696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="" xmlns:a16="http://schemas.microsoft.com/office/drawing/2014/main" id="{B57F8562-F644-D144-B3D2-793B1891C39A}"/>
                  </a:ext>
                </a:extLst>
              </p:cNvPr>
              <p:cNvSpPr txBox="1"/>
              <p:nvPr/>
            </p:nvSpPr>
            <p:spPr>
              <a:xfrm>
                <a:off x="7064244" y="4369146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Blood cells</a:t>
                </a:r>
              </a:p>
              <a:p>
                <a:r>
                  <a:rPr lang="en-US" sz="1400" dirty="0"/>
                  <a:t>Epigenetics</a:t>
                </a:r>
              </a:p>
            </p:txBody>
          </p:sp>
        </p:grpSp>
      </p:grp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1C6C0DD3-06FA-984A-A094-DBD7E79596E0}"/>
              </a:ext>
            </a:extLst>
          </p:cNvPr>
          <p:cNvSpPr txBox="1"/>
          <p:nvPr/>
        </p:nvSpPr>
        <p:spPr>
          <a:xfrm>
            <a:off x="388117" y="2778646"/>
            <a:ext cx="119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Resolving GWAS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6D64C61B-CE59-2F4B-ADFC-BCBEAFB0D925}"/>
              </a:ext>
            </a:extLst>
          </p:cNvPr>
          <p:cNvSpPr txBox="1"/>
          <p:nvPr/>
        </p:nvSpPr>
        <p:spPr>
          <a:xfrm>
            <a:off x="1956328" y="2778646"/>
            <a:ext cx="163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Understanding variants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="" xmlns:a16="http://schemas.microsoft.com/office/drawing/2014/main" id="{D1831F9B-8A9C-7246-B3F1-83D4928723F6}"/>
              </a:ext>
            </a:extLst>
          </p:cNvPr>
          <p:cNvGrpSpPr/>
          <p:nvPr/>
        </p:nvGrpSpPr>
        <p:grpSpPr>
          <a:xfrm>
            <a:off x="391096" y="2035472"/>
            <a:ext cx="5436393" cy="743174"/>
            <a:chOff x="391096" y="2035472"/>
            <a:chExt cx="5436393" cy="74317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B8E8F0D-9532-054E-9AAF-30367D911EB0}"/>
                </a:ext>
              </a:extLst>
            </p:cNvPr>
            <p:cNvSpPr/>
            <p:nvPr/>
          </p:nvSpPr>
          <p:spPr>
            <a:xfrm>
              <a:off x="5299877" y="2151749"/>
              <a:ext cx="527612" cy="468080"/>
            </a:xfrm>
            <a:prstGeom prst="rect">
              <a:avLst/>
            </a:prstGeom>
            <a:solidFill>
              <a:srgbClr val="7F5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fik 9">
              <a:extLst>
                <a:ext uri="{FF2B5EF4-FFF2-40B4-BE49-F238E27FC236}">
                  <a16:creationId xmlns="" xmlns:a16="http://schemas.microsoft.com/office/drawing/2014/main" id="{B2BD3979-06BC-924D-9FFF-DA0852CA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096" y="2035472"/>
              <a:ext cx="1874573" cy="74317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="" xmlns:a16="http://schemas.microsoft.com/office/drawing/2014/main" id="{6F68BBA5-2BC3-764F-87D5-4448BD7DE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0932" y="2035472"/>
              <a:ext cx="1796928" cy="72099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="" xmlns:a16="http://schemas.microsoft.com/office/drawing/2014/main" id="{E0D9A4BB-F6B4-B045-ACF5-41260D39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8673" y="2035472"/>
              <a:ext cx="1874573" cy="743174"/>
            </a:xfrm>
            <a:prstGeom prst="rect">
              <a:avLst/>
            </a:prstGeom>
          </p:spPr>
        </p:pic>
      </p:grp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E7190F41-1EC6-794B-9CC8-5C1161352FCE}"/>
              </a:ext>
            </a:extLst>
          </p:cNvPr>
          <p:cNvSpPr txBox="1"/>
          <p:nvPr/>
        </p:nvSpPr>
        <p:spPr>
          <a:xfrm>
            <a:off x="3613515" y="2783936"/>
            <a:ext cx="147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Regulatory networks</a:t>
            </a:r>
          </a:p>
        </p:txBody>
      </p:sp>
      <p:sp>
        <p:nvSpPr>
          <p:cNvPr id="2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2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cis</a:t>
            </a:r>
            <a:r>
              <a:rPr lang="en-US" i="1" dirty="0"/>
              <a:t> </a:t>
            </a:r>
            <a:r>
              <a:rPr lang="en-US" dirty="0" err="1"/>
              <a:t>eQTL</a:t>
            </a:r>
            <a:endParaRPr lang="en-US" dirty="0"/>
          </a:p>
        </p:txBody>
      </p:sp>
      <p:pic>
        <p:nvPicPr>
          <p:cNvPr id="7" name="Picture 6" descr="eqt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19" y="1063228"/>
            <a:ext cx="3908902" cy="390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2748" y="924728"/>
            <a:ext cx="19223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genotypes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52550" y="3321894"/>
            <a:ext cx="2328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gene 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5119" y="1377581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individuals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152" y="4833630"/>
            <a:ext cx="6872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marker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587936" y="3404478"/>
            <a:ext cx="529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171868" y="2278360"/>
            <a:ext cx="2358703" cy="2335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255390" y="2335286"/>
            <a:ext cx="2341120" cy="2336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2036" y="2128345"/>
            <a:ext cx="2078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Evidence for </a:t>
            </a:r>
            <a:r>
              <a:rPr lang="en-US" sz="1200" b="1" dirty="0" err="1"/>
              <a:t>cis</a:t>
            </a:r>
            <a:r>
              <a:rPr lang="en-US" sz="1200" b="1" dirty="0"/>
              <a:t> regulation</a:t>
            </a:r>
            <a:r>
              <a:rPr lang="en-US" sz="1200" dirty="0"/>
              <a:t>:</a:t>
            </a:r>
          </a:p>
          <a:p>
            <a:r>
              <a:rPr lang="en-US" sz="1200" dirty="0"/>
              <a:t>gene and </a:t>
            </a:r>
            <a:r>
              <a:rPr lang="en-US" sz="1200" dirty="0" err="1"/>
              <a:t>eQTL</a:t>
            </a:r>
            <a:r>
              <a:rPr lang="en-US" sz="1200" dirty="0"/>
              <a:t> marker</a:t>
            </a:r>
          </a:p>
          <a:p>
            <a:r>
              <a:rPr lang="en-US" sz="1200" dirty="0" err="1"/>
              <a:t>colocalize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marker tags regulatory variant</a:t>
            </a:r>
          </a:p>
          <a:p>
            <a:endParaRPr lang="en-US" sz="1200" dirty="0"/>
          </a:p>
          <a:p>
            <a:r>
              <a:rPr lang="en-US" sz="1200" dirty="0"/>
              <a:t>gene is target of  regulatory variant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20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1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trans </a:t>
            </a:r>
            <a:r>
              <a:rPr lang="en-US" dirty="0" err="1"/>
              <a:t>eQTL</a:t>
            </a:r>
            <a:endParaRPr lang="en-US" dirty="0"/>
          </a:p>
        </p:txBody>
      </p:sp>
      <p:pic>
        <p:nvPicPr>
          <p:cNvPr id="7" name="Picture 6" descr="eqt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19" y="1063228"/>
            <a:ext cx="3908902" cy="3908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2748" y="924728"/>
            <a:ext cx="19223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genotypes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52550" y="3321894"/>
            <a:ext cx="2328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genome-wide gene 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5119" y="1377581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individuals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152" y="4833630"/>
            <a:ext cx="6872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marker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587936" y="3404478"/>
            <a:ext cx="529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gene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136654" y="3480493"/>
            <a:ext cx="2391917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2036" y="2128345"/>
            <a:ext cx="2078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Evidence for trans regulation</a:t>
            </a:r>
            <a:r>
              <a:rPr lang="en-US" sz="1200" dirty="0"/>
              <a:t>:</a:t>
            </a:r>
          </a:p>
          <a:p>
            <a:r>
              <a:rPr lang="en-US" sz="1200" dirty="0"/>
              <a:t>gene and </a:t>
            </a:r>
            <a:r>
              <a:rPr lang="en-US" sz="1200" dirty="0" err="1"/>
              <a:t>eQTL</a:t>
            </a:r>
            <a:r>
              <a:rPr lang="en-US" sz="1200" dirty="0"/>
              <a:t> marker don’t</a:t>
            </a:r>
          </a:p>
          <a:p>
            <a:r>
              <a:rPr lang="en-US" sz="1200" dirty="0" err="1"/>
              <a:t>colocalize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one marker is associated to many genes</a:t>
            </a:r>
          </a:p>
          <a:p>
            <a:endParaRPr lang="en-US" sz="1200" dirty="0"/>
          </a:p>
          <a:p>
            <a:r>
              <a:rPr lang="en-US" sz="1200" dirty="0"/>
              <a:t>marker tags variant of trans factor</a:t>
            </a:r>
          </a:p>
          <a:p>
            <a:endParaRPr lang="en-US" sz="1200" dirty="0"/>
          </a:p>
          <a:p>
            <a:r>
              <a:rPr lang="en-US" sz="1200" dirty="0"/>
              <a:t>genes are likely targets of  trans factor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232398" y="3477273"/>
            <a:ext cx="2391917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21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89963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5202C781-93E1-8A45-9A7F-F466F7EE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02" y="0"/>
            <a:ext cx="6092598" cy="5143500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xmlns="" id="{8AB0B3C2-CBF6-F74C-80E0-D47D4B6933C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942269F5-3A66-3345-A0D9-D7B4FAD623E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0AE7FF5F-DA35-294F-933C-C1E95204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402" y="0"/>
            <a:ext cx="6092598" cy="51435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048142C5-19D0-8644-BFA8-F89243D20958}"/>
              </a:ext>
            </a:extLst>
          </p:cNvPr>
          <p:cNvSpPr txBox="1"/>
          <p:nvPr/>
        </p:nvSpPr>
        <p:spPr>
          <a:xfrm>
            <a:off x="7052733" y="2292489"/>
            <a:ext cx="626534" cy="707886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4000"/>
              <a:t>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8D88D9E-7A2D-BF47-BE60-E2FFCC297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87" y="2267474"/>
            <a:ext cx="3709113" cy="2723626"/>
          </a:xfrm>
          <a:prstGeom prst="rect">
            <a:avLst/>
          </a:prstGeom>
        </p:spPr>
      </p:pic>
      <p:sp>
        <p:nvSpPr>
          <p:cNvPr id="9" name="Pfeil nach links und rechts 8">
            <a:extLst>
              <a:ext uri="{FF2B5EF4-FFF2-40B4-BE49-F238E27FC236}">
                <a16:creationId xmlns:a16="http://schemas.microsoft.com/office/drawing/2014/main" xmlns="" id="{DF53C721-7948-B141-BBF8-A1D684954136}"/>
              </a:ext>
            </a:extLst>
          </p:cNvPr>
          <p:cNvSpPr/>
          <p:nvPr/>
        </p:nvSpPr>
        <p:spPr>
          <a:xfrm>
            <a:off x="1957798" y="3375274"/>
            <a:ext cx="957943" cy="18505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2" name="Title 158">
            <a:extLst>
              <a:ext uri="{FF2B5EF4-FFF2-40B4-BE49-F238E27FC236}">
                <a16:creationId xmlns:a16="http://schemas.microsoft.com/office/drawing/2014/main" xmlns="" id="{7B4F236C-54C4-3D4A-A021-C732F798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Autofit/>
          </a:bodyPr>
          <a:lstStyle/>
          <a:p>
            <a:pPr algn="l"/>
            <a:r>
              <a:rPr dirty="0" lang="en-US" sz="2400"/>
              <a:t>What mediates the trans effects on transcription factors?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xmlns="" id="{39699DBC-5F5A-4C4C-A3CE-DCF0E261EC64}"/>
              </a:ext>
            </a:extLst>
          </p:cNvPr>
          <p:cNvGrpSpPr/>
          <p:nvPr/>
        </p:nvGrpSpPr>
        <p:grpSpPr>
          <a:xfrm>
            <a:off x="6190346" y="431369"/>
            <a:ext cx="2977842" cy="1170068"/>
            <a:chOff x="6073021" y="398549"/>
            <a:chExt cx="2977842" cy="1170068"/>
          </a:xfrm>
        </p:grpSpPr>
        <p:pic>
          <p:nvPicPr>
            <p:cNvPr descr="D:\Seafile\epigenereg_resources\portraits\johann_hawe_profile.png" id="24" name="Picture 2">
              <a:extLst>
                <a:ext uri="{FF2B5EF4-FFF2-40B4-BE49-F238E27FC236}">
                  <a16:creationId xmlns:a16="http://schemas.microsoft.com/office/drawing/2014/main" xmlns="" id="{C932B8EF-5F59-B449-9D27-C339C2E95D0E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cstate="screen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055" y="405531"/>
              <a:ext cx="589699" cy="76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xmlns="" id="{F8B2EBF3-5619-834E-AD87-D5A005C7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06470" y="410012"/>
              <a:ext cx="575931" cy="77030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xmlns="" id="{8DC1D6EC-90B9-654C-84B2-DE66C87CD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9" r="169"/>
            <a:stretch/>
          </p:blipFill>
          <p:spPr>
            <a:xfrm>
              <a:off x="8072920" y="398549"/>
              <a:ext cx="575931" cy="766524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xmlns="" id="{6FB565DF-4645-6E41-B4B7-9BF5EA637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34" l="689" r="61"/>
            <a:stretch/>
          </p:blipFill>
          <p:spPr>
            <a:xfrm>
              <a:off x="6167029" y="398549"/>
              <a:ext cx="589700" cy="768568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xmlns="" id="{15AF18D9-93C7-754A-B730-00D5640D9EF1}"/>
                </a:ext>
              </a:extLst>
            </p:cNvPr>
            <p:cNvSpPr txBox="1"/>
            <p:nvPr/>
          </p:nvSpPr>
          <p:spPr>
            <a:xfrm>
              <a:off x="6073021" y="1106952"/>
              <a:ext cx="812017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John</a:t>
              </a:r>
            </a:p>
            <a:p>
              <a:r>
                <a:rPr dirty="0" lang="en-US" sz="1200"/>
                <a:t>Chambers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xmlns="" id="{047EC906-F811-4948-B05F-284A58EC7B31}"/>
                </a:ext>
              </a:extLst>
            </p:cNvPr>
            <p:cNvSpPr txBox="1"/>
            <p:nvPr/>
          </p:nvSpPr>
          <p:spPr>
            <a:xfrm>
              <a:off x="7979736" y="1106952"/>
              <a:ext cx="1071127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Melanie</a:t>
              </a:r>
            </a:p>
            <a:p>
              <a:r>
                <a:rPr dirty="0" err="1" lang="en-US" sz="1200"/>
                <a:t>Waldenberger</a:t>
              </a:r>
              <a:endParaRPr dirty="0" lang="en-US" sz="120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xmlns="" id="{78F41FAD-F445-9448-A1D3-E72C5DCA4F04}"/>
                </a:ext>
              </a:extLst>
            </p:cNvPr>
            <p:cNvSpPr txBox="1"/>
            <p:nvPr/>
          </p:nvSpPr>
          <p:spPr>
            <a:xfrm>
              <a:off x="6721222" y="1106952"/>
              <a:ext cx="731290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Christian</a:t>
              </a:r>
            </a:p>
            <a:p>
              <a:r>
                <a:rPr dirty="0" err="1" lang="en-US" sz="1200"/>
                <a:t>Gieger</a:t>
              </a:r>
              <a:endParaRPr dirty="0" lang="en-US" sz="120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xmlns="" id="{1EDA64FF-0478-3D4B-8735-C48DB8D29749}"/>
                </a:ext>
              </a:extLst>
            </p:cNvPr>
            <p:cNvSpPr txBox="1"/>
            <p:nvPr/>
          </p:nvSpPr>
          <p:spPr>
            <a:xfrm>
              <a:off x="7347852" y="1106952"/>
              <a:ext cx="630301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Johann</a:t>
              </a:r>
            </a:p>
            <a:p>
              <a:r>
                <a:rPr dirty="0" err="1" lang="en-US" sz="1200"/>
                <a:t>Hawe</a:t>
              </a:r>
              <a:endParaRPr dirty="0" lang="en-US" sz="1200"/>
            </a:p>
          </p:txBody>
        </p:sp>
      </p:grp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 sz="900">
                <a:solidFill>
                  <a:srgbClr val="FAFAFA"/>
                </a:solidFill>
              </a:rPr>
              <a:t>22</a:t>
            </a:r>
            <a:endParaRPr dirty="0" lang="en-US" sz="90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5931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8"/>
      <p:bldP animBg="1" grpId="0" spid="9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KORA Log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75" y="235597"/>
            <a:ext cx="889766" cy="3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LOLIPOP Stud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30" y="294920"/>
            <a:ext cx="1118948" cy="25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3">
            <a:extLst>
              <a:ext uri="{FF2B5EF4-FFF2-40B4-BE49-F238E27FC236}">
                <a16:creationId xmlns="" xmlns:a16="http://schemas.microsoft.com/office/drawing/2014/main" id="{842FBE43-7FB9-40FA-B863-D0FA73DCF86E}"/>
              </a:ext>
            </a:extLst>
          </p:cNvPr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13" y="1050216"/>
            <a:ext cx="3564396" cy="35643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4108" y="62056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 ~ 3700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18083" y="62056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 ~ 3200</a:t>
            </a:r>
            <a:endParaRPr lang="en-US" sz="12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3E4384CF-888E-AF4E-A118-A1782030BF15}"/>
              </a:ext>
            </a:extLst>
          </p:cNvPr>
          <p:cNvGrpSpPr/>
          <p:nvPr/>
        </p:nvGrpSpPr>
        <p:grpSpPr>
          <a:xfrm>
            <a:off x="235298" y="1550918"/>
            <a:ext cx="4914545" cy="739262"/>
            <a:chOff x="235298" y="1550918"/>
            <a:chExt cx="4914545" cy="739262"/>
          </a:xfrm>
        </p:grpSpPr>
        <p:sp>
          <p:nvSpPr>
            <p:cNvPr id="3" name="Rectangle 2"/>
            <p:cNvSpPr/>
            <p:nvPr/>
          </p:nvSpPr>
          <p:spPr>
            <a:xfrm>
              <a:off x="1992797" y="1550918"/>
              <a:ext cx="3157046" cy="54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298" y="1990098"/>
              <a:ext cx="17740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 i="1" dirty="0" err="1"/>
                <a:t>trans</a:t>
              </a:r>
              <a:r>
                <a:rPr lang="de-DE" sz="1350" dirty="0"/>
                <a:t> </a:t>
              </a:r>
              <a:r>
                <a:rPr lang="de-DE" sz="1350" dirty="0" err="1"/>
                <a:t>meQTL</a:t>
              </a:r>
              <a:r>
                <a:rPr lang="de-DE" sz="1350" dirty="0"/>
                <a:t> (</a:t>
              </a:r>
              <a:r>
                <a:rPr lang="de-DE" sz="1350" dirty="0" err="1"/>
                <a:t>hotspot</a:t>
              </a:r>
              <a:r>
                <a:rPr lang="de-DE" sz="1350" dirty="0"/>
                <a:t>)</a:t>
              </a:r>
              <a:endParaRPr lang="en-US" sz="135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304666" y="1642736"/>
              <a:ext cx="540060" cy="324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6B6D7D6-83CA-6A49-8E05-478AA2A2FDFC}"/>
              </a:ext>
            </a:extLst>
          </p:cNvPr>
          <p:cNvGrpSpPr/>
          <p:nvPr/>
        </p:nvGrpSpPr>
        <p:grpSpPr>
          <a:xfrm>
            <a:off x="120845" y="2275689"/>
            <a:ext cx="1495217" cy="1886091"/>
            <a:chOff x="120845" y="2275689"/>
            <a:chExt cx="1495217" cy="1886091"/>
          </a:xfrm>
        </p:grpSpPr>
        <p:sp>
          <p:nvSpPr>
            <p:cNvPr id="13" name="TextBox 12"/>
            <p:cNvSpPr txBox="1"/>
            <p:nvPr/>
          </p:nvSpPr>
          <p:spPr>
            <a:xfrm>
              <a:off x="284343" y="3861698"/>
              <a:ext cx="12925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 dirty="0"/>
                <a:t>ca. </a:t>
              </a:r>
              <a:r>
                <a:rPr lang="de-DE" sz="1350" i="1" dirty="0"/>
                <a:t>11x10</a:t>
              </a:r>
              <a:r>
                <a:rPr lang="de-DE" sz="1350" i="1" baseline="30000" dirty="0"/>
                <a:t>6</a:t>
              </a:r>
              <a:r>
                <a:rPr lang="de-DE" sz="1350" i="1" dirty="0"/>
                <a:t> </a:t>
              </a:r>
              <a:r>
                <a:rPr lang="de-DE" sz="1350" i="1" dirty="0" err="1"/>
                <a:t>pairs</a:t>
              </a:r>
              <a:endParaRPr lang="de-DE" sz="1350" i="1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45" y="2275689"/>
              <a:ext cx="1495217" cy="1580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0584BC70-C286-5946-9004-19AD4C9235DD}"/>
              </a:ext>
            </a:extLst>
          </p:cNvPr>
          <p:cNvSpPr txBox="1"/>
          <p:nvPr/>
        </p:nvSpPr>
        <p:spPr>
          <a:xfrm>
            <a:off x="4803050" y="4872106"/>
            <a:ext cx="407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Hawe</a:t>
            </a:r>
            <a:r>
              <a:rPr lang="en-US" sz="1400" dirty="0"/>
              <a:t>, …, </a:t>
            </a:r>
            <a:r>
              <a:rPr lang="en-US" sz="1400" dirty="0" err="1"/>
              <a:t>Heinig</a:t>
            </a:r>
            <a:r>
              <a:rPr lang="en-US" sz="1400" dirty="0"/>
              <a:t>*, .. (co-last) in press Nature Genetics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="" xmlns:a16="http://schemas.microsoft.com/office/drawing/2014/main" id="{AA9C663C-CB7F-434E-9495-4948CFB2C6C8}"/>
              </a:ext>
            </a:extLst>
          </p:cNvPr>
          <p:cNvGrpSpPr/>
          <p:nvPr/>
        </p:nvGrpSpPr>
        <p:grpSpPr>
          <a:xfrm>
            <a:off x="5246209" y="1550918"/>
            <a:ext cx="3666762" cy="2375617"/>
            <a:chOff x="5246209" y="1550918"/>
            <a:chExt cx="3666762" cy="2375617"/>
          </a:xfrm>
        </p:grpSpPr>
        <p:pic>
          <p:nvPicPr>
            <p:cNvPr id="16" name="Picture 2">
              <a:extLst>
                <a:ext uri="{FF2B5EF4-FFF2-40B4-BE49-F238E27FC236}">
                  <a16:creationId xmlns="" xmlns:a16="http://schemas.microsoft.com/office/drawing/2014/main" id="{40B712EE-2216-FE43-B3F2-2DEED64EE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276" y="1725913"/>
              <a:ext cx="3652695" cy="2200622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D64757B9-C533-A443-8057-18F41D915E6B}"/>
                </a:ext>
              </a:extLst>
            </p:cNvPr>
            <p:cNvSpPr/>
            <p:nvPr/>
          </p:nvSpPr>
          <p:spPr>
            <a:xfrm>
              <a:off x="5490342" y="2275688"/>
              <a:ext cx="3422629" cy="161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="" xmlns:a16="http://schemas.microsoft.com/office/drawing/2014/main" id="{35DF55B7-B228-2F40-B1E2-D4E9E7E483BE}"/>
                </a:ext>
              </a:extLst>
            </p:cNvPr>
            <p:cNvSpPr/>
            <p:nvPr/>
          </p:nvSpPr>
          <p:spPr>
            <a:xfrm>
              <a:off x="7887284" y="2172527"/>
              <a:ext cx="195087" cy="390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17081160-5939-F248-B5B6-660D8B66D31A}"/>
                </a:ext>
              </a:extLst>
            </p:cNvPr>
            <p:cNvSpPr/>
            <p:nvPr/>
          </p:nvSpPr>
          <p:spPr>
            <a:xfrm>
              <a:off x="5466129" y="2172527"/>
              <a:ext cx="1180088" cy="390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Gewinkelte Verbindung 28">
              <a:extLst>
                <a:ext uri="{FF2B5EF4-FFF2-40B4-BE49-F238E27FC236}">
                  <a16:creationId xmlns="" xmlns:a16="http://schemas.microsoft.com/office/drawing/2014/main" id="{B24F1C24-78AF-7D46-B64C-BD9108FBA81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209" y="1550918"/>
              <a:ext cx="3305117" cy="531100"/>
            </a:xfrm>
            <a:prstGeom prst="bentConnector3">
              <a:avLst>
                <a:gd name="adj1" fmla="val 9994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>
              <a:extLst>
                <a:ext uri="{FF2B5EF4-FFF2-40B4-BE49-F238E27FC236}">
                  <a16:creationId xmlns="" xmlns:a16="http://schemas.microsoft.com/office/drawing/2014/main" id="{B0635212-5B49-5547-B207-720C0692735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60696" y="1804504"/>
              <a:ext cx="509919" cy="110758"/>
            </a:xfrm>
            <a:prstGeom prst="bentConnector3">
              <a:avLst>
                <a:gd name="adj1" fmla="val 126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843B5FF8-E4CB-C44B-993F-C48CD024B937}"/>
              </a:ext>
            </a:extLst>
          </p:cNvPr>
          <p:cNvSpPr txBox="1"/>
          <p:nvPr/>
        </p:nvSpPr>
        <p:spPr>
          <a:xfrm>
            <a:off x="2267323" y="949457"/>
            <a:ext cx="2882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Significant SNP – CpG associations (</a:t>
            </a:r>
            <a:r>
              <a:rPr lang="en-US" sz="1200" dirty="0" err="1"/>
              <a:t>meQTL</a:t>
            </a:r>
            <a:r>
              <a:rPr lang="en-US" sz="1200" dirty="0"/>
              <a:t>)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="" xmlns:a16="http://schemas.microsoft.com/office/drawing/2014/main" id="{128778F7-71F0-9C41-821A-E546FBCA157B}"/>
              </a:ext>
            </a:extLst>
          </p:cNvPr>
          <p:cNvGrpSpPr/>
          <p:nvPr/>
        </p:nvGrpSpPr>
        <p:grpSpPr>
          <a:xfrm>
            <a:off x="4013982" y="3570513"/>
            <a:ext cx="4898989" cy="865499"/>
            <a:chOff x="4013982" y="3570513"/>
            <a:chExt cx="4898989" cy="865499"/>
          </a:xfrm>
        </p:grpSpPr>
        <p:cxnSp>
          <p:nvCxnSpPr>
            <p:cNvPr id="45" name="Gewinkelte Verbindung 44">
              <a:extLst>
                <a:ext uri="{FF2B5EF4-FFF2-40B4-BE49-F238E27FC236}">
                  <a16:creationId xmlns="" xmlns:a16="http://schemas.microsoft.com/office/drawing/2014/main" id="{5CD2833F-9C8F-1446-A238-946FBCAF6977}"/>
                </a:ext>
              </a:extLst>
            </p:cNvPr>
            <p:cNvCxnSpPr/>
            <p:nvPr/>
          </p:nvCxnSpPr>
          <p:spPr>
            <a:xfrm flipV="1">
              <a:off x="4013982" y="3926535"/>
              <a:ext cx="2963593" cy="509477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>
              <a:extLst>
                <a:ext uri="{FF2B5EF4-FFF2-40B4-BE49-F238E27FC236}">
                  <a16:creationId xmlns="" xmlns:a16="http://schemas.microsoft.com/office/drawing/2014/main" id="{716CCC9F-9D69-6642-BBD6-DBEC47188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3822"/>
            <a:stretch/>
          </p:blipFill>
          <p:spPr>
            <a:xfrm>
              <a:off x="5260276" y="3570513"/>
              <a:ext cx="3652695" cy="356021"/>
            </a:xfrm>
            <a:prstGeom prst="rect">
              <a:avLst/>
            </a:prstGeom>
          </p:spPr>
        </p:pic>
      </p:grp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D092C2F5-BEB0-0648-A9B1-4B00434FC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799" y="1725913"/>
            <a:ext cx="3652695" cy="2200622"/>
          </a:xfrm>
          <a:prstGeom prst="rect">
            <a:avLst/>
          </a:prstGeom>
        </p:spPr>
      </p:pic>
      <p:sp>
        <p:nvSpPr>
          <p:cNvPr id="21" name="Titel 20">
            <a:extLst>
              <a:ext uri="{FF2B5EF4-FFF2-40B4-BE49-F238E27FC236}">
                <a16:creationId xmlns="" xmlns:a16="http://schemas.microsoft.com/office/drawing/2014/main" id="{81649194-B78D-2149-BD24-1DD109E2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39038" cy="857250"/>
          </a:xfrm>
        </p:spPr>
        <p:txBody>
          <a:bodyPr/>
          <a:lstStyle/>
          <a:p>
            <a:r>
              <a:rPr lang="de-DE" dirty="0" err="1"/>
              <a:t>Regulatory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DNA </a:t>
            </a:r>
            <a:r>
              <a:rPr lang="de-DE" dirty="0" err="1"/>
              <a:t>methylation</a:t>
            </a:r>
            <a:endParaRPr lang="en-US" dirty="0"/>
          </a:p>
        </p:txBody>
      </p:sp>
      <p:grpSp>
        <p:nvGrpSpPr>
          <p:cNvPr id="34" name="Gruppieren 33">
            <a:extLst>
              <a:ext uri="{FF2B5EF4-FFF2-40B4-BE49-F238E27FC236}">
                <a16:creationId xmlns="" xmlns:a16="http://schemas.microsoft.com/office/drawing/2014/main" id="{EC47E771-238A-C642-863E-A552B3E61727}"/>
              </a:ext>
            </a:extLst>
          </p:cNvPr>
          <p:cNvGrpSpPr/>
          <p:nvPr/>
        </p:nvGrpSpPr>
        <p:grpSpPr>
          <a:xfrm>
            <a:off x="8247069" y="194162"/>
            <a:ext cx="665902" cy="1163086"/>
            <a:chOff x="7347852" y="405531"/>
            <a:chExt cx="665902" cy="1163086"/>
          </a:xfrm>
        </p:grpSpPr>
        <p:pic>
          <p:nvPicPr>
            <p:cNvPr id="35" name="Picture 2" descr="D:\Seafile\epigenereg_resources\portraits\johann_hawe_profile.png">
              <a:extLst>
                <a:ext uri="{FF2B5EF4-FFF2-40B4-BE49-F238E27FC236}">
                  <a16:creationId xmlns="" xmlns:a16="http://schemas.microsoft.com/office/drawing/2014/main" id="{0D6C86E6-A139-4A46-A216-E898627A1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055" y="405531"/>
              <a:ext cx="589699" cy="76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feld 43">
              <a:extLst>
                <a:ext uri="{FF2B5EF4-FFF2-40B4-BE49-F238E27FC236}">
                  <a16:creationId xmlns="" xmlns:a16="http://schemas.microsoft.com/office/drawing/2014/main" id="{1488DEC9-3D1D-F44A-88A1-CF79B6123B74}"/>
                </a:ext>
              </a:extLst>
            </p:cNvPr>
            <p:cNvSpPr txBox="1"/>
            <p:nvPr/>
          </p:nvSpPr>
          <p:spPr>
            <a:xfrm>
              <a:off x="7347852" y="1106952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Johann</a:t>
              </a:r>
            </a:p>
            <a:p>
              <a:r>
                <a:rPr lang="en-US" sz="1200" dirty="0" err="1"/>
                <a:t>Hawe</a:t>
              </a:r>
              <a:endParaRPr lang="en-US" sz="1200" dirty="0"/>
            </a:p>
          </p:txBody>
        </p:sp>
      </p:grpSp>
      <p:sp>
        <p:nvSpPr>
          <p:cNvPr id="36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23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3">
            <a:extLst>
              <a:ext uri="{FF2B5EF4-FFF2-40B4-BE49-F238E27FC236}">
                <a16:creationId xmlns="" xmlns:a16="http://schemas.microsoft.com/office/drawing/2014/main" id="{842FBE43-7FB9-40FA-B863-D0FA73DCF86E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13" y="1050216"/>
            <a:ext cx="3564396" cy="35643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3E4384CF-888E-AF4E-A118-A1782030BF15}"/>
              </a:ext>
            </a:extLst>
          </p:cNvPr>
          <p:cNvGrpSpPr/>
          <p:nvPr/>
        </p:nvGrpSpPr>
        <p:grpSpPr>
          <a:xfrm>
            <a:off x="235298" y="1550918"/>
            <a:ext cx="4914545" cy="739262"/>
            <a:chOff x="235298" y="1550918"/>
            <a:chExt cx="4914545" cy="739262"/>
          </a:xfrm>
        </p:grpSpPr>
        <p:sp>
          <p:nvSpPr>
            <p:cNvPr id="3" name="Rectangle 2"/>
            <p:cNvSpPr/>
            <p:nvPr/>
          </p:nvSpPr>
          <p:spPr>
            <a:xfrm>
              <a:off x="1992797" y="1550918"/>
              <a:ext cx="3157046" cy="54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298" y="1990098"/>
              <a:ext cx="17740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 i="1" dirty="0" err="1"/>
                <a:t>trans</a:t>
              </a:r>
              <a:r>
                <a:rPr lang="de-DE" sz="1350" dirty="0"/>
                <a:t> </a:t>
              </a:r>
              <a:r>
                <a:rPr lang="de-DE" sz="1350" dirty="0" err="1"/>
                <a:t>meQTL</a:t>
              </a:r>
              <a:r>
                <a:rPr lang="de-DE" sz="1350" dirty="0"/>
                <a:t> (</a:t>
              </a:r>
              <a:r>
                <a:rPr lang="de-DE" sz="1350" dirty="0" err="1"/>
                <a:t>hotspot</a:t>
              </a:r>
              <a:r>
                <a:rPr lang="de-DE" sz="1350" dirty="0"/>
                <a:t>)</a:t>
              </a:r>
              <a:endParaRPr lang="en-US" sz="135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304666" y="1642736"/>
              <a:ext cx="540060" cy="324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6B6D7D6-83CA-6A49-8E05-478AA2A2FDFC}"/>
              </a:ext>
            </a:extLst>
          </p:cNvPr>
          <p:cNvGrpSpPr/>
          <p:nvPr/>
        </p:nvGrpSpPr>
        <p:grpSpPr>
          <a:xfrm>
            <a:off x="120845" y="2275689"/>
            <a:ext cx="1495217" cy="1886091"/>
            <a:chOff x="120845" y="2275689"/>
            <a:chExt cx="1495217" cy="1886091"/>
          </a:xfrm>
        </p:grpSpPr>
        <p:sp>
          <p:nvSpPr>
            <p:cNvPr id="13" name="TextBox 12"/>
            <p:cNvSpPr txBox="1"/>
            <p:nvPr/>
          </p:nvSpPr>
          <p:spPr>
            <a:xfrm>
              <a:off x="284343" y="3861698"/>
              <a:ext cx="12925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 dirty="0"/>
                <a:t>ca. </a:t>
              </a:r>
              <a:r>
                <a:rPr lang="de-DE" sz="1350" i="1" dirty="0"/>
                <a:t>11x10</a:t>
              </a:r>
              <a:r>
                <a:rPr lang="de-DE" sz="1350" i="1" baseline="30000" dirty="0"/>
                <a:t>6</a:t>
              </a:r>
              <a:r>
                <a:rPr lang="de-DE" sz="1350" i="1" dirty="0"/>
                <a:t> </a:t>
              </a:r>
              <a:r>
                <a:rPr lang="de-DE" sz="1350" i="1" dirty="0" err="1"/>
                <a:t>pairs</a:t>
              </a:r>
              <a:endParaRPr lang="de-DE" sz="1350" i="1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45" y="2275689"/>
              <a:ext cx="1495217" cy="1580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="" xmlns:a16="http://schemas.microsoft.com/office/drawing/2014/main" id="{AA9C663C-CB7F-434E-9495-4948CFB2C6C8}"/>
              </a:ext>
            </a:extLst>
          </p:cNvPr>
          <p:cNvGrpSpPr/>
          <p:nvPr/>
        </p:nvGrpSpPr>
        <p:grpSpPr>
          <a:xfrm>
            <a:off x="5260276" y="1725913"/>
            <a:ext cx="3652695" cy="2200622"/>
            <a:chOff x="5260276" y="1725913"/>
            <a:chExt cx="3652695" cy="2200622"/>
          </a:xfrm>
        </p:grpSpPr>
        <p:pic>
          <p:nvPicPr>
            <p:cNvPr id="16" name="Picture 2">
              <a:extLst>
                <a:ext uri="{FF2B5EF4-FFF2-40B4-BE49-F238E27FC236}">
                  <a16:creationId xmlns="" xmlns:a16="http://schemas.microsoft.com/office/drawing/2014/main" id="{40B712EE-2216-FE43-B3F2-2DEED64EE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0276" y="1725913"/>
              <a:ext cx="3652695" cy="2200622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D64757B9-C533-A443-8057-18F41D915E6B}"/>
                </a:ext>
              </a:extLst>
            </p:cNvPr>
            <p:cNvSpPr/>
            <p:nvPr/>
          </p:nvSpPr>
          <p:spPr>
            <a:xfrm>
              <a:off x="5490342" y="2275688"/>
              <a:ext cx="3422629" cy="161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="" xmlns:a16="http://schemas.microsoft.com/office/drawing/2014/main" id="{35DF55B7-B228-2F40-B1E2-D4E9E7E483BE}"/>
                </a:ext>
              </a:extLst>
            </p:cNvPr>
            <p:cNvSpPr/>
            <p:nvPr/>
          </p:nvSpPr>
          <p:spPr>
            <a:xfrm>
              <a:off x="7887284" y="2172527"/>
              <a:ext cx="195087" cy="390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17081160-5939-F248-B5B6-660D8B66D31A}"/>
                </a:ext>
              </a:extLst>
            </p:cNvPr>
            <p:cNvSpPr/>
            <p:nvPr/>
          </p:nvSpPr>
          <p:spPr>
            <a:xfrm>
              <a:off x="5466129" y="2172527"/>
              <a:ext cx="1180088" cy="390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843B5FF8-E4CB-C44B-993F-C48CD024B937}"/>
              </a:ext>
            </a:extLst>
          </p:cNvPr>
          <p:cNvSpPr txBox="1"/>
          <p:nvPr/>
        </p:nvSpPr>
        <p:spPr>
          <a:xfrm>
            <a:off x="2267323" y="949457"/>
            <a:ext cx="2882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Significant SNP – CpG associations (</a:t>
            </a:r>
            <a:r>
              <a:rPr lang="en-US" sz="1200" dirty="0" err="1"/>
              <a:t>meQTL</a:t>
            </a:r>
            <a:r>
              <a:rPr lang="en-US" sz="1200" dirty="0"/>
              <a:t>)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716CCC9F-9D69-6642-BBD6-DBEC47188A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822"/>
          <a:stretch/>
        </p:blipFill>
        <p:spPr>
          <a:xfrm>
            <a:off x="5260276" y="3570513"/>
            <a:ext cx="3652695" cy="356021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D092C2F5-BEB0-0648-A9B1-4B00434F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799" y="1725913"/>
            <a:ext cx="3652695" cy="2200622"/>
          </a:xfrm>
          <a:prstGeom prst="rect">
            <a:avLst/>
          </a:prstGeom>
        </p:spPr>
      </p:pic>
      <p:sp>
        <p:nvSpPr>
          <p:cNvPr id="21" name="Titel 20">
            <a:extLst>
              <a:ext uri="{FF2B5EF4-FFF2-40B4-BE49-F238E27FC236}">
                <a16:creationId xmlns="" xmlns:a16="http://schemas.microsoft.com/office/drawing/2014/main" id="{81649194-B78D-2149-BD24-1DD109E2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39038" cy="857250"/>
          </a:xfrm>
        </p:spPr>
        <p:txBody>
          <a:bodyPr/>
          <a:lstStyle/>
          <a:p>
            <a:r>
              <a:rPr lang="de-DE" dirty="0" err="1"/>
              <a:t>Regulatory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DNA </a:t>
            </a:r>
            <a:r>
              <a:rPr lang="de-DE" dirty="0" err="1"/>
              <a:t>methylation</a:t>
            </a:r>
            <a:endParaRPr lang="en-US" dirty="0"/>
          </a:p>
        </p:txBody>
      </p:sp>
      <p:grpSp>
        <p:nvGrpSpPr>
          <p:cNvPr id="34" name="Gruppieren 33">
            <a:extLst>
              <a:ext uri="{FF2B5EF4-FFF2-40B4-BE49-F238E27FC236}">
                <a16:creationId xmlns="" xmlns:a16="http://schemas.microsoft.com/office/drawing/2014/main" id="{EC47E771-238A-C642-863E-A552B3E61727}"/>
              </a:ext>
            </a:extLst>
          </p:cNvPr>
          <p:cNvGrpSpPr/>
          <p:nvPr/>
        </p:nvGrpSpPr>
        <p:grpSpPr>
          <a:xfrm>
            <a:off x="8247069" y="194162"/>
            <a:ext cx="665902" cy="1163086"/>
            <a:chOff x="7347852" y="405531"/>
            <a:chExt cx="665902" cy="1163086"/>
          </a:xfrm>
        </p:grpSpPr>
        <p:pic>
          <p:nvPicPr>
            <p:cNvPr id="35" name="Picture 2" descr="D:\Seafile\epigenereg_resources\portraits\johann_hawe_profile.png">
              <a:extLst>
                <a:ext uri="{FF2B5EF4-FFF2-40B4-BE49-F238E27FC236}">
                  <a16:creationId xmlns="" xmlns:a16="http://schemas.microsoft.com/office/drawing/2014/main" id="{0D6C86E6-A139-4A46-A216-E898627A1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055" y="405531"/>
              <a:ext cx="589699" cy="76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feld 43">
              <a:extLst>
                <a:ext uri="{FF2B5EF4-FFF2-40B4-BE49-F238E27FC236}">
                  <a16:creationId xmlns="" xmlns:a16="http://schemas.microsoft.com/office/drawing/2014/main" id="{1488DEC9-3D1D-F44A-88A1-CF79B6123B74}"/>
                </a:ext>
              </a:extLst>
            </p:cNvPr>
            <p:cNvSpPr txBox="1"/>
            <p:nvPr/>
          </p:nvSpPr>
          <p:spPr>
            <a:xfrm>
              <a:off x="7347852" y="1106952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Johann</a:t>
              </a:r>
            </a:p>
            <a:p>
              <a:r>
                <a:rPr lang="en-US" sz="1200" dirty="0" err="1"/>
                <a:t>Hawe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1E07D46-72D2-CE45-86E1-D8F983F9681B}"/>
              </a:ext>
            </a:extLst>
          </p:cNvPr>
          <p:cNvGrpSpPr/>
          <p:nvPr/>
        </p:nvGrpSpPr>
        <p:grpSpPr>
          <a:xfrm>
            <a:off x="5590367" y="471420"/>
            <a:ext cx="2548657" cy="1313039"/>
            <a:chOff x="5590367" y="471420"/>
            <a:chExt cx="2548657" cy="1313039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6854F8C7-1C90-C640-86A4-85838047966B}"/>
                </a:ext>
              </a:extLst>
            </p:cNvPr>
            <p:cNvGrpSpPr/>
            <p:nvPr/>
          </p:nvGrpSpPr>
          <p:grpSpPr>
            <a:xfrm rot="5400000">
              <a:off x="6478505" y="123939"/>
              <a:ext cx="772382" cy="2548657"/>
              <a:chOff x="6514786" y="288621"/>
              <a:chExt cx="772382" cy="2548657"/>
            </a:xfrm>
          </p:grpSpPr>
          <p:pic>
            <p:nvPicPr>
              <p:cNvPr id="48" name="Grafik 19">
                <a:extLst>
                  <a:ext uri="{FF2B5EF4-FFF2-40B4-BE49-F238E27FC236}">
                    <a16:creationId xmlns="" xmlns:a16="http://schemas.microsoft.com/office/drawing/2014/main" id="{6011AF60-DED1-B04A-93E8-10C4C450A6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4671"/>
              <a:stretch/>
            </p:blipFill>
            <p:spPr>
              <a:xfrm rot="5400000" flipV="1">
                <a:off x="6669455" y="141639"/>
                <a:ext cx="470731" cy="764695"/>
              </a:xfrm>
              <a:prstGeom prst="rect">
                <a:avLst/>
              </a:prstGeom>
            </p:spPr>
          </p:pic>
          <p:pic>
            <p:nvPicPr>
              <p:cNvPr id="49" name="Grafik 66">
                <a:extLst>
                  <a:ext uri="{FF2B5EF4-FFF2-40B4-BE49-F238E27FC236}">
                    <a16:creationId xmlns="" xmlns:a16="http://schemas.microsoft.com/office/drawing/2014/main" id="{9C3BB94D-2C1C-5D43-B101-800B45B8D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2080"/>
              <a:stretch/>
            </p:blipFill>
            <p:spPr>
              <a:xfrm rot="5400000" flipV="1">
                <a:off x="6711128" y="1462698"/>
                <a:ext cx="372012" cy="764695"/>
              </a:xfrm>
              <a:prstGeom prst="rect">
                <a:avLst/>
              </a:prstGeom>
            </p:spPr>
          </p:pic>
          <p:pic>
            <p:nvPicPr>
              <p:cNvPr id="50" name="Grafik 67">
                <a:extLst>
                  <a:ext uri="{FF2B5EF4-FFF2-40B4-BE49-F238E27FC236}">
                    <a16:creationId xmlns="" xmlns:a16="http://schemas.microsoft.com/office/drawing/2014/main" id="{55756A00-DC80-D74F-9843-CBEC0FFD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819" r="33321"/>
              <a:stretch/>
            </p:blipFill>
            <p:spPr>
              <a:xfrm rot="5400000" flipV="1">
                <a:off x="6692563" y="2242672"/>
                <a:ext cx="424516" cy="764695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C366FD5F-1ABD-1F45-9140-72EFC22E1544}"/>
                </a:ext>
              </a:extLst>
            </p:cNvPr>
            <p:cNvSpPr txBox="1"/>
            <p:nvPr/>
          </p:nvSpPr>
          <p:spPr>
            <a:xfrm>
              <a:off x="6117970" y="471420"/>
              <a:ext cx="17263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measure temperature</a:t>
              </a:r>
            </a:p>
            <a:p>
              <a:r>
                <a:rPr lang="en-US" sz="1350" dirty="0">
                  <a:solidFill>
                    <a:srgbClr val="C00000"/>
                  </a:solidFill>
                </a:rPr>
                <a:t>at each </a:t>
              </a:r>
              <a:r>
                <a:rPr lang="en-US" sz="1350" i="1" dirty="0">
                  <a:solidFill>
                    <a:srgbClr val="C00000"/>
                  </a:solidFill>
                </a:rPr>
                <a:t>trans </a:t>
              </a:r>
              <a:r>
                <a:rPr lang="en-US" sz="1350" dirty="0">
                  <a:solidFill>
                    <a:srgbClr val="C00000"/>
                  </a:solidFill>
                </a:rPr>
                <a:t>gene</a:t>
              </a:r>
            </a:p>
          </p:txBody>
        </p:sp>
      </p:grpSp>
      <p:grpSp>
        <p:nvGrpSpPr>
          <p:cNvPr id="38" name="Gruppieren 20">
            <a:extLst>
              <a:ext uri="{FF2B5EF4-FFF2-40B4-BE49-F238E27FC236}">
                <a16:creationId xmlns="" xmlns:a16="http://schemas.microsoft.com/office/drawing/2014/main" id="{F18AB996-9A1B-0B41-9564-E604C857F040}"/>
              </a:ext>
            </a:extLst>
          </p:cNvPr>
          <p:cNvGrpSpPr/>
          <p:nvPr/>
        </p:nvGrpSpPr>
        <p:grpSpPr>
          <a:xfrm rot="5400000">
            <a:off x="6102773" y="3086039"/>
            <a:ext cx="1313668" cy="2909352"/>
            <a:chOff x="7147868" y="2770081"/>
            <a:chExt cx="1751559" cy="3879135"/>
          </a:xfrm>
        </p:grpSpPr>
        <p:pic>
          <p:nvPicPr>
            <p:cNvPr id="41" name="Grafik 57">
              <a:extLst>
                <a:ext uri="{FF2B5EF4-FFF2-40B4-BE49-F238E27FC236}">
                  <a16:creationId xmlns="" xmlns:a16="http://schemas.microsoft.com/office/drawing/2014/main" id="{C034BD03-A9AB-EB42-929D-56A9E73A3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7147868" y="2770081"/>
              <a:ext cx="778832" cy="1168249"/>
            </a:xfrm>
            <a:prstGeom prst="rect">
              <a:avLst/>
            </a:prstGeom>
          </p:spPr>
        </p:pic>
        <p:pic>
          <p:nvPicPr>
            <p:cNvPr id="42" name="Grafik 58">
              <a:extLst>
                <a:ext uri="{FF2B5EF4-FFF2-40B4-BE49-F238E27FC236}">
                  <a16:creationId xmlns="" xmlns:a16="http://schemas.microsoft.com/office/drawing/2014/main" id="{24533DA0-1E66-5543-8884-23F96142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7147868" y="3493340"/>
              <a:ext cx="778832" cy="1168249"/>
            </a:xfrm>
            <a:prstGeom prst="rect">
              <a:avLst/>
            </a:prstGeom>
          </p:spPr>
        </p:pic>
        <p:pic>
          <p:nvPicPr>
            <p:cNvPr id="43" name="Grafik 59">
              <a:extLst>
                <a:ext uri="{FF2B5EF4-FFF2-40B4-BE49-F238E27FC236}">
                  <a16:creationId xmlns="" xmlns:a16="http://schemas.microsoft.com/office/drawing/2014/main" id="{A61D2ADE-7C33-7E40-82E6-EC65AB9E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7147868" y="4115871"/>
              <a:ext cx="778832" cy="1168249"/>
            </a:xfrm>
            <a:prstGeom prst="rect">
              <a:avLst/>
            </a:prstGeom>
          </p:spPr>
        </p:pic>
        <p:pic>
          <p:nvPicPr>
            <p:cNvPr id="46" name="Grafik 64">
              <a:extLst>
                <a:ext uri="{FF2B5EF4-FFF2-40B4-BE49-F238E27FC236}">
                  <a16:creationId xmlns="" xmlns:a16="http://schemas.microsoft.com/office/drawing/2014/main" id="{EA9666A8-7DBB-2540-85EB-E3A3286DB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7147868" y="4858436"/>
              <a:ext cx="778832" cy="1168249"/>
            </a:xfrm>
            <a:prstGeom prst="rect">
              <a:avLst/>
            </a:prstGeom>
          </p:spPr>
        </p:pic>
        <p:pic>
          <p:nvPicPr>
            <p:cNvPr id="47" name="Grafik 65">
              <a:extLst>
                <a:ext uri="{FF2B5EF4-FFF2-40B4-BE49-F238E27FC236}">
                  <a16:creationId xmlns="" xmlns:a16="http://schemas.microsoft.com/office/drawing/2014/main" id="{56EBB17E-3671-8A44-A16D-F2436AA0B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7147868" y="5480967"/>
              <a:ext cx="778832" cy="116824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E78825F-85D9-3446-A56A-1CC728FC5371}"/>
                </a:ext>
              </a:extLst>
            </p:cNvPr>
            <p:cNvSpPr txBox="1"/>
            <p:nvPr/>
          </p:nvSpPr>
          <p:spPr>
            <a:xfrm rot="16200000">
              <a:off x="7621812" y="4211507"/>
              <a:ext cx="1878121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rgbClr val="C00000"/>
                  </a:solidFill>
                </a:rPr>
                <a:t>heat up</a:t>
              </a:r>
            </a:p>
            <a:p>
              <a:r>
                <a:rPr lang="en-US" sz="1350" i="1" dirty="0">
                  <a:solidFill>
                    <a:srgbClr val="C00000"/>
                  </a:solidFill>
                </a:rPr>
                <a:t>trans</a:t>
              </a:r>
              <a:r>
                <a:rPr lang="en-US" sz="1350" dirty="0">
                  <a:solidFill>
                    <a:srgbClr val="C00000"/>
                  </a:solidFill>
                </a:rPr>
                <a:t> linked </a:t>
              </a:r>
              <a:r>
                <a:rPr lang="en-US" sz="1350" dirty="0" err="1">
                  <a:solidFill>
                    <a:srgbClr val="C00000"/>
                  </a:solidFill>
                </a:rPr>
                <a:t>CpGs</a:t>
              </a:r>
              <a:endParaRPr lang="en-US" sz="1350" dirty="0">
                <a:solidFill>
                  <a:srgbClr val="C00000"/>
                </a:solidFill>
              </a:endParaRPr>
            </a:p>
          </p:txBody>
        </p:sp>
      </p:grpSp>
      <p:sp>
        <p:nvSpPr>
          <p:cNvPr id="52" name="TextBox 146">
            <a:extLst>
              <a:ext uri="{FF2B5EF4-FFF2-40B4-BE49-F238E27FC236}">
                <a16:creationId xmlns="" xmlns:a16="http://schemas.microsoft.com/office/drawing/2014/main" id="{247B7167-6C88-B54B-B2D5-8C316BD10187}"/>
              </a:ext>
            </a:extLst>
          </p:cNvPr>
          <p:cNvSpPr txBox="1"/>
          <p:nvPr/>
        </p:nvSpPr>
        <p:spPr>
          <a:xfrm>
            <a:off x="6346194" y="2506158"/>
            <a:ext cx="1157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random walk</a:t>
            </a:r>
          </a:p>
          <a:p>
            <a:pPr algn="ctr"/>
            <a:r>
              <a:rPr lang="en-US" sz="1350" dirty="0">
                <a:solidFill>
                  <a:srgbClr val="C00000"/>
                </a:solidFill>
              </a:rPr>
              <a:t>≙</a:t>
            </a:r>
          </a:p>
          <a:p>
            <a:pPr algn="ctr"/>
            <a:r>
              <a:rPr lang="en-US" sz="1350" dirty="0">
                <a:solidFill>
                  <a:srgbClr val="C00000"/>
                </a:solidFill>
              </a:rPr>
              <a:t>heat diffusion</a:t>
            </a:r>
          </a:p>
        </p:txBody>
      </p:sp>
      <p:sp>
        <p:nvSpPr>
          <p:cNvPr id="40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24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">
            <a:extLst>
              <a:ext uri="{FF2B5EF4-FFF2-40B4-BE49-F238E27FC236}">
                <a16:creationId xmlns="" xmlns:a16="http://schemas.microsoft.com/office/drawing/2014/main" id="{B1840F99-F932-5E41-8CC6-898CD3453B9F}"/>
              </a:ext>
            </a:extLst>
          </p:cNvPr>
          <p:cNvPicPr/>
          <p:nvPr/>
        </p:nvPicPr>
        <p:blipFill rotWithShape="1">
          <a:blip r:embed="rId3"/>
          <a:srcRect b="31510"/>
          <a:stretch/>
        </p:blipFill>
        <p:spPr>
          <a:xfrm>
            <a:off x="1290529" y="759465"/>
            <a:ext cx="6255653" cy="364958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84E82832-913C-3346-9B24-1159F6B8DABB}"/>
              </a:ext>
            </a:extLst>
          </p:cNvPr>
          <p:cNvSpPr/>
          <p:nvPr/>
        </p:nvSpPr>
        <p:spPr>
          <a:xfrm>
            <a:off x="3977614" y="758120"/>
            <a:ext cx="3985286" cy="3051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58054" y="2806352"/>
            <a:ext cx="486054" cy="270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hteck 9"/>
          <p:cNvSpPr/>
          <p:nvPr/>
        </p:nvSpPr>
        <p:spPr>
          <a:xfrm>
            <a:off x="4896036" y="431919"/>
            <a:ext cx="972108" cy="149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A421B644-4CD3-9842-B181-80A032821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32"/>
          <a:stretch/>
        </p:blipFill>
        <p:spPr>
          <a:xfrm>
            <a:off x="3977614" y="758120"/>
            <a:ext cx="3599163" cy="14917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1694020F-44A3-3846-A2EE-91B61087E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68"/>
          <a:stretch/>
        </p:blipFill>
        <p:spPr>
          <a:xfrm>
            <a:off x="3977614" y="2249878"/>
            <a:ext cx="3599163" cy="165750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3F50874A-87EE-5444-9A76-5115E480A24E}"/>
              </a:ext>
            </a:extLst>
          </p:cNvPr>
          <p:cNvSpPr txBox="1"/>
          <p:nvPr/>
        </p:nvSpPr>
        <p:spPr>
          <a:xfrm>
            <a:off x="4572000" y="4862714"/>
            <a:ext cx="426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Hawe</a:t>
            </a:r>
            <a:r>
              <a:rPr lang="en-US" sz="1400" dirty="0"/>
              <a:t>, …, </a:t>
            </a:r>
            <a:r>
              <a:rPr lang="en-US" sz="1400" dirty="0" err="1"/>
              <a:t>Heinig</a:t>
            </a:r>
            <a:r>
              <a:rPr lang="en-US" sz="1400" dirty="0"/>
              <a:t>*, .. (co-last) in revision Nature Genetics</a:t>
            </a:r>
          </a:p>
        </p:txBody>
      </p:sp>
      <p:sp>
        <p:nvSpPr>
          <p:cNvPr id="15" name="Titel 20">
            <a:extLst>
              <a:ext uri="{FF2B5EF4-FFF2-40B4-BE49-F238E27FC236}">
                <a16:creationId xmlns="" xmlns:a16="http://schemas.microsoft.com/office/drawing/2014/main" id="{B0098E94-7AAF-9848-82C0-684BCC18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de-DE" dirty="0"/>
              <a:t>A rheumatoid </a:t>
            </a:r>
            <a:r>
              <a:rPr lang="de-DE" dirty="0" err="1"/>
              <a:t>arthritis</a:t>
            </a:r>
            <a:r>
              <a:rPr lang="de-DE" dirty="0"/>
              <a:t> </a:t>
            </a:r>
            <a:r>
              <a:rPr lang="de-DE" dirty="0" err="1"/>
              <a:t>locus</a:t>
            </a:r>
            <a:r>
              <a:rPr lang="de-DE" dirty="0"/>
              <a:t> </a:t>
            </a:r>
            <a:r>
              <a:rPr lang="de-DE" dirty="0" err="1"/>
              <a:t>regulates</a:t>
            </a:r>
            <a:r>
              <a:rPr lang="de-DE" dirty="0"/>
              <a:t> DNA </a:t>
            </a:r>
            <a:r>
              <a:rPr lang="de-DE" dirty="0" err="1"/>
              <a:t>methylation</a:t>
            </a:r>
            <a:r>
              <a:rPr lang="de-DE" dirty="0"/>
              <a:t> via NFKBIE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8882EDC7-74CC-9A44-8750-3CCCFA036F9D}"/>
              </a:ext>
            </a:extLst>
          </p:cNvPr>
          <p:cNvSpPr/>
          <p:nvPr/>
        </p:nvSpPr>
        <p:spPr>
          <a:xfrm>
            <a:off x="1290529" y="758120"/>
            <a:ext cx="284271" cy="240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2B9C65B-A973-DB4F-8104-AD1CD2B4DD8C}"/>
              </a:ext>
            </a:extLst>
          </p:cNvPr>
          <p:cNvSpPr/>
          <p:nvPr/>
        </p:nvSpPr>
        <p:spPr>
          <a:xfrm>
            <a:off x="3824365" y="722661"/>
            <a:ext cx="284271" cy="240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6A4951AB-B2F9-BF44-B38E-BCB3855CB271}"/>
              </a:ext>
            </a:extLst>
          </p:cNvPr>
          <p:cNvSpPr/>
          <p:nvPr/>
        </p:nvSpPr>
        <p:spPr>
          <a:xfrm>
            <a:off x="3980388" y="2324872"/>
            <a:ext cx="128248" cy="1913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AFAFA"/>
                </a:solidFill>
              </a:rPr>
              <a:t>25</a:t>
            </a:r>
            <a:endParaRPr lang="en-US" sz="9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6137F0-BA7B-8340-B782-2F9BCE98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2"/>
            <a:ext cx="7865040" cy="857250"/>
          </a:xfrm>
        </p:spPr>
        <p:txBody>
          <a:bodyPr>
            <a:normAutofit/>
          </a:bodyPr>
          <a:lstStyle/>
          <a:p>
            <a:r>
              <a:rPr dirty="0" lang="en-US"/>
              <a:t>Bayesian GGMs identify QTL networks from quantitative data and network priors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31FBD33E-0F6C-7142-99D0-9FCAB422F90B}"/>
              </a:ext>
            </a:extLst>
          </p:cNvPr>
          <p:cNvSpPr/>
          <p:nvPr/>
        </p:nvSpPr>
        <p:spPr>
          <a:xfrm>
            <a:off x="5043639" y="3429000"/>
            <a:ext cx="222044" cy="2058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xmlns="" id="{B504D7BA-5D2F-E74D-8A83-3C6F3D992509}"/>
              </a:ext>
            </a:extLst>
          </p:cNvPr>
          <p:cNvGrpSpPr/>
          <p:nvPr/>
        </p:nvGrpSpPr>
        <p:grpSpPr>
          <a:xfrm>
            <a:off x="72250" y="812259"/>
            <a:ext cx="7443765" cy="3444948"/>
            <a:chOff x="72250" y="812259"/>
            <a:chExt cx="7443765" cy="3444948"/>
          </a:xfrm>
        </p:grpSpPr>
        <p:sp>
          <p:nvSpPr>
            <p:cNvPr id="40" name="TextBox 6">
              <a:extLst>
                <a:ext uri="{FF2B5EF4-FFF2-40B4-BE49-F238E27FC236}">
                  <a16:creationId xmlns:a16="http://schemas.microsoft.com/office/drawing/2014/main" xmlns="" id="{32C982D9-9696-6C43-B4F0-69A7F4164D23}"/>
                </a:ext>
              </a:extLst>
            </p:cNvPr>
            <p:cNvSpPr txBox="1"/>
            <p:nvPr/>
          </p:nvSpPr>
          <p:spPr>
            <a:xfrm>
              <a:off x="4291046" y="812259"/>
              <a:ext cx="3224969" cy="738664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b="1" dirty="0" lang="de-DE" sz="1400"/>
                <a:t>Simulation </a:t>
              </a:r>
              <a:r>
                <a:rPr b="1" dirty="0" err="1" lang="de-DE" sz="1400"/>
                <a:t>study</a:t>
              </a:r>
              <a:endParaRPr b="1" dirty="0" lang="de-DE" sz="1400"/>
            </a:p>
            <a:p>
              <a:pPr indent="-285750" marL="285750">
                <a:buFontTx/>
                <a:buChar char="-"/>
              </a:pPr>
              <a:r>
                <a:rPr dirty="0" lang="de-DE" sz="1400"/>
                <a:t>Prior </a:t>
              </a:r>
              <a:r>
                <a:rPr dirty="0" err="1" lang="de-DE" sz="1400"/>
                <a:t>guided</a:t>
              </a:r>
              <a:r>
                <a:rPr dirty="0" lang="de-DE" sz="1400"/>
                <a:t> </a:t>
              </a:r>
              <a:r>
                <a:rPr dirty="0" err="1" lang="de-DE" sz="1400"/>
                <a:t>methods</a:t>
              </a:r>
              <a:r>
                <a:rPr dirty="0" lang="de-DE" sz="1400"/>
                <a:t> </a:t>
              </a:r>
              <a:r>
                <a:rPr dirty="0" err="1" lang="de-DE" sz="1400"/>
                <a:t>better</a:t>
              </a:r>
              <a:endParaRPr dirty="0" lang="de-DE" sz="1400"/>
            </a:p>
            <a:p>
              <a:pPr indent="-285750" marL="285750">
                <a:buFontTx/>
                <a:buChar char="-"/>
              </a:pPr>
              <a:r>
                <a:rPr dirty="0" lang="de-DE" sz="1400"/>
                <a:t>Robust </a:t>
              </a:r>
              <a:r>
                <a:rPr dirty="0" err="1" lang="de-DE" sz="1400"/>
                <a:t>to</a:t>
              </a:r>
              <a:r>
                <a:rPr dirty="0" lang="de-DE" sz="1400"/>
                <a:t> </a:t>
              </a:r>
              <a:r>
                <a:rPr dirty="0" err="1" lang="de-DE" sz="1400"/>
                <a:t>noise</a:t>
              </a:r>
              <a:endParaRPr dirty="0" lang="x-none" sz="140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xmlns="" id="{6A61D4FA-4AC2-A348-B101-C77E5032FA8E}"/>
                </a:ext>
              </a:extLst>
            </p:cNvPr>
            <p:cNvGrpSpPr/>
            <p:nvPr/>
          </p:nvGrpSpPr>
          <p:grpSpPr>
            <a:xfrm>
              <a:off x="72250" y="2123336"/>
              <a:ext cx="3885633" cy="2133871"/>
              <a:chOff x="72250" y="2123336"/>
              <a:chExt cx="3885633" cy="2133871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xmlns="" id="{D1A44F36-DECE-7A43-8F20-9A3DAF08C1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596" l="20" r="11" t="29937"/>
              <a:stretch/>
            </p:blipFill>
            <p:spPr>
              <a:xfrm>
                <a:off x="72250" y="2123336"/>
                <a:ext cx="3885633" cy="2133871"/>
              </a:xfrm>
              <a:prstGeom prst="rect">
                <a:avLst/>
              </a:prstGeom>
            </p:spPr>
          </p:pic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5D7144D0-5C83-0D4D-842D-6AEBFF6F7DF6}"/>
                  </a:ext>
                </a:extLst>
              </p:cNvPr>
              <p:cNvSpPr/>
              <p:nvPr/>
            </p:nvSpPr>
            <p:spPr>
              <a:xfrm>
                <a:off x="2023673" y="2330971"/>
                <a:ext cx="1934210" cy="1926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2EE17B3-4781-7049-BDEE-4102E5F22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170" y="1093001"/>
            <a:ext cx="1146775" cy="260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78630B7-75FB-FA4B-8CF8-531DF0A8A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445" y="1419325"/>
            <a:ext cx="952500" cy="292100"/>
          </a:xfrm>
          <a:prstGeom prst="rect">
            <a:avLst/>
          </a:prstGeom>
        </p:spPr>
      </p:pic>
      <p:sp>
        <p:nvSpPr>
          <p:cNvPr id="64" name="TextBox 6">
            <a:extLst>
              <a:ext uri="{FF2B5EF4-FFF2-40B4-BE49-F238E27FC236}">
                <a16:creationId xmlns:a16="http://schemas.microsoft.com/office/drawing/2014/main" xmlns="" id="{EDD11952-7FC5-AE47-8A7B-3DB27E48375B}"/>
              </a:ext>
            </a:extLst>
          </p:cNvPr>
          <p:cNvSpPr txBox="1"/>
          <p:nvPr/>
        </p:nvSpPr>
        <p:spPr>
          <a:xfrm>
            <a:off x="4263166" y="4835723"/>
            <a:ext cx="4556834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err="1" lang="de-DE" sz="1400"/>
              <a:t>Hawe</a:t>
            </a:r>
            <a:r>
              <a:rPr dirty="0" lang="de-DE" sz="1400"/>
              <a:t>, …, Heinig </a:t>
            </a:r>
            <a:r>
              <a:rPr dirty="0" err="1" lang="de-DE" sz="1400"/>
              <a:t>under</a:t>
            </a:r>
            <a:r>
              <a:rPr dirty="0" lang="de-DE" sz="1400"/>
              <a:t> </a:t>
            </a:r>
            <a:r>
              <a:rPr dirty="0" err="1" lang="de-DE" sz="1400"/>
              <a:t>review</a:t>
            </a:r>
            <a:r>
              <a:rPr dirty="0" lang="de-DE" sz="1400"/>
              <a:t> at Genome </a:t>
            </a:r>
            <a:r>
              <a:rPr dirty="0" err="1" lang="de-DE" sz="1400"/>
              <a:t>Medicine</a:t>
            </a:r>
            <a:endParaRPr dirty="0" lang="x-none" sz="140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xmlns="" id="{D80841A3-822E-DC4D-BD4C-215A1006C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35" l="20" r="49775" t="91"/>
          <a:stretch/>
        </p:blipFill>
        <p:spPr>
          <a:xfrm>
            <a:off x="72251" y="835819"/>
            <a:ext cx="1951422" cy="131459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xmlns="" id="{88FF1A50-06A4-4D45-85FE-5BC4C5DB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35" l="50340" r="11" t="91"/>
          <a:stretch/>
        </p:blipFill>
        <p:spPr>
          <a:xfrm>
            <a:off x="2028116" y="835819"/>
            <a:ext cx="1929767" cy="1314595"/>
          </a:xfrm>
          <a:prstGeom prst="rect">
            <a:avLst/>
          </a:prstGeom>
        </p:spPr>
      </p:pic>
      <p:sp>
        <p:nvSpPr>
          <p:cNvPr id="59" name="Foliennummernplatzhalter 58">
            <a:extLst>
              <a:ext uri="{FF2B5EF4-FFF2-40B4-BE49-F238E27FC236}">
                <a16:creationId xmlns:a16="http://schemas.microsoft.com/office/drawing/2014/main" xmlns="" id="{CB7FED3C-4302-5640-A798-9B82E6EB53F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42269F5-3A66-3345-A0D9-D7B4FAD623ED}" type="slidenum">
              <a:rPr lang="en-US" smtClean="0"/>
              <a:pPr/>
              <a:t>26</a:t>
            </a:fld>
            <a:endParaRPr dirty="0" lang="en-US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xmlns="" id="{DAC18EA1-D897-2D4C-A884-C12192097EF4}"/>
              </a:ext>
            </a:extLst>
          </p:cNvPr>
          <p:cNvGrpSpPr/>
          <p:nvPr/>
        </p:nvGrpSpPr>
        <p:grpSpPr>
          <a:xfrm>
            <a:off x="72250" y="3252562"/>
            <a:ext cx="7443766" cy="1890937"/>
            <a:chOff x="72250" y="3252562"/>
            <a:chExt cx="7443766" cy="1890937"/>
          </a:xfrm>
        </p:grpSpPr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xmlns="" id="{D0104046-A109-BA49-BEA3-7AA6976402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" l="20" r="11" t="79404"/>
            <a:stretch/>
          </p:blipFill>
          <p:spPr>
            <a:xfrm>
              <a:off x="72250" y="4257206"/>
              <a:ext cx="3885633" cy="886293"/>
            </a:xfrm>
            <a:prstGeom prst="rect">
              <a:avLst/>
            </a:prstGeom>
          </p:spPr>
        </p:pic>
        <p:sp>
          <p:nvSpPr>
            <p:cNvPr id="80" name="TextBox 6">
              <a:extLst>
                <a:ext uri="{FF2B5EF4-FFF2-40B4-BE49-F238E27FC236}">
                  <a16:creationId xmlns:a16="http://schemas.microsoft.com/office/drawing/2014/main" xmlns="" id="{B632AA6C-B9F8-5249-8D31-84DC50158376}"/>
                </a:ext>
              </a:extLst>
            </p:cNvPr>
            <p:cNvSpPr txBox="1"/>
            <p:nvPr/>
          </p:nvSpPr>
          <p:spPr>
            <a:xfrm>
              <a:off x="4291047" y="3252562"/>
              <a:ext cx="3224969" cy="1600438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b="1" dirty="0" lang="de-DE" sz="1400"/>
                <a:t>Biological </a:t>
              </a:r>
              <a:r>
                <a:rPr b="1" dirty="0" err="1" lang="de-DE" sz="1400"/>
                <a:t>interpretation</a:t>
              </a:r>
              <a:endParaRPr b="1" dirty="0" lang="de-DE" sz="1400"/>
            </a:p>
            <a:p>
              <a:endParaRPr b="1" dirty="0" lang="de-DE" sz="1400"/>
            </a:p>
            <a:p>
              <a:r>
                <a:rPr dirty="0" err="1" lang="de-DE" sz="1400"/>
                <a:t>Prioritization</a:t>
              </a:r>
              <a:r>
                <a:rPr dirty="0" lang="de-DE" sz="1400"/>
                <a:t> </a:t>
              </a:r>
              <a:r>
                <a:rPr dirty="0" err="1" lang="de-DE" sz="1400"/>
                <a:t>of</a:t>
              </a:r>
              <a:r>
                <a:rPr dirty="0" lang="de-DE" sz="1400"/>
                <a:t> </a:t>
              </a:r>
              <a:r>
                <a:rPr dirty="0" err="1" lang="de-DE" sz="1400"/>
                <a:t>novel</a:t>
              </a:r>
              <a:r>
                <a:rPr dirty="0" lang="de-DE" sz="1400"/>
                <a:t> GWAS </a:t>
              </a:r>
              <a:r>
                <a:rPr dirty="0" err="1" lang="de-DE" sz="1400"/>
                <a:t>candidates</a:t>
              </a:r>
              <a:endParaRPr dirty="0" lang="de-DE" sz="1400"/>
            </a:p>
            <a:p>
              <a:pPr indent="-285750" marL="285750">
                <a:buFontTx/>
                <a:buChar char="-"/>
              </a:pPr>
              <a:r>
                <a:rPr dirty="0" lang="de-DE" sz="1400"/>
                <a:t>Lean </a:t>
              </a:r>
              <a:r>
                <a:rPr dirty="0" err="1" lang="de-DE" sz="1400"/>
                <a:t>body</a:t>
              </a:r>
              <a:r>
                <a:rPr dirty="0" lang="de-DE" sz="1400"/>
                <a:t> </a:t>
              </a:r>
              <a:r>
                <a:rPr dirty="0" err="1" lang="de-DE" sz="1400"/>
                <a:t>mass</a:t>
              </a:r>
              <a:endParaRPr dirty="0" lang="de-DE" sz="1400"/>
            </a:p>
            <a:p>
              <a:pPr indent="-285750" marL="285750">
                <a:buFontTx/>
                <a:buChar char="-"/>
              </a:pPr>
              <a:r>
                <a:rPr dirty="0" err="1" lang="de-DE" sz="1400"/>
                <a:t>Schizophrenia</a:t>
              </a:r>
              <a:endParaRPr dirty="0" lang="de-DE" sz="1400"/>
            </a:p>
            <a:p>
              <a:pPr indent="-285750" marL="285750">
                <a:buFontTx/>
                <a:buChar char="-"/>
              </a:pPr>
              <a:endParaRPr dirty="0" lang="de-DE" sz="1400"/>
            </a:p>
            <a:p>
              <a:endParaRPr b="1" dirty="0" lang="x-none" sz="1400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xmlns="" id="{DCB0457D-A8D6-804A-BB1F-E7F75BDE8425}"/>
              </a:ext>
            </a:extLst>
          </p:cNvPr>
          <p:cNvGrpSpPr/>
          <p:nvPr/>
        </p:nvGrpSpPr>
        <p:grpSpPr>
          <a:xfrm>
            <a:off x="72249" y="2091633"/>
            <a:ext cx="7443765" cy="2164123"/>
            <a:chOff x="72249" y="2091633"/>
            <a:chExt cx="7443765" cy="2164123"/>
          </a:xfrm>
        </p:grpSpPr>
        <p:sp>
          <p:nvSpPr>
            <p:cNvPr id="71" name="TextBox 6">
              <a:extLst>
                <a:ext uri="{FF2B5EF4-FFF2-40B4-BE49-F238E27FC236}">
                  <a16:creationId xmlns:a16="http://schemas.microsoft.com/office/drawing/2014/main" xmlns="" id="{5DB0AA9D-675A-4043-BC40-AF1A1C5AA5E1}"/>
                </a:ext>
              </a:extLst>
            </p:cNvPr>
            <p:cNvSpPr txBox="1"/>
            <p:nvPr/>
          </p:nvSpPr>
          <p:spPr>
            <a:xfrm>
              <a:off x="4295511" y="2091633"/>
              <a:ext cx="3220503" cy="738664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b="1" dirty="0" lang="de-DE" sz="1400"/>
                <a:t>Cross </a:t>
              </a:r>
              <a:r>
                <a:rPr b="1" dirty="0" err="1" lang="de-DE" sz="1400"/>
                <a:t>cohort</a:t>
              </a:r>
              <a:r>
                <a:rPr b="1" dirty="0" lang="de-DE" sz="1400"/>
                <a:t> </a:t>
              </a:r>
              <a:r>
                <a:rPr b="1" dirty="0" err="1" lang="de-DE" sz="1400"/>
                <a:t>replication</a:t>
              </a:r>
              <a:endParaRPr b="1" dirty="0" lang="de-DE" sz="1400"/>
            </a:p>
            <a:p>
              <a:pPr indent="-285750" marL="285750">
                <a:buFontTx/>
                <a:buChar char="-"/>
              </a:pPr>
              <a:r>
                <a:rPr dirty="0" lang="de-DE" sz="1400"/>
                <a:t>Prior </a:t>
              </a:r>
              <a:r>
                <a:rPr dirty="0" err="1" lang="de-DE" sz="1400"/>
                <a:t>guided</a:t>
              </a:r>
              <a:r>
                <a:rPr dirty="0" lang="de-DE" sz="1400"/>
                <a:t> </a:t>
              </a:r>
              <a:r>
                <a:rPr dirty="0" err="1" lang="de-DE" sz="1400"/>
                <a:t>methods</a:t>
              </a:r>
              <a:r>
                <a:rPr dirty="0" lang="de-DE" sz="1400"/>
                <a:t> </a:t>
              </a:r>
              <a:r>
                <a:rPr dirty="0" err="1" lang="de-DE" sz="1400"/>
                <a:t>better</a:t>
              </a:r>
              <a:endParaRPr dirty="0" lang="de-DE" sz="1400"/>
            </a:p>
            <a:p>
              <a:pPr indent="-285750" marL="285750">
                <a:buFontTx/>
                <a:buChar char="-"/>
              </a:pPr>
              <a:endParaRPr dirty="0" lang="x-none" sz="1400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xmlns="" id="{0724D670-7177-DC49-8036-A9FAB4F55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596" l="20" r="11" t="29937"/>
            <a:stretch/>
          </p:blipFill>
          <p:spPr>
            <a:xfrm>
              <a:off x="72249" y="2121885"/>
              <a:ext cx="3885633" cy="2133871"/>
            </a:xfrm>
            <a:prstGeom prst="rect">
              <a:avLst/>
            </a:prstGeom>
          </p:spPr>
        </p:pic>
      </p:grpSp>
      <p:sp>
        <p:nvSpPr>
          <p:cNvPr id="27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 sz="900">
                <a:solidFill>
                  <a:srgbClr val="FAFAFA"/>
                </a:solidFill>
              </a:rPr>
              <a:t>26</a:t>
            </a:r>
            <a:endParaRPr dirty="0" lang="en-US" sz="90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0143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3EF707-942C-0B44-A822-864C37E8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Acknowledgements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06BDB67-662F-AB40-AEA3-E6EDD7C5F9C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/>
            <a:fld id="{942269F5-3A66-3345-A0D9-D7B4FAD623ED}" type="slidenum">
              <a:rPr lang="en-US" smtClean="0"/>
              <a:pPr algn="l"/>
              <a:t>27</a:t>
            </a:fld>
            <a:endParaRPr dirty="0"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35E54F22-D0F3-B64E-93E1-A896A454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" r="169"/>
          <a:stretch/>
        </p:blipFill>
        <p:spPr>
          <a:xfrm>
            <a:off x="892689" y="1102953"/>
            <a:ext cx="531420" cy="70728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40487D2-5959-FF4B-837B-26D7549818BD}"/>
              </a:ext>
            </a:extLst>
          </p:cNvPr>
          <p:cNvSpPr txBox="1"/>
          <p:nvPr/>
        </p:nvSpPr>
        <p:spPr>
          <a:xfrm>
            <a:off x="799504" y="1782616"/>
            <a:ext cx="1071127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1200"/>
              <a:t>Melanie</a:t>
            </a:r>
          </a:p>
          <a:p>
            <a:r>
              <a:rPr dirty="0" err="1" lang="en-US" sz="1200"/>
              <a:t>Waldenberger</a:t>
            </a:r>
            <a:endParaRPr dirty="0" lang="en-US" sz="12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E2A97D5-80FA-1D44-967C-223C34AB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7" y="1102953"/>
            <a:ext cx="531420" cy="7107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06FADC8-8625-4A49-A6E8-F4901B3BD669}"/>
              </a:ext>
            </a:extLst>
          </p:cNvPr>
          <p:cNvSpPr txBox="1"/>
          <p:nvPr/>
        </p:nvSpPr>
        <p:spPr>
          <a:xfrm>
            <a:off x="104588" y="1782616"/>
            <a:ext cx="731290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1200"/>
              <a:t>Christian</a:t>
            </a:r>
          </a:p>
          <a:p>
            <a:r>
              <a:rPr dirty="0" err="1" lang="en-US" sz="1200"/>
              <a:t>Gieger</a:t>
            </a:r>
            <a:endParaRPr dirty="0" lang="en-US" sz="1200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xmlns="" id="{F80000C6-8C77-9C4D-A984-35DA67065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" r="208"/>
          <a:stretch/>
        </p:blipFill>
        <p:spPr>
          <a:xfrm>
            <a:off x="184339" y="2288786"/>
            <a:ext cx="545721" cy="721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C477E051-FBB3-CD48-BF69-BA6420A108CD}"/>
              </a:ext>
            </a:extLst>
          </p:cNvPr>
          <p:cNvSpPr txBox="1"/>
          <p:nvPr/>
        </p:nvSpPr>
        <p:spPr>
          <a:xfrm>
            <a:off x="128962" y="2983129"/>
            <a:ext cx="841897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1200"/>
              <a:t>Henriette</a:t>
            </a:r>
          </a:p>
          <a:p>
            <a:r>
              <a:rPr dirty="0" err="1" lang="en-US" sz="1200"/>
              <a:t>Uhlenhaut</a:t>
            </a:r>
            <a:endParaRPr dirty="0" lang="en-US" sz="120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xmlns="" id="{D59D570F-689A-0543-97D9-6A1DBE98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4" y="2306157"/>
            <a:ext cx="538241" cy="719899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BDDECC2D-E6E1-B241-879A-9E568FA1D4B4}"/>
              </a:ext>
            </a:extLst>
          </p:cNvPr>
          <p:cNvSpPr txBox="1"/>
          <p:nvPr/>
        </p:nvSpPr>
        <p:spPr>
          <a:xfrm>
            <a:off x="847348" y="2983129"/>
            <a:ext cx="58060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1200"/>
              <a:t>Janine</a:t>
            </a:r>
          </a:p>
          <a:p>
            <a:r>
              <a:rPr dirty="0" err="1" lang="en-US" sz="1200"/>
              <a:t>Arloth</a:t>
            </a:r>
            <a:endParaRPr dirty="0" lang="en-US" sz="1200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xmlns="" id="{3C58029A-C999-7145-BD2E-3C1C6545CB5F}"/>
              </a:ext>
            </a:extLst>
          </p:cNvPr>
          <p:cNvGrpSpPr/>
          <p:nvPr/>
        </p:nvGrpSpPr>
        <p:grpSpPr>
          <a:xfrm>
            <a:off x="3177974" y="1102953"/>
            <a:ext cx="1526528" cy="3610930"/>
            <a:chOff x="2399041" y="1102953"/>
            <a:chExt cx="1526528" cy="3610930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xmlns="" id="{061A0D10-2DB1-1647-A42E-3E75131A3977}"/>
                </a:ext>
              </a:extLst>
            </p:cNvPr>
            <p:cNvGrpSpPr/>
            <p:nvPr/>
          </p:nvGrpSpPr>
          <p:grpSpPr>
            <a:xfrm>
              <a:off x="2399041" y="1102953"/>
              <a:ext cx="1526528" cy="3610930"/>
              <a:chOff x="2399041" y="1102953"/>
              <a:chExt cx="1526528" cy="3610930"/>
            </a:xfrm>
          </p:grpSpPr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xmlns="" id="{BC6D9619-A09E-6149-9FAF-FAE839CA6C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47"/>
              <a:stretch/>
            </p:blipFill>
            <p:spPr>
              <a:xfrm>
                <a:off x="3240055" y="2299196"/>
                <a:ext cx="502851" cy="678866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xmlns="" id="{DE6A52B1-1B46-2145-9A7C-419E9BFCE2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151" l="242" r="327" t="98"/>
              <a:stretch/>
            </p:blipFill>
            <p:spPr>
              <a:xfrm>
                <a:off x="3229627" y="3577808"/>
                <a:ext cx="502851" cy="690856"/>
              </a:xfrm>
              <a:prstGeom prst="rect">
                <a:avLst/>
              </a:prstGeom>
            </p:spPr>
          </p:pic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xmlns="" id="{6A3F52B5-1FC2-2A40-AF17-2BEE164631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127" l="79" r="50" t="1"/>
              <a:stretch/>
            </p:blipFill>
            <p:spPr>
              <a:xfrm>
                <a:off x="2492131" y="3577808"/>
                <a:ext cx="502237" cy="694974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xmlns="" id="{3986ADA1-73B4-9A4B-B693-1AD94D8D3A5D}"/>
                  </a:ext>
                </a:extLst>
              </p:cNvPr>
              <p:cNvSpPr txBox="1"/>
              <p:nvPr/>
            </p:nvSpPr>
            <p:spPr>
              <a:xfrm>
                <a:off x="2399041" y="4252218"/>
                <a:ext cx="726737" cy="461665"/>
              </a:xfrm>
              <a:prstGeom prst="rect">
                <a:avLst/>
              </a:prstGeom>
              <a:noFill/>
            </p:spPr>
            <p:txBody>
              <a:bodyPr rtlCol="0" wrap="none">
                <a:spAutoFit/>
              </a:bodyPr>
              <a:lstStyle/>
              <a:p>
                <a:r>
                  <a:rPr dirty="0" err="1" lang="en-US" sz="1200"/>
                  <a:t>Wolgang</a:t>
                </a:r>
                <a:endParaRPr dirty="0" lang="en-US" sz="1200"/>
              </a:p>
              <a:p>
                <a:r>
                  <a:rPr dirty="0" lang="en-US" sz="1200"/>
                  <a:t>Wall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xmlns="" id="{E27D50C9-DD14-F44E-871B-4A831B869B0B}"/>
                  </a:ext>
                </a:extLst>
              </p:cNvPr>
              <p:cNvSpPr txBox="1"/>
              <p:nvPr/>
            </p:nvSpPr>
            <p:spPr>
              <a:xfrm>
                <a:off x="3148985" y="4252218"/>
                <a:ext cx="660630" cy="461665"/>
              </a:xfrm>
              <a:prstGeom prst="rect">
                <a:avLst/>
              </a:prstGeom>
              <a:noFill/>
            </p:spPr>
            <p:txBody>
              <a:bodyPr rtlCol="0" wrap="none">
                <a:spAutoFit/>
              </a:bodyPr>
              <a:lstStyle/>
              <a:p>
                <a:r>
                  <a:rPr dirty="0" lang="en-US" sz="1200"/>
                  <a:t>Daniel</a:t>
                </a:r>
              </a:p>
              <a:p>
                <a:r>
                  <a:rPr dirty="0" err="1" lang="en-US" sz="1200"/>
                  <a:t>Rückert</a:t>
                </a:r>
                <a:endParaRPr dirty="0" lang="en-US" sz="1200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xmlns="" id="{FA845122-EB08-9240-B9C7-DCED4F3B6E8F}"/>
                  </a:ext>
                </a:extLst>
              </p:cNvPr>
              <p:cNvSpPr txBox="1"/>
              <p:nvPr/>
            </p:nvSpPr>
            <p:spPr>
              <a:xfrm>
                <a:off x="3117463" y="2983129"/>
                <a:ext cx="808106" cy="461665"/>
              </a:xfrm>
              <a:prstGeom prst="rect">
                <a:avLst/>
              </a:prstGeom>
              <a:noFill/>
            </p:spPr>
            <p:txBody>
              <a:bodyPr rtlCol="0" wrap="none">
                <a:spAutoFit/>
              </a:bodyPr>
              <a:lstStyle/>
              <a:p>
                <a:r>
                  <a:rPr dirty="0" err="1" lang="en-US" sz="1200"/>
                  <a:t>Heribert</a:t>
                </a:r>
                <a:endParaRPr dirty="0" lang="en-US" sz="1200"/>
              </a:p>
              <a:p>
                <a:r>
                  <a:rPr dirty="0" err="1" lang="en-US" sz="1200"/>
                  <a:t>Schunkert</a:t>
                </a:r>
                <a:endParaRPr dirty="0" lang="en-US" sz="1200"/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xmlns="" id="{ACA71F7F-ECF2-0F4B-9AA2-09602AE0B6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22" r="102"/>
              <a:stretch/>
            </p:blipFill>
            <p:spPr>
              <a:xfrm>
                <a:off x="3214674" y="1102953"/>
                <a:ext cx="500144" cy="708692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xmlns="" id="{8FD9E56B-2608-2F4A-B6F1-1B90984A2A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-1542" l="219" r="161" t="63"/>
              <a:stretch/>
            </p:blipFill>
            <p:spPr>
              <a:xfrm>
                <a:off x="2511292" y="2302313"/>
                <a:ext cx="509906" cy="708038"/>
              </a:xfrm>
              <a:prstGeom prst="rect">
                <a:avLst/>
              </a:prstGeom>
            </p:spPr>
          </p:pic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xmlns="" id="{E3E0C9D5-256F-D248-A5CA-CA59F995C38F}"/>
                  </a:ext>
                </a:extLst>
              </p:cNvPr>
              <p:cNvSpPr txBox="1"/>
              <p:nvPr/>
            </p:nvSpPr>
            <p:spPr>
              <a:xfrm>
                <a:off x="2419446" y="2983129"/>
                <a:ext cx="695960" cy="461665"/>
              </a:xfrm>
              <a:prstGeom prst="rect">
                <a:avLst/>
              </a:prstGeom>
              <a:noFill/>
            </p:spPr>
            <p:txBody>
              <a:bodyPr rtlCol="0" wrap="none">
                <a:spAutoFit/>
              </a:bodyPr>
              <a:lstStyle/>
              <a:p>
                <a:r>
                  <a:rPr dirty="0" lang="en-US" sz="1200"/>
                  <a:t>Stephan</a:t>
                </a:r>
              </a:p>
              <a:p>
                <a:r>
                  <a:rPr dirty="0" err="1" lang="en-US" sz="1200"/>
                  <a:t>Hutter</a:t>
                </a:r>
                <a:endParaRPr dirty="0" lang="en-US" sz="120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xmlns="" id="{29E28AAB-44B3-A04B-981B-F8449E902D7D}"/>
                  </a:ext>
                </a:extLst>
              </p:cNvPr>
              <p:cNvSpPr txBox="1"/>
              <p:nvPr/>
            </p:nvSpPr>
            <p:spPr>
              <a:xfrm>
                <a:off x="3130896" y="1782616"/>
                <a:ext cx="718466" cy="461665"/>
              </a:xfrm>
              <a:prstGeom prst="rect">
                <a:avLst/>
              </a:prstGeom>
              <a:noFill/>
            </p:spPr>
            <p:txBody>
              <a:bodyPr rtlCol="0" wrap="none">
                <a:spAutoFit/>
              </a:bodyPr>
              <a:lstStyle/>
              <a:p>
                <a:r>
                  <a:rPr dirty="0" lang="en-US" sz="1200"/>
                  <a:t>Julien</a:t>
                </a:r>
              </a:p>
              <a:p>
                <a:r>
                  <a:rPr dirty="0" err="1" lang="en-US" sz="1200"/>
                  <a:t>Gagneur</a:t>
                </a:r>
                <a:endParaRPr dirty="0" lang="en-US" sz="120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xmlns="" id="{4B5CD886-82D9-EB49-8D53-1481AFA4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5185" y="1102953"/>
                <a:ext cx="498843" cy="704581"/>
              </a:xfrm>
              <a:prstGeom prst="rect">
                <a:avLst/>
              </a:prstGeom>
            </p:spPr>
          </p:pic>
        </p:grp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xmlns="" id="{DE7F9689-7BAE-DF43-ADCD-97CF5273181F}"/>
                </a:ext>
              </a:extLst>
            </p:cNvPr>
            <p:cNvSpPr txBox="1"/>
            <p:nvPr/>
          </p:nvSpPr>
          <p:spPr>
            <a:xfrm>
              <a:off x="2418235" y="1782616"/>
              <a:ext cx="752898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Elisabeth</a:t>
              </a:r>
            </a:p>
            <a:p>
              <a:r>
                <a:rPr dirty="0" lang="en-US" sz="1200"/>
                <a:t>Binder</a:t>
              </a:r>
            </a:p>
          </p:txBody>
        </p:sp>
      </p:grpSp>
      <p:pic>
        <p:nvPicPr>
          <p:cNvPr id="66" name="Grafik 65">
            <a:extLst>
              <a:ext uri="{FF2B5EF4-FFF2-40B4-BE49-F238E27FC236}">
                <a16:creationId xmlns:a16="http://schemas.microsoft.com/office/drawing/2014/main" xmlns="" id="{DF475780-8C20-644F-838D-F338810344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562" y="655122"/>
            <a:ext cx="1951981" cy="229357"/>
          </a:xfrm>
          <a:prstGeom prst="rect">
            <a:avLst/>
          </a:prstGeom>
        </p:spPr>
      </p:pic>
      <p:grpSp>
        <p:nvGrpSpPr>
          <p:cNvPr id="95" name="Gruppieren 94">
            <a:extLst>
              <a:ext uri="{FF2B5EF4-FFF2-40B4-BE49-F238E27FC236}">
                <a16:creationId xmlns:a16="http://schemas.microsoft.com/office/drawing/2014/main" xmlns="" id="{EEF64E22-B0CE-F94C-93D1-F08D0E4BA6EE}"/>
              </a:ext>
            </a:extLst>
          </p:cNvPr>
          <p:cNvGrpSpPr/>
          <p:nvPr/>
        </p:nvGrpSpPr>
        <p:grpSpPr>
          <a:xfrm>
            <a:off x="6212977" y="4060291"/>
            <a:ext cx="2604247" cy="978929"/>
            <a:chOff x="6212977" y="4060291"/>
            <a:chExt cx="2604247" cy="978929"/>
          </a:xfrm>
        </p:grpSpPr>
        <p:pic>
          <p:nvPicPr>
            <p:cNvPr id="16" name="Picture 17">
              <a:extLst>
                <a:ext uri="{FF2B5EF4-FFF2-40B4-BE49-F238E27FC236}">
                  <a16:creationId xmlns:a16="http://schemas.microsoft.com/office/drawing/2014/main" xmlns="" id="{8FEAC3A1-8A33-6047-B33B-6B7A28DB16B5}"/>
                </a:ext>
              </a:extLst>
            </p:cNvPr>
            <p:cNvPicPr>
              <a:picLocks noChangeAspect="1"/>
            </p:cNvPicPr>
            <p:nvPr/>
          </p:nvPicPr>
          <p:blipFill>
            <a:blip cstate="screen"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667" y="4830754"/>
              <a:ext cx="1438417" cy="208466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xmlns="" id="{34B59332-A52A-594E-9419-F30F96CF3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12977" y="4060291"/>
              <a:ext cx="1194055" cy="73931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xmlns="" id="{481E7B6B-2103-3441-AF1E-0F9A6F601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10495" y="4177693"/>
              <a:ext cx="506729" cy="506729"/>
            </a:xfrm>
            <a:prstGeom prst="rect">
              <a:avLst/>
            </a:prstGeom>
          </p:spPr>
        </p:pic>
        <p:pic>
          <p:nvPicPr>
            <p:cNvPr descr="Logo_eMed_cmyk.jpg" id="69" name="Logo_eMed_cmyk.jpg">
              <a:extLst>
                <a:ext uri="{FF2B5EF4-FFF2-40B4-BE49-F238E27FC236}">
                  <a16:creationId xmlns:a16="http://schemas.microsoft.com/office/drawing/2014/main" xmlns="" id="{CA6DE11B-6A33-FE4A-B2C1-57C42F2E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59577" y="4197526"/>
              <a:ext cx="890822" cy="278559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xmlns="" id="{7EF598BA-3FC7-8A45-9752-04651D4D5ACD}"/>
              </a:ext>
            </a:extLst>
          </p:cNvPr>
          <p:cNvGrpSpPr/>
          <p:nvPr/>
        </p:nvGrpSpPr>
        <p:grpSpPr>
          <a:xfrm>
            <a:off x="4714397" y="1112042"/>
            <a:ext cx="748051" cy="3601841"/>
            <a:chOff x="3935464" y="1112042"/>
            <a:chExt cx="748051" cy="3601841"/>
          </a:xfrm>
        </p:grpSpPr>
        <p:pic>
          <p:nvPicPr>
            <p:cNvPr descr="renate.jpg" id="70" name="renate.jpg">
              <a:extLst>
                <a:ext uri="{FF2B5EF4-FFF2-40B4-BE49-F238E27FC236}">
                  <a16:creationId xmlns:a16="http://schemas.microsoft.com/office/drawing/2014/main" xmlns="" id="{5F0C0D08-3FFF-AB47-A572-0D46C8399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243"/>
            <a:stretch/>
          </p:blipFill>
          <p:spPr>
            <a:xfrm>
              <a:off x="4027959" y="2306157"/>
              <a:ext cx="499124" cy="7053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descr="tanja.jpg" id="71" name="tanja.jpg">
              <a:extLst>
                <a:ext uri="{FF2B5EF4-FFF2-40B4-BE49-F238E27FC236}">
                  <a16:creationId xmlns:a16="http://schemas.microsoft.com/office/drawing/2014/main" xmlns="" id="{698BAFF9-C5F9-A147-A2CB-F29F286A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021966" y="1112042"/>
              <a:ext cx="499124" cy="70709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xmlns="" id="{5A3E3A82-19B7-D94F-8C46-F48F9BC4EE5E}"/>
                </a:ext>
              </a:extLst>
            </p:cNvPr>
            <p:cNvSpPr txBox="1"/>
            <p:nvPr/>
          </p:nvSpPr>
          <p:spPr>
            <a:xfrm>
              <a:off x="3935464" y="1782616"/>
              <a:ext cx="547714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Tanja </a:t>
              </a:r>
            </a:p>
            <a:p>
              <a:r>
                <a:rPr dirty="0" lang="en-US" sz="1200"/>
                <a:t>Zeller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xmlns="" id="{881C1503-C152-0848-B456-B501203F461D}"/>
                </a:ext>
              </a:extLst>
            </p:cNvPr>
            <p:cNvSpPr txBox="1"/>
            <p:nvPr/>
          </p:nvSpPr>
          <p:spPr>
            <a:xfrm>
              <a:off x="3936195" y="2983129"/>
              <a:ext cx="747320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Renate</a:t>
              </a:r>
            </a:p>
            <a:p>
              <a:r>
                <a:rPr dirty="0" lang="en-US" sz="1200"/>
                <a:t>Schnabel</a:t>
              </a: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xmlns="" id="{0D07567A-3073-A644-86E2-007D97E79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75" r="27"/>
            <a:stretch/>
          </p:blipFill>
          <p:spPr>
            <a:xfrm>
              <a:off x="4032387" y="3570192"/>
              <a:ext cx="488703" cy="695492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xmlns="" id="{58EC2953-5C30-E945-89E0-DB3B2B325E09}"/>
                </a:ext>
              </a:extLst>
            </p:cNvPr>
            <p:cNvSpPr txBox="1"/>
            <p:nvPr/>
          </p:nvSpPr>
          <p:spPr>
            <a:xfrm>
              <a:off x="3952365" y="4252218"/>
              <a:ext cx="679994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Norbert</a:t>
              </a:r>
            </a:p>
            <a:p>
              <a:r>
                <a:rPr dirty="0" err="1" lang="en-US" sz="1200"/>
                <a:t>Hübner</a:t>
              </a:r>
              <a:endParaRPr dirty="0" lang="en-US" sz="1200"/>
            </a:p>
          </p:txBody>
        </p:sp>
      </p:grpSp>
      <p:pic>
        <p:nvPicPr>
          <p:cNvPr id="82" name="Grafik 81">
            <a:extLst>
              <a:ext uri="{FF2B5EF4-FFF2-40B4-BE49-F238E27FC236}">
                <a16:creationId xmlns:a16="http://schemas.microsoft.com/office/drawing/2014/main" xmlns="" id="{587643AF-E9B1-4F48-9B63-0CD432EE06B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8" r="64"/>
          <a:stretch/>
        </p:blipFill>
        <p:spPr>
          <a:xfrm>
            <a:off x="222414" y="3578739"/>
            <a:ext cx="498843" cy="709267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xmlns="" id="{1770782C-1BB2-F344-A0D9-6E5B4D0F628F}"/>
              </a:ext>
            </a:extLst>
          </p:cNvPr>
          <p:cNvSpPr txBox="1"/>
          <p:nvPr/>
        </p:nvSpPr>
        <p:spPr>
          <a:xfrm>
            <a:off x="142033" y="4252218"/>
            <a:ext cx="787652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err="1" lang="en-US" sz="1200"/>
              <a:t>Eleftheria</a:t>
            </a:r>
            <a:endParaRPr dirty="0" lang="en-US" sz="1200"/>
          </a:p>
          <a:p>
            <a:r>
              <a:rPr dirty="0" err="1" lang="en-US" sz="1200"/>
              <a:t>Zeggini</a:t>
            </a:r>
            <a:endParaRPr dirty="0" lang="en-US" sz="1200"/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xmlns="" id="{1A9FE14D-4B27-894A-86C4-A8A0C23F8DD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09" r="109"/>
          <a:stretch/>
        </p:blipFill>
        <p:spPr>
          <a:xfrm>
            <a:off x="890434" y="3578739"/>
            <a:ext cx="549831" cy="712576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xmlns="" id="{56F521B0-8C36-0D44-9E2D-B65A5235B58A}"/>
              </a:ext>
            </a:extLst>
          </p:cNvPr>
          <p:cNvSpPr txBox="1"/>
          <p:nvPr/>
        </p:nvSpPr>
        <p:spPr>
          <a:xfrm>
            <a:off x="836174" y="4252218"/>
            <a:ext cx="375424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1200"/>
              <a:t>Na</a:t>
            </a:r>
          </a:p>
          <a:p>
            <a:r>
              <a:rPr dirty="0" lang="en-US" sz="1200"/>
              <a:t>Cai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xmlns="" id="{8EC03487-B8C1-8749-8F7A-C933681BD529}"/>
              </a:ext>
            </a:extLst>
          </p:cNvPr>
          <p:cNvGrpSpPr/>
          <p:nvPr/>
        </p:nvGrpSpPr>
        <p:grpSpPr>
          <a:xfrm>
            <a:off x="6582471" y="1119999"/>
            <a:ext cx="1981388" cy="2324794"/>
            <a:chOff x="5257358" y="1119999"/>
            <a:chExt cx="1981388" cy="232479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6D42C2A7-AC92-4746-982E-22B1B30D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234" l="689" r="61"/>
            <a:stretch/>
          </p:blipFill>
          <p:spPr>
            <a:xfrm>
              <a:off x="5980354" y="1119999"/>
              <a:ext cx="515827" cy="672288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xmlns="" id="{D9D53171-E4FE-554F-B56B-68E64B2E608B}"/>
                </a:ext>
              </a:extLst>
            </p:cNvPr>
            <p:cNvSpPr txBox="1"/>
            <p:nvPr/>
          </p:nvSpPr>
          <p:spPr>
            <a:xfrm>
              <a:off x="5894919" y="1895165"/>
              <a:ext cx="812017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John</a:t>
              </a:r>
            </a:p>
            <a:p>
              <a:r>
                <a:rPr dirty="0" lang="en-US" sz="1200"/>
                <a:t>Chambers</a:t>
              </a:r>
            </a:p>
          </p:txBody>
        </p: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xmlns="" id="{A46F43B0-937E-F445-8E28-939C8A236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482" r="164"/>
            <a:stretch/>
          </p:blipFill>
          <p:spPr>
            <a:xfrm>
              <a:off x="6702219" y="1119999"/>
              <a:ext cx="464074" cy="672288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xmlns="" id="{DD1CCFE3-AA34-6D49-A890-9FA172EEAB0F}"/>
                </a:ext>
              </a:extLst>
            </p:cNvPr>
            <p:cNvSpPr txBox="1"/>
            <p:nvPr/>
          </p:nvSpPr>
          <p:spPr>
            <a:xfrm>
              <a:off x="6637363" y="1903905"/>
              <a:ext cx="601383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Lude</a:t>
              </a:r>
            </a:p>
            <a:p>
              <a:r>
                <a:rPr dirty="0" lang="en-US" sz="1200"/>
                <a:t>Franke</a:t>
              </a:r>
            </a:p>
          </p:txBody>
        </p: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xmlns="" id="{4AB5D2FA-2ECD-8546-AD39-63FED7D9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288421" y="1119999"/>
              <a:ext cx="531730" cy="662617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xmlns="" id="{42901478-B89C-A64D-B7DC-985B1A55FA78}"/>
                </a:ext>
              </a:extLst>
            </p:cNvPr>
            <p:cNvSpPr txBox="1"/>
            <p:nvPr/>
          </p:nvSpPr>
          <p:spPr>
            <a:xfrm>
              <a:off x="5267179" y="1880343"/>
              <a:ext cx="552972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Alexis</a:t>
              </a:r>
            </a:p>
            <a:p>
              <a:r>
                <a:rPr dirty="0" lang="en-US" sz="1200"/>
                <a:t>Battle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xmlns="" id="{3156EDBB-6870-EA4D-AFD5-69E3CB596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467" r="40"/>
            <a:stretch/>
          </p:blipFill>
          <p:spPr>
            <a:xfrm>
              <a:off x="5327892" y="2299196"/>
              <a:ext cx="492259" cy="686547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xmlns="" id="{BDF01D5A-A5EF-AC4D-8344-A712FE81A052}"/>
                </a:ext>
              </a:extLst>
            </p:cNvPr>
            <p:cNvSpPr txBox="1"/>
            <p:nvPr/>
          </p:nvSpPr>
          <p:spPr>
            <a:xfrm>
              <a:off x="5257358" y="2983128"/>
              <a:ext cx="654475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Connie</a:t>
              </a:r>
            </a:p>
            <a:p>
              <a:r>
                <a:rPr dirty="0" err="1" lang="en-US" sz="1200"/>
                <a:t>Bezzina</a:t>
              </a:r>
              <a:endParaRPr dirty="0" lang="en-US" sz="1200"/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xmlns="" id="{6D31BAAC-4BEC-E04E-A579-6218C376A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988887" y="2310600"/>
              <a:ext cx="498029" cy="667462"/>
            </a:xfrm>
            <a:prstGeom prst="rect">
              <a:avLst/>
            </a:prstGeom>
          </p:spPr>
        </p:pic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xmlns="" id="{03A1BC13-E59E-9D4D-9E5B-018FE17C6038}"/>
                </a:ext>
              </a:extLst>
            </p:cNvPr>
            <p:cNvSpPr txBox="1"/>
            <p:nvPr/>
          </p:nvSpPr>
          <p:spPr>
            <a:xfrm>
              <a:off x="5925663" y="2977394"/>
              <a:ext cx="564578" cy="461665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dirty="0" lang="en-US" sz="1200"/>
                <a:t>Stuart</a:t>
              </a:r>
            </a:p>
            <a:p>
              <a:r>
                <a:rPr dirty="0" lang="en-US" sz="1200"/>
                <a:t>Cook</a:t>
              </a:r>
            </a:p>
          </p:txBody>
        </p:sp>
      </p:grpSp>
      <p:sp>
        <p:nvSpPr>
          <p:cNvPr id="55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 sz="900">
                <a:solidFill>
                  <a:srgbClr val="FAFAFA"/>
                </a:solidFill>
              </a:rPr>
              <a:t>27</a:t>
            </a:r>
            <a:endParaRPr dirty="0" lang="en-US" sz="90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1577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1A314E-DAC6-A14D-987E-578668AE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Assignment explains;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14B7237-E9BE-C34B-A19B-93BA5D56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to identify sequence variants</a:t>
            </a:r>
          </a:p>
          <a:p>
            <a:endParaRPr lang="en-US" dirty="0"/>
          </a:p>
          <a:p>
            <a:r>
              <a:rPr lang="en-US" dirty="0"/>
              <a:t>Basics of genome wide association studies (GWAS)</a:t>
            </a:r>
          </a:p>
          <a:p>
            <a:endParaRPr lang="en-US" dirty="0"/>
          </a:p>
          <a:p>
            <a:r>
              <a:rPr lang="en-US" dirty="0"/>
              <a:t>Systems genetics to make sense of GWAS</a:t>
            </a:r>
          </a:p>
          <a:p>
            <a:endParaRPr lang="en-US" dirty="0"/>
          </a:p>
          <a:p>
            <a:r>
              <a:rPr lang="en-US" dirty="0"/>
              <a:t>Machine learning to understand mechanisms of gene </a:t>
            </a:r>
            <a:r>
              <a:rPr lang="en-US" dirty="0" smtClean="0"/>
              <a:t>regulation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3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5C6B49-698C-9D4A-8C35-23EFF302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Your genome</a:t>
            </a:r>
          </a:p>
        </p:txBody>
      </p:sp>
      <p:pic>
        <p:nvPicPr>
          <p:cNvPr id="4098" name="Picture 2" descr="Your Genome and You Infographic">
            <a:extLst>
              <a:ext uri="{FF2B5EF4-FFF2-40B4-BE49-F238E27FC236}">
                <a16:creationId xmlns="" xmlns:a16="http://schemas.microsoft.com/office/drawing/2014/main" id="{831BA77F-7DA5-9E42-BF68-37BC52065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9141" y="274196"/>
            <a:ext cx="4428141" cy="46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CA0151-D4EB-F541-8235-5947167FDF17}"/>
              </a:ext>
            </a:extLst>
          </p:cNvPr>
          <p:cNvSpPr txBox="1"/>
          <p:nvPr/>
        </p:nvSpPr>
        <p:spPr>
          <a:xfrm>
            <a:off x="3962580" y="4916109"/>
            <a:ext cx="4857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www.genome.gov</a:t>
            </a:r>
            <a:r>
              <a:rPr lang="en-GB" sz="1000" dirty="0"/>
              <a:t>/about-genomics/teaching-tools/Your-Genome-You-infographic</a:t>
            </a:r>
            <a:endParaRPr lang="x-none" sz="1000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FAFAFA"/>
                </a:solidFill>
              </a:rPr>
              <a:t>4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74401BA8-3E4C-6A40-BBE7-6EAE84AABA9A}"/>
              </a:ext>
            </a:extLst>
          </p:cNvPr>
          <p:cNvSpPr txBox="1"/>
          <p:nvPr/>
        </p:nvSpPr>
        <p:spPr>
          <a:xfrm>
            <a:off x="2519772" y="2139703"/>
            <a:ext cx="37548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https://www.youtube.com/watch?v=fCd6B5HRaZ8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F88DF6-74E6-BB49-8DE9-F0BABB1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56"/>
            <a:ext cx="9144000" cy="8572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400" b="0" dirty="0"/>
              <a:t>Reading your genome using the next generation sequencing (NGS)</a:t>
            </a:r>
            <a:br>
              <a:rPr lang="en-US" sz="2400" b="0" dirty="0"/>
            </a:br>
            <a:r>
              <a:rPr lang="en-US" sz="2400" b="0" dirty="0"/>
              <a:t>Illumina workflow</a:t>
            </a:r>
            <a:endParaRPr lang="de-DE" sz="2400" b="0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5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9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d_Mapping_1.pd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43" y="1037884"/>
            <a:ext cx="2646918" cy="940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 Problem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2285658"/>
            <a:ext cx="314325" cy="13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042" y="907018"/>
            <a:ext cx="19275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Reference sequence </a:t>
            </a:r>
            <a:r>
              <a:rPr lang="en-US" sz="1500" i="1" dirty="0"/>
              <a:t>G</a:t>
            </a:r>
            <a:endParaRPr lang="en-US" sz="1500" dirty="0"/>
          </a:p>
          <a:p>
            <a:r>
              <a:rPr lang="en-US" sz="1500" dirty="0"/>
              <a:t>length </a:t>
            </a:r>
            <a:r>
              <a:rPr lang="en-US" sz="1500" i="1" dirty="0"/>
              <a:t>g = 3 GB</a:t>
            </a:r>
          </a:p>
          <a:p>
            <a:r>
              <a:rPr lang="en-US" sz="1500" dirty="0"/>
              <a:t>(e.g. human genome)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/>
        </p:nvGraphicFramePr>
        <p:xfrm>
          <a:off x="5692584" y="1037884"/>
          <a:ext cx="283369" cy="113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14300" imgH="203200" progId="Equation.3">
                  <p:embed/>
                </p:oleObj>
              </mc:Choice>
              <mc:Fallback>
                <p:oleObj name="Equation" r:id="rId7" imgW="114300" imgH="203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2584" y="1037884"/>
                        <a:ext cx="283369" cy="113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75017" y="1216489"/>
            <a:ext cx="22082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Short sequences (reads) </a:t>
            </a:r>
            <a:r>
              <a:rPr lang="en-US" sz="1500" i="1" dirty="0"/>
              <a:t>R</a:t>
            </a:r>
          </a:p>
          <a:p>
            <a:r>
              <a:rPr lang="en-US" sz="1500" dirty="0"/>
              <a:t>resulting from NGS</a:t>
            </a:r>
          </a:p>
          <a:p>
            <a:r>
              <a:rPr lang="en-US" sz="1500" dirty="0"/>
              <a:t>length </a:t>
            </a:r>
            <a:r>
              <a:rPr lang="en-US" sz="1500" i="1" dirty="0"/>
              <a:t>r</a:t>
            </a:r>
          </a:p>
        </p:txBody>
      </p:sp>
      <p:pic>
        <p:nvPicPr>
          <p:cNvPr id="4" name="Picture 3" descr="495px-Suffix_tree_BANANA.svg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77" y="2766256"/>
            <a:ext cx="1642967" cy="1742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4811" y="2056663"/>
            <a:ext cx="228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Suffix </a:t>
            </a:r>
            <a:r>
              <a:rPr lang="en-US" sz="1350" b="1" dirty="0" err="1"/>
              <a:t>trie</a:t>
            </a:r>
            <a:endParaRPr lang="en-US" sz="1350" b="1" dirty="0"/>
          </a:p>
          <a:p>
            <a:endParaRPr lang="en-US" sz="1350" dirty="0"/>
          </a:p>
          <a:p>
            <a:r>
              <a:rPr lang="en-US" sz="1350" dirty="0"/>
              <a:t>Memory	</a:t>
            </a:r>
            <a:r>
              <a:rPr lang="en-US" sz="1350" i="1" dirty="0"/>
              <a:t>O(20 g) </a:t>
            </a:r>
          </a:p>
          <a:p>
            <a:r>
              <a:rPr lang="en-US" sz="1350" dirty="0"/>
              <a:t>Lookup	</a:t>
            </a:r>
            <a:r>
              <a:rPr lang="en-US" sz="1350" i="1" dirty="0"/>
              <a:t>O(r)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93837" y="2056663"/>
            <a:ext cx="228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Suffix array</a:t>
            </a:r>
          </a:p>
          <a:p>
            <a:endParaRPr lang="en-US" sz="1350" dirty="0"/>
          </a:p>
          <a:p>
            <a:r>
              <a:rPr lang="en-US" sz="1350" i="1" dirty="0"/>
              <a:t>O(4 g)</a:t>
            </a:r>
          </a:p>
          <a:p>
            <a:r>
              <a:rPr lang="en-US" sz="1350" i="1" dirty="0"/>
              <a:t>O(r </a:t>
            </a:r>
            <a:r>
              <a:rPr lang="en-US" sz="1350" dirty="0"/>
              <a:t>log</a:t>
            </a:r>
            <a:r>
              <a:rPr lang="en-US" sz="1350" i="1" dirty="0"/>
              <a:t> g)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4400" y="2938032"/>
          <a:ext cx="627447" cy="157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Suffix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err="1">
                          <a:effectLst/>
                        </a:rPr>
                        <a:t>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ana</a:t>
                      </a:r>
                      <a:r>
                        <a:rPr lang="en-US" sz="900" u="none" strike="noStrike" dirty="0">
                          <a:effectLst/>
                        </a:rPr>
                        <a:t>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anana$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banana$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nana$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6863" y="2056663"/>
            <a:ext cx="228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Burrows Wheeler transform</a:t>
            </a:r>
          </a:p>
          <a:p>
            <a:r>
              <a:rPr lang="en-US" sz="1350" b="1" dirty="0"/>
              <a:t>FM-index</a:t>
            </a:r>
          </a:p>
          <a:p>
            <a:r>
              <a:rPr lang="en-US" sz="1350" i="1" dirty="0"/>
              <a:t>O(2g + g </a:t>
            </a:r>
            <a:r>
              <a:rPr lang="en-US" sz="1350" dirty="0"/>
              <a:t>log</a:t>
            </a:r>
            <a:r>
              <a:rPr lang="en-US" sz="1350" baseline="-25000" dirty="0"/>
              <a:t>2</a:t>
            </a:r>
            <a:r>
              <a:rPr lang="en-US" sz="1350" i="1" dirty="0"/>
              <a:t> g / 32) ≈ 3.2Gb</a:t>
            </a:r>
          </a:p>
          <a:p>
            <a:r>
              <a:rPr lang="en-US" sz="1350" i="1" dirty="0"/>
              <a:t>O(r)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6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062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2E03B-4D89-C142-873A-4C1BEC9A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Using NGS data to identify variant positions and call genotypes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56486B-7B9E-E14F-A5E8-8DE79296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42269F5-3A66-3345-A0D9-D7B4FAD623ED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3074" name="Picture 2" descr="reference&#10;The true&#10;diploid&#10;genome of&#10;the sample&#10;Identification of genetic differences in comparison to a reference&#10;TGGACCA...">
            <a:extLst>
              <a:ext uri="{FF2B5EF4-FFF2-40B4-BE49-F238E27FC236}">
                <a16:creationId xmlns="" xmlns:a16="http://schemas.microsoft.com/office/drawing/2014/main" id="{FF44BDAC-8E16-044A-9261-3B0BDB5F0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324" y="1245766"/>
            <a:ext cx="6858000" cy="3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ference&#10;The true&#10;diploid&#10;genome of&#10;the sample&#10;Identification of genetic differences in comparison to a reference&#10;TGGACCA...">
            <a:extLst>
              <a:ext uri="{FF2B5EF4-FFF2-40B4-BE49-F238E27FC236}">
                <a16:creationId xmlns="" xmlns:a16="http://schemas.microsoft.com/office/drawing/2014/main" id="{429103DA-9997-7A4C-88D1-18302D091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324" y="2706046"/>
            <a:ext cx="685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EAAD5A6-3E3F-B640-8D1A-0D4C20F2898C}"/>
              </a:ext>
            </a:extLst>
          </p:cNvPr>
          <p:cNvGrpSpPr/>
          <p:nvPr/>
        </p:nvGrpSpPr>
        <p:grpSpPr>
          <a:xfrm>
            <a:off x="532324" y="1492101"/>
            <a:ext cx="8056180" cy="1213945"/>
            <a:chOff x="532324" y="1492101"/>
            <a:chExt cx="8056180" cy="1213945"/>
          </a:xfrm>
        </p:grpSpPr>
        <p:pic>
          <p:nvPicPr>
            <p:cNvPr id="7" name="Picture 2" descr="reference&#10;The true&#10;diploid&#10;genome of&#10;the sample&#10;Identification of genetic differences in comparison to a reference&#10;TGGACCA...">
              <a:extLst>
                <a:ext uri="{FF2B5EF4-FFF2-40B4-BE49-F238E27FC236}">
                  <a16:creationId xmlns="" xmlns:a16="http://schemas.microsoft.com/office/drawing/2014/main" id="{7C5A2D02-9B28-8B4C-852A-3301893AF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2324" y="1547282"/>
              <a:ext cx="6858000" cy="1158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4EA1338-F99A-E746-9B1B-12E940E57D51}"/>
                </a:ext>
              </a:extLst>
            </p:cNvPr>
            <p:cNvSpPr txBox="1"/>
            <p:nvPr/>
          </p:nvSpPr>
          <p:spPr>
            <a:xfrm>
              <a:off x="7742182" y="1492101"/>
              <a:ext cx="84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/>
                <a:t>maternal</a:t>
              </a:r>
            </a:p>
            <a:p>
              <a:r>
                <a:rPr lang="x-none" sz="1400" dirty="0"/>
                <a:t>paternal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9C70BED7-F29E-F147-B818-928C9870C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24" y="1676358"/>
              <a:ext cx="291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E5A5FCE3-EFB2-CE40-A1C3-D7158019D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24" y="1836641"/>
              <a:ext cx="291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FEE93BE-BC26-4240-876E-D49CEC0E80FB}"/>
              </a:ext>
            </a:extLst>
          </p:cNvPr>
          <p:cNvGrpSpPr/>
          <p:nvPr/>
        </p:nvGrpSpPr>
        <p:grpSpPr>
          <a:xfrm>
            <a:off x="7390324" y="2241949"/>
            <a:ext cx="1296476" cy="307777"/>
            <a:chOff x="7390324" y="2241949"/>
            <a:chExt cx="1296476" cy="307777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EF16E1D-F503-A84F-925F-1FF623B540BA}"/>
                </a:ext>
              </a:extLst>
            </p:cNvPr>
            <p:cNvSpPr txBox="1"/>
            <p:nvPr/>
          </p:nvSpPr>
          <p:spPr>
            <a:xfrm>
              <a:off x="7742182" y="2241949"/>
              <a:ext cx="944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/>
                <a:t>genotypes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02C7A4D9-3BE0-2D4C-B1EB-8DC5A1530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24" y="2411928"/>
              <a:ext cx="291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D7CF1234-D107-1148-BB81-E85F7576AF84}"/>
              </a:ext>
            </a:extLst>
          </p:cNvPr>
          <p:cNvGrpSpPr/>
          <p:nvPr/>
        </p:nvGrpSpPr>
        <p:grpSpPr>
          <a:xfrm>
            <a:off x="3649718" y="663082"/>
            <a:ext cx="5569150" cy="629688"/>
            <a:chOff x="3649718" y="663082"/>
            <a:chExt cx="5569150" cy="62968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31460BB-D74F-C542-917E-894E0E67F9B8}"/>
                </a:ext>
              </a:extLst>
            </p:cNvPr>
            <p:cNvSpPr txBox="1"/>
            <p:nvPr/>
          </p:nvSpPr>
          <p:spPr>
            <a:xfrm>
              <a:off x="7742182" y="663082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x-none" sz="1400" dirty="0"/>
                <a:t>ingle nucleotide </a:t>
              </a:r>
            </a:p>
            <a:p>
              <a:r>
                <a:rPr lang="x-none" sz="1400" dirty="0"/>
                <a:t>polymorphism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="" xmlns:a16="http://schemas.microsoft.com/office/drawing/2014/main" id="{5A52A3D2-2F74-914D-B424-9C4598036B2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 flipV="1">
              <a:off x="3649718" y="924691"/>
              <a:ext cx="4092465" cy="368079"/>
            </a:xfrm>
            <a:prstGeom prst="bentConnector3">
              <a:avLst>
                <a:gd name="adj1" fmla="val 10008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789C6D-F132-9C42-A9C8-6E1F1284DA9A}"/>
              </a:ext>
            </a:extLst>
          </p:cNvPr>
          <p:cNvSpPr txBox="1"/>
          <p:nvPr/>
        </p:nvSpPr>
        <p:spPr>
          <a:xfrm>
            <a:off x="2486106" y="694797"/>
            <a:ext cx="1101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r>
              <a:rPr lang="x-none" sz="1400" dirty="0"/>
              <a:t>lleles: </a:t>
            </a:r>
          </a:p>
          <a:p>
            <a:r>
              <a:rPr lang="x-none" sz="1400" dirty="0"/>
              <a:t>T (ref) C (alt)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7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276745-80CF-5740-BDDC-646338056341}"/>
              </a:ext>
            </a:extLst>
          </p:cNvPr>
          <p:cNvSpPr/>
          <p:nvPr/>
        </p:nvSpPr>
        <p:spPr>
          <a:xfrm>
            <a:off x="6620783" y="1568953"/>
            <a:ext cx="2213656" cy="1548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F6775A3-7349-544A-8784-AA37FBC7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1524" cy="324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DeepVariant</a:t>
            </a:r>
            <a:r>
              <a:rPr lang="en-US" dirty="0"/>
              <a:t>: Deep Learning  approach to identify variants and call genotypes</a:t>
            </a:r>
          </a:p>
        </p:txBody>
      </p:sp>
      <p:pic>
        <p:nvPicPr>
          <p:cNvPr id="6" name="Picture 6" descr="4. Major Architectures of Deep Networks - Deep Learning [Book]">
            <a:extLst>
              <a:ext uri="{FF2B5EF4-FFF2-40B4-BE49-F238E27FC236}">
                <a16:creationId xmlns="" xmlns:a16="http://schemas.microsoft.com/office/drawing/2014/main" id="{D521B048-824E-8A4B-A78F-FB2223DA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61497" y="1386073"/>
            <a:ext cx="2818209" cy="217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="" xmlns:a16="http://schemas.microsoft.com/office/drawing/2014/main" id="{C1DC7320-DBE3-A04F-AC1C-E6C5CBDD8EC5}"/>
              </a:ext>
            </a:extLst>
          </p:cNvPr>
          <p:cNvSpPr/>
          <p:nvPr/>
        </p:nvSpPr>
        <p:spPr>
          <a:xfrm rot="16200000">
            <a:off x="2809113" y="2216683"/>
            <a:ext cx="150458" cy="54832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Down Arrow 7">
            <a:extLst>
              <a:ext uri="{FF2B5EF4-FFF2-40B4-BE49-F238E27FC236}">
                <a16:creationId xmlns="" xmlns:a16="http://schemas.microsoft.com/office/drawing/2014/main" id="{596B7B25-F0EB-3846-A02F-CCF3BEEDD9C6}"/>
              </a:ext>
            </a:extLst>
          </p:cNvPr>
          <p:cNvSpPr/>
          <p:nvPr/>
        </p:nvSpPr>
        <p:spPr>
          <a:xfrm rot="16200000">
            <a:off x="6215163" y="2234298"/>
            <a:ext cx="150458" cy="54832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5FE4430-7B22-8A47-89E4-FE29FC8494AE}"/>
              </a:ext>
            </a:extLst>
          </p:cNvPr>
          <p:cNvSpPr/>
          <p:nvPr/>
        </p:nvSpPr>
        <p:spPr>
          <a:xfrm>
            <a:off x="6723493" y="1744688"/>
            <a:ext cx="1993056" cy="399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Hom</a:t>
            </a:r>
            <a:r>
              <a:rPr lang="en-US" sz="1350" dirty="0">
                <a:solidFill>
                  <a:schemeClr val="tx1"/>
                </a:solidFill>
              </a:rPr>
              <a:t> ref 0.01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F13C7A-F899-4C46-9B16-521D2D9AEA42}"/>
              </a:ext>
            </a:extLst>
          </p:cNvPr>
          <p:cNvSpPr/>
          <p:nvPr/>
        </p:nvSpPr>
        <p:spPr>
          <a:xfrm>
            <a:off x="6731024" y="2184510"/>
            <a:ext cx="1993056" cy="39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Het 0.9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E37DB8-B29C-3E4B-96C5-B39548AE8DE5}"/>
              </a:ext>
            </a:extLst>
          </p:cNvPr>
          <p:cNvSpPr/>
          <p:nvPr/>
        </p:nvSpPr>
        <p:spPr>
          <a:xfrm>
            <a:off x="6720451" y="2600623"/>
            <a:ext cx="1993056" cy="39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Hom</a:t>
            </a:r>
            <a:r>
              <a:rPr lang="en-US" sz="1350" dirty="0"/>
              <a:t> alt 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48DB666-AD49-9B47-A2E4-9B816B9ABFD3}"/>
              </a:ext>
            </a:extLst>
          </p:cNvPr>
          <p:cNvSpPr txBox="1"/>
          <p:nvPr/>
        </p:nvSpPr>
        <p:spPr>
          <a:xfrm>
            <a:off x="6888867" y="1430452"/>
            <a:ext cx="1749582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Output ”Probabilities”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4F33E5-CEC5-8B48-B45F-769CAF35CFE4}"/>
              </a:ext>
            </a:extLst>
          </p:cNvPr>
          <p:cNvSpPr/>
          <p:nvPr/>
        </p:nvSpPr>
        <p:spPr>
          <a:xfrm>
            <a:off x="561682" y="1639230"/>
            <a:ext cx="1898495" cy="19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5485F7-52F8-494E-A5F6-9B9C024CC7C8}"/>
              </a:ext>
            </a:extLst>
          </p:cNvPr>
          <p:cNvSpPr txBox="1"/>
          <p:nvPr/>
        </p:nvSpPr>
        <p:spPr>
          <a:xfrm>
            <a:off x="3949429" y="3669376"/>
            <a:ext cx="130228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6549673-0E55-4C40-BB7F-FF90B09C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85" t="1" r="24935" b="4286"/>
          <a:stretch/>
        </p:blipFill>
        <p:spPr>
          <a:xfrm>
            <a:off x="396256" y="1660870"/>
            <a:ext cx="2055443" cy="19349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93D9AF-E9DA-094B-AE2B-BF6A6A4EF6F6}"/>
              </a:ext>
            </a:extLst>
          </p:cNvPr>
          <p:cNvSpPr/>
          <p:nvPr/>
        </p:nvSpPr>
        <p:spPr>
          <a:xfrm>
            <a:off x="324001" y="1430453"/>
            <a:ext cx="2199956" cy="22389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F4D363-C65E-1D43-A1B0-6BB51EA0243E}"/>
              </a:ext>
            </a:extLst>
          </p:cNvPr>
          <p:cNvSpPr txBox="1"/>
          <p:nvPr/>
        </p:nvSpPr>
        <p:spPr>
          <a:xfrm>
            <a:off x="747454" y="1291953"/>
            <a:ext cx="1296893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Possible Variant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6C6753-492D-5A4B-93BE-DC8774A64CCF}"/>
              </a:ext>
            </a:extLst>
          </p:cNvPr>
          <p:cNvSpPr txBox="1"/>
          <p:nvPr/>
        </p:nvSpPr>
        <p:spPr>
          <a:xfrm>
            <a:off x="6879212" y="4835723"/>
            <a:ext cx="194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/>
              <a:t>Poplin 2018 Nat Biotech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8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71180-FB1C-EF45-9AB0-48EBF08D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DeepVariant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37F75F-B5C4-984A-8720-E2624B7C7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17"/>
          <a:stretch/>
        </p:blipFill>
        <p:spPr>
          <a:xfrm>
            <a:off x="4765127" y="342538"/>
            <a:ext cx="2380593" cy="4817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2B5744-2B33-E148-9EAB-B01669C0D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3"/>
          <a:stretch/>
        </p:blipFill>
        <p:spPr>
          <a:xfrm>
            <a:off x="2392417" y="342538"/>
            <a:ext cx="2372710" cy="4817974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 txBox="1">
            <a:spLocks/>
          </p:cNvSpPr>
          <p:nvPr/>
        </p:nvSpPr>
        <p:spPr>
          <a:xfrm>
            <a:off x="8820000" y="4819500"/>
            <a:ext cx="324000" cy="324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AFAFA"/>
                </a:solidFill>
              </a:rPr>
              <a:t>9</a:t>
            </a:r>
            <a:endParaRPr lang="en-US" sz="1100"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75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11479</TotalTime>
  <Words>1600</Words>
  <Application>Microsoft Office PowerPoint</Application>
  <PresentationFormat>On-screen Show (16:9)</PresentationFormat>
  <Paragraphs>386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Equation</vt:lpstr>
      <vt:lpstr>Using machine learning to identify and understand the consequences of non-coding disease associated genetic variants</vt:lpstr>
      <vt:lpstr>Our mission</vt:lpstr>
      <vt:lpstr>This Assignment explains;</vt:lpstr>
      <vt:lpstr>Your genome</vt:lpstr>
      <vt:lpstr>Reading your genome using the next generation sequencing (NGS) Illumina workflow</vt:lpstr>
      <vt:lpstr>Read Mapping Problem</vt:lpstr>
      <vt:lpstr>Using NGS data to identify variant positions and call genotypes</vt:lpstr>
      <vt:lpstr>DeepVariant: Deep Learning  approach to identify variants and call genotypes</vt:lpstr>
      <vt:lpstr>DeepVariant workflow</vt:lpstr>
      <vt:lpstr>Encoding data for the Neural Network</vt:lpstr>
      <vt:lpstr>Encoding data for the Neural Network: image channels for a given read</vt:lpstr>
      <vt:lpstr>Evaluation of DeepVariant</vt:lpstr>
      <vt:lpstr>Complex traits</vt:lpstr>
      <vt:lpstr>Genome wide association studies (GWAS) in a nutshell</vt:lpstr>
      <vt:lpstr>Genome wide association studies (GWAS) in a nutshell</vt:lpstr>
      <vt:lpstr>Complex traits</vt:lpstr>
      <vt:lpstr>eQTL: understanding disease by understanding the non-coding genome</vt:lpstr>
      <vt:lpstr>Systems genetics: understanding disease by understanding the non-coding genome</vt:lpstr>
      <vt:lpstr>eQTL: expression quantitative trait loci</vt:lpstr>
      <vt:lpstr>cis eQTL</vt:lpstr>
      <vt:lpstr>trans eQTL</vt:lpstr>
      <vt:lpstr>What mediates the trans effects on transcription factors?</vt:lpstr>
      <vt:lpstr>Regulatory networks underlying the genetics of DNA methylation</vt:lpstr>
      <vt:lpstr>Regulatory networks underlying the genetics of DNA methylation</vt:lpstr>
      <vt:lpstr>A rheumatoid arthritis locus regulates DNA methylation via NFKBIE</vt:lpstr>
      <vt:lpstr>Bayesian GGMs identify QTL networks from quantitative data and network priors</vt:lpstr>
      <vt:lpstr>Acknowledgements</vt:lpstr>
    </vt:vector>
  </TitlesOfParts>
  <Company>MDC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genetic variation to decode gene regulatory networks</dc:title>
  <dc:creator>Matthias Heinig</dc:creator>
  <cp:lastModifiedBy>Al-Hasna</cp:lastModifiedBy>
  <cp:revision>525</cp:revision>
  <cp:lastPrinted>2020-06-22T16:09:34Z</cp:lastPrinted>
  <dcterms:created xsi:type="dcterms:W3CDTF">2015-02-02T17:05:22Z</dcterms:created>
  <dcterms:modified xsi:type="dcterms:W3CDTF">2023-04-17T15:58:36Z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3545574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