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embeddings/Microsoft_Equation5.bin" ContentType="application/vnd.openxmlformats-officedocument.oleObject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embeddings/Microsoft_Equation9.bin" ContentType="application/vnd.openxmlformats-officedocument.oleObject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theme/theme1.xml" ContentType="application/vnd.openxmlformats-officedocument.theme+xml"/>
  <Override PartName="/ppt/embeddings/Microsoft_Equation13.bin" ContentType="application/vnd.openxmlformats-officedocument.oleObject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embeddings/Microsoft_Equation2.bin" ContentType="application/vnd.openxmlformats-officedocument.oleObject"/>
  <Override PartName="/ppt/notesSlides/notesSlide8.xml" ContentType="application/vnd.openxmlformats-officedocument.presentationml.notesSlide+xml"/>
  <Override PartName="/ppt/embeddings/Microsoft_Equation17.bin" ContentType="application/vnd.openxmlformats-officedocument.oleObject"/>
  <Override PartName="/ppt/embeddings/Microsoft_Equation22.bin" ContentType="application/vnd.openxmlformats-officedocument.oleObject"/>
  <Override PartName="/ppt/notesSlides/notesSlide2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15.xml" ContentType="application/vnd.openxmlformats-officedocument.presentationml.slide+xml"/>
  <Override PartName="/ppt/embeddings/Microsoft_Equation6.bin" ContentType="application/vnd.openxmlformats-officedocument.oleObject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embeddings/Microsoft_Equation10.bin" ContentType="application/vnd.openxmlformats-officedocument.oleObject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theme/theme2.xml" ContentType="application/vnd.openxmlformats-officedocument.theme+xml"/>
  <Override PartName="/ppt/embeddings/Microsoft_Equation14.bin" ContentType="application/vnd.openxmlformats-officedocument.oleObject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Default Extension="vml" ContentType="application/vnd.openxmlformats-officedocument.vmlDrawing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Override PartName="/ppt/embeddings/Microsoft_Equation3.bin" ContentType="application/vnd.openxmlformats-officedocument.oleObject"/>
  <Override PartName="/ppt/notesSlides/notesSlide9.xml" ContentType="application/vnd.openxmlformats-officedocument.presentationml.notesSlide+xml"/>
  <Override PartName="/ppt/embeddings/Microsoft_Equation18.bin" ContentType="application/vnd.openxmlformats-officedocument.oleObject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embeddings/Microsoft_Equation7.bin" ContentType="application/vnd.openxmlformats-officedocument.oleObjec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embeddings/Microsoft_Equation11.bin" ContentType="application/vnd.openxmlformats-officedocument.oleObject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embeddings/Microsoft_Equation15.bin" ContentType="application/vnd.openxmlformats-officedocument.oleObject"/>
  <Override PartName="/ppt/notesSlides/notesSlide19.xml" ContentType="application/vnd.openxmlformats-officedocument.presentationml.notesSlide+xml"/>
  <Override PartName="/ppt/embeddings/Microsoft_Equation20.bin" ContentType="application/vnd.openxmlformats-officedocument.oleObject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embeddings/Microsoft_Equation4.bin" ContentType="application/vnd.openxmlformats-officedocument.oleObject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embeddings/Microsoft_Equation1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embeddings/Microsoft_Equation8.bin" ContentType="application/vnd.openxmlformats-officedocument.oleObject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embeddings/Microsoft_Equation12.bin" ContentType="application/vnd.openxmlformats-officedocument.oleObject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Default Extension="pict" ContentType="image/pict"/>
  <Override PartName="/ppt/notesSlides/notesSlide2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embeddings/Microsoft_Equation1.bin" ContentType="application/vnd.openxmlformats-officedocument.oleObject"/>
  <Override PartName="/ppt/embeddings/Microsoft_Equation16.bin" ContentType="application/vnd.openxmlformats-officedocument.oleObject"/>
  <Override PartName="/docProps/custom.xml" ContentType="application/vnd.openxmlformats-officedocument.custom-properties+xml"/>
  <Default Extension="png" ContentType="image/png"/>
  <Override PartName="/ppt/embeddings/Microsoft_Equation21.bin" ContentType="application/vnd.openxmlformats-officedocument.oleObject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removePersonalInfoOnSave="1" saveSubsetFonts="1">
  <p:sldMasterIdLst>
    <p:sldMasterId id="2147483648" r:id="rId1"/>
  </p:sldMasterIdLst>
  <p:notesMasterIdLst>
    <p:notesMasterId r:id="rId45"/>
  </p:notesMasterIdLst>
  <p:sldIdLst>
    <p:sldId id="256" r:id="rId2"/>
    <p:sldId id="266" r:id="rId3"/>
    <p:sldId id="297" r:id="rId4"/>
    <p:sldId id="298" r:id="rId5"/>
    <p:sldId id="299" r:id="rId6"/>
    <p:sldId id="268" r:id="rId7"/>
    <p:sldId id="288" r:id="rId8"/>
    <p:sldId id="285" r:id="rId9"/>
    <p:sldId id="270" r:id="rId10"/>
    <p:sldId id="289" r:id="rId11"/>
    <p:sldId id="271" r:id="rId12"/>
    <p:sldId id="292" r:id="rId13"/>
    <p:sldId id="290" r:id="rId14"/>
    <p:sldId id="291" r:id="rId15"/>
    <p:sldId id="293" r:id="rId16"/>
    <p:sldId id="294" r:id="rId17"/>
    <p:sldId id="296" r:id="rId18"/>
    <p:sldId id="295" r:id="rId19"/>
    <p:sldId id="272" r:id="rId20"/>
    <p:sldId id="273" r:id="rId21"/>
    <p:sldId id="283" r:id="rId22"/>
    <p:sldId id="275" r:id="rId23"/>
    <p:sldId id="284" r:id="rId24"/>
    <p:sldId id="286" r:id="rId25"/>
    <p:sldId id="276" r:id="rId26"/>
    <p:sldId id="277" r:id="rId27"/>
    <p:sldId id="278" r:id="rId28"/>
    <p:sldId id="279" r:id="rId29"/>
    <p:sldId id="280" r:id="rId30"/>
    <p:sldId id="281" r:id="rId31"/>
    <p:sldId id="300" r:id="rId32"/>
    <p:sldId id="282" r:id="rId33"/>
    <p:sldId id="301" r:id="rId34"/>
    <p:sldId id="287" r:id="rId35"/>
    <p:sldId id="267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8F8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8130" autoAdjust="0"/>
    <p:restoredTop sz="87708" autoAdjust="0"/>
  </p:normalViewPr>
  <p:slideViewPr>
    <p:cSldViewPr>
      <p:cViewPr varScale="1">
        <p:scale>
          <a:sx n="184" d="100"/>
          <a:sy n="184" d="100"/>
        </p:scale>
        <p:origin x="-112" y="-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ict"/><Relationship Id="rId2" Type="http://schemas.openxmlformats.org/officeDocument/2006/relationships/image" Target="../media/image8.pict"/><Relationship Id="rId3" Type="http://schemas.openxmlformats.org/officeDocument/2006/relationships/image" Target="../media/image9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ict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ict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ict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ict"/><Relationship Id="rId2" Type="http://schemas.openxmlformats.org/officeDocument/2006/relationships/image" Target="../media/image15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0.pict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ict"/><Relationship Id="rId2" Type="http://schemas.openxmlformats.org/officeDocument/2006/relationships/image" Target="../media/image21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8ADFD5B-A66C-449C-B6E8-FB716D07777D}" type="datetimeFigureOut">
              <a:rPr lang="en-US" smtClean="0"/>
              <a:pPr/>
              <a:t>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1/21/14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1/21/14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1/21/14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oleObject" Target="../embeddings/Microsoft_Equation7.bin"/><Relationship Id="rId6" Type="http://schemas.openxmlformats.org/officeDocument/2006/relationships/oleObject" Target="../embeddings/Microsoft_Equation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7.jpeg"/><Relationship Id="rId5" Type="http://schemas.openxmlformats.org/officeDocument/2006/relationships/oleObject" Target="../embeddings/Microsoft_Equation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image" Target="../media/image17.jpeg"/><Relationship Id="rId5" Type="http://schemas.openxmlformats.org/officeDocument/2006/relationships/oleObject" Target="../embeddings/Microsoft_Equation10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1.bin"/><Relationship Id="rId4" Type="http://schemas.openxmlformats.org/officeDocument/2006/relationships/oleObject" Target="../embeddings/Microsoft_Equation12.bin"/><Relationship Id="rId5" Type="http://schemas.openxmlformats.org/officeDocument/2006/relationships/oleObject" Target="../embeddings/Microsoft_Equation13.bin"/><Relationship Id="rId6" Type="http://schemas.openxmlformats.org/officeDocument/2006/relationships/oleObject" Target="../embeddings/Microsoft_Equation14.bin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5.bin"/><Relationship Id="rId4" Type="http://schemas.openxmlformats.org/officeDocument/2006/relationships/oleObject" Target="../embeddings/Microsoft_Equation16.bin"/><Relationship Id="rId5" Type="http://schemas.openxmlformats.org/officeDocument/2006/relationships/oleObject" Target="../embeddings/Microsoft_Equation17.bin"/><Relationship Id="rId6" Type="http://schemas.openxmlformats.org/officeDocument/2006/relationships/oleObject" Target="../embeddings/Microsoft_Equation18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Microsoft_Equation19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Microsoft_Equation20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Microsoft_Equation21.bin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5.xml"/><Relationship Id="rId3" Type="http://schemas.openxmlformats.org/officeDocument/2006/relationships/oleObject" Target="../embeddings/Microsoft_Equation2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Graph.html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1.bin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Microsoft_Equation4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Microsoft_Equation5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png"/><Relationship Id="rId5" Type="http://schemas.openxmlformats.org/officeDocument/2006/relationships/oleObject" Target="../embeddings/Microsoft_Equation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Graphs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|V| = 6 and |E| = 7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|V| = 5 and |E| = 10</a:t>
            </a:r>
            <a:endParaRPr lang="en-US" dirty="0"/>
          </a:p>
        </p:txBody>
      </p:sp>
      <p:pic>
        <p:nvPicPr>
          <p:cNvPr id="7" name="Content Placeholder 6" descr="K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2114550"/>
            <a:ext cx="1905000" cy="1905000"/>
          </a:xfrm>
          <a:prstGeom prst="rect">
            <a:avLst/>
          </a:prstGeom>
        </p:spPr>
      </p:pic>
      <p:pic>
        <p:nvPicPr>
          <p:cNvPr id="8" name="Content Placeholder 6" descr="undirected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1962150"/>
            <a:ext cx="3171825" cy="2095500"/>
          </a:xfrm>
          <a:prstGeom prst="rect">
            <a:avLst/>
          </a:prstGeom>
        </p:spPr>
      </p:pic>
      <p:graphicFrame>
        <p:nvGraphicFramePr>
          <p:cNvPr id="9" name="Content Placeholder 8"/>
          <p:cNvGraphicFramePr>
            <a:graphicFrameLocks noChangeAspect="1"/>
          </p:cNvGraphicFramePr>
          <p:nvPr>
            <p:ph sz="quarter" idx="13"/>
          </p:nvPr>
        </p:nvGraphicFramePr>
        <p:xfrm>
          <a:off x="609600" y="4134224"/>
          <a:ext cx="3200400" cy="1009276"/>
        </p:xfrm>
        <a:graphic>
          <a:graphicData uri="http://schemas.openxmlformats.org/presentationml/2006/ole">
            <p:oleObj spid="_x0000_s56322" name="Equation" r:id="rId5" imgW="1168400" imgH="368300" progId="Equation.3">
              <p:embed/>
            </p:oleObj>
          </a:graphicData>
        </a:graphic>
      </p:graphicFrame>
      <p:graphicFrame>
        <p:nvGraphicFramePr>
          <p:cNvPr id="56323" name="Content Placeholder 8"/>
          <p:cNvGraphicFramePr>
            <a:graphicFrameLocks noChangeAspect="1"/>
          </p:cNvGraphicFramePr>
          <p:nvPr/>
        </p:nvGraphicFramePr>
        <p:xfrm>
          <a:off x="4935538" y="4133850"/>
          <a:ext cx="3235325" cy="1009650"/>
        </p:xfrm>
        <a:graphic>
          <a:graphicData uri="http://schemas.openxmlformats.org/presentationml/2006/ole">
            <p:oleObj spid="_x0000_s56323" name="Equation" r:id="rId6" imgW="11811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10200" y="42481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|V| = 5, |E| = 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empty or null graph on 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vertices, denoted by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n</a:t>
            </a:r>
            <a:r>
              <a:rPr lang="en-US" dirty="0" smtClean="0"/>
              <a:t>, is an undirected graph with no edges.</a:t>
            </a:r>
          </a:p>
        </p:txBody>
      </p:sp>
      <p:pic>
        <p:nvPicPr>
          <p:cNvPr id="7" name="Content Placeholder 6" descr="N5.gif"/>
          <p:cNvPicPr>
            <a:picLocks noGrp="1" noChangeAspect="1"/>
          </p:cNvPicPr>
          <p:nvPr>
            <p:ph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5334000" y="2114550"/>
            <a:ext cx="1985962" cy="18913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 – null graph on 5 vertices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473200" y="4406900"/>
          <a:ext cx="787400" cy="395288"/>
        </p:xfrm>
        <a:graphic>
          <a:graphicData uri="http://schemas.openxmlformats.org/presentationml/2006/ole">
            <p:oleObj spid="_x0000_s60418" name="Equation" r:id="rId5" imgW="406400" imgH="2032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1276350"/>
            <a:ext cx="4191000" cy="350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10200" y="424815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|V| = 5, |E| = 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cycle graph on 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vertices, denoted by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dirty="0" smtClean="0"/>
              <a:t>, is an undirected graph consisting on an </a:t>
            </a:r>
            <a:r>
              <a:rPr lang="en-US" dirty="0" err="1" smtClean="0"/>
              <a:t>n</a:t>
            </a:r>
            <a:r>
              <a:rPr lang="en-US" dirty="0" smtClean="0"/>
              <a:t>-cycle.</a:t>
            </a:r>
          </a:p>
        </p:txBody>
      </p:sp>
      <p:pic>
        <p:nvPicPr>
          <p:cNvPr id="7" name="Content Placeholder 6" descr="N5.gif"/>
          <p:cNvPicPr>
            <a:picLocks noGrp="1" noChangeAspect="1"/>
          </p:cNvPicPr>
          <p:nvPr>
            <p:ph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5334000" y="2114550"/>
            <a:ext cx="1985962" cy="189139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baseline="-25000" dirty="0" smtClean="0"/>
              <a:t>5</a:t>
            </a:r>
            <a:r>
              <a:rPr lang="en-US" dirty="0" smtClean="0"/>
              <a:t> – cycle on 5 vertices</a:t>
            </a:r>
            <a:endParaRPr 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460500" y="4406900"/>
          <a:ext cx="812800" cy="395288"/>
        </p:xfrm>
        <a:graphic>
          <a:graphicData uri="http://schemas.openxmlformats.org/presentationml/2006/ole">
            <p:oleObj spid="_x0000_s94210" name="Equation" r:id="rId5" imgW="419100" imgH="203200" progId="Equation.3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 rot="10800000" flipV="1">
            <a:off x="5715000" y="249555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7000" y="2419350"/>
            <a:ext cx="4572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5562600" y="31813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6000" y="3638550"/>
            <a:ext cx="38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6705600" y="3257550"/>
            <a:ext cx="381000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72000" y="1352550"/>
            <a:ext cx="41910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Let G</a:t>
            </a:r>
            <a:r>
              <a:rPr lang="en-US" baseline="-25000" dirty="0" smtClean="0"/>
              <a:t>1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) and G</a:t>
            </a:r>
            <a:r>
              <a:rPr lang="en-US" baseline="-25000" dirty="0" smtClean="0"/>
              <a:t>2</a:t>
            </a:r>
            <a:r>
              <a:rPr lang="en-US" dirty="0" smtClean="0"/>
              <a:t> = (V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be graphs. The union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denoted G</a:t>
            </a:r>
            <a:r>
              <a:rPr lang="en-US" baseline="-25000" dirty="0" smtClean="0"/>
              <a:t>1</a:t>
            </a:r>
            <a:r>
              <a:rPr lang="en-US" dirty="0" smtClean="0"/>
              <a:t>   G</a:t>
            </a:r>
            <a:r>
              <a:rPr lang="en-US" baseline="-25000" dirty="0" smtClean="0"/>
              <a:t>2</a:t>
            </a:r>
            <a:r>
              <a:rPr lang="en-US" dirty="0" smtClean="0"/>
              <a:t>, has vertex set V</a:t>
            </a:r>
            <a:r>
              <a:rPr lang="en-US" baseline="-25000" dirty="0" smtClean="0"/>
              <a:t>1</a:t>
            </a:r>
            <a:r>
              <a:rPr lang="en-US" dirty="0" smtClean="0"/>
              <a:t>   V</a:t>
            </a:r>
            <a:r>
              <a:rPr lang="en-US" baseline="-25000" dirty="0" smtClean="0"/>
              <a:t>2</a:t>
            </a:r>
            <a:r>
              <a:rPr lang="en-US" dirty="0" smtClean="0"/>
              <a:t> and edge set E</a:t>
            </a:r>
            <a:r>
              <a:rPr lang="en-US" baseline="-25000" dirty="0" smtClean="0"/>
              <a:t>1</a:t>
            </a:r>
            <a:r>
              <a:rPr lang="en-US" dirty="0" smtClean="0"/>
              <a:t>   E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ChangeAspect="1"/>
          </p:cNvGraphicFramePr>
          <p:nvPr>
            <p:ph sz="quarter" idx="14"/>
          </p:nvPr>
        </p:nvGraphicFramePr>
        <p:xfrm>
          <a:off x="2667000" y="3333751"/>
          <a:ext cx="152400" cy="182930"/>
        </p:xfrm>
        <a:graphic>
          <a:graphicData uri="http://schemas.openxmlformats.org/presentationml/2006/ole">
            <p:oleObj spid="_x0000_s57346" name="Equation" r:id="rId3" imgW="127000" imgH="152400" progId="Equation.3">
              <p:embed/>
            </p:oleObj>
          </a:graphicData>
        </a:graphic>
      </p:graphicFrame>
      <p:graphicFrame>
        <p:nvGraphicFramePr>
          <p:cNvPr id="57347" name="Content Placeholder 6"/>
          <p:cNvGraphicFramePr>
            <a:graphicFrameLocks noChangeAspect="1"/>
          </p:cNvGraphicFramePr>
          <p:nvPr/>
        </p:nvGraphicFramePr>
        <p:xfrm>
          <a:off x="2819400" y="3714750"/>
          <a:ext cx="152400" cy="182479"/>
        </p:xfrm>
        <a:graphic>
          <a:graphicData uri="http://schemas.openxmlformats.org/presentationml/2006/ole">
            <p:oleObj spid="_x0000_s57347" name="Equation" r:id="rId4" imgW="127000" imgH="152400" progId="Equation.3">
              <p:embed/>
            </p:oleObj>
          </a:graphicData>
        </a:graphic>
      </p:graphicFrame>
      <p:graphicFrame>
        <p:nvGraphicFramePr>
          <p:cNvPr id="57348" name="Content Placeholder 6"/>
          <p:cNvGraphicFramePr>
            <a:graphicFrameLocks noChangeAspect="1"/>
          </p:cNvGraphicFramePr>
          <p:nvPr/>
        </p:nvGraphicFramePr>
        <p:xfrm>
          <a:off x="2590800" y="4171950"/>
          <a:ext cx="152400" cy="182033"/>
        </p:xfrm>
        <a:graphic>
          <a:graphicData uri="http://schemas.openxmlformats.org/presentationml/2006/ole">
            <p:oleObj spid="_x0000_s57348" name="Equation" r:id="rId5" imgW="127000" imgH="152400" progId="Equation.3">
              <p:embed/>
            </p:oleObj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791200" y="2266950"/>
            <a:ext cx="2057400" cy="1066800"/>
            <a:chOff x="2662706" y="3186805"/>
            <a:chExt cx="2044379" cy="1090916"/>
          </a:xfrm>
        </p:grpSpPr>
        <p:sp>
          <p:nvSpPr>
            <p:cNvPr id="11" name="Dodecagon 10"/>
            <p:cNvSpPr/>
            <p:nvPr/>
          </p:nvSpPr>
          <p:spPr>
            <a:xfrm>
              <a:off x="2662706" y="389896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Dodecagon 11"/>
            <p:cNvSpPr/>
            <p:nvPr/>
          </p:nvSpPr>
          <p:spPr>
            <a:xfrm>
              <a:off x="3097206" y="3330830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Dodecagon 12"/>
            <p:cNvSpPr/>
            <p:nvPr/>
          </p:nvSpPr>
          <p:spPr>
            <a:xfrm>
              <a:off x="3531706" y="389896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12" idx="6"/>
              <a:endCxn id="11" idx="11"/>
            </p:cNvCxnSpPr>
            <p:nvPr/>
          </p:nvCxnSpPr>
          <p:spPr>
            <a:xfrm rot="10800000" flipV="1">
              <a:off x="2938171" y="3658840"/>
              <a:ext cx="217250" cy="2401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2"/>
              <a:endCxn id="13" idx="7"/>
            </p:cNvCxnSpPr>
            <p:nvPr/>
          </p:nvCxnSpPr>
          <p:spPr>
            <a:xfrm>
              <a:off x="3097206" y="4139089"/>
              <a:ext cx="43450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3"/>
              <a:endCxn id="13" idx="10"/>
            </p:cNvCxnSpPr>
            <p:nvPr/>
          </p:nvCxnSpPr>
          <p:spPr>
            <a:xfrm>
              <a:off x="3473491" y="3658841"/>
              <a:ext cx="217250" cy="2401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odecagon 16"/>
            <p:cNvSpPr/>
            <p:nvPr/>
          </p:nvSpPr>
          <p:spPr>
            <a:xfrm>
              <a:off x="4272585" y="389896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Dodecagon 17"/>
            <p:cNvSpPr/>
            <p:nvPr/>
          </p:nvSpPr>
          <p:spPr>
            <a:xfrm>
              <a:off x="4272585" y="3186805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325644" y="3732263"/>
              <a:ext cx="33340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6248400" y="35623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67600" y="34861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162800" y="2038350"/>
            <a:ext cx="10668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8800" y="3486150"/>
            <a:ext cx="31242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U  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5514975" y="23813"/>
          <a:ext cx="2333625" cy="1114425"/>
        </p:xfrm>
        <a:graphic>
          <a:graphicData uri="http://schemas.openxmlformats.org/presentationml/2006/ole">
            <p:oleObj spid="_x0000_s57351" name="Equation" r:id="rId6" imgW="1168400" imgH="558800" progId="Equation.3">
              <p:embed/>
            </p:oleObj>
          </a:graphicData>
        </a:graphic>
      </p:graphicFrame>
      <p:sp>
        <p:nvSpPr>
          <p:cNvPr id="24" name="Rectangle 23"/>
          <p:cNvSpPr/>
          <p:nvPr/>
        </p:nvSpPr>
        <p:spPr>
          <a:xfrm>
            <a:off x="4648200" y="1352550"/>
            <a:ext cx="4343400" cy="350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1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4114800" cy="2628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Let G</a:t>
            </a:r>
            <a:r>
              <a:rPr lang="en-US" baseline="-25000" dirty="0" smtClean="0"/>
              <a:t>1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) and G</a:t>
            </a:r>
            <a:r>
              <a:rPr lang="en-US" baseline="-25000" dirty="0" smtClean="0"/>
              <a:t>2</a:t>
            </a:r>
            <a:r>
              <a:rPr lang="en-US" dirty="0" smtClean="0"/>
              <a:t> = (V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be graphs. The join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denoted G</a:t>
            </a:r>
            <a:r>
              <a:rPr lang="en-US" baseline="-25000" dirty="0" smtClean="0"/>
              <a:t>1</a:t>
            </a:r>
            <a:r>
              <a:rPr lang="en-US" dirty="0" smtClean="0"/>
              <a:t> + G</a:t>
            </a:r>
            <a:r>
              <a:rPr lang="en-US" baseline="-25000" dirty="0" smtClean="0"/>
              <a:t>2</a:t>
            </a:r>
            <a:r>
              <a:rPr lang="en-US" dirty="0" smtClean="0"/>
              <a:t>, has vertex set V</a:t>
            </a:r>
            <a:r>
              <a:rPr lang="en-US" baseline="-25000" dirty="0" smtClean="0"/>
              <a:t>1</a:t>
            </a:r>
            <a:r>
              <a:rPr lang="en-US" dirty="0" smtClean="0"/>
              <a:t>   V</a:t>
            </a:r>
            <a:r>
              <a:rPr lang="en-US" baseline="-25000" dirty="0" smtClean="0"/>
              <a:t>2</a:t>
            </a:r>
            <a:r>
              <a:rPr lang="en-US" dirty="0" smtClean="0"/>
              <a:t> and edge set E</a:t>
            </a:r>
            <a:r>
              <a:rPr lang="en-US" baseline="-25000" dirty="0" smtClean="0"/>
              <a:t>1</a:t>
            </a:r>
            <a:r>
              <a:rPr lang="en-US" dirty="0" smtClean="0"/>
              <a:t>   E</a:t>
            </a:r>
            <a:r>
              <a:rPr lang="en-US" baseline="-25000" dirty="0" smtClean="0"/>
              <a:t>2     </a:t>
            </a:r>
            <a:r>
              <a:rPr lang="en-US" dirty="0" smtClean="0"/>
              <a:t>V</a:t>
            </a:r>
            <a:r>
              <a:rPr lang="en-US" baseline="-25000" dirty="0" smtClean="0"/>
              <a:t>1</a:t>
            </a:r>
            <a:r>
              <a:rPr lang="en-US" dirty="0" smtClean="0"/>
              <a:t>xV</a:t>
            </a:r>
            <a:r>
              <a:rPr lang="en-US" baseline="-25000" dirty="0" smtClean="0"/>
              <a:t>2 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57347" name="Content Placeholder 6"/>
          <p:cNvGraphicFramePr>
            <a:graphicFrameLocks noChangeAspect="1"/>
          </p:cNvGraphicFramePr>
          <p:nvPr/>
        </p:nvGraphicFramePr>
        <p:xfrm>
          <a:off x="2819400" y="3790950"/>
          <a:ext cx="152400" cy="182479"/>
        </p:xfrm>
        <a:graphic>
          <a:graphicData uri="http://schemas.openxmlformats.org/presentationml/2006/ole">
            <p:oleObj spid="_x0000_s58371" name="Equation" r:id="rId3" imgW="127000" imgH="152400" progId="Equation.3">
              <p:embed/>
            </p:oleObj>
          </a:graphicData>
        </a:graphic>
      </p:graphicFrame>
      <p:graphicFrame>
        <p:nvGraphicFramePr>
          <p:cNvPr id="57348" name="Content Placeholder 6"/>
          <p:cNvGraphicFramePr>
            <a:graphicFrameLocks noChangeAspect="1"/>
          </p:cNvGraphicFramePr>
          <p:nvPr/>
        </p:nvGraphicFramePr>
        <p:xfrm>
          <a:off x="2590800" y="4171950"/>
          <a:ext cx="152400" cy="182033"/>
        </p:xfrm>
        <a:graphic>
          <a:graphicData uri="http://schemas.openxmlformats.org/presentationml/2006/ole">
            <p:oleObj spid="_x0000_s58372" name="Equation" r:id="rId4" imgW="127000" imgH="152400" progId="Equation.3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3200400" y="4171950"/>
          <a:ext cx="152400" cy="182563"/>
        </p:xfrm>
        <a:graphic>
          <a:graphicData uri="http://schemas.openxmlformats.org/presentationml/2006/ole">
            <p:oleObj spid="_x0000_s58373" name="Equation" r:id="rId5" imgW="127000" imgH="152400" progId="Equation.3">
              <p:embed/>
            </p:oleObj>
          </a:graphicData>
        </a:graphic>
      </p:graphicFrame>
      <p:sp>
        <p:nvSpPr>
          <p:cNvPr id="31" name="Rectangle 30"/>
          <p:cNvSpPr/>
          <p:nvPr/>
        </p:nvSpPr>
        <p:spPr>
          <a:xfrm>
            <a:off x="7086600" y="44767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715000" y="44767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5715000" y="2266950"/>
            <a:ext cx="1772218" cy="2183421"/>
            <a:chOff x="2662706" y="2095094"/>
            <a:chExt cx="1772218" cy="2183421"/>
          </a:xfrm>
        </p:grpSpPr>
        <p:sp>
          <p:nvSpPr>
            <p:cNvPr id="43" name="Dodecagon 42"/>
            <p:cNvSpPr/>
            <p:nvPr/>
          </p:nvSpPr>
          <p:spPr>
            <a:xfrm>
              <a:off x="2662706" y="3899758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2662706" y="2952867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2662706" y="209509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3997120" y="3521001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4000424" y="2574110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hape 47"/>
            <p:cNvCxnSpPr>
              <a:stCxn id="45" idx="3"/>
            </p:cNvCxnSpPr>
            <p:nvPr/>
          </p:nvCxnSpPr>
          <p:spPr>
            <a:xfrm>
              <a:off x="3038991" y="2423105"/>
              <a:ext cx="58215" cy="1710591"/>
            </a:xfrm>
            <a:prstGeom prst="curvedConnector4">
              <a:avLst>
                <a:gd name="adj1" fmla="val 392682"/>
                <a:gd name="adj2" fmla="val 9772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18304" y="3235282"/>
              <a:ext cx="568134" cy="3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626797" y="2713359"/>
              <a:ext cx="47901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593379" y="3615691"/>
              <a:ext cx="56813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96000" y="2571750"/>
            <a:ext cx="961434" cy="1527399"/>
            <a:chOff x="3038991" y="2423105"/>
            <a:chExt cx="961434" cy="1527399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3038991" y="2423105"/>
              <a:ext cx="961433" cy="2896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 flipV="1">
              <a:off x="3097206" y="2712741"/>
              <a:ext cx="903218" cy="3787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0800000" flipV="1">
              <a:off x="3038992" y="2712742"/>
              <a:ext cx="961433" cy="12377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0800000" flipV="1">
              <a:off x="3038992" y="3761126"/>
              <a:ext cx="958129" cy="1893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0800000">
              <a:off x="3097206" y="3091500"/>
              <a:ext cx="899914" cy="6696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0800000">
              <a:off x="3038992" y="2423106"/>
              <a:ext cx="958129" cy="13380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5486400" y="4552950"/>
            <a:ext cx="2514600" cy="590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+ 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932363" y="23813"/>
          <a:ext cx="3500437" cy="1114425"/>
        </p:xfrm>
        <a:graphic>
          <a:graphicData uri="http://schemas.openxmlformats.org/presentationml/2006/ole">
            <p:oleObj spid="_x0000_s58376" name="Equation" r:id="rId6" imgW="1752600" imgH="558800" progId="Equation.3">
              <p:embed/>
            </p:oleObj>
          </a:graphicData>
        </a:graphic>
      </p:graphicFrame>
      <p:sp>
        <p:nvSpPr>
          <p:cNvPr id="30" name="Rectangle 29"/>
          <p:cNvSpPr/>
          <p:nvPr/>
        </p:nvSpPr>
        <p:spPr>
          <a:xfrm>
            <a:off x="4648200" y="1352550"/>
            <a:ext cx="4495800" cy="3790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19818"/>
            <a:ext cx="4343400" cy="32236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G</a:t>
            </a:r>
            <a:r>
              <a:rPr lang="en-US" baseline="-25000" dirty="0" smtClean="0"/>
              <a:t>1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) and G</a:t>
            </a:r>
            <a:r>
              <a:rPr lang="en-US" baseline="-25000" dirty="0" smtClean="0"/>
              <a:t>2</a:t>
            </a:r>
            <a:r>
              <a:rPr lang="en-US" dirty="0" smtClean="0"/>
              <a:t> = (V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be graphs. The product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denoted G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G</a:t>
            </a:r>
            <a:r>
              <a:rPr lang="en-US" baseline="-25000" dirty="0" smtClean="0"/>
              <a:t>2</a:t>
            </a:r>
            <a:r>
              <a:rPr lang="en-US" dirty="0" smtClean="0"/>
              <a:t>, has vertex set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and edge set defined as follows: (u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) is adjacent to 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  if and only if either u</a:t>
            </a:r>
            <a:r>
              <a:rPr lang="en-US" baseline="-25000" dirty="0" smtClean="0"/>
              <a:t>1</a:t>
            </a:r>
            <a:r>
              <a:rPr lang="en-US" dirty="0" smtClean="0"/>
              <a:t>=v</a:t>
            </a:r>
            <a:r>
              <a:rPr lang="en-US" baseline="-25000" dirty="0" smtClean="0"/>
              <a:t>1</a:t>
            </a:r>
            <a:r>
              <a:rPr lang="en-US" dirty="0" smtClean="0"/>
              <a:t> and u</a:t>
            </a:r>
            <a:r>
              <a:rPr lang="en-US" baseline="-25000" dirty="0" smtClean="0"/>
              <a:t>2</a:t>
            </a:r>
            <a:r>
              <a:rPr lang="en-US" dirty="0" smtClean="0"/>
              <a:t> is adjacent to v</a:t>
            </a:r>
            <a:r>
              <a:rPr lang="en-US" baseline="-25000" dirty="0" smtClean="0"/>
              <a:t>2</a:t>
            </a:r>
            <a:r>
              <a:rPr lang="en-US" dirty="0" smtClean="0"/>
              <a:t> or u</a:t>
            </a:r>
            <a:r>
              <a:rPr lang="en-US" baseline="-25000" dirty="0" smtClean="0"/>
              <a:t>2</a:t>
            </a:r>
            <a:r>
              <a:rPr lang="en-US" dirty="0" smtClean="0"/>
              <a:t>=v</a:t>
            </a:r>
            <a:r>
              <a:rPr lang="en-US" baseline="-25000" dirty="0" smtClean="0"/>
              <a:t>2</a:t>
            </a:r>
            <a:r>
              <a:rPr lang="en-US" dirty="0" smtClean="0"/>
              <a:t> and u</a:t>
            </a:r>
            <a:r>
              <a:rPr lang="en-US" baseline="-25000" dirty="0" smtClean="0"/>
              <a:t>1</a:t>
            </a:r>
            <a:r>
              <a:rPr lang="en-US" dirty="0" smtClean="0"/>
              <a:t> is adjacent to v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pSp>
        <p:nvGrpSpPr>
          <p:cNvPr id="4" name="Group 41"/>
          <p:cNvGrpSpPr/>
          <p:nvPr/>
        </p:nvGrpSpPr>
        <p:grpSpPr>
          <a:xfrm>
            <a:off x="4800600" y="2266950"/>
            <a:ext cx="1772218" cy="2183421"/>
            <a:chOff x="2662706" y="2095094"/>
            <a:chExt cx="1772218" cy="2183421"/>
          </a:xfrm>
        </p:grpSpPr>
        <p:sp>
          <p:nvSpPr>
            <p:cNvPr id="43" name="Dodecagon 42"/>
            <p:cNvSpPr/>
            <p:nvPr/>
          </p:nvSpPr>
          <p:spPr>
            <a:xfrm>
              <a:off x="2662706" y="3899758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2662706" y="2952867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2662706" y="209509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3997120" y="3521001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4000424" y="2574110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hape 47"/>
            <p:cNvCxnSpPr>
              <a:stCxn id="45" idx="3"/>
            </p:cNvCxnSpPr>
            <p:nvPr/>
          </p:nvCxnSpPr>
          <p:spPr>
            <a:xfrm>
              <a:off x="3038991" y="2423105"/>
              <a:ext cx="58215" cy="1710591"/>
            </a:xfrm>
            <a:prstGeom prst="curvedConnector4">
              <a:avLst>
                <a:gd name="adj1" fmla="val 392682"/>
                <a:gd name="adj2" fmla="val 9772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18304" y="3235282"/>
              <a:ext cx="568134" cy="3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626797" y="2713359"/>
              <a:ext cx="47901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593379" y="3615691"/>
              <a:ext cx="56813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7315200" y="2266950"/>
            <a:ext cx="1403769" cy="2655332"/>
            <a:chOff x="7315200" y="2266950"/>
            <a:chExt cx="1403769" cy="2655332"/>
          </a:xfrm>
        </p:grpSpPr>
        <p:grpSp>
          <p:nvGrpSpPr>
            <p:cNvPr id="29" name="Group 28"/>
            <p:cNvGrpSpPr/>
            <p:nvPr/>
          </p:nvGrpSpPr>
          <p:grpSpPr>
            <a:xfrm>
              <a:off x="7315200" y="2266950"/>
              <a:ext cx="1403769" cy="2235561"/>
              <a:chOff x="3197476" y="1002591"/>
              <a:chExt cx="1403769" cy="223556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665399" y="1002591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03</a:t>
                </a:r>
                <a:endParaRPr lang="en-US" sz="10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197476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133322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665399" y="2814836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04</a:t>
                </a:r>
                <a:endParaRPr lang="en-US" sz="10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197476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1</a:t>
                </a:r>
                <a:r>
                  <a:rPr lang="en-US" sz="1000" dirty="0"/>
                  <a:t>4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33322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2</a:t>
                </a:r>
                <a:r>
                  <a:rPr lang="en-US" sz="1000" dirty="0"/>
                  <a:t>4</a:t>
                </a:r>
              </a:p>
            </p:txBody>
          </p:sp>
          <p:cxnSp>
            <p:nvCxnSpPr>
              <p:cNvPr id="38" name="Straight Connector 37"/>
              <p:cNvCxnSpPr>
                <a:stCxn id="30" idx="3"/>
                <a:endCxn id="33" idx="7"/>
              </p:cNvCxnSpPr>
              <p:nvPr/>
            </p:nvCxnSpPr>
            <p:spPr>
              <a:xfrm rot="5400000">
                <a:off x="3527206" y="1433581"/>
                <a:ext cx="276386" cy="1370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0" idx="5"/>
                <a:endCxn id="34" idx="1"/>
              </p:cNvCxnSpPr>
              <p:nvPr/>
            </p:nvCxnSpPr>
            <p:spPr>
              <a:xfrm rot="16200000" flipH="1">
                <a:off x="3995129" y="1433581"/>
                <a:ext cx="276386" cy="1370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3" idx="6"/>
                <a:endCxn id="34" idx="2"/>
              </p:cNvCxnSpPr>
              <p:nvPr/>
            </p:nvCxnSpPr>
            <p:spPr>
              <a:xfrm>
                <a:off x="3665399" y="1789965"/>
                <a:ext cx="46792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stCxn id="36" idx="6"/>
                <a:endCxn id="37" idx="2"/>
              </p:cNvCxnSpPr>
              <p:nvPr/>
            </p:nvCxnSpPr>
            <p:spPr>
              <a:xfrm>
                <a:off x="3665399" y="2391520"/>
                <a:ext cx="467923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6" idx="5"/>
                <a:endCxn id="35" idx="1"/>
              </p:cNvCxnSpPr>
              <p:nvPr/>
            </p:nvCxnSpPr>
            <p:spPr>
              <a:xfrm rot="16200000" flipH="1">
                <a:off x="3497577" y="2640481"/>
                <a:ext cx="335644" cy="1370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35" idx="7"/>
                <a:endCxn id="37" idx="3"/>
              </p:cNvCxnSpPr>
              <p:nvPr/>
            </p:nvCxnSpPr>
            <p:spPr>
              <a:xfrm rot="5400000" flipH="1" flipV="1">
                <a:off x="3965500" y="2640481"/>
                <a:ext cx="335644" cy="137052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33" idx="4"/>
              </p:cNvCxnSpPr>
              <p:nvPr/>
            </p:nvCxnSpPr>
            <p:spPr>
              <a:xfrm rot="16200000" flipH="1">
                <a:off x="3358237" y="2074824"/>
                <a:ext cx="179032" cy="3263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34" idx="4"/>
                <a:endCxn id="37" idx="0"/>
              </p:cNvCxnSpPr>
              <p:nvPr/>
            </p:nvCxnSpPr>
            <p:spPr>
              <a:xfrm rot="5400000">
                <a:off x="4278165" y="2090742"/>
                <a:ext cx="178239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>
                <a:stCxn id="30" idx="4"/>
                <a:endCxn id="35" idx="0"/>
              </p:cNvCxnSpPr>
              <p:nvPr/>
            </p:nvCxnSpPr>
            <p:spPr>
              <a:xfrm rot="5400000">
                <a:off x="3204897" y="2120371"/>
                <a:ext cx="1388929" cy="15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Rectangle 63"/>
            <p:cNvSpPr/>
            <p:nvPr/>
          </p:nvSpPr>
          <p:spPr>
            <a:xfrm>
              <a:off x="7620000" y="4552950"/>
              <a:ext cx="95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 err="1" smtClean="0"/>
                <a:t>x</a:t>
              </a:r>
              <a:r>
                <a:rPr lang="en-US" dirty="0" smtClean="0"/>
                <a:t> G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4983163" y="23813"/>
          <a:ext cx="3398837" cy="1114901"/>
        </p:xfrm>
        <a:graphic>
          <a:graphicData uri="http://schemas.openxmlformats.org/presentationml/2006/ole">
            <p:oleObj spid="_x0000_s96261" name="Equation" r:id="rId4" imgW="1701800" imgH="558800" progId="Equation.3">
              <p:embed/>
            </p:oleObj>
          </a:graphicData>
        </a:graphic>
      </p:graphicFrame>
      <p:sp>
        <p:nvSpPr>
          <p:cNvPr id="68" name="Rectangle 67"/>
          <p:cNvSpPr/>
          <p:nvPr/>
        </p:nvSpPr>
        <p:spPr>
          <a:xfrm>
            <a:off x="4572000" y="1352550"/>
            <a:ext cx="4572000" cy="3790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19818"/>
            <a:ext cx="4343400" cy="32236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 G</a:t>
            </a:r>
            <a:r>
              <a:rPr lang="en-US" baseline="-25000" dirty="0" smtClean="0"/>
              <a:t>1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) and G</a:t>
            </a:r>
            <a:r>
              <a:rPr lang="en-US" baseline="-25000" dirty="0" smtClean="0"/>
              <a:t>2</a:t>
            </a:r>
            <a:r>
              <a:rPr lang="en-US" dirty="0" smtClean="0"/>
              <a:t> = (V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be graphs. The composition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denoted G</a:t>
            </a:r>
            <a:r>
              <a:rPr lang="en-US" baseline="-25000" dirty="0" smtClean="0"/>
              <a:t>1</a:t>
            </a:r>
            <a:r>
              <a:rPr lang="en-US" dirty="0" smtClean="0"/>
              <a:t>[G</a:t>
            </a:r>
            <a:r>
              <a:rPr lang="en-US" baseline="-25000" dirty="0" smtClean="0"/>
              <a:t>2</a:t>
            </a:r>
            <a:r>
              <a:rPr lang="en-US" dirty="0" smtClean="0"/>
              <a:t>], has vertex set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and edge set defined as follows: (u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) is adjacent to 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  if and only if either u</a:t>
            </a:r>
            <a:r>
              <a:rPr lang="en-US" baseline="-25000" dirty="0" smtClean="0"/>
              <a:t>1</a:t>
            </a:r>
            <a:r>
              <a:rPr lang="en-US" dirty="0" smtClean="0"/>
              <a:t> is adjacent to v</a:t>
            </a:r>
            <a:r>
              <a:rPr lang="en-US" baseline="-25000" dirty="0" smtClean="0"/>
              <a:t>1</a:t>
            </a:r>
            <a:r>
              <a:rPr lang="en-US" dirty="0" smtClean="0"/>
              <a:t> or u</a:t>
            </a:r>
            <a:r>
              <a:rPr lang="en-US" baseline="-25000" dirty="0" smtClean="0"/>
              <a:t>1</a:t>
            </a:r>
            <a:r>
              <a:rPr lang="en-US" dirty="0" smtClean="0"/>
              <a:t>=v</a:t>
            </a:r>
            <a:r>
              <a:rPr lang="en-US" baseline="-25000" dirty="0" smtClean="0"/>
              <a:t>1</a:t>
            </a:r>
            <a:r>
              <a:rPr lang="en-US" dirty="0" smtClean="0"/>
              <a:t> and u</a:t>
            </a:r>
            <a:r>
              <a:rPr lang="en-US" baseline="-25000" dirty="0" smtClean="0"/>
              <a:t>2</a:t>
            </a:r>
            <a:r>
              <a:rPr lang="en-US" dirty="0" smtClean="0"/>
              <a:t> is adjacent to 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pSp>
        <p:nvGrpSpPr>
          <p:cNvPr id="4" name="Group 41"/>
          <p:cNvGrpSpPr/>
          <p:nvPr/>
        </p:nvGrpSpPr>
        <p:grpSpPr>
          <a:xfrm>
            <a:off x="4800600" y="2266950"/>
            <a:ext cx="1772218" cy="2183421"/>
            <a:chOff x="2662706" y="2095094"/>
            <a:chExt cx="1772218" cy="2183421"/>
          </a:xfrm>
        </p:grpSpPr>
        <p:sp>
          <p:nvSpPr>
            <p:cNvPr id="43" name="Dodecagon 42"/>
            <p:cNvSpPr/>
            <p:nvPr/>
          </p:nvSpPr>
          <p:spPr>
            <a:xfrm>
              <a:off x="2662706" y="3899758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2662706" y="2952867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2662706" y="209509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3997120" y="3521001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4000424" y="2574110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hape 47"/>
            <p:cNvCxnSpPr>
              <a:stCxn id="45" idx="3"/>
            </p:cNvCxnSpPr>
            <p:nvPr/>
          </p:nvCxnSpPr>
          <p:spPr>
            <a:xfrm>
              <a:off x="3038991" y="2423105"/>
              <a:ext cx="58215" cy="1710591"/>
            </a:xfrm>
            <a:prstGeom prst="curvedConnector4">
              <a:avLst>
                <a:gd name="adj1" fmla="val 392682"/>
                <a:gd name="adj2" fmla="val 9772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18304" y="3235282"/>
              <a:ext cx="568134" cy="3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626797" y="2713359"/>
              <a:ext cx="47901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593379" y="3615691"/>
              <a:ext cx="56813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4894263" y="23813"/>
          <a:ext cx="3576637" cy="1114425"/>
        </p:xfrm>
        <a:graphic>
          <a:graphicData uri="http://schemas.openxmlformats.org/presentationml/2006/ole">
            <p:oleObj spid="_x0000_s98306" name="Equation" r:id="rId4" imgW="1790700" imgH="558800" progId="Equation.3">
              <p:embed/>
            </p:oleObj>
          </a:graphicData>
        </a:graphic>
      </p:graphicFrame>
      <p:grpSp>
        <p:nvGrpSpPr>
          <p:cNvPr id="81" name="Group 80"/>
          <p:cNvGrpSpPr/>
          <p:nvPr/>
        </p:nvGrpSpPr>
        <p:grpSpPr>
          <a:xfrm>
            <a:off x="7086600" y="2114550"/>
            <a:ext cx="1403769" cy="2807732"/>
            <a:chOff x="7086600" y="2114550"/>
            <a:chExt cx="1403769" cy="2807732"/>
          </a:xfrm>
        </p:grpSpPr>
        <p:sp>
          <p:nvSpPr>
            <p:cNvPr id="64" name="Rectangle 63"/>
            <p:cNvSpPr/>
            <p:nvPr/>
          </p:nvSpPr>
          <p:spPr>
            <a:xfrm>
              <a:off x="7620000" y="4552950"/>
              <a:ext cx="8355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[G</a:t>
              </a:r>
              <a:r>
                <a:rPr lang="en-US" baseline="-25000" dirty="0" smtClean="0"/>
                <a:t>2</a:t>
              </a:r>
              <a:r>
                <a:rPr lang="en-US" dirty="0" smtClean="0"/>
                <a:t>]</a:t>
              </a:r>
              <a:endParaRPr lang="en-US" baseline="-25000" dirty="0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7086600" y="2114550"/>
              <a:ext cx="1403769" cy="2235561"/>
              <a:chOff x="3197476" y="1002591"/>
              <a:chExt cx="1403769" cy="2235561"/>
            </a:xfrm>
          </p:grpSpPr>
          <p:grpSp>
            <p:nvGrpSpPr>
              <p:cNvPr id="54" name="Group 32"/>
              <p:cNvGrpSpPr/>
              <p:nvPr/>
            </p:nvGrpSpPr>
            <p:grpSpPr>
              <a:xfrm>
                <a:off x="3197476" y="1002591"/>
                <a:ext cx="1403769" cy="2235561"/>
                <a:chOff x="3197476" y="1002591"/>
                <a:chExt cx="1403769" cy="2235561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665399" y="1002591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03</a:t>
                  </a:r>
                  <a:endParaRPr lang="en-US" sz="1000" dirty="0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197476" y="1578307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1</a:t>
                  </a:r>
                  <a:r>
                    <a:rPr lang="en-US" sz="1000" dirty="0" smtClean="0"/>
                    <a:t>3</a:t>
                  </a:r>
                  <a:endParaRPr lang="en-US" sz="10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4133322" y="1578307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2</a:t>
                  </a:r>
                  <a:r>
                    <a:rPr lang="en-US" sz="1000" dirty="0" smtClean="0"/>
                    <a:t>3</a:t>
                  </a:r>
                  <a:endParaRPr lang="en-US" sz="10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3665399" y="2814836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04</a:t>
                  </a:r>
                  <a:endParaRPr lang="en-US" sz="10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3197476" y="2179862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1</a:t>
                  </a:r>
                  <a:r>
                    <a:rPr lang="en-US" sz="1000" dirty="0"/>
                    <a:t>4</a:t>
                  </a: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133322" y="2179862"/>
                  <a:ext cx="467923" cy="423316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2</a:t>
                  </a:r>
                  <a:r>
                    <a:rPr lang="en-US" sz="1000" dirty="0"/>
                    <a:t>4</a:t>
                  </a:r>
                </a:p>
              </p:txBody>
            </p:sp>
            <p:cxnSp>
              <p:nvCxnSpPr>
                <p:cNvPr id="72" name="Straight Connector 71"/>
                <p:cNvCxnSpPr>
                  <a:stCxn id="65" idx="3"/>
                  <a:endCxn id="66" idx="7"/>
                </p:cNvCxnSpPr>
                <p:nvPr/>
              </p:nvCxnSpPr>
              <p:spPr>
                <a:xfrm rot="5400000">
                  <a:off x="3527206" y="1433581"/>
                  <a:ext cx="276386" cy="13705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>
                  <a:stCxn id="65" idx="5"/>
                  <a:endCxn id="68" idx="1"/>
                </p:cNvCxnSpPr>
                <p:nvPr/>
              </p:nvCxnSpPr>
              <p:spPr>
                <a:xfrm rot="16200000" flipH="1">
                  <a:off x="3995129" y="1433581"/>
                  <a:ext cx="276386" cy="13705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>
                  <a:stCxn id="66" idx="6"/>
                  <a:endCxn id="68" idx="2"/>
                </p:cNvCxnSpPr>
                <p:nvPr/>
              </p:nvCxnSpPr>
              <p:spPr>
                <a:xfrm>
                  <a:off x="3665399" y="1789965"/>
                  <a:ext cx="467923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>
                  <a:stCxn id="70" idx="6"/>
                  <a:endCxn id="71" idx="2"/>
                </p:cNvCxnSpPr>
                <p:nvPr/>
              </p:nvCxnSpPr>
              <p:spPr>
                <a:xfrm>
                  <a:off x="3665399" y="2391520"/>
                  <a:ext cx="467923" cy="158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0" idx="5"/>
                  <a:endCxn id="69" idx="1"/>
                </p:cNvCxnSpPr>
                <p:nvPr/>
              </p:nvCxnSpPr>
              <p:spPr>
                <a:xfrm rot="16200000" flipH="1">
                  <a:off x="3497577" y="2640481"/>
                  <a:ext cx="335644" cy="13705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69" idx="7"/>
                  <a:endCxn id="71" idx="3"/>
                </p:cNvCxnSpPr>
                <p:nvPr/>
              </p:nvCxnSpPr>
              <p:spPr>
                <a:xfrm rot="5400000" flipH="1" flipV="1">
                  <a:off x="3965500" y="2640481"/>
                  <a:ext cx="335644" cy="13705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66" idx="4"/>
                </p:cNvCxnSpPr>
                <p:nvPr/>
              </p:nvCxnSpPr>
              <p:spPr>
                <a:xfrm rot="16200000" flipH="1">
                  <a:off x="3358237" y="2074824"/>
                  <a:ext cx="179032" cy="326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68" idx="4"/>
                  <a:endCxn id="71" idx="0"/>
                </p:cNvCxnSpPr>
                <p:nvPr/>
              </p:nvCxnSpPr>
              <p:spPr>
                <a:xfrm rot="5400000">
                  <a:off x="4278165" y="2090742"/>
                  <a:ext cx="178239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65" idx="4"/>
                  <a:endCxn id="69" idx="0"/>
                </p:cNvCxnSpPr>
                <p:nvPr/>
              </p:nvCxnSpPr>
              <p:spPr>
                <a:xfrm rot="5400000">
                  <a:off x="3204897" y="2120371"/>
                  <a:ext cx="1388929" cy="158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/>
              <p:cNvCxnSpPr>
                <a:stCxn id="70" idx="7"/>
                <a:endCxn id="65" idx="4"/>
              </p:cNvCxnSpPr>
              <p:nvPr/>
            </p:nvCxnSpPr>
            <p:spPr>
              <a:xfrm rot="5400000" flipH="1" flipV="1">
                <a:off x="3340143" y="1682637"/>
                <a:ext cx="815948" cy="3024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>
                <a:stCxn id="71" idx="1"/>
                <a:endCxn id="65" idx="4"/>
              </p:cNvCxnSpPr>
              <p:nvPr/>
            </p:nvCxnSpPr>
            <p:spPr>
              <a:xfrm rot="16200000" flipV="1">
                <a:off x="3642631" y="1682637"/>
                <a:ext cx="815948" cy="3024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>
                <a:stCxn id="66" idx="5"/>
                <a:endCxn id="69" idx="0"/>
              </p:cNvCxnSpPr>
              <p:nvPr/>
            </p:nvCxnSpPr>
            <p:spPr>
              <a:xfrm rot="16200000" flipH="1">
                <a:off x="3310514" y="2225989"/>
                <a:ext cx="875206" cy="3024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69" idx="0"/>
                <a:endCxn id="68" idx="3"/>
              </p:cNvCxnSpPr>
              <p:nvPr/>
            </p:nvCxnSpPr>
            <p:spPr>
              <a:xfrm rot="5400000" flipH="1" flipV="1">
                <a:off x="3613001" y="2225990"/>
                <a:ext cx="875206" cy="3024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6" idx="5"/>
                <a:endCxn id="71" idx="1"/>
              </p:cNvCxnSpPr>
              <p:nvPr/>
            </p:nvCxnSpPr>
            <p:spPr>
              <a:xfrm rot="16200000" flipH="1">
                <a:off x="3748248" y="1788254"/>
                <a:ext cx="302225" cy="6049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70" idx="7"/>
                <a:endCxn id="68" idx="2"/>
              </p:cNvCxnSpPr>
              <p:nvPr/>
            </p:nvCxnSpPr>
            <p:spPr>
              <a:xfrm rot="5400000" flipH="1" flipV="1">
                <a:off x="3639152" y="1747686"/>
                <a:ext cx="451890" cy="5364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Rectangle 81"/>
          <p:cNvSpPr/>
          <p:nvPr/>
        </p:nvSpPr>
        <p:spPr>
          <a:xfrm>
            <a:off x="4724400" y="1352550"/>
            <a:ext cx="4419600" cy="3790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7315200" y="2266950"/>
            <a:ext cx="1403769" cy="2655332"/>
            <a:chOff x="7315200" y="2266950"/>
            <a:chExt cx="1403769" cy="2655332"/>
          </a:xfrm>
        </p:grpSpPr>
        <p:grpSp>
          <p:nvGrpSpPr>
            <p:cNvPr id="78" name="Group 28"/>
            <p:cNvGrpSpPr/>
            <p:nvPr/>
          </p:nvGrpSpPr>
          <p:grpSpPr>
            <a:xfrm>
              <a:off x="7315200" y="2266950"/>
              <a:ext cx="1403769" cy="2235561"/>
              <a:chOff x="3197476" y="1002591"/>
              <a:chExt cx="1403769" cy="2235561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3665399" y="1002591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03</a:t>
                </a:r>
                <a:endParaRPr lang="en-US" sz="1000" dirty="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3197476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1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133322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2</a:t>
                </a:r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3665399" y="2814836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04</a:t>
                </a:r>
                <a:endParaRPr lang="en-US" sz="1000" dirty="0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197476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1</a:t>
                </a:r>
                <a:r>
                  <a:rPr lang="en-US" sz="1000" dirty="0"/>
                  <a:t>4</a:t>
                </a: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133322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2</a:t>
                </a:r>
                <a:r>
                  <a:rPr lang="en-US" sz="1000" dirty="0"/>
                  <a:t>4</a:t>
                </a:r>
              </a:p>
            </p:txBody>
          </p:sp>
          <p:cxnSp>
            <p:nvCxnSpPr>
              <p:cNvPr id="86" name="Straight Connector 85"/>
              <p:cNvCxnSpPr>
                <a:stCxn id="81" idx="5"/>
                <a:endCxn id="83" idx="0"/>
              </p:cNvCxnSpPr>
              <p:nvPr/>
            </p:nvCxnSpPr>
            <p:spPr>
              <a:xfrm rot="16200000" flipH="1">
                <a:off x="3310514" y="2225989"/>
                <a:ext cx="875206" cy="3024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84" idx="7"/>
                <a:endCxn id="82" idx="3"/>
              </p:cNvCxnSpPr>
              <p:nvPr/>
            </p:nvCxnSpPr>
            <p:spPr>
              <a:xfrm rot="5400000" flipH="1" flipV="1">
                <a:off x="3748248" y="1788256"/>
                <a:ext cx="302225" cy="604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>
                <a:endCxn id="82" idx="3"/>
              </p:cNvCxnSpPr>
              <p:nvPr/>
            </p:nvCxnSpPr>
            <p:spPr>
              <a:xfrm rot="5400000" flipH="1" flipV="1">
                <a:off x="3613001" y="2225990"/>
                <a:ext cx="875206" cy="3024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>
                <a:endCxn id="85" idx="1"/>
              </p:cNvCxnSpPr>
              <p:nvPr/>
            </p:nvCxnSpPr>
            <p:spPr>
              <a:xfrm rot="16200000" flipH="1">
                <a:off x="3660311" y="1700317"/>
                <a:ext cx="780587" cy="30248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1" idx="5"/>
                <a:endCxn id="85" idx="1"/>
              </p:cNvCxnSpPr>
              <p:nvPr/>
            </p:nvCxnSpPr>
            <p:spPr>
              <a:xfrm rot="16200000" flipH="1">
                <a:off x="3748248" y="1788254"/>
                <a:ext cx="302225" cy="60497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>
                <a:stCxn id="80" idx="4"/>
                <a:endCxn id="84" idx="7"/>
              </p:cNvCxnSpPr>
              <p:nvPr/>
            </p:nvCxnSpPr>
            <p:spPr>
              <a:xfrm rot="5400000">
                <a:off x="3340143" y="1682637"/>
                <a:ext cx="815948" cy="30248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/>
            <p:cNvSpPr/>
            <p:nvPr/>
          </p:nvSpPr>
          <p:spPr>
            <a:xfrm>
              <a:off x="7620000" y="4552950"/>
              <a:ext cx="8418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</a:t>
              </a:r>
              <a:r>
                <a:rPr lang="en-US" baseline="-25000" dirty="0" smtClean="0"/>
                <a:t>1</a:t>
              </a:r>
              <a:r>
                <a:rPr lang="en-US" dirty="0" smtClean="0"/>
                <a:t> </a:t>
              </a:r>
              <a:r>
                <a:rPr lang="en-US" dirty="0" err="1" smtClean="0">
                  <a:latin typeface="Wingdings"/>
                  <a:ea typeface="Wingdings"/>
                  <a:cs typeface="Wingdings"/>
                </a:rPr>
                <a:t></a:t>
              </a:r>
              <a:r>
                <a:rPr lang="en-US" dirty="0" smtClean="0"/>
                <a:t> G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19818"/>
            <a:ext cx="4343400" cy="322368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 G</a:t>
            </a:r>
            <a:r>
              <a:rPr lang="en-US" baseline="-25000" dirty="0" smtClean="0"/>
              <a:t>1</a:t>
            </a:r>
            <a:r>
              <a:rPr lang="en-US" dirty="0" smtClean="0"/>
              <a:t> = (V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1</a:t>
            </a:r>
            <a:r>
              <a:rPr lang="en-US" dirty="0" smtClean="0"/>
              <a:t>) and G</a:t>
            </a:r>
            <a:r>
              <a:rPr lang="en-US" baseline="-25000" dirty="0" smtClean="0"/>
              <a:t>2</a:t>
            </a:r>
            <a:r>
              <a:rPr lang="en-US" dirty="0" smtClean="0"/>
              <a:t> = (V</a:t>
            </a:r>
            <a:r>
              <a:rPr lang="en-US" baseline="-25000" dirty="0" smtClean="0"/>
              <a:t>2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) be graphs. The product of G</a:t>
            </a:r>
            <a:r>
              <a:rPr lang="en-US" baseline="-25000" dirty="0" smtClean="0"/>
              <a:t>1</a:t>
            </a:r>
            <a:r>
              <a:rPr lang="en-US" dirty="0" smtClean="0"/>
              <a:t> and G</a:t>
            </a:r>
            <a:r>
              <a:rPr lang="en-US" baseline="-25000" dirty="0" smtClean="0"/>
              <a:t>2</a:t>
            </a:r>
            <a:r>
              <a:rPr lang="en-US" dirty="0" smtClean="0"/>
              <a:t>, denoted G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</a:t>
            </a:r>
            <a:r>
              <a:rPr lang="en-US" dirty="0" smtClean="0"/>
              <a:t> G</a:t>
            </a:r>
            <a:r>
              <a:rPr lang="en-US" baseline="-25000" dirty="0" smtClean="0"/>
              <a:t>2</a:t>
            </a:r>
            <a:r>
              <a:rPr lang="en-US" dirty="0" smtClean="0"/>
              <a:t>, has vertex set V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 and edge set defined as follows: (u</a:t>
            </a:r>
            <a:r>
              <a:rPr lang="en-US" baseline="-25000" dirty="0" smtClean="0"/>
              <a:t>1</a:t>
            </a:r>
            <a:r>
              <a:rPr lang="en-US" dirty="0" smtClean="0"/>
              <a:t>,u</a:t>
            </a:r>
            <a:r>
              <a:rPr lang="en-US" baseline="-25000" dirty="0" smtClean="0"/>
              <a:t>2</a:t>
            </a:r>
            <a:r>
              <a:rPr lang="en-US" dirty="0" smtClean="0"/>
              <a:t>) is adjacent to (v</a:t>
            </a:r>
            <a:r>
              <a:rPr lang="en-US" baseline="-25000" dirty="0" smtClean="0"/>
              <a:t>1</a:t>
            </a:r>
            <a:r>
              <a:rPr lang="en-US" dirty="0" smtClean="0"/>
              <a:t>,v</a:t>
            </a:r>
            <a:r>
              <a:rPr lang="en-US" baseline="-25000" dirty="0" smtClean="0"/>
              <a:t>2</a:t>
            </a:r>
            <a:r>
              <a:rPr lang="en-US" dirty="0" smtClean="0"/>
              <a:t>)  if and only if u</a:t>
            </a:r>
            <a:r>
              <a:rPr lang="en-US" baseline="-25000" dirty="0" smtClean="0"/>
              <a:t>1</a:t>
            </a:r>
            <a:r>
              <a:rPr lang="en-US" dirty="0" smtClean="0"/>
              <a:t> is adjacent to v</a:t>
            </a:r>
            <a:r>
              <a:rPr lang="en-US" baseline="-25000" dirty="0" smtClean="0"/>
              <a:t>1</a:t>
            </a:r>
            <a:r>
              <a:rPr lang="en-US" dirty="0" smtClean="0"/>
              <a:t> and u</a:t>
            </a:r>
            <a:r>
              <a:rPr lang="en-US" baseline="-25000" dirty="0" smtClean="0"/>
              <a:t>2</a:t>
            </a:r>
            <a:r>
              <a:rPr lang="en-US" dirty="0" smtClean="0"/>
              <a:t> is adjacent to v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 smtClean="0"/>
              <a:t>Kronecker</a:t>
            </a:r>
            <a:r>
              <a:rPr lang="en-US" dirty="0" smtClean="0"/>
              <a:t> Product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4552950"/>
            <a:ext cx="447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dirty="0"/>
          </a:p>
        </p:txBody>
      </p:sp>
      <p:grpSp>
        <p:nvGrpSpPr>
          <p:cNvPr id="4" name="Group 41"/>
          <p:cNvGrpSpPr/>
          <p:nvPr/>
        </p:nvGrpSpPr>
        <p:grpSpPr>
          <a:xfrm>
            <a:off x="4800600" y="2266950"/>
            <a:ext cx="1772218" cy="2183421"/>
            <a:chOff x="2662706" y="2095094"/>
            <a:chExt cx="1772218" cy="2183421"/>
          </a:xfrm>
        </p:grpSpPr>
        <p:sp>
          <p:nvSpPr>
            <p:cNvPr id="43" name="Dodecagon 42"/>
            <p:cNvSpPr/>
            <p:nvPr/>
          </p:nvSpPr>
          <p:spPr>
            <a:xfrm>
              <a:off x="2662706" y="3899758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" name="Dodecagon 43"/>
            <p:cNvSpPr/>
            <p:nvPr/>
          </p:nvSpPr>
          <p:spPr>
            <a:xfrm>
              <a:off x="2662706" y="2952867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Dodecagon 44"/>
            <p:cNvSpPr/>
            <p:nvPr/>
          </p:nvSpPr>
          <p:spPr>
            <a:xfrm>
              <a:off x="2662706" y="2095094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Dodecagon 45"/>
            <p:cNvSpPr/>
            <p:nvPr/>
          </p:nvSpPr>
          <p:spPr>
            <a:xfrm>
              <a:off x="3997120" y="3521001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Dodecagon 46"/>
            <p:cNvSpPr/>
            <p:nvPr/>
          </p:nvSpPr>
          <p:spPr>
            <a:xfrm>
              <a:off x="4000424" y="2574110"/>
              <a:ext cx="434500" cy="378757"/>
            </a:xfrm>
            <a:prstGeom prst="dodecagon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hape 47"/>
            <p:cNvCxnSpPr>
              <a:stCxn id="45" idx="3"/>
            </p:cNvCxnSpPr>
            <p:nvPr/>
          </p:nvCxnSpPr>
          <p:spPr>
            <a:xfrm>
              <a:off x="3038991" y="2423105"/>
              <a:ext cx="58215" cy="1710591"/>
            </a:xfrm>
            <a:prstGeom prst="curvedConnector4">
              <a:avLst>
                <a:gd name="adj1" fmla="val 392682"/>
                <a:gd name="adj2" fmla="val 9772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3918304" y="3235282"/>
              <a:ext cx="568134" cy="33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2626797" y="2713359"/>
              <a:ext cx="479016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2593379" y="3615691"/>
              <a:ext cx="568134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Object 66"/>
          <p:cNvGraphicFramePr>
            <a:graphicFrameLocks noChangeAspect="1"/>
          </p:cNvGraphicFramePr>
          <p:nvPr/>
        </p:nvGraphicFramePr>
        <p:xfrm>
          <a:off x="5389563" y="23813"/>
          <a:ext cx="2586037" cy="1114425"/>
        </p:xfrm>
        <a:graphic>
          <a:graphicData uri="http://schemas.openxmlformats.org/presentationml/2006/ole">
            <p:oleObj spid="_x0000_s133122" name="Equation" r:id="rId4" imgW="1295400" imgH="558800" progId="Equation.3">
              <p:embed/>
            </p:oleObj>
          </a:graphicData>
        </a:graphic>
      </p:graphicFrame>
      <p:sp>
        <p:nvSpPr>
          <p:cNvPr id="68" name="Rectangle 67"/>
          <p:cNvSpPr/>
          <p:nvPr/>
        </p:nvSpPr>
        <p:spPr>
          <a:xfrm>
            <a:off x="4724400" y="1352550"/>
            <a:ext cx="4191000" cy="3790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 G = (V, E) be a graph. The complement of G, denoted by </a:t>
            </a:r>
            <a:r>
              <a:rPr lang="en-US" dirty="0" err="1" smtClean="0"/>
              <a:t>G</a:t>
            </a:r>
            <a:r>
              <a:rPr lang="en-US" baseline="30000" dirty="0" err="1" smtClean="0"/>
              <a:t>c</a:t>
            </a:r>
            <a:r>
              <a:rPr lang="en-US" dirty="0" smtClean="0"/>
              <a:t>, is the graph on the same vertex set consisting of all edges that do not belong to G.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876800" y="2266950"/>
            <a:ext cx="1403769" cy="1600587"/>
            <a:chOff x="3197476" y="1002591"/>
            <a:chExt cx="1403769" cy="1600587"/>
          </a:xfrm>
        </p:grpSpPr>
        <p:sp>
          <p:nvSpPr>
            <p:cNvPr id="9" name="Oval 8"/>
            <p:cNvSpPr/>
            <p:nvPr/>
          </p:nvSpPr>
          <p:spPr>
            <a:xfrm>
              <a:off x="3665399" y="1002591"/>
              <a:ext cx="467923" cy="42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197476" y="1578307"/>
              <a:ext cx="467923" cy="42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133322" y="1578307"/>
              <a:ext cx="467923" cy="42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5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197476" y="2179862"/>
              <a:ext cx="467923" cy="42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4133322" y="2179862"/>
              <a:ext cx="467923" cy="42331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cxnSp>
          <p:nvCxnSpPr>
            <p:cNvPr id="14" name="Straight Connector 13"/>
            <p:cNvCxnSpPr>
              <a:stCxn id="9" idx="3"/>
              <a:endCxn id="10" idx="7"/>
            </p:cNvCxnSpPr>
            <p:nvPr/>
          </p:nvCxnSpPr>
          <p:spPr>
            <a:xfrm rot="5400000">
              <a:off x="3527206" y="1433581"/>
              <a:ext cx="276386" cy="1370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5"/>
              <a:endCxn id="11" idx="1"/>
            </p:cNvCxnSpPr>
            <p:nvPr/>
          </p:nvCxnSpPr>
          <p:spPr>
            <a:xfrm rot="16200000" flipH="1">
              <a:off x="3995129" y="1433581"/>
              <a:ext cx="276386" cy="1370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6"/>
              <a:endCxn id="11" idx="2"/>
            </p:cNvCxnSpPr>
            <p:nvPr/>
          </p:nvCxnSpPr>
          <p:spPr>
            <a:xfrm>
              <a:off x="3665399" y="1789965"/>
              <a:ext cx="46792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6"/>
              <a:endCxn id="13" idx="2"/>
            </p:cNvCxnSpPr>
            <p:nvPr/>
          </p:nvCxnSpPr>
          <p:spPr>
            <a:xfrm>
              <a:off x="3665399" y="2391520"/>
              <a:ext cx="467923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0" idx="4"/>
            </p:cNvCxnSpPr>
            <p:nvPr/>
          </p:nvCxnSpPr>
          <p:spPr>
            <a:xfrm rot="16200000" flipH="1">
              <a:off x="3358237" y="2074824"/>
              <a:ext cx="179032" cy="3263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4"/>
              <a:endCxn id="13" idx="0"/>
            </p:cNvCxnSpPr>
            <p:nvPr/>
          </p:nvCxnSpPr>
          <p:spPr>
            <a:xfrm rot="5400000">
              <a:off x="4278165" y="2090742"/>
              <a:ext cx="178239" cy="1588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410200" y="40957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934200" y="2266950"/>
            <a:ext cx="1524000" cy="2121932"/>
            <a:chOff x="6934200" y="2266950"/>
            <a:chExt cx="1524000" cy="2121932"/>
          </a:xfrm>
        </p:grpSpPr>
        <p:grpSp>
          <p:nvGrpSpPr>
            <p:cNvPr id="21" name="Group 20"/>
            <p:cNvGrpSpPr/>
            <p:nvPr/>
          </p:nvGrpSpPr>
          <p:grpSpPr>
            <a:xfrm>
              <a:off x="6934200" y="2266950"/>
              <a:ext cx="1403769" cy="1600587"/>
              <a:chOff x="3197476" y="1002591"/>
              <a:chExt cx="1403769" cy="160058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665399" y="1002591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197476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2</a:t>
                </a:r>
                <a:endParaRPr lang="en-US" sz="1000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133322" y="1578307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5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197476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3</a:t>
                </a:r>
                <a:endParaRPr lang="en-US" sz="10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133322" y="2179862"/>
                <a:ext cx="467923" cy="42331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smtClean="0"/>
                  <a:t>4</a:t>
                </a:r>
                <a:endParaRPr lang="en-US" sz="1000" dirty="0"/>
              </a:p>
            </p:txBody>
          </p:sp>
          <p:cxnSp>
            <p:nvCxnSpPr>
              <p:cNvPr id="27" name="Straight Connector 26"/>
              <p:cNvCxnSpPr>
                <a:stCxn id="22" idx="4"/>
                <a:endCxn id="25" idx="7"/>
              </p:cNvCxnSpPr>
              <p:nvPr/>
            </p:nvCxnSpPr>
            <p:spPr>
              <a:xfrm rot="5400000">
                <a:off x="3340143" y="1682637"/>
                <a:ext cx="815948" cy="3024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22" idx="4"/>
                <a:endCxn id="26" idx="1"/>
              </p:cNvCxnSpPr>
              <p:nvPr/>
            </p:nvCxnSpPr>
            <p:spPr>
              <a:xfrm rot="16200000" flipH="1">
                <a:off x="3642630" y="1682637"/>
                <a:ext cx="815948" cy="3024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6" idx="1"/>
                <a:endCxn id="23" idx="5"/>
              </p:cNvCxnSpPr>
              <p:nvPr/>
            </p:nvCxnSpPr>
            <p:spPr>
              <a:xfrm rot="16200000" flipV="1">
                <a:off x="3748249" y="1788255"/>
                <a:ext cx="302225" cy="6049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5" idx="7"/>
                <a:endCxn id="24" idx="3"/>
              </p:cNvCxnSpPr>
              <p:nvPr/>
            </p:nvCxnSpPr>
            <p:spPr>
              <a:xfrm rot="5400000" flipH="1" flipV="1">
                <a:off x="3748248" y="1788256"/>
                <a:ext cx="302225" cy="60497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7086600" y="401955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</a:t>
              </a:r>
              <a:r>
                <a:rPr lang="en-US" dirty="0" err="1" smtClean="0"/>
                <a:t>G</a:t>
              </a:r>
              <a:r>
                <a:rPr lang="en-US" baseline="30000" dirty="0" err="1" smtClean="0"/>
                <a:t>c</a:t>
              </a:r>
              <a:endParaRPr lang="en-US" baseline="30000" dirty="0"/>
            </a:p>
          </p:txBody>
        </p:sp>
      </p:grp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6464300" y="101600"/>
          <a:ext cx="2054225" cy="911225"/>
        </p:xfrm>
        <a:graphic>
          <a:graphicData uri="http://schemas.openxmlformats.org/presentationml/2006/ole">
            <p:oleObj spid="_x0000_s100354" name="Equation" r:id="rId3" imgW="1028700" imgH="457200" progId="Equation.3">
              <p:embed/>
            </p:oleObj>
          </a:graphicData>
        </a:graphic>
      </p:graphicFrame>
      <p:sp>
        <p:nvSpPr>
          <p:cNvPr id="34" name="Rectangle 33"/>
          <p:cNvSpPr/>
          <p:nvPr/>
        </p:nvSpPr>
        <p:spPr>
          <a:xfrm>
            <a:off x="4648200" y="1352550"/>
            <a:ext cx="4343400" cy="3581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Vertex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vertex coloring </a:t>
            </a:r>
            <a:r>
              <a:rPr lang="en-US" dirty="0" smtClean="0"/>
              <a:t>is a way of coloring the vertices of a graph such that no two adjacent vertices share the same color.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Petersen graph</a:t>
            </a:r>
            <a:endParaRPr lang="en-US" dirty="0"/>
          </a:p>
        </p:txBody>
      </p:sp>
      <p:pic>
        <p:nvPicPr>
          <p:cNvPr id="9" name="Content Placeholder 8" descr="petersen2.png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372100" y="1919288"/>
            <a:ext cx="2743200" cy="2628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10000" cy="26289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undirected</a:t>
            </a:r>
            <a:r>
              <a:rPr lang="en-US" dirty="0" smtClean="0"/>
              <a:t> </a:t>
            </a:r>
            <a:r>
              <a:rPr lang="en-US" b="1" dirty="0" smtClean="0"/>
              <a:t>graph</a:t>
            </a:r>
            <a:r>
              <a:rPr lang="en-US" dirty="0" smtClean="0"/>
              <a:t> is a pair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consisting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b="1" dirty="0" smtClean="0"/>
              <a:t>vertices</a:t>
            </a:r>
            <a:r>
              <a:rPr lang="en-US" dirty="0" smtClean="0"/>
              <a:t> together with 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b="1" dirty="0" smtClean="0"/>
              <a:t>edges</a:t>
            </a:r>
            <a:r>
              <a:rPr lang="en-US" dirty="0" smtClean="0"/>
              <a:t>, which are 2-element subsets of </a:t>
            </a:r>
            <a:r>
              <a:rPr lang="en-US" i="1" dirty="0" smtClean="0"/>
              <a:t>V</a:t>
            </a:r>
            <a:r>
              <a:rPr lang="en-US" dirty="0" smtClean="0"/>
              <a:t>.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7" name="Content Placeholder 6" descr="undirected.gif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157787" y="2185988"/>
            <a:ext cx="3171825" cy="20955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V = {1, 2, 3, 4, 5, 6}</a:t>
            </a:r>
          </a:p>
          <a:p>
            <a:r>
              <a:rPr lang="en-US" dirty="0" smtClean="0"/>
              <a:t>E = {{1,2}, {1,5}, {2,3}, {2,5}, {3,4}, {4,5}, {4,6}}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polynomial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chromatic polynomial </a:t>
            </a:r>
            <a:r>
              <a:rPr lang="en-US" dirty="0" smtClean="0"/>
              <a:t>of a graph G counts the number of possible vertex colorings of G using x distinct colors.</a:t>
            </a:r>
            <a:endParaRPr lang="en-US" dirty="0"/>
          </a:p>
        </p:txBody>
      </p:sp>
      <p:pic>
        <p:nvPicPr>
          <p:cNvPr id="7" name="Content Placeholder 6" descr="K5.gif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638800" y="2190750"/>
            <a:ext cx="2209800" cy="22098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Denoted by P(G, x)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P(K</a:t>
            </a:r>
            <a:r>
              <a:rPr lang="en-US" baseline="-25000" dirty="0" smtClean="0"/>
              <a:t>5</a:t>
            </a:r>
            <a:r>
              <a:rPr lang="en-US" dirty="0" smtClean="0"/>
              <a:t>, x) = x(x-1)(x-2)(x-3)(x-4)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81800" y="19621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44005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There are x ways to color this vertex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44005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vertex can be colored in x-1 ways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96200" y="264795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440055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This vertex can be colored in x-2 ways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67600" y="40195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40055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This vertex can be colored in x-3 ways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2600" y="40195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x-3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27241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x-4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81600" y="440055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vertex can be colored in x-4 ways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4" grpId="0"/>
      <p:bldP spid="14" grpId="1"/>
      <p:bldP spid="15" grpId="0"/>
      <p:bldP spid="16" grpId="0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chromatic polynomial of the complete graph on n</a:t>
            </a:r>
            <a:r>
              <a:rPr lang="en-US" dirty="0" smtClean="0">
                <a:sym typeface="Symbol"/>
              </a:rPr>
              <a:t> 1</a:t>
            </a:r>
            <a:r>
              <a:rPr lang="en-US" dirty="0" smtClean="0"/>
              <a:t> vertices is </a:t>
            </a:r>
            <a:r>
              <a:rPr lang="en-US" dirty="0" err="1" smtClean="0"/>
              <a:t>P(K</a:t>
            </a:r>
            <a:r>
              <a:rPr lang="en-US" baseline="-25000" dirty="0" err="1" smtClean="0"/>
              <a:t>n</a:t>
            </a:r>
            <a:r>
              <a:rPr lang="en-US" dirty="0" smtClean="0"/>
              <a:t>, x) = x(x-1)(x-2) … (x</a:t>
            </a:r>
            <a:r>
              <a:rPr lang="en-US" dirty="0" smtClean="0"/>
              <a:t>-n+</a:t>
            </a:r>
            <a:r>
              <a:rPr lang="en-US" dirty="0" smtClean="0"/>
              <a:t>1).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graphs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Compute the chromatic polynomial of any empty graph (on board)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chromatic polynomial of the empty graph on n</a:t>
            </a:r>
            <a:r>
              <a:rPr lang="en-US" dirty="0" smtClean="0">
                <a:sym typeface="Symbol"/>
              </a:rPr>
              <a:t>1</a:t>
            </a:r>
            <a:r>
              <a:rPr lang="en-US" dirty="0" smtClean="0"/>
              <a:t> vertices is P(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n</a:t>
            </a:r>
            <a:r>
              <a:rPr lang="en-US" dirty="0" smtClean="0"/>
              <a:t>, x) 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Chromatic number of a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chromatic number of a graph is the smallest positive integer c such that the chromatic polynomial P(G, c) &gt; 0.</a:t>
            </a:r>
          </a:p>
          <a:p>
            <a:r>
              <a:rPr lang="en-US" dirty="0" smtClean="0"/>
              <a:t>The chromatic number of the Petersen graph is 3.</a:t>
            </a:r>
            <a:endParaRPr lang="en-US" dirty="0"/>
          </a:p>
        </p:txBody>
      </p:sp>
      <p:pic>
        <p:nvPicPr>
          <p:cNvPr id="4" name="Content Placeholder 8" descr="peterse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10200" y="3333749"/>
            <a:ext cx="1447800" cy="138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Reduction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recursive way of computing the chromatic polynomial is based on edge contraction: for a pair of adjacent vertices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the graph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uv</a:t>
            </a:r>
            <a:r>
              <a:rPr lang="en-US" dirty="0" smtClean="0"/>
              <a:t> is obtained by merging the two vertices and removing the edge between them. Then the chromatic polynomial satisfies the recurrence relation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smtClean="0"/>
              <a:t>G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= </a:t>
            </a: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smtClean="0"/>
              <a:t>G</a:t>
            </a:r>
            <a:r>
              <a:rPr lang="en-US" sz="3300" dirty="0" smtClean="0"/>
              <a:t> − </a:t>
            </a:r>
            <a:r>
              <a:rPr lang="en-US" sz="3300" i="1" dirty="0" err="1" smtClean="0"/>
              <a:t>uv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− </a:t>
            </a: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err="1" smtClean="0"/>
              <a:t>G</a:t>
            </a:r>
            <a:r>
              <a:rPr lang="en-US" sz="3300" i="1" baseline="-25000" dirty="0" err="1" smtClean="0"/>
              <a:t>uv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are adjacent vertices and </a:t>
            </a:r>
            <a:r>
              <a:rPr lang="en-US" i="1" dirty="0" smtClean="0"/>
              <a:t>G</a:t>
            </a:r>
            <a:r>
              <a:rPr lang="en-US" dirty="0" smtClean="0"/>
              <a:t> − </a:t>
            </a:r>
            <a:r>
              <a:rPr lang="en-US" i="1" dirty="0" err="1" smtClean="0"/>
              <a:t>uv</a:t>
            </a:r>
            <a:r>
              <a:rPr lang="en-US" dirty="0" smtClean="0"/>
              <a:t> is the graph with the edge </a:t>
            </a:r>
            <a:r>
              <a:rPr lang="en-US" i="1" dirty="0" err="1" smtClean="0"/>
              <a:t>uv</a:t>
            </a:r>
            <a:r>
              <a:rPr lang="en-US" dirty="0" smtClean="0"/>
              <a:t> removed.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6291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on graphs whose density is less than 1/2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      =             </a:t>
            </a:r>
            <a:r>
              <a:rPr lang="en-US" dirty="0" smtClean="0">
                <a:sym typeface="Symbol"/>
              </a:rPr>
              <a:t>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=  </a:t>
            </a:r>
            <a:r>
              <a:rPr lang="en-US" dirty="0" smtClean="0">
                <a:sym typeface="Symbol"/>
              </a:rPr>
              <a:t>                        +    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=                         +            +        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=          3      + 2       </a:t>
            </a:r>
            <a:r>
              <a:rPr lang="en-US" dirty="0" smtClean="0"/>
              <a:t>   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943100" y="169545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2133600" y="1504950"/>
            <a:ext cx="381000" cy="38100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477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6200000" flipH="1">
            <a:off x="838200" y="15049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1885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4076700" y="1619250"/>
            <a:ext cx="381000" cy="0"/>
          </a:xfrm>
          <a:prstGeom prst="line">
            <a:avLst/>
          </a:prstGeom>
          <a:ln w="19050">
            <a:solidFill>
              <a:srgbClr val="00B05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lowchart: Connector 65"/>
          <p:cNvSpPr/>
          <p:nvPr/>
        </p:nvSpPr>
        <p:spPr>
          <a:xfrm>
            <a:off x="2286000" y="26479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1866900" y="253365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3086100" y="2533650"/>
            <a:ext cx="381000" cy="0"/>
          </a:xfrm>
          <a:prstGeom prst="line">
            <a:avLst/>
          </a:prstGeom>
          <a:ln w="190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Connector 68"/>
          <p:cNvSpPr/>
          <p:nvPr/>
        </p:nvSpPr>
        <p:spPr>
          <a:xfrm>
            <a:off x="4419600" y="22669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4419600" y="26479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/>
          <p:cNvSpPr/>
          <p:nvPr/>
        </p:nvSpPr>
        <p:spPr>
          <a:xfrm>
            <a:off x="5410200" y="24955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2133600" y="3181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Connector 72"/>
          <p:cNvSpPr/>
          <p:nvPr/>
        </p:nvSpPr>
        <p:spPr>
          <a:xfrm>
            <a:off x="2133600" y="3562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/>
          <p:cNvSpPr/>
          <p:nvPr/>
        </p:nvSpPr>
        <p:spPr>
          <a:xfrm>
            <a:off x="2438400" y="3562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3352800" y="3562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/>
          <p:cNvSpPr/>
          <p:nvPr/>
        </p:nvSpPr>
        <p:spPr>
          <a:xfrm>
            <a:off x="3657600" y="3562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/>
          <p:cNvSpPr/>
          <p:nvPr/>
        </p:nvSpPr>
        <p:spPr>
          <a:xfrm>
            <a:off x="4572000" y="34861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/>
          <p:cNvSpPr/>
          <p:nvPr/>
        </p:nvSpPr>
        <p:spPr>
          <a:xfrm>
            <a:off x="4572000" y="31813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/>
          <p:cNvSpPr/>
          <p:nvPr/>
        </p:nvSpPr>
        <p:spPr>
          <a:xfrm>
            <a:off x="5334000" y="34861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/>
          <p:cNvSpPr/>
          <p:nvPr/>
        </p:nvSpPr>
        <p:spPr>
          <a:xfrm>
            <a:off x="6172200" y="31813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/>
          <p:cNvSpPr/>
          <p:nvPr/>
        </p:nvSpPr>
        <p:spPr>
          <a:xfrm>
            <a:off x="6172200" y="34861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/>
          <p:cNvSpPr/>
          <p:nvPr/>
        </p:nvSpPr>
        <p:spPr>
          <a:xfrm>
            <a:off x="6934200" y="34099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Connector 82"/>
          <p:cNvSpPr/>
          <p:nvPr/>
        </p:nvSpPr>
        <p:spPr>
          <a:xfrm>
            <a:off x="2133600" y="40957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Connector 83"/>
          <p:cNvSpPr/>
          <p:nvPr/>
        </p:nvSpPr>
        <p:spPr>
          <a:xfrm>
            <a:off x="2133600" y="44005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Connector 84"/>
          <p:cNvSpPr/>
          <p:nvPr/>
        </p:nvSpPr>
        <p:spPr>
          <a:xfrm>
            <a:off x="2438400" y="44005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Connector 85"/>
          <p:cNvSpPr/>
          <p:nvPr/>
        </p:nvSpPr>
        <p:spPr>
          <a:xfrm>
            <a:off x="3505200" y="44005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Connector 86"/>
          <p:cNvSpPr/>
          <p:nvPr/>
        </p:nvSpPr>
        <p:spPr>
          <a:xfrm>
            <a:off x="3505200" y="4171950"/>
            <a:ext cx="76200" cy="76200"/>
          </a:xfrm>
          <a:prstGeom prst="flowChartConnector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Connector 87"/>
          <p:cNvSpPr/>
          <p:nvPr/>
        </p:nvSpPr>
        <p:spPr>
          <a:xfrm>
            <a:off x="4648200" y="4324350"/>
            <a:ext cx="76200" cy="76200"/>
          </a:xfrm>
          <a:prstGeom prst="flowChartConnector">
            <a:avLst/>
          </a:prstGeom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143000" y="4629150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Symbol"/>
              </a:rPr>
              <a:t>     </a:t>
            </a:r>
            <a:r>
              <a:rPr lang="en-US" sz="2900" dirty="0" smtClean="0">
                <a:sym typeface="Symbol"/>
              </a:rPr>
              <a:t> =   x</a:t>
            </a:r>
            <a:r>
              <a:rPr lang="en-US" sz="2900" baseline="30000" dirty="0" smtClean="0">
                <a:sym typeface="Symbol"/>
              </a:rPr>
              <a:t>3</a:t>
            </a:r>
            <a:r>
              <a:rPr lang="en-US" sz="3200" dirty="0" smtClean="0">
                <a:sym typeface="Symbol"/>
              </a:rPr>
              <a:t>   3x</a:t>
            </a:r>
            <a:r>
              <a:rPr lang="en-US" sz="2900" baseline="30000" dirty="0" smtClean="0">
                <a:sym typeface="Symbol"/>
              </a:rPr>
              <a:t>2</a:t>
            </a:r>
            <a:r>
              <a:rPr lang="en-US" sz="3200" dirty="0" smtClean="0">
                <a:sym typeface="Symbol"/>
              </a:rPr>
              <a:t>  +  2x </a:t>
            </a:r>
            <a:r>
              <a:rPr lang="en-US" sz="2900" dirty="0" smtClean="0">
                <a:sym typeface="Symbol"/>
              </a:rPr>
              <a:t>  </a:t>
            </a:r>
            <a:endParaRPr lang="en-US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Reduction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recursive way of computing the chromatic polynomial is based on edge contraction: for a pair of non-adjacent vertices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the graph </a:t>
            </a:r>
            <a:r>
              <a:rPr lang="en-US" i="1" dirty="0" err="1" smtClean="0"/>
              <a:t>G</a:t>
            </a:r>
            <a:r>
              <a:rPr lang="en-US" i="1" baseline="-25000" dirty="0" err="1" smtClean="0"/>
              <a:t>uv</a:t>
            </a:r>
            <a:r>
              <a:rPr lang="en-US" dirty="0" smtClean="0"/>
              <a:t> is obtained by merging the two vertices and adding the edge between them. Then the chromatic polynomial satisfies the recurrence relation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smtClean="0"/>
              <a:t>G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= </a:t>
            </a: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smtClean="0"/>
              <a:t>G</a:t>
            </a:r>
            <a:r>
              <a:rPr lang="en-US" sz="3300" dirty="0" smtClean="0"/>
              <a:t> + </a:t>
            </a:r>
            <a:r>
              <a:rPr lang="en-US" sz="3300" i="1" dirty="0" err="1" smtClean="0"/>
              <a:t>uv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+ </a:t>
            </a:r>
            <a:r>
              <a:rPr lang="en-US" sz="3300" i="1" dirty="0" smtClean="0"/>
              <a:t>P</a:t>
            </a:r>
            <a:r>
              <a:rPr lang="en-US" sz="3300" dirty="0" smtClean="0"/>
              <a:t>(</a:t>
            </a:r>
            <a:r>
              <a:rPr lang="en-US" sz="3300" i="1" dirty="0" err="1" smtClean="0"/>
              <a:t>G</a:t>
            </a:r>
            <a:r>
              <a:rPr lang="en-US" sz="3300" i="1" baseline="-25000" dirty="0" err="1" smtClean="0"/>
              <a:t>uv</a:t>
            </a:r>
            <a:r>
              <a:rPr lang="en-US" sz="3300" dirty="0" smtClean="0"/>
              <a:t>, </a:t>
            </a:r>
            <a:r>
              <a:rPr lang="en-US" sz="3300" i="1" dirty="0" smtClean="0"/>
              <a:t>x</a:t>
            </a:r>
            <a:r>
              <a:rPr lang="en-US" sz="33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are adjacent vertices and </a:t>
            </a:r>
            <a:r>
              <a:rPr lang="en-US" i="1" dirty="0" smtClean="0"/>
              <a:t>G</a:t>
            </a:r>
            <a:r>
              <a:rPr lang="en-US" dirty="0" smtClean="0"/>
              <a:t> + </a:t>
            </a:r>
            <a:r>
              <a:rPr lang="en-US" i="1" dirty="0" err="1" smtClean="0"/>
              <a:t>uv</a:t>
            </a:r>
            <a:r>
              <a:rPr lang="en-US" dirty="0" smtClean="0"/>
              <a:t> is the graph with the edge </a:t>
            </a:r>
            <a:r>
              <a:rPr lang="en-US" i="1" dirty="0" err="1" smtClean="0"/>
              <a:t>uv</a:t>
            </a:r>
            <a:r>
              <a:rPr lang="en-US" dirty="0" smtClean="0"/>
              <a:t> added.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462915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 on graphs whose density is greater than 1/2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=</a:t>
            </a:r>
            <a:r>
              <a:rPr lang="en-US" dirty="0" smtClean="0">
                <a:sym typeface="Symbol"/>
              </a:rPr>
              <a:t>          +</a:t>
            </a:r>
          </a:p>
          <a:p>
            <a:pPr>
              <a:buNone/>
            </a:pPr>
            <a:endParaRPr lang="en-US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        =         +        +        +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/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=          + 2        +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= x(x-1)(x-2)(x-3) + 2x(x-1)(x-2) + x(x-1)                        </a:t>
            </a:r>
            <a:r>
              <a:rPr lang="en-US" dirty="0" smtClean="0"/>
              <a:t>             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6477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10287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8200" y="1885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1504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8669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2479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57400" y="1885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7400" y="1504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57400" y="15049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3009900" y="1695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00400" y="18859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866900" y="26860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2247900" y="26860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8765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057400" y="24955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2057400" y="24955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2057400" y="2495550"/>
            <a:ext cx="381000" cy="38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933700" y="26860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24200" y="28765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3124200" y="24955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4000500" y="26860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191000" y="28765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4191000" y="24955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34000" y="28003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1943100" y="3600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2324100" y="36004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133600" y="3409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2133600" y="34099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2133600" y="3409950"/>
            <a:ext cx="381000" cy="381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133600" y="3790950"/>
            <a:ext cx="381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238500" y="35242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429000" y="37147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 flipH="1">
            <a:off x="3429000" y="3333750"/>
            <a:ext cx="381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648200" y="36385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371600" y="4629150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/>
              <a:t>= x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 – 4x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+ 6x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– 3x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Contraction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800" dirty="0" smtClean="0"/>
              <a:t> </a:t>
            </a:r>
            <a:r>
              <a:rPr lang="en-US" sz="1100" dirty="0" smtClean="0"/>
              <a:t>           2              3                                  2             3                                                 24           3</a:t>
            </a:r>
          </a:p>
          <a:p>
            <a:pPr>
              <a:buNone/>
            </a:pPr>
            <a:r>
              <a:rPr lang="en-US" sz="1100" dirty="0" smtClean="0"/>
              <a:t>                                      5                                                  5                                                              5</a:t>
            </a:r>
          </a:p>
          <a:p>
            <a:pPr>
              <a:buNone/>
            </a:pPr>
            <a:r>
              <a:rPr lang="en-US" sz="1100" dirty="0" smtClean="0"/>
              <a:t>    1                                         =       1                             6                   </a:t>
            </a:r>
            <a:r>
              <a:rPr lang="en-US" sz="1600" dirty="0" smtClean="0"/>
              <a:t> </a:t>
            </a:r>
            <a:r>
              <a:rPr lang="en-US" sz="1100" dirty="0" smtClean="0"/>
              <a:t>            1                                    </a:t>
            </a:r>
            <a:br>
              <a:rPr lang="en-US" sz="1100" dirty="0" smtClean="0"/>
            </a:br>
            <a:r>
              <a:rPr lang="en-US" sz="1100" dirty="0" smtClean="0"/>
              <a:t> 4           7</a:t>
            </a:r>
            <a:r>
              <a:rPr lang="en-US" sz="800" dirty="0" smtClean="0"/>
              <a:t>          </a:t>
            </a:r>
            <a:r>
              <a:rPr lang="en-US" sz="1100" dirty="0" smtClean="0"/>
              <a:t>6</a:t>
            </a:r>
            <a:r>
              <a:rPr lang="en-US" sz="800" dirty="0" smtClean="0"/>
              <a:t>                                    </a:t>
            </a:r>
            <a:r>
              <a:rPr lang="en-US" sz="1100" dirty="0" smtClean="0"/>
              <a:t>4            7                                                                 7       6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          24           3  </a:t>
            </a:r>
          </a:p>
          <a:p>
            <a:pPr>
              <a:buNone/>
            </a:pPr>
            <a:r>
              <a:rPr lang="en-US" sz="1100" dirty="0" smtClean="0"/>
              <a:t>                                        5</a:t>
            </a:r>
          </a:p>
          <a:p>
            <a:pPr>
              <a:buNone/>
            </a:pPr>
            <a:r>
              <a:rPr lang="en-US" sz="1100" dirty="0" smtClean="0"/>
              <a:t>       1                       6</a:t>
            </a:r>
          </a:p>
          <a:p>
            <a:pPr>
              <a:buNone/>
            </a:pPr>
            <a:r>
              <a:rPr lang="en-US" sz="1100" dirty="0" smtClean="0"/>
              <a:t>                      7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2114550"/>
            <a:ext cx="4572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2114550"/>
            <a:ext cx="3810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1828800" y="2419350"/>
            <a:ext cx="304800" cy="152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600200" y="26479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219200" y="28765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952500" y="26098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876300" y="2228850"/>
            <a:ext cx="4572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838200" y="2495550"/>
            <a:ext cx="762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2114550"/>
            <a:ext cx="4572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57600" y="2114550"/>
            <a:ext cx="3810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3810000" y="2419350"/>
            <a:ext cx="304800" cy="152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581400" y="26479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2876550"/>
            <a:ext cx="3810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H="1">
            <a:off x="2933700" y="26098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857500" y="2228850"/>
            <a:ext cx="4572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15000" y="2190750"/>
            <a:ext cx="4572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172200" y="2190750"/>
            <a:ext cx="3810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6324600" y="2495550"/>
            <a:ext cx="304800" cy="152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096000" y="27241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5372100" y="2305050"/>
            <a:ext cx="4572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6200000" flipH="1">
            <a:off x="5524500" y="2381250"/>
            <a:ext cx="762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 51"/>
          <p:cNvSpPr/>
          <p:nvPr/>
        </p:nvSpPr>
        <p:spPr>
          <a:xfrm>
            <a:off x="5462705" y="2187306"/>
            <a:ext cx="221122" cy="462376"/>
          </a:xfrm>
          <a:custGeom>
            <a:avLst/>
            <a:gdLst>
              <a:gd name="connsiteX0" fmla="*/ 221122 w 221122"/>
              <a:gd name="connsiteY0" fmla="*/ 5176 h 462376"/>
              <a:gd name="connsiteX1" fmla="*/ 117213 w 221122"/>
              <a:gd name="connsiteY1" fmla="*/ 15567 h 462376"/>
              <a:gd name="connsiteX2" fmla="*/ 75650 w 221122"/>
              <a:gd name="connsiteY2" fmla="*/ 77912 h 462376"/>
              <a:gd name="connsiteX3" fmla="*/ 54868 w 221122"/>
              <a:gd name="connsiteY3" fmla="*/ 109085 h 462376"/>
              <a:gd name="connsiteX4" fmla="*/ 23695 w 221122"/>
              <a:gd name="connsiteY4" fmla="*/ 223385 h 462376"/>
              <a:gd name="connsiteX5" fmla="*/ 13304 w 221122"/>
              <a:gd name="connsiteY5" fmla="*/ 264949 h 462376"/>
              <a:gd name="connsiteX6" fmla="*/ 2913 w 221122"/>
              <a:gd name="connsiteY6" fmla="*/ 296121 h 462376"/>
              <a:gd name="connsiteX7" fmla="*/ 2913 w 221122"/>
              <a:gd name="connsiteY7" fmla="*/ 462376 h 46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122" h="462376">
                <a:moveTo>
                  <a:pt x="221122" y="5176"/>
                </a:moveTo>
                <a:cubicBezTo>
                  <a:pt x="186486" y="8640"/>
                  <a:pt x="148347" y="0"/>
                  <a:pt x="117213" y="15567"/>
                </a:cubicBezTo>
                <a:cubicBezTo>
                  <a:pt x="94873" y="26737"/>
                  <a:pt x="89504" y="57130"/>
                  <a:pt x="75650" y="77912"/>
                </a:cubicBezTo>
                <a:cubicBezTo>
                  <a:pt x="68723" y="88303"/>
                  <a:pt x="58817" y="97237"/>
                  <a:pt x="54868" y="109085"/>
                </a:cubicBezTo>
                <a:cubicBezTo>
                  <a:pt x="22429" y="206401"/>
                  <a:pt x="43278" y="135263"/>
                  <a:pt x="23695" y="223385"/>
                </a:cubicBezTo>
                <a:cubicBezTo>
                  <a:pt x="20597" y="237326"/>
                  <a:pt x="17227" y="251217"/>
                  <a:pt x="13304" y="264949"/>
                </a:cubicBezTo>
                <a:cubicBezTo>
                  <a:pt x="10295" y="275480"/>
                  <a:pt x="3489" y="285183"/>
                  <a:pt x="2913" y="296121"/>
                </a:cubicBezTo>
                <a:cubicBezTo>
                  <a:pt x="0" y="351463"/>
                  <a:pt x="2913" y="406958"/>
                  <a:pt x="2913" y="462376"/>
                </a:cubicBez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48200" y="2571750"/>
            <a:ext cx="228600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05400" y="302895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resulting graph may not be simple! You must remove duplicate edges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295400" y="3638550"/>
            <a:ext cx="457200" cy="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52600" y="3638550"/>
            <a:ext cx="3810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905000" y="3943350"/>
            <a:ext cx="304800" cy="1524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1676400" y="4171950"/>
            <a:ext cx="3048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952500" y="3752850"/>
            <a:ext cx="457200" cy="2286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6200000" flipH="1">
            <a:off x="1104900" y="3829050"/>
            <a:ext cx="762000" cy="381000"/>
          </a:xfrm>
          <a:prstGeom prst="line">
            <a:avLst/>
          </a:prstGeom>
          <a:ln w="1905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362200" y="409575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nodes in the contracted graph must be renumbered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5800" y="40195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4400" y="325755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52600" y="3257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62200" y="35623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57400" y="40957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47800" y="440055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4" grpId="0"/>
      <p:bldP spid="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graphs</a:t>
            </a:r>
            <a:endParaRPr lang="en-US" dirty="0"/>
          </a:p>
        </p:txBody>
      </p:sp>
      <p:pic>
        <p:nvPicPr>
          <p:cNvPr id="7" name="Picture 6" descr="Screen Shot 2013-09-17 at 7.31.33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04950"/>
            <a:ext cx="6477000" cy="34429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9379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adjacency matrix A(G) </a:t>
            </a:r>
            <a:r>
              <a:rPr lang="en-US" dirty="0" smtClean="0"/>
              <a:t>for a graph G is a |V| </a:t>
            </a:r>
            <a:r>
              <a:rPr lang="en-US" dirty="0" err="1" smtClean="0"/>
              <a:t>x</a:t>
            </a:r>
            <a:r>
              <a:rPr lang="en-US" dirty="0" smtClean="0"/>
              <a:t> |V| matrix whose entry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uv</a:t>
            </a:r>
            <a:r>
              <a:rPr lang="en-US" dirty="0" smtClean="0"/>
              <a:t> = 1 whenever {</a:t>
            </a:r>
            <a:r>
              <a:rPr lang="en-US" dirty="0" err="1" smtClean="0"/>
              <a:t>u,v</a:t>
            </a:r>
            <a:r>
              <a:rPr lang="en-US" dirty="0" smtClean="0"/>
              <a:t>} is an edge in G; otherwise,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uv</a:t>
            </a:r>
            <a:r>
              <a:rPr lang="en-US" dirty="0" smtClean="0"/>
              <a:t> = 0. </a:t>
            </a:r>
            <a:endParaRPr lang="en-US" dirty="0"/>
          </a:p>
        </p:txBody>
      </p:sp>
      <p:pic>
        <p:nvPicPr>
          <p:cNvPr id="7" name="Content Placeholder 6" descr="undirected.gif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114550"/>
            <a:ext cx="1967972" cy="13001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Adjacency matrix A(G)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315200" y="1733550"/>
            <a:ext cx="152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0 1 0 0 1 0</a:t>
            </a:r>
          </a:p>
          <a:p>
            <a:r>
              <a:rPr lang="en-US" dirty="0" smtClean="0"/>
              <a:t>  1 0 1 0 1 0</a:t>
            </a:r>
          </a:p>
          <a:p>
            <a:r>
              <a:rPr lang="en-US" dirty="0" smtClean="0"/>
              <a:t>  0 1 0 1 0 0</a:t>
            </a:r>
          </a:p>
          <a:p>
            <a:r>
              <a:rPr lang="en-US" dirty="0" smtClean="0"/>
              <a:t>  0 0 1 0 1 1</a:t>
            </a:r>
          </a:p>
          <a:p>
            <a:r>
              <a:rPr lang="en-US" dirty="0" smtClean="0"/>
              <a:t>  1 1 0 1 0 0</a:t>
            </a:r>
          </a:p>
          <a:p>
            <a:r>
              <a:rPr lang="en-US" dirty="0" smtClean="0"/>
              <a:t>  0 0 0 1 0 0</a:t>
            </a:r>
          </a:p>
        </p:txBody>
      </p:sp>
      <p:sp>
        <p:nvSpPr>
          <p:cNvPr id="18" name="Double Bracket 17"/>
          <p:cNvSpPr/>
          <p:nvPr/>
        </p:nvSpPr>
        <p:spPr>
          <a:xfrm>
            <a:off x="7315200" y="2038350"/>
            <a:ext cx="1524000" cy="1676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24400" y="35623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|V| = 6, |E| =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470535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O(|V|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space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3400" y="417195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Checking if {</a:t>
            </a:r>
            <a:r>
              <a:rPr lang="en-US" dirty="0" err="1" smtClean="0">
                <a:solidFill>
                  <a:srgbClr val="FF0000"/>
                </a:solidFill>
              </a:rPr>
              <a:t>u,v</a:t>
            </a:r>
            <a:r>
              <a:rPr lang="en-US" dirty="0" smtClean="0">
                <a:solidFill>
                  <a:srgbClr val="FF0000"/>
                </a:solidFill>
              </a:rPr>
              <a:t>} is an edge takes constant time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Identifying all edges takes Θ(|V|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pic>
        <p:nvPicPr>
          <p:cNvPr id="7" name="Content Placeholder 6" descr="Screen Shot 2013-09-17 at 7.41.56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9669" r="-19669"/>
          <a:stretch>
            <a:fillRect/>
          </a:stretch>
        </p:blipFill>
        <p:spPr/>
      </p:pic>
      <p:pic>
        <p:nvPicPr>
          <p:cNvPr id="8" name="Content Placeholder 7" descr="Screen Shot 2013-09-17 at 7.44.29 AM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l="-26774" r="-26774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Find the density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Find the adjacency matrix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531352" cy="1005840"/>
          </a:xfrm>
        </p:spPr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9379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adjacency list </a:t>
            </a:r>
            <a:r>
              <a:rPr lang="en-US" dirty="0" smtClean="0"/>
              <a:t>representation of a </a:t>
            </a:r>
            <a:r>
              <a:rPr lang="en-US" dirty="0" smtClean="0">
                <a:hlinkClick r:id="rId3" action="ppaction://hlinkfile"/>
              </a:rPr>
              <a:t>graph</a:t>
            </a:r>
            <a:r>
              <a:rPr lang="en-US" dirty="0" smtClean="0"/>
              <a:t> consists of lists one for each vertex , which gives all the vertices to which it is adjacent.</a:t>
            </a:r>
            <a:endParaRPr lang="en-US" dirty="0"/>
          </a:p>
        </p:txBody>
      </p:sp>
      <p:pic>
        <p:nvPicPr>
          <p:cNvPr id="8" name="Content Placeholder 7" descr="undirected.gif"/>
          <p:cNvPicPr>
            <a:picLocks noGrp="1" noChangeAspect="1"/>
          </p:cNvPicPr>
          <p:nvPr>
            <p:ph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4876800" y="1885950"/>
            <a:ext cx="1967972" cy="130016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58000" y="196215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|V| = 6, |E| =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8600" y="449716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O(|V|</a:t>
            </a:r>
            <a:r>
              <a:rPr lang="en-US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) space for graphs with density near 1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        O(|E| + |V|) space for graphs with density near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562600" y="34099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562600" y="36385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2600" y="38671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62600" y="40957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562600" y="43243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562600" y="4552950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5257800" y="34099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66" name="TextBox 65"/>
          <p:cNvSpPr txBox="1"/>
          <p:nvPr/>
        </p:nvSpPr>
        <p:spPr>
          <a:xfrm>
            <a:off x="5257800" y="36385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7800" y="38671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3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5257800" y="40957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4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257800" y="43243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5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257800" y="4552950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6</a:t>
            </a:r>
            <a:endParaRPr lang="en-US" sz="1100" dirty="0"/>
          </a:p>
        </p:txBody>
      </p:sp>
      <p:cxnSp>
        <p:nvCxnSpPr>
          <p:cNvPr id="71" name="Straight Arrow Connector 70"/>
          <p:cNvCxnSpPr>
            <a:endCxn id="77" idx="2"/>
          </p:cNvCxnSpPr>
          <p:nvPr/>
        </p:nvCxnSpPr>
        <p:spPr>
          <a:xfrm flipV="1">
            <a:off x="5715000" y="3257550"/>
            <a:ext cx="533400" cy="23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80" idx="2"/>
          </p:cNvCxnSpPr>
          <p:nvPr/>
        </p:nvCxnSpPr>
        <p:spPr>
          <a:xfrm flipV="1">
            <a:off x="5715000" y="3638550"/>
            <a:ext cx="533400" cy="777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5" idx="2"/>
          </p:cNvCxnSpPr>
          <p:nvPr/>
        </p:nvCxnSpPr>
        <p:spPr>
          <a:xfrm flipV="1">
            <a:off x="5715000" y="394335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5980906" y="3906044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93" idx="2"/>
          </p:cNvCxnSpPr>
          <p:nvPr/>
        </p:nvCxnSpPr>
        <p:spPr>
          <a:xfrm>
            <a:off x="5715000" y="4402138"/>
            <a:ext cx="533400" cy="7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98" idx="2"/>
          </p:cNvCxnSpPr>
          <p:nvPr/>
        </p:nvCxnSpPr>
        <p:spPr>
          <a:xfrm>
            <a:off x="5715000" y="4706938"/>
            <a:ext cx="533400" cy="74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248400" y="31051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78" name="Straight Arrow Connector 77"/>
          <p:cNvCxnSpPr/>
          <p:nvPr/>
        </p:nvCxnSpPr>
        <p:spPr>
          <a:xfrm rot="5400000" flipH="1" flipV="1">
            <a:off x="6819106" y="3067844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086600" y="3105150"/>
            <a:ext cx="3048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6248400" y="3486150"/>
            <a:ext cx="3810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80" idx="6"/>
            <a:endCxn id="83" idx="2"/>
          </p:cNvCxnSpPr>
          <p:nvPr/>
        </p:nvCxnSpPr>
        <p:spPr>
          <a:xfrm>
            <a:off x="6629400" y="363855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5400000" flipH="1" flipV="1">
            <a:off x="7504906" y="3372644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010400" y="34861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84" name="Oval 83"/>
          <p:cNvSpPr/>
          <p:nvPr/>
        </p:nvSpPr>
        <p:spPr>
          <a:xfrm>
            <a:off x="7772400" y="34861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5" name="Oval 84"/>
          <p:cNvSpPr/>
          <p:nvPr/>
        </p:nvSpPr>
        <p:spPr>
          <a:xfrm>
            <a:off x="6477000" y="37909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86" name="Straight Arrow Connector 85"/>
          <p:cNvCxnSpPr/>
          <p:nvPr/>
        </p:nvCxnSpPr>
        <p:spPr>
          <a:xfrm rot="5400000" flipH="1" flipV="1">
            <a:off x="7047706" y="3677444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15200" y="37909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88" name="Oval 87"/>
          <p:cNvSpPr/>
          <p:nvPr/>
        </p:nvSpPr>
        <p:spPr>
          <a:xfrm>
            <a:off x="6248400" y="40195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89" name="Straight Arrow Connector 88"/>
          <p:cNvCxnSpPr>
            <a:stCxn id="88" idx="6"/>
            <a:endCxn id="90" idx="2"/>
          </p:cNvCxnSpPr>
          <p:nvPr/>
        </p:nvCxnSpPr>
        <p:spPr>
          <a:xfrm>
            <a:off x="6553200" y="417195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7010400" y="40957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5</a:t>
            </a:r>
            <a:endParaRPr lang="en-US" sz="1200" dirty="0"/>
          </a:p>
        </p:txBody>
      </p:sp>
      <p:cxnSp>
        <p:nvCxnSpPr>
          <p:cNvPr id="91" name="Straight Arrow Connector 90"/>
          <p:cNvCxnSpPr>
            <a:stCxn id="90" idx="6"/>
          </p:cNvCxnSpPr>
          <p:nvPr/>
        </p:nvCxnSpPr>
        <p:spPr>
          <a:xfrm>
            <a:off x="7315200" y="424815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72400" y="40195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93" name="Oval 92"/>
          <p:cNvSpPr/>
          <p:nvPr/>
        </p:nvSpPr>
        <p:spPr>
          <a:xfrm>
            <a:off x="6248400" y="43243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93" idx="6"/>
            <a:endCxn id="96" idx="2"/>
          </p:cNvCxnSpPr>
          <p:nvPr/>
        </p:nvCxnSpPr>
        <p:spPr>
          <a:xfrm>
            <a:off x="6553200" y="447675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6" idx="6"/>
            <a:endCxn id="97" idx="2"/>
          </p:cNvCxnSpPr>
          <p:nvPr/>
        </p:nvCxnSpPr>
        <p:spPr>
          <a:xfrm flipV="1">
            <a:off x="7239000" y="455295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6934200" y="44767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7" name="Oval 96"/>
          <p:cNvSpPr/>
          <p:nvPr/>
        </p:nvSpPr>
        <p:spPr>
          <a:xfrm>
            <a:off x="7772400" y="44005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98" name="Oval 97"/>
          <p:cNvSpPr/>
          <p:nvPr/>
        </p:nvSpPr>
        <p:spPr>
          <a:xfrm>
            <a:off x="6248400" y="4629150"/>
            <a:ext cx="3048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267200" y="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Checking if {</a:t>
            </a:r>
            <a:r>
              <a:rPr lang="en-US" dirty="0" err="1" smtClean="0">
                <a:solidFill>
                  <a:srgbClr val="FF0000"/>
                </a:solidFill>
              </a:rPr>
              <a:t>u,v</a:t>
            </a:r>
            <a:r>
              <a:rPr lang="en-US" dirty="0" smtClean="0">
                <a:solidFill>
                  <a:srgbClr val="FF0000"/>
                </a:solidFill>
              </a:rPr>
              <a:t>} is an edge takes </a:t>
            </a:r>
            <a:r>
              <a:rPr lang="en-US" dirty="0" err="1" smtClean="0">
                <a:solidFill>
                  <a:srgbClr val="FF0000"/>
                </a:solidFill>
              </a:rPr>
              <a:t>O(deg(u</a:t>
            </a:r>
            <a:r>
              <a:rPr lang="en-US" dirty="0" smtClean="0">
                <a:solidFill>
                  <a:srgbClr val="FF0000"/>
                </a:solidFill>
              </a:rPr>
              <a:t>)) time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Identifying all edges takes Θ(|V|</a:t>
            </a:r>
            <a:r>
              <a:rPr lang="en-US" baseline="30000" dirty="0" smtClean="0">
                <a:solidFill>
                  <a:srgbClr val="FF0000"/>
                </a:solidFill>
              </a:rPr>
              <a:t> +</a:t>
            </a:r>
            <a:r>
              <a:rPr lang="en-US" dirty="0" smtClean="0">
                <a:solidFill>
                  <a:srgbClr val="FF0000"/>
                </a:solidFill>
              </a:rPr>
              <a:t> |E|)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</a:t>
            </a:r>
            <a:endParaRPr lang="en-US" dirty="0"/>
          </a:p>
        </p:txBody>
      </p:sp>
      <p:pic>
        <p:nvPicPr>
          <p:cNvPr id="8" name="Content Placeholder 7" descr="Screen Shot 2013-09-17 at 7.41.56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-19669" r="-19669"/>
          <a:stretch>
            <a:fillRect/>
          </a:stretch>
        </p:blipFill>
        <p:spPr/>
      </p:pic>
      <p:pic>
        <p:nvPicPr>
          <p:cNvPr id="7" name="Content Placeholder 6" descr="Screen Shot 2013-09-17 at 7.46.19 AM.png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2953" b="-2953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Find the degree of each vertex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Find adjacency list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 integer to hold the number of vertices |V|</a:t>
            </a:r>
          </a:p>
          <a:p>
            <a:r>
              <a:rPr lang="en-US" dirty="0" err="1" smtClean="0"/>
              <a:t>ArrayList</a:t>
            </a:r>
            <a:r>
              <a:rPr lang="en-US" dirty="0" smtClean="0"/>
              <a:t>&lt;Edge&gt; to hold the edges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One of many possibilities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" name="Content Placeholder 7" descr="undirected.gif"/>
          <p:cNvPicPr>
            <a:picLocks noGrp="1" noChangeAspect="1"/>
          </p:cNvPicPr>
          <p:nvPr>
            <p:ph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962150"/>
            <a:ext cx="1776413" cy="1173606"/>
          </a:xfrm>
        </p:spPr>
      </p:pic>
      <p:sp>
        <p:nvSpPr>
          <p:cNvPr id="8" name="TextBox 7"/>
          <p:cNvSpPr txBox="1"/>
          <p:nvPr/>
        </p:nvSpPr>
        <p:spPr>
          <a:xfrm>
            <a:off x="4800600" y="3181350"/>
            <a:ext cx="4343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|V| = 6, 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Edges=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{{1,2}, {1,5}, {2,3}, {2,5}, {3,4}, {4,5}, {4,6}}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Note: |E| = </a:t>
            </a:r>
            <a:r>
              <a:rPr lang="en-US" dirty="0" err="1" smtClean="0">
                <a:solidFill>
                  <a:srgbClr val="FF0000"/>
                </a:solidFill>
              </a:rPr>
              <a:t>Edges.size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962400" cy="26289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directed</a:t>
            </a:r>
            <a:r>
              <a:rPr lang="en-US" dirty="0" smtClean="0"/>
              <a:t> </a:t>
            </a:r>
            <a:r>
              <a:rPr lang="en-US" b="1" dirty="0" smtClean="0"/>
              <a:t>graph</a:t>
            </a:r>
            <a:r>
              <a:rPr lang="en-US" dirty="0" smtClean="0"/>
              <a:t> is a pair </a:t>
            </a:r>
            <a:r>
              <a:rPr lang="en-US" i="1" dirty="0" smtClean="0"/>
              <a:t>G</a:t>
            </a:r>
            <a:r>
              <a:rPr lang="en-US" dirty="0" smtClean="0"/>
              <a:t> = (</a:t>
            </a:r>
            <a:r>
              <a:rPr lang="en-US" i="1" dirty="0" smtClean="0"/>
              <a:t>V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) consisting of a set </a:t>
            </a:r>
            <a:r>
              <a:rPr lang="en-US" i="1" dirty="0" smtClean="0"/>
              <a:t>V</a:t>
            </a:r>
            <a:r>
              <a:rPr lang="en-US" dirty="0" smtClean="0"/>
              <a:t> of </a:t>
            </a:r>
            <a:r>
              <a:rPr lang="en-US" b="1" dirty="0" smtClean="0"/>
              <a:t>vertices</a:t>
            </a:r>
            <a:r>
              <a:rPr lang="en-US" dirty="0" smtClean="0"/>
              <a:t> together with a set </a:t>
            </a:r>
            <a:r>
              <a:rPr lang="en-US" i="1" dirty="0" smtClean="0"/>
              <a:t>E</a:t>
            </a:r>
            <a:r>
              <a:rPr lang="en-US" dirty="0" smtClean="0"/>
              <a:t> of </a:t>
            </a:r>
            <a:r>
              <a:rPr lang="en-US" b="1" dirty="0" smtClean="0"/>
              <a:t>edges</a:t>
            </a:r>
            <a:r>
              <a:rPr lang="en-US" dirty="0" smtClean="0"/>
              <a:t>, which are ordered pairs of </a:t>
            </a:r>
            <a:r>
              <a:rPr lang="en-US" i="1" dirty="0" smtClean="0"/>
              <a:t>vertices.</a:t>
            </a:r>
            <a:r>
              <a:rPr lang="en-US" dirty="0" smtClean="0"/>
              <a:t>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7" name="Content Placeholder 6" descr="directed.gif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5505450" y="2133600"/>
            <a:ext cx="2476500" cy="22002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 txBox="1">
            <a:spLocks/>
          </p:cNvSpPr>
          <p:nvPr/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Weighted graph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609600" y="2228850"/>
            <a:ext cx="3886200" cy="26289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2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weighted graph</a:t>
            </a:r>
            <a:r>
              <a:rPr kumimoji="0" lang="en-US" sz="2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graph in which each edge is assigned a numerical weight. The graph can either be directed or undirected.</a:t>
            </a:r>
          </a:p>
        </p:txBody>
      </p:sp>
      <p:sp>
        <p:nvSpPr>
          <p:cNvPr id="46" name="Oval 45"/>
          <p:cNvSpPr/>
          <p:nvPr/>
        </p:nvSpPr>
        <p:spPr>
          <a:xfrm>
            <a:off x="4953000" y="24955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943600" y="24955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6781800" y="24955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7467600" y="24955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53000" y="3181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562600" y="3181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172200" y="3181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6781800" y="3181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46" idx="4"/>
            <a:endCxn id="50" idx="0"/>
          </p:cNvCxnSpPr>
          <p:nvPr/>
        </p:nvCxnSpPr>
        <p:spPr>
          <a:xfrm rot="5400000">
            <a:off x="5029200" y="302895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5400000">
            <a:off x="6858000" y="302895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2"/>
            <a:endCxn id="46" idx="6"/>
          </p:cNvCxnSpPr>
          <p:nvPr/>
        </p:nvCxnSpPr>
        <p:spPr>
          <a:xfrm rot="10800000">
            <a:off x="5410200" y="268605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8" idx="2"/>
            <a:endCxn id="47" idx="6"/>
          </p:cNvCxnSpPr>
          <p:nvPr/>
        </p:nvCxnSpPr>
        <p:spPr>
          <a:xfrm rot="10800000">
            <a:off x="6400800" y="268605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9" idx="2"/>
            <a:endCxn id="48" idx="6"/>
          </p:cNvCxnSpPr>
          <p:nvPr/>
        </p:nvCxnSpPr>
        <p:spPr>
          <a:xfrm rot="10800000">
            <a:off x="7239000" y="268605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1" idx="2"/>
            <a:endCxn id="50" idx="6"/>
          </p:cNvCxnSpPr>
          <p:nvPr/>
        </p:nvCxnSpPr>
        <p:spPr>
          <a:xfrm rot="10800000">
            <a:off x="5410200" y="33718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2"/>
            <a:endCxn id="51" idx="6"/>
          </p:cNvCxnSpPr>
          <p:nvPr/>
        </p:nvCxnSpPr>
        <p:spPr>
          <a:xfrm rot="10800000">
            <a:off x="6019800" y="33718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52" idx="6"/>
          </p:cNvCxnSpPr>
          <p:nvPr/>
        </p:nvCxnSpPr>
        <p:spPr>
          <a:xfrm rot="10800000">
            <a:off x="6629400" y="33718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1" idx="0"/>
          </p:cNvCxnSpPr>
          <p:nvPr/>
        </p:nvCxnSpPr>
        <p:spPr>
          <a:xfrm rot="16200000" flipV="1">
            <a:off x="5334000" y="2724150"/>
            <a:ext cx="3048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4"/>
            <a:endCxn id="51" idx="0"/>
          </p:cNvCxnSpPr>
          <p:nvPr/>
        </p:nvCxnSpPr>
        <p:spPr>
          <a:xfrm rot="5400000">
            <a:off x="5829300" y="2838450"/>
            <a:ext cx="304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86400" y="2343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77000" y="2343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239000" y="2343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6800" y="2876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10400" y="2876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0" y="33337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43600" y="33337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33337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6400" y="2800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943600" y="2876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</a:rPr>
              <a:t>Representing weighted graphs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2648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812798"/>
            <a:ext cx="3886200" cy="5303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Adjacency matrix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800600" y="1812798"/>
            <a:ext cx="3886200" cy="5303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2419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72200" y="2419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10400" y="2419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696200" y="24193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181600" y="31051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91200" y="31051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00800" y="31051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010400" y="310515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7" idx="4"/>
            <a:endCxn id="11" idx="0"/>
          </p:cNvCxnSpPr>
          <p:nvPr/>
        </p:nvCxnSpPr>
        <p:spPr>
          <a:xfrm rot="5400000">
            <a:off x="5257800" y="295275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086600" y="295275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7" idx="6"/>
          </p:cNvCxnSpPr>
          <p:nvPr/>
        </p:nvCxnSpPr>
        <p:spPr>
          <a:xfrm rot="10800000">
            <a:off x="5638800" y="2609850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2"/>
            <a:endCxn id="8" idx="6"/>
          </p:cNvCxnSpPr>
          <p:nvPr/>
        </p:nvCxnSpPr>
        <p:spPr>
          <a:xfrm rot="10800000">
            <a:off x="6629400" y="260985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9" idx="6"/>
          </p:cNvCxnSpPr>
          <p:nvPr/>
        </p:nvCxnSpPr>
        <p:spPr>
          <a:xfrm rot="10800000">
            <a:off x="7467600" y="2609850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2"/>
            <a:endCxn id="11" idx="6"/>
          </p:cNvCxnSpPr>
          <p:nvPr/>
        </p:nvCxnSpPr>
        <p:spPr>
          <a:xfrm rot="10800000">
            <a:off x="5638800" y="32956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2"/>
            <a:endCxn id="12" idx="6"/>
          </p:cNvCxnSpPr>
          <p:nvPr/>
        </p:nvCxnSpPr>
        <p:spPr>
          <a:xfrm rot="10800000">
            <a:off x="6248400" y="32956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4" idx="2"/>
            <a:endCxn id="13" idx="6"/>
          </p:cNvCxnSpPr>
          <p:nvPr/>
        </p:nvCxnSpPr>
        <p:spPr>
          <a:xfrm rot="10800000">
            <a:off x="6858000" y="3295650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0"/>
          </p:cNvCxnSpPr>
          <p:nvPr/>
        </p:nvCxnSpPr>
        <p:spPr>
          <a:xfrm rot="16200000" flipV="1">
            <a:off x="5562600" y="2647950"/>
            <a:ext cx="3048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8" idx="4"/>
            <a:endCxn id="12" idx="0"/>
          </p:cNvCxnSpPr>
          <p:nvPr/>
        </p:nvCxnSpPr>
        <p:spPr>
          <a:xfrm rot="5400000">
            <a:off x="6057900" y="2762250"/>
            <a:ext cx="304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15000" y="22669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05600" y="22669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7600" y="22669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05400" y="2800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0" y="2800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62600" y="3257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2200" y="3257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81800" y="32575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15000" y="27241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72200" y="28003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6800" y="2266950"/>
            <a:ext cx="289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itchFamily="34" charset="0"/>
              </a:rPr>
              <a:t>      A B C D E F G H</a:t>
            </a:r>
          </a:p>
          <a:p>
            <a:r>
              <a:rPr lang="en-US" dirty="0" smtClean="0">
                <a:latin typeface="Calibri" pitchFamily="34" charset="0"/>
              </a:rPr>
              <a:t>  A   0 4 3 5 0 0 0 0</a:t>
            </a:r>
          </a:p>
          <a:p>
            <a:r>
              <a:rPr lang="en-US" dirty="0" smtClean="0">
                <a:latin typeface="Calibri" pitchFamily="34" charset="0"/>
              </a:rPr>
              <a:t>  B   4 0 2 2 0 0 4 0 </a:t>
            </a:r>
          </a:p>
          <a:p>
            <a:r>
              <a:rPr lang="en-US" dirty="0" smtClean="0">
                <a:latin typeface="Calibri" pitchFamily="34" charset="0"/>
              </a:rPr>
              <a:t>  C   3 2 0 0 0 0 0 0</a:t>
            </a:r>
          </a:p>
          <a:p>
            <a:r>
              <a:rPr lang="en-US" dirty="0" smtClean="0">
                <a:latin typeface="Calibri" pitchFamily="34" charset="0"/>
              </a:rPr>
              <a:t>  D   5 2 0 0 3 0 0 0</a:t>
            </a:r>
          </a:p>
          <a:p>
            <a:r>
              <a:rPr lang="en-US" dirty="0" smtClean="0">
                <a:latin typeface="Calibri" pitchFamily="34" charset="0"/>
              </a:rPr>
              <a:t>  E   0 0 0 3 0 4 0 2</a:t>
            </a:r>
          </a:p>
          <a:p>
            <a:r>
              <a:rPr lang="en-US" dirty="0" smtClean="0">
                <a:latin typeface="Calibri" pitchFamily="34" charset="0"/>
              </a:rPr>
              <a:t>  F   0 0 0 0 4 0 3 0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  G  0 4 0 0 0 3 0 0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  H  0 0 0 0 2 0 0 0 </a:t>
            </a:r>
          </a:p>
        </p:txBody>
      </p:sp>
      <p:sp>
        <p:nvSpPr>
          <p:cNvPr id="36" name="Double Bracket 35"/>
          <p:cNvSpPr/>
          <p:nvPr/>
        </p:nvSpPr>
        <p:spPr>
          <a:xfrm>
            <a:off x="1447800" y="2571750"/>
            <a:ext cx="1447800" cy="2286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>
                <a:solidFill>
                  <a:schemeClr val="tx2"/>
                </a:solidFill>
              </a:rPr>
              <a:t>Representing weighted graphs</a:t>
            </a:r>
            <a:endParaRPr lang="en-US" dirty="0"/>
          </a:p>
        </p:txBody>
      </p:sp>
      <p:sp>
        <p:nvSpPr>
          <p:cNvPr id="9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609600" y="1965198"/>
            <a:ext cx="3886200" cy="5303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Adjacency list</a:t>
            </a:r>
            <a:endParaRPr lang="en-US" dirty="0"/>
          </a:p>
        </p:txBody>
      </p:sp>
      <p:sp>
        <p:nvSpPr>
          <p:cNvPr id="93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5257800" y="2038350"/>
            <a:ext cx="3886200" cy="53035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Weighted graph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219200" y="26596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219200" y="28882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1219200" y="31168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1219200" y="33454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219200" y="35740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219200" y="38026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914400" y="26596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</a:t>
            </a:r>
            <a:endParaRPr lang="en-US" sz="1100" dirty="0"/>
          </a:p>
        </p:txBody>
      </p:sp>
      <p:sp>
        <p:nvSpPr>
          <p:cNvPr id="101" name="TextBox 100"/>
          <p:cNvSpPr txBox="1"/>
          <p:nvPr/>
        </p:nvSpPr>
        <p:spPr>
          <a:xfrm>
            <a:off x="914400" y="28882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914400" y="31168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14400" y="33454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914400" y="35740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4400" y="38026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</a:t>
            </a:r>
            <a:endParaRPr lang="en-US" sz="1100" dirty="0"/>
          </a:p>
        </p:txBody>
      </p:sp>
      <p:cxnSp>
        <p:nvCxnSpPr>
          <p:cNvPr id="106" name="Straight Arrow Connector 105"/>
          <p:cNvCxnSpPr/>
          <p:nvPr/>
        </p:nvCxnSpPr>
        <p:spPr>
          <a:xfrm rot="5400000" flipH="1" flipV="1">
            <a:off x="1637506" y="24699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 flipH="1" flipV="1">
            <a:off x="1637506" y="26985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 flipH="1" flipV="1">
            <a:off x="1637506" y="29271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rot="5400000" flipH="1" flipV="1">
            <a:off x="1637506" y="31557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rot="5400000" flipH="1" flipV="1">
            <a:off x="1637506" y="33843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 flipH="1" flipV="1">
            <a:off x="1637506" y="36129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5791200" y="36502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781800" y="36502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620000" y="36502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305800" y="36502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5791200" y="43360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400800" y="43360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7010400" y="43360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7620000" y="4336018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112" idx="4"/>
            <a:endCxn id="116" idx="0"/>
          </p:cNvCxnSpPr>
          <p:nvPr/>
        </p:nvCxnSpPr>
        <p:spPr>
          <a:xfrm rot="5400000">
            <a:off x="5867400" y="4183618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rot="5400000">
            <a:off x="7696200" y="4183618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3" idx="2"/>
            <a:endCxn id="112" idx="6"/>
          </p:cNvCxnSpPr>
          <p:nvPr/>
        </p:nvCxnSpPr>
        <p:spPr>
          <a:xfrm rot="10800000">
            <a:off x="6248400" y="3840718"/>
            <a:ext cx="533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4" idx="2"/>
            <a:endCxn id="113" idx="6"/>
          </p:cNvCxnSpPr>
          <p:nvPr/>
        </p:nvCxnSpPr>
        <p:spPr>
          <a:xfrm rot="10800000">
            <a:off x="7239000" y="3840718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5" idx="2"/>
            <a:endCxn id="114" idx="6"/>
          </p:cNvCxnSpPr>
          <p:nvPr/>
        </p:nvCxnSpPr>
        <p:spPr>
          <a:xfrm rot="10800000">
            <a:off x="8077200" y="3840718"/>
            <a:ext cx="2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2"/>
            <a:endCxn id="116" idx="6"/>
          </p:cNvCxnSpPr>
          <p:nvPr/>
        </p:nvCxnSpPr>
        <p:spPr>
          <a:xfrm rot="10800000">
            <a:off x="6248400" y="4526518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8" idx="2"/>
            <a:endCxn id="117" idx="6"/>
          </p:cNvCxnSpPr>
          <p:nvPr/>
        </p:nvCxnSpPr>
        <p:spPr>
          <a:xfrm rot="10800000">
            <a:off x="6858000" y="4526518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2"/>
            <a:endCxn id="118" idx="6"/>
          </p:cNvCxnSpPr>
          <p:nvPr/>
        </p:nvCxnSpPr>
        <p:spPr>
          <a:xfrm rot="10800000">
            <a:off x="7467600" y="4526518"/>
            <a:ext cx="152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0"/>
          </p:cNvCxnSpPr>
          <p:nvPr/>
        </p:nvCxnSpPr>
        <p:spPr>
          <a:xfrm rot="16200000" flipV="1">
            <a:off x="6172200" y="3878818"/>
            <a:ext cx="3048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3" idx="4"/>
            <a:endCxn id="117" idx="0"/>
          </p:cNvCxnSpPr>
          <p:nvPr/>
        </p:nvCxnSpPr>
        <p:spPr>
          <a:xfrm rot="5400000">
            <a:off x="6667500" y="3993118"/>
            <a:ext cx="3048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6324600" y="34978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15200" y="34978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077200" y="34978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715000" y="40312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848600" y="40312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172200" y="44884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781800" y="44884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391400" y="44884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324600" y="39550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781800" y="403121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1219200" y="40312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>
            <a:off x="1219200" y="4259818"/>
            <a:ext cx="304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914400" y="40312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4400" y="4259818"/>
            <a:ext cx="30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</a:t>
            </a:r>
            <a:endParaRPr lang="en-US" sz="1100" dirty="0"/>
          </a:p>
        </p:txBody>
      </p:sp>
      <p:cxnSp>
        <p:nvCxnSpPr>
          <p:cNvPr id="144" name="Straight Arrow Connector 143"/>
          <p:cNvCxnSpPr/>
          <p:nvPr/>
        </p:nvCxnSpPr>
        <p:spPr>
          <a:xfrm rot="5400000" flipH="1" flipV="1">
            <a:off x="1637506" y="38415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5400000" flipH="1" flipV="1">
            <a:off x="1637506" y="4070112"/>
            <a:ext cx="1588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1905000" y="42598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E        2    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1905000" y="26596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B        4    </a:t>
            </a:r>
            <a:endParaRPr lang="en-US" sz="1200" dirty="0"/>
          </a:p>
        </p:txBody>
      </p:sp>
      <p:sp>
        <p:nvSpPr>
          <p:cNvPr id="148" name="Rectangle 147"/>
          <p:cNvSpPr/>
          <p:nvPr/>
        </p:nvSpPr>
        <p:spPr>
          <a:xfrm>
            <a:off x="2895600" y="26596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C        3    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3886200" y="26596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D        5    </a:t>
            </a:r>
            <a:endParaRPr lang="en-US" sz="1200" dirty="0"/>
          </a:p>
        </p:txBody>
      </p:sp>
      <p:cxnSp>
        <p:nvCxnSpPr>
          <p:cNvPr id="150" name="Straight Arrow Connector 149"/>
          <p:cNvCxnSpPr>
            <a:stCxn id="147" idx="3"/>
            <a:endCxn id="148" idx="1"/>
          </p:cNvCxnSpPr>
          <p:nvPr/>
        </p:nvCxnSpPr>
        <p:spPr>
          <a:xfrm>
            <a:off x="2743200" y="27358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3733800" y="27358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905000" y="2888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A        4    </a:t>
            </a:r>
            <a:endParaRPr lang="en-US" sz="1200" dirty="0"/>
          </a:p>
        </p:txBody>
      </p:sp>
      <p:sp>
        <p:nvSpPr>
          <p:cNvPr id="153" name="Rectangle 152"/>
          <p:cNvSpPr/>
          <p:nvPr/>
        </p:nvSpPr>
        <p:spPr>
          <a:xfrm>
            <a:off x="2895600" y="2888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C        2    </a:t>
            </a:r>
            <a:endParaRPr lang="en-US" sz="1200" dirty="0"/>
          </a:p>
        </p:txBody>
      </p:sp>
      <p:sp>
        <p:nvSpPr>
          <p:cNvPr id="154" name="Rectangle 153"/>
          <p:cNvSpPr/>
          <p:nvPr/>
        </p:nvSpPr>
        <p:spPr>
          <a:xfrm>
            <a:off x="3886200" y="2888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D        2    </a:t>
            </a:r>
            <a:endParaRPr lang="en-US" sz="1200" dirty="0"/>
          </a:p>
        </p:txBody>
      </p:sp>
      <p:cxnSp>
        <p:nvCxnSpPr>
          <p:cNvPr id="155" name="Straight Arrow Connector 154"/>
          <p:cNvCxnSpPr>
            <a:stCxn id="152" idx="3"/>
            <a:endCxn id="153" idx="1"/>
          </p:cNvCxnSpPr>
          <p:nvPr/>
        </p:nvCxnSpPr>
        <p:spPr>
          <a:xfrm>
            <a:off x="2743200" y="29644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3733800" y="29644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4876800" y="2888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G        4    </a:t>
            </a:r>
            <a:endParaRPr lang="en-US" sz="1200" dirty="0"/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4724400" y="29644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1905000" y="31168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A        3    </a:t>
            </a:r>
            <a:endParaRPr lang="en-US" sz="1200" dirty="0"/>
          </a:p>
        </p:txBody>
      </p:sp>
      <p:sp>
        <p:nvSpPr>
          <p:cNvPr id="160" name="Rectangle 159"/>
          <p:cNvSpPr/>
          <p:nvPr/>
        </p:nvSpPr>
        <p:spPr>
          <a:xfrm>
            <a:off x="2895600" y="31168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B        2    </a:t>
            </a:r>
            <a:endParaRPr lang="en-US" sz="1200" dirty="0"/>
          </a:p>
        </p:txBody>
      </p:sp>
      <p:cxnSp>
        <p:nvCxnSpPr>
          <p:cNvPr id="161" name="Straight Arrow Connector 160"/>
          <p:cNvCxnSpPr>
            <a:stCxn id="159" idx="3"/>
            <a:endCxn id="160" idx="1"/>
          </p:cNvCxnSpPr>
          <p:nvPr/>
        </p:nvCxnSpPr>
        <p:spPr>
          <a:xfrm>
            <a:off x="2743200" y="31930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1905000" y="33454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A        5    </a:t>
            </a:r>
            <a:endParaRPr lang="en-US" sz="1200" dirty="0"/>
          </a:p>
        </p:txBody>
      </p:sp>
      <p:sp>
        <p:nvSpPr>
          <p:cNvPr id="163" name="Rectangle 162"/>
          <p:cNvSpPr/>
          <p:nvPr/>
        </p:nvSpPr>
        <p:spPr>
          <a:xfrm>
            <a:off x="2895600" y="33454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B        2    </a:t>
            </a:r>
            <a:endParaRPr lang="en-US" sz="1200" dirty="0"/>
          </a:p>
        </p:txBody>
      </p:sp>
      <p:sp>
        <p:nvSpPr>
          <p:cNvPr id="164" name="Rectangle 163"/>
          <p:cNvSpPr/>
          <p:nvPr/>
        </p:nvSpPr>
        <p:spPr>
          <a:xfrm>
            <a:off x="3886200" y="33454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E        3    </a:t>
            </a:r>
            <a:endParaRPr lang="en-US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2743200" y="34216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733800" y="34216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905000" y="35740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D        3    </a:t>
            </a:r>
            <a:endParaRPr lang="en-US" sz="1200" dirty="0"/>
          </a:p>
        </p:txBody>
      </p:sp>
      <p:sp>
        <p:nvSpPr>
          <p:cNvPr id="168" name="Rectangle 167"/>
          <p:cNvSpPr/>
          <p:nvPr/>
        </p:nvSpPr>
        <p:spPr>
          <a:xfrm>
            <a:off x="2895600" y="35740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F        4    </a:t>
            </a:r>
            <a:endParaRPr lang="en-US" sz="1200" dirty="0"/>
          </a:p>
        </p:txBody>
      </p:sp>
      <p:sp>
        <p:nvSpPr>
          <p:cNvPr id="169" name="Rectangle 168"/>
          <p:cNvSpPr/>
          <p:nvPr/>
        </p:nvSpPr>
        <p:spPr>
          <a:xfrm>
            <a:off x="3886200" y="35740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H        2    </a:t>
            </a:r>
            <a:endParaRPr lang="en-US" sz="1200" dirty="0"/>
          </a:p>
        </p:txBody>
      </p:sp>
      <p:cxnSp>
        <p:nvCxnSpPr>
          <p:cNvPr id="170" name="Straight Arrow Connector 169"/>
          <p:cNvCxnSpPr>
            <a:stCxn id="167" idx="3"/>
            <a:endCxn id="168" idx="1"/>
          </p:cNvCxnSpPr>
          <p:nvPr/>
        </p:nvCxnSpPr>
        <p:spPr>
          <a:xfrm>
            <a:off x="2743200" y="36502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3733800" y="36502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905000" y="38026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E        4    </a:t>
            </a:r>
            <a:endParaRPr lang="en-US" sz="1200" dirty="0"/>
          </a:p>
        </p:txBody>
      </p:sp>
      <p:sp>
        <p:nvSpPr>
          <p:cNvPr id="173" name="Rectangle 172"/>
          <p:cNvSpPr/>
          <p:nvPr/>
        </p:nvSpPr>
        <p:spPr>
          <a:xfrm>
            <a:off x="2895600" y="38026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G        3    </a:t>
            </a:r>
            <a:endParaRPr lang="en-US" sz="1200" dirty="0"/>
          </a:p>
        </p:txBody>
      </p:sp>
      <p:cxnSp>
        <p:nvCxnSpPr>
          <p:cNvPr id="174" name="Straight Arrow Connector 173"/>
          <p:cNvCxnSpPr/>
          <p:nvPr/>
        </p:nvCxnSpPr>
        <p:spPr>
          <a:xfrm>
            <a:off x="2743200" y="38788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905000" y="4031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B        4    </a:t>
            </a:r>
            <a:endParaRPr lang="en-US" sz="1200" dirty="0"/>
          </a:p>
        </p:txBody>
      </p:sp>
      <p:sp>
        <p:nvSpPr>
          <p:cNvPr id="176" name="Rectangle 175"/>
          <p:cNvSpPr/>
          <p:nvPr/>
        </p:nvSpPr>
        <p:spPr>
          <a:xfrm>
            <a:off x="2895600" y="4031218"/>
            <a:ext cx="83820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   F        3    </a:t>
            </a:r>
            <a:endParaRPr lang="en-US" sz="1200" dirty="0"/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2743200" y="4107418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Paths and connectivity</a:t>
            </a:r>
            <a:endParaRPr lang="en-US" dirty="0"/>
          </a:p>
        </p:txBody>
      </p:sp>
      <p:pic>
        <p:nvPicPr>
          <p:cNvPr id="6" name="Content Placeholder 5" descr="Screen Shot 2013-09-17 at 8.32.28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35831" b="-35831"/>
          <a:stretch>
            <a:fillRect/>
          </a:stretch>
        </p:blipFill>
        <p:spPr>
          <a:xfrm>
            <a:off x="609600" y="1352551"/>
            <a:ext cx="3505200" cy="3268624"/>
          </a:xfrm>
        </p:spPr>
      </p:pic>
      <p:pic>
        <p:nvPicPr>
          <p:cNvPr id="7" name="Picture 6" descr="Screen Shot 2013-09-17 at 8.32.0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20" y="1504950"/>
            <a:ext cx="5150880" cy="678024"/>
          </a:xfrm>
          <a:prstGeom prst="rect">
            <a:avLst/>
          </a:prstGeom>
        </p:spPr>
      </p:pic>
      <p:pic>
        <p:nvPicPr>
          <p:cNvPr id="8" name="Picture 7" descr="Screen Shot 2013-09-17 at 8.32.12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425384"/>
            <a:ext cx="3352800" cy="265517"/>
          </a:xfrm>
          <a:prstGeom prst="rect">
            <a:avLst/>
          </a:prstGeom>
        </p:spPr>
      </p:pic>
      <p:pic>
        <p:nvPicPr>
          <p:cNvPr id="9" name="Picture 8" descr="Screen Shot 2013-09-17 at 8.32.1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952750"/>
            <a:ext cx="4876800" cy="4274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graph</a:t>
            </a:r>
            <a:endParaRPr lang="en-US" dirty="0"/>
          </a:p>
        </p:txBody>
      </p:sp>
      <p:pic>
        <p:nvPicPr>
          <p:cNvPr id="3" name="Picture 2" descr="Screen Shot 2013-09-17 at 7.33.1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9861"/>
            <a:ext cx="5774818" cy="37636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Cycles</a:t>
            </a:r>
            <a:endParaRPr lang="en-US" dirty="0"/>
          </a:p>
        </p:txBody>
      </p:sp>
      <p:pic>
        <p:nvPicPr>
          <p:cNvPr id="5" name="Content Placeholder 4" descr="Screen Shot 2013-09-17 at 8.38.30 AM.png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-4354" b="-4354"/>
          <a:stretch>
            <a:fillRect/>
          </a:stretch>
        </p:blipFill>
        <p:spPr>
          <a:xfrm>
            <a:off x="609601" y="1352551"/>
            <a:ext cx="3429000" cy="3200399"/>
          </a:xfrm>
        </p:spPr>
      </p:pic>
      <p:pic>
        <p:nvPicPr>
          <p:cNvPr id="6" name="Picture 5" descr="Screen Shot 2013-09-17 at 8.38.21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733550"/>
            <a:ext cx="4953000" cy="482057"/>
          </a:xfrm>
          <a:prstGeom prst="rect">
            <a:avLst/>
          </a:prstGeom>
        </p:spPr>
      </p:pic>
      <p:pic>
        <p:nvPicPr>
          <p:cNvPr id="7" name="Picture 6" descr="Screen Shot 2013-09-17 at 8.38.39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84981"/>
            <a:ext cx="1828800" cy="2949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pic>
        <p:nvPicPr>
          <p:cNvPr id="5" name="Content Placeholder 4" descr="Screen Shot 2013-09-17 at 8.41.35 AM.png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0377" b="-10377"/>
          <a:stretch>
            <a:fillRect/>
          </a:stretch>
        </p:blipFill>
        <p:spPr>
          <a:xfrm>
            <a:off x="228600" y="1352551"/>
            <a:ext cx="3886200" cy="3268624"/>
          </a:xfrm>
        </p:spPr>
      </p:pic>
      <p:pic>
        <p:nvPicPr>
          <p:cNvPr id="6" name="Picture 5" descr="Screen Shot 2013-09-17 at 8.41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57350"/>
            <a:ext cx="4953000" cy="456777"/>
          </a:xfrm>
          <a:prstGeom prst="rect">
            <a:avLst/>
          </a:prstGeom>
        </p:spPr>
      </p:pic>
      <p:pic>
        <p:nvPicPr>
          <p:cNvPr id="7" name="Picture 6" descr="Screen Shot 2013-09-17 at 8.41.27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43150"/>
            <a:ext cx="4648200" cy="104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Rooted trees</a:t>
            </a:r>
            <a:endParaRPr lang="en-US" dirty="0"/>
          </a:p>
        </p:txBody>
      </p:sp>
      <p:pic>
        <p:nvPicPr>
          <p:cNvPr id="6" name="Picture 5" descr="Screen Shot 2013-09-17 at 8.45.5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04950"/>
            <a:ext cx="4571995" cy="434019"/>
          </a:xfrm>
          <a:prstGeom prst="rect">
            <a:avLst/>
          </a:prstGeom>
        </p:spPr>
      </p:pic>
      <p:pic>
        <p:nvPicPr>
          <p:cNvPr id="8" name="Content Placeholder 7" descr="Screen Shot 2013-09-17 at 8.48.51 AM.png"/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 t="-83962" b="-83962"/>
          <a:stretch>
            <a:fillRect/>
          </a:stretch>
        </p:blipFill>
        <p:spPr>
          <a:xfrm>
            <a:off x="609600" y="519372"/>
            <a:ext cx="5486400" cy="4614528"/>
          </a:xfrm>
        </p:spPr>
      </p:pic>
      <p:pic>
        <p:nvPicPr>
          <p:cNvPr id="10" name="Picture 9" descr="Screen Shot 2013-09-17 at 8.50.14 AM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943350"/>
            <a:ext cx="3263900" cy="30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containment hierarchy</a:t>
            </a:r>
            <a:endParaRPr lang="en-US" dirty="0"/>
          </a:p>
        </p:txBody>
      </p:sp>
      <p:pic>
        <p:nvPicPr>
          <p:cNvPr id="5" name="Picture 4" descr="Screen Shot 2013-09-17 at 8.51.12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83134"/>
            <a:ext cx="6477000" cy="367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9-11 Terrorist network</a:t>
            </a:r>
            <a:endParaRPr lang="en-US" dirty="0"/>
          </a:p>
        </p:txBody>
      </p:sp>
      <p:pic>
        <p:nvPicPr>
          <p:cNvPr id="3" name="Picture 2" descr="Screen Shot 2013-09-17 at 7.36.0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428750"/>
            <a:ext cx="2954965" cy="3465368"/>
          </a:xfrm>
          <a:prstGeom prst="rect">
            <a:avLst/>
          </a:prstGeom>
        </p:spPr>
      </p:pic>
      <p:pic>
        <p:nvPicPr>
          <p:cNvPr id="4" name="Picture 3" descr="Screen Shot 2013-09-17 at 7.37.2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705350"/>
            <a:ext cx="2590799" cy="137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simple graph </a:t>
            </a:r>
            <a:r>
              <a:rPr lang="en-US" dirty="0" smtClean="0"/>
              <a:t>is an undirected graph that has no loops and no more than one edge between any two distinct vertices.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order</a:t>
            </a:r>
            <a:r>
              <a:rPr lang="en-US" dirty="0" smtClean="0"/>
              <a:t> of a graph is      (the number of vertices). </a:t>
            </a:r>
          </a:p>
          <a:p>
            <a:r>
              <a:rPr lang="en-US" dirty="0" smtClean="0"/>
              <a:t>A graph's </a:t>
            </a:r>
            <a:r>
              <a:rPr lang="en-US" b="1" dirty="0" smtClean="0"/>
              <a:t>size</a:t>
            </a:r>
            <a:r>
              <a:rPr lang="en-US" dirty="0" smtClean="0"/>
              <a:t> is     , the number of edges.</a:t>
            </a:r>
          </a:p>
          <a:p>
            <a:pPr lvl="1"/>
            <a:r>
              <a:rPr lang="en-US" dirty="0" smtClean="0"/>
              <a:t>             is the maximum number of edges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degree</a:t>
            </a:r>
            <a:r>
              <a:rPr lang="en-US" dirty="0" smtClean="0"/>
              <a:t> of a vertex is the number of edges that connect to it</a:t>
            </a:r>
            <a:r>
              <a:rPr lang="en-US" b="1" dirty="0" smtClean="0"/>
              <a:t>.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4288" y="3317875"/>
          <a:ext cx="1092200" cy="288925"/>
        </p:xfrm>
        <a:graphic>
          <a:graphicData uri="http://schemas.openxmlformats.org/presentationml/2006/ole">
            <p:oleObj spid="_x0000_s16386" name="Equation" r:id="rId4" imgW="86360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67200" y="2495550"/>
          <a:ext cx="352424" cy="402770"/>
        </p:xfrm>
        <a:graphic>
          <a:graphicData uri="http://schemas.openxmlformats.org/presentationml/2006/ole">
            <p:oleObj spid="_x0000_s16387" name="Equation" r:id="rId5" imgW="177800" imgH="203200" progId="Equation.3">
              <p:embed/>
            </p:oleObj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340100" y="2876550"/>
          <a:ext cx="377825" cy="403225"/>
        </p:xfrm>
        <a:graphic>
          <a:graphicData uri="http://schemas.openxmlformats.org/presentationml/2006/ole">
            <p:oleObj spid="_x0000_s16388" name="Equation" r:id="rId6" imgW="190500" imgH="203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6" descr="undirected.gif"/>
          <p:cNvPicPr>
            <a:picLocks noGrp="1" noChangeAspect="1"/>
          </p:cNvPicPr>
          <p:nvPr>
            <p:ph sz="quarter" idx="13"/>
          </p:nvPr>
        </p:nvPicPr>
        <p:blipFill>
          <a:blip r:embed="rId3" cstate="print"/>
          <a:srcRect l="-32198" r="-32198"/>
          <a:stretch>
            <a:fillRect/>
          </a:stretch>
        </p:blipFill>
        <p:spPr>
          <a:xfrm>
            <a:off x="3962400" y="1504950"/>
            <a:ext cx="5181600" cy="2082325"/>
          </a:xfrm>
        </p:spPr>
      </p:pic>
      <p:sp>
        <p:nvSpPr>
          <p:cNvPr id="5" name="Rectangle 4"/>
          <p:cNvSpPr/>
          <p:nvPr/>
        </p:nvSpPr>
        <p:spPr>
          <a:xfrm>
            <a:off x="0" y="1276351"/>
            <a:ext cx="495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V = {1, 2, 3, 4, 5, 6}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E = {{1,2}, {1,5}, {2,3}, {2,5}, {3,4}, {4,5}, {4,6}}</a:t>
            </a:r>
          </a:p>
          <a:p>
            <a:endParaRPr lang="en-US" dirty="0" smtClean="0"/>
          </a:p>
          <a:p>
            <a:r>
              <a:rPr lang="en-US" dirty="0" smtClean="0"/>
              <a:t>|V| = 6</a:t>
            </a:r>
            <a:br>
              <a:rPr lang="en-US" dirty="0" smtClean="0"/>
            </a:br>
            <a:r>
              <a:rPr lang="en-US" dirty="0" smtClean="0"/>
              <a:t>|E| = 7</a:t>
            </a:r>
          </a:p>
          <a:p>
            <a:endParaRPr lang="en-US" dirty="0" smtClean="0"/>
          </a:p>
          <a:p>
            <a:r>
              <a:rPr lang="en-US" dirty="0" smtClean="0"/>
              <a:t>deg(1) = 2</a:t>
            </a:r>
            <a:br>
              <a:rPr lang="en-US" dirty="0" smtClean="0"/>
            </a:br>
            <a:r>
              <a:rPr lang="en-US" dirty="0" smtClean="0"/>
              <a:t>deg(2) = 3</a:t>
            </a:r>
          </a:p>
          <a:p>
            <a:r>
              <a:rPr lang="en-US" dirty="0" smtClean="0"/>
              <a:t>deg(3) = 2</a:t>
            </a:r>
          </a:p>
          <a:p>
            <a:r>
              <a:rPr lang="en-US" dirty="0" smtClean="0"/>
              <a:t>deg(4) = 3</a:t>
            </a:r>
            <a:br>
              <a:rPr lang="en-US" dirty="0" smtClean="0"/>
            </a:br>
            <a:r>
              <a:rPr lang="en-US" dirty="0" smtClean="0"/>
              <a:t>deg(5) = 3</a:t>
            </a:r>
            <a:br>
              <a:rPr lang="en-US" dirty="0" smtClean="0"/>
            </a:br>
            <a:r>
              <a:rPr lang="en-US" dirty="0" smtClean="0"/>
              <a:t>deg(6) = 1</a:t>
            </a:r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01900" y="3346450"/>
          <a:ext cx="2209800" cy="1117600"/>
        </p:xfrm>
        <a:graphic>
          <a:graphicData uri="http://schemas.openxmlformats.org/presentationml/2006/ole">
            <p:oleObj spid="_x0000_s54274" name="Equation" r:id="rId4" imgW="1104900" imgH="5588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0" y="3181350"/>
            <a:ext cx="1447800" cy="1962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An undirected graph’s density is defined to be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30450" y="2038350"/>
          <a:ext cx="2728913" cy="1038225"/>
        </p:xfrm>
        <a:graphic>
          <a:graphicData uri="http://schemas.openxmlformats.org/presentationml/2006/ole">
            <p:oleObj spid="_x0000_s18434" name="Equation" r:id="rId4" imgW="11684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638800" y="41719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|V| = 5, |E| = 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4114800" cy="32236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complete graph on </a:t>
            </a:r>
            <a:r>
              <a:rPr lang="en-US" b="1" dirty="0" err="1" smtClean="0"/>
              <a:t>n</a:t>
            </a:r>
            <a:r>
              <a:rPr lang="en-US" b="1" dirty="0" smtClean="0"/>
              <a:t> </a:t>
            </a:r>
            <a:r>
              <a:rPr lang="en-US" dirty="0" smtClean="0"/>
              <a:t>vertices, denoted by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r>
              <a:rPr lang="en-US" dirty="0" smtClean="0"/>
              <a:t>, is an undirected graph in which every pair of vertices is connected by an edge.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K5.gif"/>
          <p:cNvPicPr>
            <a:picLocks noGrp="1" noChangeAspect="1"/>
          </p:cNvPicPr>
          <p:nvPr>
            <p:ph sz="quarter" idx="14"/>
          </p:nvPr>
        </p:nvPicPr>
        <p:blipFill>
          <a:blip r:embed="rId4" cstate="print"/>
          <a:stretch>
            <a:fillRect/>
          </a:stretch>
        </p:blipFill>
        <p:spPr>
          <a:xfrm>
            <a:off x="5562600" y="2114550"/>
            <a:ext cx="1905000" cy="190500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err="1" smtClean="0"/>
              <a:t>K</a:t>
            </a:r>
            <a:r>
              <a:rPr lang="en-US" baseline="-25000" dirty="0" err="1" smtClean="0"/>
              <a:t>n</a:t>
            </a:r>
            <a:endParaRPr lang="en-US" baseline="-25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r>
              <a:rPr lang="en-US" dirty="0" smtClean="0"/>
              <a:t> – complete graph on 5 vertices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1352550"/>
            <a:ext cx="4191000" cy="3276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066800" y="4248149"/>
          <a:ext cx="1600200" cy="713935"/>
        </p:xfrm>
        <a:graphic>
          <a:graphicData uri="http://schemas.openxmlformats.org/presentationml/2006/ole">
            <p:oleObj spid="_x0000_s20482" name="Equation" r:id="rId5" imgW="825500" imgH="368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2241</Words>
  <Application>Microsoft Macintosh PowerPoint</Application>
  <PresentationFormat>On-screen Show (16:9)</PresentationFormat>
  <Paragraphs>388</Paragraphs>
  <Slides>43</Slides>
  <Notes>27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WidescreenPresentation</vt:lpstr>
      <vt:lpstr>Equation</vt:lpstr>
      <vt:lpstr>Introduction to Graphs</vt:lpstr>
      <vt:lpstr>Undirected graph</vt:lpstr>
      <vt:lpstr>Examples of graphs</vt:lpstr>
      <vt:lpstr>Web graph</vt:lpstr>
      <vt:lpstr>9-11 Terrorist network</vt:lpstr>
      <vt:lpstr>Terminology</vt:lpstr>
      <vt:lpstr>Example</vt:lpstr>
      <vt:lpstr>Terminology</vt:lpstr>
      <vt:lpstr>Complete graphs</vt:lpstr>
      <vt:lpstr>Example</vt:lpstr>
      <vt:lpstr>Empty graphs</vt:lpstr>
      <vt:lpstr>Cycle graphs</vt:lpstr>
      <vt:lpstr>Combining Graphs</vt:lpstr>
      <vt:lpstr>Combining Graphs</vt:lpstr>
      <vt:lpstr>Combining Graphs</vt:lpstr>
      <vt:lpstr>Combining Graphs</vt:lpstr>
      <vt:lpstr>Combining Graphs</vt:lpstr>
      <vt:lpstr>Complement of a graph</vt:lpstr>
      <vt:lpstr>Vertex coloring</vt:lpstr>
      <vt:lpstr>Chromatic polynomial</vt:lpstr>
      <vt:lpstr>Complete graphs</vt:lpstr>
      <vt:lpstr>Empty graphs</vt:lpstr>
      <vt:lpstr>Empty graphs</vt:lpstr>
      <vt:lpstr>Chromatic number of a graph</vt:lpstr>
      <vt:lpstr>Fundamental Reduction Theorem</vt:lpstr>
      <vt:lpstr>Example</vt:lpstr>
      <vt:lpstr>Fundamental Reduction Theorem</vt:lpstr>
      <vt:lpstr>Example</vt:lpstr>
      <vt:lpstr>Contraction caveats</vt:lpstr>
      <vt:lpstr>Representing graphs</vt:lpstr>
      <vt:lpstr>Practice problem</vt:lpstr>
      <vt:lpstr>Representing graphs</vt:lpstr>
      <vt:lpstr>Practice problem</vt:lpstr>
      <vt:lpstr>Representing Graphs</vt:lpstr>
      <vt:lpstr>Directed graph</vt:lpstr>
      <vt:lpstr>Slide 36</vt:lpstr>
      <vt:lpstr>Representing weighted graphs</vt:lpstr>
      <vt:lpstr>Representing weighted graphs</vt:lpstr>
      <vt:lpstr>Paths and connectivity</vt:lpstr>
      <vt:lpstr>Cycles</vt:lpstr>
      <vt:lpstr>Trees</vt:lpstr>
      <vt:lpstr>Rooted trees</vt:lpstr>
      <vt:lpstr>GUI containment hierarchy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2014-01-21T13:33:01Z</dcterms:created>
  <dcterms:modified xsi:type="dcterms:W3CDTF">2014-01-21T13:37:31Z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