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Default Extension="pict" ContentType="image/pict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16.xml" ContentType="application/vnd.openxmlformats-officedocument.presentationml.notes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embeddings/Microsoft_Equation1.bin" ContentType="application/vnd.openxmlformats-officedocument.oleObject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removePersonalInfoOnSave="1" saveSubsetFonts="1">
  <p:sldMasterIdLst>
    <p:sldMasterId id="2147483648" r:id="rId1"/>
  </p:sldMasterIdLst>
  <p:notesMasterIdLst>
    <p:notesMasterId r:id="rId33"/>
  </p:notesMasterIdLst>
  <p:sldIdLst>
    <p:sldId id="256" r:id="rId2"/>
    <p:sldId id="284" r:id="rId3"/>
    <p:sldId id="267" r:id="rId4"/>
    <p:sldId id="268" r:id="rId5"/>
    <p:sldId id="285" r:id="rId6"/>
    <p:sldId id="286" r:id="rId7"/>
    <p:sldId id="270" r:id="rId8"/>
    <p:sldId id="283" r:id="rId9"/>
    <p:sldId id="275" r:id="rId10"/>
    <p:sldId id="269" r:id="rId11"/>
    <p:sldId id="277" r:id="rId12"/>
    <p:sldId id="287" r:id="rId13"/>
    <p:sldId id="288" r:id="rId14"/>
    <p:sldId id="289" r:id="rId15"/>
    <p:sldId id="290" r:id="rId16"/>
    <p:sldId id="292" r:id="rId17"/>
    <p:sldId id="291" r:id="rId18"/>
    <p:sldId id="297" r:id="rId19"/>
    <p:sldId id="298" r:id="rId20"/>
    <p:sldId id="293" r:id="rId21"/>
    <p:sldId id="294" r:id="rId22"/>
    <p:sldId id="295" r:id="rId23"/>
    <p:sldId id="299" r:id="rId24"/>
    <p:sldId id="296" r:id="rId25"/>
    <p:sldId id="300" r:id="rId26"/>
    <p:sldId id="301" r:id="rId27"/>
    <p:sldId id="302" r:id="rId28"/>
    <p:sldId id="303" r:id="rId29"/>
    <p:sldId id="304" r:id="rId30"/>
    <p:sldId id="305" r:id="rId31"/>
    <p:sldId id="306" r:id="rId3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8130" autoAdjust="0"/>
    <p:restoredTop sz="87621" autoAdjust="0"/>
  </p:normalViewPr>
  <p:slideViewPr>
    <p:cSldViewPr>
      <p:cViewPr varScale="1">
        <p:scale>
          <a:sx n="113" d="100"/>
          <a:sy n="113" d="100"/>
        </p:scale>
        <p:origin x="-104" y="-8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ict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A8ADFD5B-A66C-449C-B6E8-FB716D07777D}" type="datetimeFigureOut">
              <a:rPr lang="en-US" smtClean="0"/>
              <a:pPr/>
              <a:t>9/25/13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9/25/13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9/25/13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9/25/13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9/25/13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9/25/13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9/25/13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9/25/13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9/25/13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E4606EA6-EFEA-4C30-9264-4F9291A5780D}" type="datetime1">
              <a:rPr lang="en-US" smtClean="0"/>
              <a:pPr/>
              <a:t>9/25/13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1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Relationship Id="rId3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362200" y="3638550"/>
            <a:ext cx="6477000" cy="742950"/>
          </a:xfrm>
        </p:spPr>
        <p:txBody>
          <a:bodyPr/>
          <a:lstStyle/>
          <a:p>
            <a:r>
              <a:rPr lang="en-US" dirty="0" smtClean="0"/>
              <a:t>Graph Searching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Depth-first and Breath-first search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228600" y="1352550"/>
            <a:ext cx="4114800" cy="530352"/>
          </a:xfrm>
        </p:spPr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953000" y="1352550"/>
            <a:ext cx="3962400" cy="530352"/>
          </a:xfrm>
        </p:spPr>
        <p:txBody>
          <a:bodyPr/>
          <a:lstStyle/>
          <a:p>
            <a:r>
              <a:rPr lang="en-US" dirty="0" smtClean="0"/>
              <a:t>Adjacency matrix</a:t>
            </a:r>
            <a:endParaRPr lang="en-US" dirty="0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5486400" y="2195513"/>
          <a:ext cx="2514600" cy="2738437"/>
        </p:xfrm>
        <a:graphic>
          <a:graphicData uri="http://schemas.openxmlformats.org/presentationml/2006/ole">
            <p:oleObj spid="_x0000_s29698" name="Equation" r:id="rId4" imgW="2692400" imgH="293370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34000" y="1962150"/>
            <a:ext cx="281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6600"/>
                </a:solidFill>
              </a:rPr>
              <a:t>  0    1   2     3   4    5   6    7    8   9  10   11  12 </a:t>
            </a:r>
            <a:endParaRPr lang="en-US" sz="1000" dirty="0">
              <a:solidFill>
                <a:srgbClr val="FF6600"/>
              </a:solidFill>
            </a:endParaRPr>
          </a:p>
        </p:txBody>
      </p:sp>
      <p:pic>
        <p:nvPicPr>
          <p:cNvPr id="13" name="Picture 12" descr="Screen Shot 2013-09-18 at 9.18.00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5770" y="2190750"/>
            <a:ext cx="346702" cy="274320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919818"/>
            <a:ext cx="4572000" cy="26289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dfs(0) finds 0, 1, 2, 5, 3, 4, 6</a:t>
            </a:r>
          </a:p>
          <a:p>
            <a:pPr>
              <a:buNone/>
            </a:pPr>
            <a:r>
              <a:rPr lang="en-US" dirty="0" smtClean="0"/>
              <a:t>dfs(8) finds 8, 7</a:t>
            </a:r>
          </a:p>
          <a:p>
            <a:pPr>
              <a:buNone/>
            </a:pPr>
            <a:r>
              <a:rPr lang="en-US" dirty="0" smtClean="0"/>
              <a:t>dfs(9) finds 9, 10, 11, 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DFS: adjacency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algorithm visits every entry in the adjacency matrix a[ ][ ] which has |V| rows and |V| columns. Therefore |V|</a:t>
            </a:r>
            <a:r>
              <a:rPr lang="en-US" baseline="30000" dirty="0" smtClean="0"/>
              <a:t>2</a:t>
            </a:r>
            <a:r>
              <a:rPr lang="en-US" dirty="0" smtClean="0"/>
              <a:t> is the amount of work done or </a:t>
            </a:r>
            <a:br>
              <a:rPr lang="en-US" dirty="0" smtClean="0"/>
            </a:br>
            <a:r>
              <a:rPr lang="en-US" dirty="0" smtClean="0"/>
              <a:t>O(|V|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paths</a:t>
            </a:r>
            <a:endParaRPr lang="en-US" dirty="0"/>
          </a:p>
        </p:txBody>
      </p:sp>
      <p:pic>
        <p:nvPicPr>
          <p:cNvPr id="4" name="Content Placeholder 3" descr="Screen Shot 2013-09-18 at 9.25.11 PM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t="-39542" b="-39542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finding client</a:t>
            </a:r>
            <a:endParaRPr lang="en-US" dirty="0"/>
          </a:p>
        </p:txBody>
      </p:sp>
      <p:pic>
        <p:nvPicPr>
          <p:cNvPr id="4" name="Content Placeholder 3" descr="Screen Shot 2013-09-18 at 9.28.48 PM.png"/>
          <p:cNvPicPr>
            <a:picLocks noGrp="1" noChangeAspect="1"/>
          </p:cNvPicPr>
          <p:nvPr>
            <p:ph sz="quarter" idx="13"/>
          </p:nvPr>
        </p:nvPicPr>
        <p:blipFill>
          <a:blip r:embed="rId3"/>
          <a:srcRect l="-20504" r="-2050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finding</a:t>
            </a:r>
            <a:endParaRPr lang="en-US" dirty="0"/>
          </a:p>
        </p:txBody>
      </p:sp>
      <p:pic>
        <p:nvPicPr>
          <p:cNvPr id="9" name="Content Placeholder 8" descr="Screen Shot 2013-09-18 at 9.31.36 PM.png"/>
          <p:cNvPicPr>
            <a:picLocks noGrp="1" noChangeAspect="1"/>
          </p:cNvPicPr>
          <p:nvPr>
            <p:ph sz="quarter" idx="13"/>
          </p:nvPr>
        </p:nvPicPr>
        <p:blipFill>
          <a:blip r:embed="rId3"/>
          <a:srcRect t="-67764" b="-67764"/>
          <a:stretch>
            <a:fillRect/>
          </a:stretch>
        </p:blipFill>
        <p:spPr>
          <a:xfrm>
            <a:off x="609600" y="1123950"/>
            <a:ext cx="3886200" cy="2628900"/>
          </a:xfrm>
        </p:spPr>
      </p:pic>
      <p:pic>
        <p:nvPicPr>
          <p:cNvPr id="10" name="Content Placeholder 9" descr="Screen Shot 2013-09-18 at 9.31.47 PM.png"/>
          <p:cNvPicPr>
            <a:picLocks noGrp="1" noChangeAspect="1"/>
          </p:cNvPicPr>
          <p:nvPr>
            <p:ph sz="quarter" idx="14"/>
          </p:nvPr>
        </p:nvPicPr>
        <p:blipFill>
          <a:blip r:embed="rId4"/>
          <a:srcRect t="-28177" b="-28177"/>
          <a:stretch>
            <a:fillRect/>
          </a:stretch>
        </p:blipFill>
        <p:spPr>
          <a:xfrm>
            <a:off x="4800600" y="1352550"/>
            <a:ext cx="3886200" cy="2628900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Priming call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pic>
        <p:nvPicPr>
          <p:cNvPr id="12" name="Picture 11" descr="Screen Shot 2013-09-18 at 9.38.19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400" y="2571750"/>
            <a:ext cx="2223505" cy="914400"/>
          </a:xfrm>
          <a:prstGeom prst="rect">
            <a:avLst/>
          </a:prstGeom>
        </p:spPr>
      </p:pic>
      <p:pic>
        <p:nvPicPr>
          <p:cNvPr id="13" name="Picture 12" descr="Screen Shot 2013-09-18 at 9.40.54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0800" y="3562350"/>
            <a:ext cx="2295199" cy="755650"/>
          </a:xfrm>
          <a:prstGeom prst="rect">
            <a:avLst/>
          </a:prstGeom>
        </p:spPr>
      </p:pic>
      <p:pic>
        <p:nvPicPr>
          <p:cNvPr id="14" name="Picture 13" descr="Screen Shot 2013-09-18 at 9.43.29 PM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8400" y="4394940"/>
            <a:ext cx="2209800" cy="691410"/>
          </a:xfrm>
          <a:prstGeom prst="rect">
            <a:avLst/>
          </a:prstGeom>
        </p:spPr>
      </p:pic>
      <p:pic>
        <p:nvPicPr>
          <p:cNvPr id="15" name="Picture 14" descr="Screen Shot 2013-09-18 at 9.52.15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" y="3714750"/>
            <a:ext cx="2532161" cy="1295400"/>
          </a:xfrm>
          <a:prstGeom prst="rect">
            <a:avLst/>
          </a:prstGeom>
        </p:spPr>
      </p:pic>
      <p:pic>
        <p:nvPicPr>
          <p:cNvPr id="17" name="Picture 16" descr="Screen Shot 2013-09-18 at 9.54.57 PM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29200" y="3333974"/>
            <a:ext cx="2514600" cy="761776"/>
          </a:xfrm>
          <a:prstGeom prst="rect">
            <a:avLst/>
          </a:prstGeom>
        </p:spPr>
      </p:pic>
      <p:pic>
        <p:nvPicPr>
          <p:cNvPr id="18" name="Picture 17" descr="Screen Shot 2013-09-18 at 9.56.13 PM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4400" y="4159250"/>
            <a:ext cx="2387485" cy="774700"/>
          </a:xfrm>
          <a:prstGeom prst="rect">
            <a:avLst/>
          </a:prstGeom>
        </p:spPr>
      </p:pic>
      <p:pic>
        <p:nvPicPr>
          <p:cNvPr id="19" name="Picture 18" descr="Screen Shot 2013-09-18 at 9.57.54 PM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86600" y="4095750"/>
            <a:ext cx="2026920" cy="1066800"/>
          </a:xfrm>
          <a:prstGeom prst="rect">
            <a:avLst/>
          </a:prstGeom>
        </p:spPr>
      </p:pic>
      <p:pic>
        <p:nvPicPr>
          <p:cNvPr id="20" name="Picture 19" descr="Screen Shot 2013-09-18 at 10.04.42 PM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53000" y="17437"/>
            <a:ext cx="3733800" cy="11065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/>
          <a:p>
            <a:r>
              <a:rPr lang="en-US" dirty="0" smtClean="0"/>
              <a:t>Breadth-first search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09600" y="1352550"/>
            <a:ext cx="8153400" cy="3276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900" b="1" dirty="0" smtClean="0"/>
              <a:t>Bread</a:t>
            </a:r>
            <a:r>
              <a:rPr kumimoji="0" lang="en-US" sz="2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US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-first search </a:t>
            </a: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a natural way to visit each  node in a graph. Start at vertex </a:t>
            </a:r>
            <a:r>
              <a:rPr kumimoji="0" 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lang="en-US" sz="2900" dirty="0" smtClean="0"/>
              <a:t>V</a:t>
            </a:r>
            <a:r>
              <a:rPr kumimoji="0" lang="en-US" sz="29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isit</a:t>
            </a:r>
            <a:r>
              <a:rPr kumimoji="0" lang="en-US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all the nodes that are 1 “step” away from </a:t>
            </a:r>
            <a:r>
              <a:rPr kumimoji="0" lang="en-US" sz="29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lang="en-US" sz="2900" dirty="0" smtClean="0"/>
              <a:t>,</a:t>
            </a:r>
            <a:r>
              <a:rPr kumimoji="0" lang="en-US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then visit all the nodes 2 “steps” away from </a:t>
            </a:r>
            <a:r>
              <a:rPr kumimoji="0" lang="en-US" sz="29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lang="en-US" sz="2900" dirty="0" smtClean="0"/>
              <a:t>, … 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 the shortest path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from 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any </a:t>
            </a:r>
            <a:r>
              <a:rPr lang="en-US" sz="2600" dirty="0" smtClean="0"/>
              <a:t>other vertex in 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pic>
        <p:nvPicPr>
          <p:cNvPr id="14" name="Picture 13" descr="Screen Shot 2013-09-19 at 7.23.49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790950"/>
            <a:ext cx="2108200" cy="1270000"/>
          </a:xfrm>
          <a:prstGeom prst="rect">
            <a:avLst/>
          </a:prstGeom>
        </p:spPr>
      </p:pic>
      <p:pic>
        <p:nvPicPr>
          <p:cNvPr id="15" name="Picture 14" descr="Screen Shot 2013-09-19 at 7.23.57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200" y="3810000"/>
            <a:ext cx="1930400" cy="1333500"/>
          </a:xfrm>
          <a:prstGeom prst="rect">
            <a:avLst/>
          </a:prstGeom>
        </p:spPr>
      </p:pic>
      <p:pic>
        <p:nvPicPr>
          <p:cNvPr id="16" name="Picture 15" descr="Screen Shot 2013-09-19 at 7.24.03 A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3790950"/>
            <a:ext cx="2032000" cy="127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</a:t>
            </a:r>
            <a:endParaRPr lang="en-US" dirty="0"/>
          </a:p>
        </p:txBody>
      </p:sp>
      <p:pic>
        <p:nvPicPr>
          <p:cNvPr id="3" name="Picture 2" descr="Screen Shot 2013-09-19 at 7.47.33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1504950"/>
            <a:ext cx="7264400" cy="1295400"/>
          </a:xfrm>
          <a:prstGeom prst="rect">
            <a:avLst/>
          </a:prstGeom>
        </p:spPr>
      </p:pic>
      <p:pic>
        <p:nvPicPr>
          <p:cNvPr id="4" name="Picture 3" descr="Screen Shot 2013-09-19 at 7.47.5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724150"/>
            <a:ext cx="4102100" cy="1866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/>
          <a:p>
            <a:r>
              <a:rPr lang="en-US" dirty="0" smtClean="0"/>
              <a:t>Path finding client</a:t>
            </a:r>
            <a:endParaRPr lang="en-US" dirty="0"/>
          </a:p>
        </p:txBody>
      </p:sp>
      <p:pic>
        <p:nvPicPr>
          <p:cNvPr id="6" name="Picture 5" descr="Screen Shot 2013-09-18 at 10.28.5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76350"/>
            <a:ext cx="6629400" cy="3208248"/>
          </a:xfrm>
          <a:prstGeom prst="rect">
            <a:avLst/>
          </a:prstGeom>
        </p:spPr>
      </p:pic>
      <p:pic>
        <p:nvPicPr>
          <p:cNvPr id="7" name="Picture 6" descr="Screen Shot 2013-09-18 at 10.27.0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3920930"/>
            <a:ext cx="3860800" cy="1089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612648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Shortest Path finding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152400" y="1362287"/>
            <a:ext cx="4191000" cy="530352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Priming call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4572000" y="1352550"/>
            <a:ext cx="4191000" cy="540089"/>
          </a:xfrm>
          <a:prstGeom prst="rect">
            <a:avLst/>
          </a:prstGeom>
          <a:solidFill>
            <a:schemeClr val="accent4"/>
          </a:solidFill>
        </p:spPr>
        <p:txBody>
          <a:bodyPr vert="horz" rtlCol="0" anchor="ctr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lang="en-US" sz="2000" b="1" dirty="0" smtClean="0">
                <a:solidFill>
                  <a:srgbClr val="FFFFFF"/>
                </a:solidFill>
              </a:rPr>
              <a:t>Bread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-first search (BFS)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Screen Shot 2013-09-18 at 9.52.1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714750"/>
            <a:ext cx="2532161" cy="1295400"/>
          </a:xfrm>
          <a:prstGeom prst="rect">
            <a:avLst/>
          </a:prstGeom>
        </p:spPr>
      </p:pic>
      <p:pic>
        <p:nvPicPr>
          <p:cNvPr id="16" name="Picture 15" descr="Screen Shot 2013-09-21 at 11.55.31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85951"/>
            <a:ext cx="3429000" cy="878090"/>
          </a:xfrm>
          <a:prstGeom prst="rect">
            <a:avLst/>
          </a:prstGeom>
        </p:spPr>
      </p:pic>
      <p:pic>
        <p:nvPicPr>
          <p:cNvPr id="17" name="Picture 16" descr="Screen Shot 2013-09-21 at 11.57.40 A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758" y="1885950"/>
            <a:ext cx="4672242" cy="2800350"/>
          </a:xfrm>
          <a:prstGeom prst="rect">
            <a:avLst/>
          </a:prstGeom>
        </p:spPr>
      </p:pic>
      <p:pic>
        <p:nvPicPr>
          <p:cNvPr id="18" name="Picture 17" descr="Screen Shot 2013-09-21 at 12.01.43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7703" y="133350"/>
            <a:ext cx="4051611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9-21 at 12.04.4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"/>
            <a:ext cx="4191000" cy="1193800"/>
          </a:xfrm>
          <a:prstGeom prst="rect">
            <a:avLst/>
          </a:prstGeom>
        </p:spPr>
      </p:pic>
      <p:pic>
        <p:nvPicPr>
          <p:cNvPr id="4" name="Picture 3" descr="Screen Shot 2013-09-21 at 12.06.54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276350"/>
            <a:ext cx="3695700" cy="241300"/>
          </a:xfrm>
          <a:prstGeom prst="rect">
            <a:avLst/>
          </a:prstGeom>
        </p:spPr>
      </p:pic>
      <p:pic>
        <p:nvPicPr>
          <p:cNvPr id="5" name="Picture 4" descr="Screen Shot 2013-09-21 at 12.05.01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466850"/>
            <a:ext cx="4013200" cy="1104900"/>
          </a:xfrm>
          <a:prstGeom prst="rect">
            <a:avLst/>
          </a:prstGeom>
        </p:spPr>
      </p:pic>
      <p:pic>
        <p:nvPicPr>
          <p:cNvPr id="6" name="Picture 5" descr="Screen Shot 2013-09-21 at 12.06.54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2451100"/>
            <a:ext cx="3695700" cy="241300"/>
          </a:xfrm>
          <a:prstGeom prst="rect">
            <a:avLst/>
          </a:prstGeom>
        </p:spPr>
      </p:pic>
      <p:pic>
        <p:nvPicPr>
          <p:cNvPr id="7" name="Picture 6" descr="Screen Shot 2013-09-21 at 12.05.08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647950"/>
            <a:ext cx="4127500" cy="1143000"/>
          </a:xfrm>
          <a:prstGeom prst="rect">
            <a:avLst/>
          </a:prstGeom>
        </p:spPr>
      </p:pic>
      <p:pic>
        <p:nvPicPr>
          <p:cNvPr id="8" name="Picture 7" descr="Screen Shot 2013-09-21 at 12.06.54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3625850"/>
            <a:ext cx="3695700" cy="241300"/>
          </a:xfrm>
          <a:prstGeom prst="rect">
            <a:avLst/>
          </a:prstGeom>
        </p:spPr>
      </p:pic>
      <p:pic>
        <p:nvPicPr>
          <p:cNvPr id="9" name="Picture 8" descr="Screen Shot 2013-09-21 at 12.05.16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829050"/>
            <a:ext cx="4038600" cy="1104900"/>
          </a:xfrm>
          <a:prstGeom prst="rect">
            <a:avLst/>
          </a:prstGeom>
        </p:spPr>
      </p:pic>
      <p:pic>
        <p:nvPicPr>
          <p:cNvPr id="10" name="Picture 9" descr="Screen Shot 2013-09-21 at 12.06.54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33350"/>
            <a:ext cx="3695700" cy="241300"/>
          </a:xfrm>
          <a:prstGeom prst="rect">
            <a:avLst/>
          </a:prstGeom>
        </p:spPr>
      </p:pic>
      <p:pic>
        <p:nvPicPr>
          <p:cNvPr id="11" name="Picture 10" descr="Screen Shot 2013-09-21 at 12.05.22 PM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9000" y="323850"/>
            <a:ext cx="4140200" cy="1028700"/>
          </a:xfrm>
          <a:prstGeom prst="rect">
            <a:avLst/>
          </a:prstGeom>
        </p:spPr>
      </p:pic>
      <p:pic>
        <p:nvPicPr>
          <p:cNvPr id="12" name="Picture 11" descr="Screen Shot 2013-09-21 at 12.06.54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276350"/>
            <a:ext cx="3695700" cy="241300"/>
          </a:xfrm>
          <a:prstGeom prst="rect">
            <a:avLst/>
          </a:prstGeom>
        </p:spPr>
      </p:pic>
      <p:pic>
        <p:nvPicPr>
          <p:cNvPr id="13" name="Picture 12" descr="Screen Shot 2013-09-21 at 12.05.29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4400" y="1504950"/>
            <a:ext cx="4152900" cy="1320800"/>
          </a:xfrm>
          <a:prstGeom prst="rect">
            <a:avLst/>
          </a:prstGeom>
        </p:spPr>
      </p:pic>
      <p:pic>
        <p:nvPicPr>
          <p:cNvPr id="14" name="Picture 13" descr="Screen Shot 2013-09-21 at 12.16.20 PM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59576" y="3035300"/>
            <a:ext cx="4655614" cy="1670050"/>
          </a:xfrm>
          <a:prstGeom prst="rect">
            <a:avLst/>
          </a:prstGeom>
        </p:spPr>
      </p:pic>
      <p:pic>
        <p:nvPicPr>
          <p:cNvPr id="15" name="Picture 14" descr="Screen Shot 2013-09-21 at 12.18.28 PM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19600" y="4825999"/>
            <a:ext cx="4572000" cy="2662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times</a:t>
            </a:r>
            <a:endParaRPr lang="en-US" dirty="0"/>
          </a:p>
        </p:txBody>
      </p:sp>
      <p:pic>
        <p:nvPicPr>
          <p:cNvPr id="4" name="Content Placeholder 3" descr="Screen Shot 2013-09-18 at 7.58.16 AM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t="-8492" b="-8492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838200" y="3562350"/>
            <a:ext cx="7239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Side-by-side comparison</a:t>
            </a:r>
            <a:endParaRPr lang="en-US" dirty="0"/>
          </a:p>
        </p:txBody>
      </p:sp>
      <p:pic>
        <p:nvPicPr>
          <p:cNvPr id="3" name="Picture 2" descr="Screen Shot 2013-09-19 at 7.37.3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8" y="1352550"/>
            <a:ext cx="976622" cy="3790949"/>
          </a:xfrm>
          <a:prstGeom prst="rect">
            <a:avLst/>
          </a:prstGeom>
        </p:spPr>
      </p:pic>
      <p:pic>
        <p:nvPicPr>
          <p:cNvPr id="4" name="Picture 3" descr="Screen Shot 2013-09-19 at 7.37.42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328" y="1352550"/>
            <a:ext cx="952954" cy="3771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components</a:t>
            </a:r>
            <a:endParaRPr lang="en-US" dirty="0"/>
          </a:p>
        </p:txBody>
      </p:sp>
      <p:pic>
        <p:nvPicPr>
          <p:cNvPr id="3" name="Picture 2" descr="Screen Shot 2013-09-19 at 7.49.55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511300"/>
            <a:ext cx="7632700" cy="2120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components client</a:t>
            </a:r>
            <a:endParaRPr lang="en-US" dirty="0"/>
          </a:p>
        </p:txBody>
      </p:sp>
      <p:pic>
        <p:nvPicPr>
          <p:cNvPr id="3" name="Picture 2" descr="Screen Shot 2013-09-19 at 8.07.35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003" y="1352550"/>
            <a:ext cx="4367423" cy="37909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612648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Connected components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152400" y="1362287"/>
            <a:ext cx="4191000" cy="530352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Priming call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4572000" y="1352550"/>
            <a:ext cx="4191000" cy="540089"/>
          </a:xfrm>
          <a:prstGeom prst="rect">
            <a:avLst/>
          </a:prstGeom>
          <a:solidFill>
            <a:schemeClr val="accent4"/>
          </a:solidFill>
        </p:spPr>
        <p:txBody>
          <a:bodyPr vert="horz" rtlCol="0" anchor="ctr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lang="en-US" sz="2000" b="1" noProof="0" dirty="0" smtClean="0">
                <a:solidFill>
                  <a:srgbClr val="FFFFFF"/>
                </a:solidFill>
              </a:rPr>
              <a:t>Dep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th-first search (DFS)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Screen Shot 2013-09-21 at 12.22.0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85950"/>
            <a:ext cx="3956050" cy="1958821"/>
          </a:xfrm>
          <a:prstGeom prst="rect">
            <a:avLst/>
          </a:prstGeom>
        </p:spPr>
      </p:pic>
      <p:pic>
        <p:nvPicPr>
          <p:cNvPr id="11" name="Picture 10" descr="Screen Shot 2013-09-21 at 12.22.1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85950"/>
            <a:ext cx="3816349" cy="1670125"/>
          </a:xfrm>
          <a:prstGeom prst="rect">
            <a:avLst/>
          </a:prstGeom>
        </p:spPr>
      </p:pic>
      <p:pic>
        <p:nvPicPr>
          <p:cNvPr id="12" name="Picture 11" descr="Screen Shot 2013-09-18 at 9.02.42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3221079"/>
            <a:ext cx="2057400" cy="1865271"/>
          </a:xfrm>
          <a:prstGeom prst="rect">
            <a:avLst/>
          </a:prstGeom>
        </p:spPr>
      </p:pic>
      <p:pic>
        <p:nvPicPr>
          <p:cNvPr id="13" name="Picture 12" descr="Screen Shot 2013-09-18 at 9.04.03 A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8940" y="3105150"/>
            <a:ext cx="1575060" cy="19442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3-09-19 at 8.07.03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58228"/>
            <a:ext cx="4162462" cy="5085271"/>
          </a:xfrm>
          <a:prstGeom prst="rect">
            <a:avLst/>
          </a:prstGeom>
        </p:spPr>
      </p:pic>
      <p:pic>
        <p:nvPicPr>
          <p:cNvPr id="4" name="Picture 3" descr="Screen Shot 2013-09-18 at 9.04.03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895350"/>
            <a:ext cx="2007165" cy="24776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Most graphs seen in applications have a name associated with each vertex</a:t>
            </a:r>
          </a:p>
          <a:p>
            <a:r>
              <a:rPr lang="en-US" dirty="0" smtClean="0"/>
              <a:t>A special delimiter separates adjacent vertices to allow spaces in a name</a:t>
            </a:r>
          </a:p>
          <a:p>
            <a:r>
              <a:rPr lang="en-US" dirty="0" smtClean="0"/>
              <a:t>The number of vertices and edges are implicitly defined</a:t>
            </a:r>
            <a:endParaRPr lang="en-US" dirty="0"/>
          </a:p>
        </p:txBody>
      </p:sp>
      <p:pic>
        <p:nvPicPr>
          <p:cNvPr id="4" name="Picture 3" descr="Screen Shot 2013-09-22 at 8.26.29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733800"/>
            <a:ext cx="2156721" cy="1409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pic>
        <p:nvPicPr>
          <p:cNvPr id="4" name="Content Placeholder 3" descr="Screen Shot 2013-09-22 at 8.29.34 AM.png"/>
          <p:cNvPicPr>
            <a:picLocks noGrp="1" noChangeAspect="1"/>
          </p:cNvPicPr>
          <p:nvPr>
            <p:ph sz="quarter" idx="13"/>
          </p:nvPr>
        </p:nvPicPr>
        <p:blipFill>
          <a:blip r:embed="rId3"/>
          <a:srcRect t="-13390" b="-1339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 descr="Screen Shot 2013-09-22 at 9.25.55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1657350"/>
            <a:ext cx="2506839" cy="2514600"/>
          </a:xfrm>
          <a:prstGeom prst="rect">
            <a:avLst/>
          </a:prstGeom>
        </p:spPr>
      </p:pic>
      <p:pic>
        <p:nvPicPr>
          <p:cNvPr id="6" name="Picture 5" descr="Screen Shot 2013-09-22 at 8.26.29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733550"/>
            <a:ext cx="2156721" cy="1409700"/>
          </a:xfrm>
          <a:prstGeom prst="rect">
            <a:avLst/>
          </a:prstGeom>
        </p:spPr>
      </p:pic>
      <p:pic>
        <p:nvPicPr>
          <p:cNvPr id="7" name="Picture 6" descr="Screen Shot 2013-09-22 at 9.28.05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352550"/>
            <a:ext cx="1066800" cy="22323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67200" y="348615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Symbol table</a:t>
            </a:r>
            <a:endParaRPr lang="en-US" sz="1200" dirty="0"/>
          </a:p>
        </p:txBody>
      </p:sp>
      <p:pic>
        <p:nvPicPr>
          <p:cNvPr id="9" name="Picture 8" descr="Screen Shot 2013-09-22 at 9.28.18 A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1" y="1352550"/>
            <a:ext cx="781989" cy="1536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34000" y="264795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Inverted table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705600" y="417195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Graph</a:t>
            </a:r>
            <a:endParaRPr lang="en-US" sz="1200" dirty="0"/>
          </a:p>
        </p:txBody>
      </p:sp>
      <p:pic>
        <p:nvPicPr>
          <p:cNvPr id="12" name="Picture 11" descr="Screen Shot 2013-09-25 at 11.07.23 A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1428750"/>
            <a:ext cx="712470" cy="3562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client</a:t>
            </a:r>
            <a:endParaRPr lang="en-US" dirty="0"/>
          </a:p>
        </p:txBody>
      </p:sp>
      <p:pic>
        <p:nvPicPr>
          <p:cNvPr id="4" name="Content Placeholder 3" descr="Screen Shot 2013-09-22 at 9.34.42 AM.png"/>
          <p:cNvPicPr>
            <a:picLocks noGrp="1" noChangeAspect="1"/>
          </p:cNvPicPr>
          <p:nvPr>
            <p:ph sz="quarter" idx="13"/>
          </p:nvPr>
        </p:nvPicPr>
        <p:blipFill>
          <a:blip r:embed="rId3"/>
          <a:srcRect l="-26279" r="-26279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DFS</a:t>
            </a:r>
          </a:p>
          <a:p>
            <a:r>
              <a:rPr lang="en-US" dirty="0" smtClean="0"/>
              <a:t>Union Find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cycle</a:t>
            </a:r>
            <a:r>
              <a:rPr lang="en-US" dirty="0" smtClean="0"/>
              <a:t> is a path that is simple except that the first and last vertex are the same.</a:t>
            </a:r>
          </a:p>
          <a:p>
            <a:r>
              <a:rPr lang="en-US" dirty="0" smtClean="0"/>
              <a:t>A graph is </a:t>
            </a:r>
            <a:r>
              <a:rPr lang="en-US" b="1" dirty="0" smtClean="0"/>
              <a:t>connected</a:t>
            </a:r>
            <a:r>
              <a:rPr lang="en-US" dirty="0" smtClean="0"/>
              <a:t> if there is a path from every node to every other node in the graph.</a:t>
            </a:r>
          </a:p>
          <a:p>
            <a:r>
              <a:rPr lang="en-US" dirty="0" smtClean="0"/>
              <a:t>A graph which is not connected is composed of </a:t>
            </a:r>
            <a:r>
              <a:rPr lang="en-US" b="1" dirty="0" smtClean="0"/>
              <a:t>connected components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Cycle detecting client</a:t>
            </a:r>
            <a:endParaRPr lang="en-US" dirty="0"/>
          </a:p>
        </p:txBody>
      </p:sp>
      <p:pic>
        <p:nvPicPr>
          <p:cNvPr id="6" name="Content Placeholder 5" descr="Screen Shot 2013-09-22 at 11.24.09 AM.png"/>
          <p:cNvPicPr>
            <a:picLocks noGrp="1" noChangeAspect="1"/>
          </p:cNvPicPr>
          <p:nvPr>
            <p:ph sz="quarter" idx="13"/>
          </p:nvPr>
        </p:nvPicPr>
        <p:blipFill>
          <a:blip r:embed="rId3"/>
          <a:srcRect l="-15847" r="-15847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612648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Cycle </a:t>
            </a:r>
            <a:r>
              <a:rPr lang="en-US" sz="4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detection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52400" y="1362287"/>
            <a:ext cx="4191000" cy="530352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Priming call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4572000" y="1352550"/>
            <a:ext cx="4191000" cy="540089"/>
          </a:xfrm>
          <a:prstGeom prst="rect">
            <a:avLst/>
          </a:prstGeom>
          <a:solidFill>
            <a:schemeClr val="accent4"/>
          </a:solidFill>
        </p:spPr>
        <p:txBody>
          <a:bodyPr vert="horz" rtlCol="0" anchor="ctr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lang="en-US" sz="2000" b="1" noProof="0" dirty="0" smtClean="0">
                <a:solidFill>
                  <a:srgbClr val="FFFFFF"/>
                </a:solidFill>
              </a:rPr>
              <a:t>Dep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th-first search (DFS)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Picture 13" descr="Screen Shot 2013-09-22 at 10.29.55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2150"/>
            <a:ext cx="4307417" cy="1409700"/>
          </a:xfrm>
          <a:prstGeom prst="rect">
            <a:avLst/>
          </a:prstGeom>
        </p:spPr>
      </p:pic>
      <p:pic>
        <p:nvPicPr>
          <p:cNvPr id="15" name="Picture 14" descr="Screen Shot 2013-09-22 at 10.31.20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904999"/>
            <a:ext cx="4541520" cy="1548245"/>
          </a:xfrm>
          <a:prstGeom prst="rect">
            <a:avLst/>
          </a:prstGeom>
        </p:spPr>
      </p:pic>
      <p:pic>
        <p:nvPicPr>
          <p:cNvPr id="16" name="Picture 15" descr="Screen Shot 2013-09-22 at 11.41.57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2876550"/>
            <a:ext cx="1838189" cy="2266949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943600" y="3562350"/>
            <a:ext cx="3810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5257800" y="3943350"/>
            <a:ext cx="3810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5562600" y="4552950"/>
            <a:ext cx="3810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6477000" y="4629150"/>
            <a:ext cx="3810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>
            <a:off x="6781800" y="3790950"/>
            <a:ext cx="3810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cxnSp>
        <p:nvCxnSpPr>
          <p:cNvPr id="17" name="Straight Connector 16"/>
          <p:cNvCxnSpPr>
            <a:stCxn id="8" idx="3"/>
            <a:endCxn id="9" idx="7"/>
          </p:cNvCxnSpPr>
          <p:nvPr/>
        </p:nvCxnSpPr>
        <p:spPr>
          <a:xfrm rot="5400000">
            <a:off x="5708463" y="3697054"/>
            <a:ext cx="165474" cy="4163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10" idx="1"/>
          </p:cNvCxnSpPr>
          <p:nvPr/>
        </p:nvCxnSpPr>
        <p:spPr>
          <a:xfrm rot="16200000" flipH="1">
            <a:off x="5358630" y="4337820"/>
            <a:ext cx="349437" cy="1700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6"/>
            <a:endCxn id="11" idx="2"/>
          </p:cNvCxnSpPr>
          <p:nvPr/>
        </p:nvCxnSpPr>
        <p:spPr>
          <a:xfrm>
            <a:off x="5943600" y="4705350"/>
            <a:ext cx="5334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0"/>
            <a:endCxn id="12" idx="3"/>
          </p:cNvCxnSpPr>
          <p:nvPr/>
        </p:nvCxnSpPr>
        <p:spPr>
          <a:xfrm rot="5400000" flipH="1" flipV="1">
            <a:off x="6463530" y="4255084"/>
            <a:ext cx="578037" cy="1700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5"/>
            <a:endCxn id="11" idx="1"/>
          </p:cNvCxnSpPr>
          <p:nvPr/>
        </p:nvCxnSpPr>
        <p:spPr>
          <a:xfrm rot="16200000" flipH="1">
            <a:off x="5822763" y="3963754"/>
            <a:ext cx="470274" cy="9497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4"/>
          </p:cNvCxnSpPr>
          <p:nvPr/>
        </p:nvCxnSpPr>
        <p:spPr>
          <a:xfrm rot="5400000">
            <a:off x="5787931" y="3718019"/>
            <a:ext cx="197038" cy="4953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43600" y="4781550"/>
            <a:ext cx="533400" cy="762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10" idx="0"/>
          </p:cNvCxnSpPr>
          <p:nvPr/>
        </p:nvCxnSpPr>
        <p:spPr>
          <a:xfrm rot="16200000" flipH="1">
            <a:off x="5505450" y="4305300"/>
            <a:ext cx="304800" cy="1905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2" idx="4"/>
            <a:endCxn id="11" idx="7"/>
          </p:cNvCxnSpPr>
          <p:nvPr/>
        </p:nvCxnSpPr>
        <p:spPr>
          <a:xfrm rot="5400000">
            <a:off x="6598234" y="4299720"/>
            <a:ext cx="578037" cy="1700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2" idx="2"/>
            <a:endCxn id="9" idx="5"/>
          </p:cNvCxnSpPr>
          <p:nvPr/>
        </p:nvCxnSpPr>
        <p:spPr>
          <a:xfrm rot="10800000" flipV="1">
            <a:off x="5583004" y="3943349"/>
            <a:ext cx="1198796" cy="2601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1" idx="2"/>
          </p:cNvCxnSpPr>
          <p:nvPr/>
        </p:nvCxnSpPr>
        <p:spPr>
          <a:xfrm rot="10800000">
            <a:off x="5544904" y="4248152"/>
            <a:ext cx="932096" cy="53339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315200" y="455295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Cycle!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 smtClean="0"/>
              <a:t>Depth-first search </a:t>
            </a:r>
            <a:r>
              <a:rPr lang="en-US" dirty="0" smtClean="0"/>
              <a:t>is a natural way to visit each  node in a graph.</a:t>
            </a:r>
          </a:p>
          <a:p>
            <a:pPr lvl="1"/>
            <a:r>
              <a:rPr lang="en-US" dirty="0" smtClean="0"/>
              <a:t>Is a graph connected?</a:t>
            </a:r>
          </a:p>
          <a:p>
            <a:pPr lvl="1"/>
            <a:r>
              <a:rPr lang="en-US" dirty="0" smtClean="0"/>
              <a:t>What are the connected components in a graph?</a:t>
            </a:r>
          </a:p>
          <a:p>
            <a:pPr lvl="1"/>
            <a:r>
              <a:rPr lang="en-US" dirty="0" smtClean="0"/>
              <a:t>Does a graph contain a path between vertices u and v?</a:t>
            </a:r>
          </a:p>
          <a:p>
            <a:pPr lvl="1"/>
            <a:r>
              <a:rPr lang="en-US" dirty="0" smtClean="0"/>
              <a:t>Does a graph contain a cycle?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pic>
        <p:nvPicPr>
          <p:cNvPr id="4" name="Content Placeholder 3" descr="Screen Shot 2013-09-18 at 8.07.28 AM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t="-64553" b="-64553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 client</a:t>
            </a:r>
            <a:endParaRPr lang="en-US" dirty="0"/>
          </a:p>
        </p:txBody>
      </p:sp>
      <p:pic>
        <p:nvPicPr>
          <p:cNvPr id="4" name="Content Placeholder 3" descr="Screen Shot 2013-09-18 at 8.40.33 PM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l="-41240" r="-41240"/>
          <a:stretch>
            <a:fillRect/>
          </a:stretch>
        </p:blipFill>
        <p:spPr>
          <a:xfrm>
            <a:off x="609600" y="1581150"/>
            <a:ext cx="8153400" cy="3276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</a:t>
            </a:r>
            <a:endParaRPr lang="en-US" dirty="0"/>
          </a:p>
        </p:txBody>
      </p:sp>
      <p:pic>
        <p:nvPicPr>
          <p:cNvPr id="17" name="Content Placeholder 16" descr="Screen Shot 2013-09-18 at 8.59.43 AM.png"/>
          <p:cNvPicPr>
            <a:picLocks noGrp="1" noChangeAspect="1"/>
          </p:cNvPicPr>
          <p:nvPr>
            <p:ph sz="quarter" idx="13"/>
          </p:nvPr>
        </p:nvPicPr>
        <p:blipFill>
          <a:blip r:embed="rId3"/>
          <a:srcRect t="-76298" b="-76298"/>
          <a:stretch>
            <a:fillRect/>
          </a:stretch>
        </p:blipFill>
        <p:spPr>
          <a:xfrm>
            <a:off x="228600" y="1276350"/>
            <a:ext cx="3733800" cy="2204753"/>
          </a:xfrm>
        </p:spPr>
      </p:pic>
      <p:sp>
        <p:nvSpPr>
          <p:cNvPr id="9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152400" y="1352550"/>
            <a:ext cx="4114800" cy="530352"/>
          </a:xfrm>
        </p:spPr>
        <p:txBody>
          <a:bodyPr/>
          <a:lstStyle/>
          <a:p>
            <a:r>
              <a:rPr lang="en-US" dirty="0" smtClean="0"/>
              <a:t>Priming call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876800" y="1352550"/>
            <a:ext cx="4038600" cy="530352"/>
          </a:xfrm>
        </p:spPr>
        <p:txBody>
          <a:bodyPr/>
          <a:lstStyle/>
          <a:p>
            <a:r>
              <a:rPr lang="en-US" dirty="0" smtClean="0"/>
              <a:t>Depth-first search (DFS)</a:t>
            </a:r>
          </a:p>
        </p:txBody>
      </p:sp>
      <p:pic>
        <p:nvPicPr>
          <p:cNvPr id="20" name="Content Placeholder 19" descr="Screen Shot 2013-09-18 at 8.59.24 AM.png"/>
          <p:cNvPicPr>
            <a:picLocks noGrp="1" noChangeAspect="1"/>
          </p:cNvPicPr>
          <p:nvPr>
            <p:ph sz="quarter" idx="14"/>
          </p:nvPr>
        </p:nvPicPr>
        <p:blipFill>
          <a:blip r:embed="rId4"/>
          <a:srcRect t="-62532" b="-62532"/>
          <a:stretch>
            <a:fillRect/>
          </a:stretch>
        </p:blipFill>
        <p:spPr>
          <a:xfrm>
            <a:off x="4800600" y="1123950"/>
            <a:ext cx="4191000" cy="2835088"/>
          </a:xfrm>
        </p:spPr>
      </p:pic>
      <p:pic>
        <p:nvPicPr>
          <p:cNvPr id="22" name="Picture 21" descr="Screen Shot 2013-09-18 at 9.02.42 A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2725558"/>
            <a:ext cx="2667000" cy="2417942"/>
          </a:xfrm>
          <a:prstGeom prst="rect">
            <a:avLst/>
          </a:prstGeom>
        </p:spPr>
      </p:pic>
      <p:pic>
        <p:nvPicPr>
          <p:cNvPr id="24" name="Picture 23" descr="Screen Shot 2013-09-18 at 9.04.03 A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5835" y="2495550"/>
            <a:ext cx="2007165" cy="2477687"/>
          </a:xfrm>
          <a:prstGeom prst="rect">
            <a:avLst/>
          </a:prstGeom>
        </p:spPr>
      </p:pic>
      <p:pic>
        <p:nvPicPr>
          <p:cNvPr id="10" name="Picture 9" descr="Screen Shot 2013-09-18 at 8.34.51 PM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3000" y="3257550"/>
            <a:ext cx="3426785" cy="1485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Searching for a connected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4572000" cy="26289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dfs(0) finds 0, 6, 4, 5, 3, 2, 1</a:t>
            </a:r>
          </a:p>
          <a:p>
            <a:pPr>
              <a:buNone/>
            </a:pPr>
            <a:r>
              <a:rPr lang="en-US" dirty="0" smtClean="0"/>
              <a:t>dfs(8) finds 8, 7</a:t>
            </a:r>
          </a:p>
          <a:p>
            <a:pPr>
              <a:buNone/>
            </a:pPr>
            <a:r>
              <a:rPr lang="en-US" dirty="0" smtClean="0"/>
              <a:t>dfs(9) finds 9, 11, 12, 10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Call sequence</a:t>
            </a:r>
            <a:endParaRPr lang="en-US" dirty="0"/>
          </a:p>
        </p:txBody>
      </p:sp>
      <p:pic>
        <p:nvPicPr>
          <p:cNvPr id="6" name="Picture 5" descr="Screen Shot 2013-09-18 at 9.08.52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428750"/>
            <a:ext cx="1539394" cy="1524000"/>
          </a:xfrm>
          <a:prstGeom prst="rect">
            <a:avLst/>
          </a:prstGeom>
        </p:spPr>
      </p:pic>
      <p:pic>
        <p:nvPicPr>
          <p:cNvPr id="7" name="Picture 6" descr="Screen Shot 2013-09-18 at 9.09.04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2495549"/>
            <a:ext cx="914400" cy="555171"/>
          </a:xfrm>
          <a:prstGeom prst="rect">
            <a:avLst/>
          </a:prstGeom>
        </p:spPr>
      </p:pic>
      <p:pic>
        <p:nvPicPr>
          <p:cNvPr id="8" name="Picture 7" descr="Screen Shot 2013-09-18 at 9.09.10 A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199" y="2892237"/>
            <a:ext cx="1143001" cy="974913"/>
          </a:xfrm>
          <a:prstGeom prst="rect">
            <a:avLst/>
          </a:prstGeom>
        </p:spPr>
      </p:pic>
      <p:pic>
        <p:nvPicPr>
          <p:cNvPr id="10" name="Picture 9" descr="Screen Shot 2013-09-18 at 9.12.58 A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3943350"/>
            <a:ext cx="4686300" cy="647700"/>
          </a:xfrm>
          <a:prstGeom prst="rect">
            <a:avLst/>
          </a:prstGeom>
        </p:spPr>
      </p:pic>
      <p:pic>
        <p:nvPicPr>
          <p:cNvPr id="9" name="Picture 8" descr="Screen Shot 2013-09-18 at 9.04.03 AM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4200" y="2266950"/>
            <a:ext cx="2007165" cy="24776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DFS: adjacency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This algorithm has to assign a value to each entry in the marked[ ] array (|V| entries). In doing this, each edge in E is encountered twice (undirected graph).  Therefore, there are |V| + 2*|E| steps or </a:t>
            </a:r>
            <a:br>
              <a:rPr lang="en-US" dirty="0" smtClean="0"/>
            </a:br>
            <a:r>
              <a:rPr lang="en-US" dirty="0" smtClean="0"/>
              <a:t>O(|V| + |E|).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566</Words>
  <Application>Microsoft Macintosh PowerPoint</Application>
  <PresentationFormat>On-screen Show (16:9)</PresentationFormat>
  <Paragraphs>92</Paragraphs>
  <Slides>31</Slides>
  <Notes>16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WidescreenPresentation</vt:lpstr>
      <vt:lpstr>Equation</vt:lpstr>
      <vt:lpstr>Graph Searching</vt:lpstr>
      <vt:lpstr>Run times</vt:lpstr>
      <vt:lpstr>Terminology</vt:lpstr>
      <vt:lpstr>Depth-first search</vt:lpstr>
      <vt:lpstr>Graph traversal</vt:lpstr>
      <vt:lpstr>Graph traversal client</vt:lpstr>
      <vt:lpstr>Searching</vt:lpstr>
      <vt:lpstr>Searching for a connected component</vt:lpstr>
      <vt:lpstr>DFS: adjacency list</vt:lpstr>
      <vt:lpstr>Searching</vt:lpstr>
      <vt:lpstr>DFS: adjacency matrix</vt:lpstr>
      <vt:lpstr>Finding paths</vt:lpstr>
      <vt:lpstr>Path finding client</vt:lpstr>
      <vt:lpstr>Path finding</vt:lpstr>
      <vt:lpstr>Breadth-first search</vt:lpstr>
      <vt:lpstr>Traversing</vt:lpstr>
      <vt:lpstr>Path finding client</vt:lpstr>
      <vt:lpstr>Slide 18</vt:lpstr>
      <vt:lpstr>Slide 19</vt:lpstr>
      <vt:lpstr>Side-by-side comparison</vt:lpstr>
      <vt:lpstr>Connected components</vt:lpstr>
      <vt:lpstr>Connected components client</vt:lpstr>
      <vt:lpstr>Slide 23</vt:lpstr>
      <vt:lpstr>Slide 24</vt:lpstr>
      <vt:lpstr>Symbol graphs</vt:lpstr>
      <vt:lpstr>API</vt:lpstr>
      <vt:lpstr>Example</vt:lpstr>
      <vt:lpstr>Test client</vt:lpstr>
      <vt:lpstr>Cycle detection</vt:lpstr>
      <vt:lpstr>Cycle detecting client</vt:lpstr>
      <vt:lpstr>Slide 31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2013-09-25T13:23:16Z</dcterms:created>
  <dcterms:modified xsi:type="dcterms:W3CDTF">2013-09-25T15:08:01Z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