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removePersonalInfoOnSave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1" r:id="rId5"/>
    <p:sldId id="260" r:id="rId6"/>
    <p:sldId id="259" r:id="rId7"/>
    <p:sldId id="263" r:id="rId8"/>
    <p:sldId id="271" r:id="rId9"/>
    <p:sldId id="276" r:id="rId10"/>
    <p:sldId id="272" r:id="rId11"/>
    <p:sldId id="273" r:id="rId12"/>
    <p:sldId id="265" r:id="rId13"/>
    <p:sldId id="277" r:id="rId14"/>
    <p:sldId id="278" r:id="rId15"/>
    <p:sldId id="279" r:id="rId16"/>
    <p:sldId id="280" r:id="rId17"/>
    <p:sldId id="281" r:id="rId18"/>
    <p:sldId id="282" r:id="rId19"/>
    <p:sldId id="266" r:id="rId20"/>
    <p:sldId id="264" r:id="rId21"/>
    <p:sldId id="267" r:id="rId22"/>
    <p:sldId id="268" r:id="rId23"/>
    <p:sldId id="270" r:id="rId24"/>
    <p:sldId id="274" r:id="rId25"/>
    <p:sldId id="275" r:id="rId26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8130" autoAdjust="0"/>
    <p:restoredTop sz="87621" autoAdjust="0"/>
  </p:normalViewPr>
  <p:slideViewPr>
    <p:cSldViewPr>
      <p:cViewPr varScale="1">
        <p:scale>
          <a:sx n="184" d="100"/>
          <a:sy n="184" d="100"/>
        </p:scale>
        <p:origin x="-112" y="-4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A8ADFD5B-A66C-449C-B6E8-FB716D07777D}" type="datetimeFigureOut">
              <a:rPr lang="en-US" smtClean="0"/>
              <a:pPr/>
              <a:t>9/24/13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</a:t>
            </a:r>
            <a:r>
              <a:rPr lang="en-US" baseline="0" dirty="0" smtClean="0"/>
              <a:t>-Find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</a:t>
            </a:r>
            <a:r>
              <a:rPr lang="en-US" baseline="0" dirty="0" err="1" smtClean="0"/>
              <a:t>find(p</a:t>
            </a:r>
            <a:r>
              <a:rPr lang="en-US" baseline="0" dirty="0" smtClean="0"/>
              <a:t>) is simply a table-lookup </a:t>
            </a:r>
            <a:r>
              <a:rPr lang="en-US" baseline="0" dirty="0" err="1" smtClean="0"/>
              <a:t>id[p</a:t>
            </a:r>
            <a:r>
              <a:rPr lang="en-US" baseline="0" dirty="0" smtClean="0"/>
              <a:t>] – constant time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union(p,q</a:t>
            </a:r>
            <a:r>
              <a:rPr lang="en-US" baseline="0" dirty="0" smtClean="0"/>
              <a:t>) is unwieldy since the whole array id[] is scanned </a:t>
            </a:r>
            <a:r>
              <a:rPr lang="en-US" baseline="0" dirty="0" smtClean="0"/>
              <a:t>to </a:t>
            </a:r>
            <a:r>
              <a:rPr lang="en-US" baseline="0" dirty="0" smtClean="0"/>
              <a:t>change the entries.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9/24/13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9/24/13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9/24/13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9/24/13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9/24/13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9/24/13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9/24/13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9/24/13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9/24/13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362200" y="3638550"/>
            <a:ext cx="6477000" cy="742950"/>
          </a:xfrm>
        </p:spPr>
        <p:txBody>
          <a:bodyPr/>
          <a:lstStyle/>
          <a:p>
            <a:r>
              <a:rPr lang="en-US" dirty="0" smtClean="0"/>
              <a:t>Graph Searching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Union-Find Data 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3 subsets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371600" y="2647950"/>
            <a:ext cx="2362200" cy="1600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8" name="Straight Connector 7"/>
          <p:cNvCxnSpPr>
            <a:stCxn id="7" idx="0"/>
            <a:endCxn id="7" idx="4"/>
          </p:cNvCxnSpPr>
          <p:nvPr/>
        </p:nvCxnSpPr>
        <p:spPr>
          <a:xfrm rot="16200000" flipH="1">
            <a:off x="1752600" y="3448050"/>
            <a:ext cx="1600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0"/>
          </p:cNvCxnSpPr>
          <p:nvPr/>
        </p:nvCxnSpPr>
        <p:spPr>
          <a:xfrm rot="16200000" flipH="1">
            <a:off x="2457450" y="2743200"/>
            <a:ext cx="1219200" cy="1028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0" y="32575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71800" y="28003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90800" y="31051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71800" y="36385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57400" y="2800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81200" y="37147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981200" y="302895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86000" y="401955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52600" y="340995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895600" y="386715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95600" y="325755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276600" y="295275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562600" y="226695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181600" y="2038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638800" y="295275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410200" y="2800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5" idx="0"/>
            <a:endCxn id="52" idx="4"/>
          </p:cNvCxnSpPr>
          <p:nvPr/>
        </p:nvCxnSpPr>
        <p:spPr>
          <a:xfrm rot="16200000" flipV="1">
            <a:off x="5410200" y="264795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410200" y="363855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029200" y="34099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9" idx="0"/>
            <a:endCxn id="55" idx="4"/>
          </p:cNvCxnSpPr>
          <p:nvPr/>
        </p:nvCxnSpPr>
        <p:spPr>
          <a:xfrm rot="5400000" flipH="1" flipV="1">
            <a:off x="5334000" y="325755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629400" y="257175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400800" y="23431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6705600" y="340995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00800" y="3181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65" idx="0"/>
            <a:endCxn id="63" idx="4"/>
          </p:cNvCxnSpPr>
          <p:nvPr/>
        </p:nvCxnSpPr>
        <p:spPr>
          <a:xfrm rot="16200000" flipV="1">
            <a:off x="6400800" y="302895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696200" y="249555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467600" y="22669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6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2000" y="3943350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5 is in the set called </a:t>
            </a:r>
            <a:r>
              <a:rPr lang="en-US" sz="1400" dirty="0" smtClean="0">
                <a:solidFill>
                  <a:srgbClr val="0000FF"/>
                </a:solidFill>
              </a:rPr>
              <a:t>2</a:t>
            </a:r>
            <a:r>
              <a:rPr lang="en-US" sz="1400" dirty="0" smtClean="0">
                <a:solidFill>
                  <a:srgbClr val="FF0000"/>
                </a:solidFill>
              </a:rPr>
              <a:t/>
            </a:r>
            <a:br>
              <a:rPr lang="en-US" sz="1400" dirty="0" smtClean="0">
                <a:solidFill>
                  <a:srgbClr val="FF0000"/>
                </a:solidFill>
              </a:rPr>
            </a:br>
            <a:endParaRPr lang="en-US" sz="14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1 and 13 are in the same set since they have the same root </a:t>
            </a:r>
            <a:r>
              <a:rPr lang="en-US" sz="1400" dirty="0" smtClean="0">
                <a:solidFill>
                  <a:srgbClr val="0000FF"/>
                </a:solidFill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Take the union (1 </a:t>
            </a:r>
            <a:r>
              <a:rPr lang="en-US" dirty="0" smtClean="0">
                <a:sym typeface="Symbol"/>
              </a:rPr>
              <a:t> 5)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371600" y="2647950"/>
            <a:ext cx="2362200" cy="1600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8" name="Straight Connector 7"/>
          <p:cNvCxnSpPr>
            <a:stCxn id="7" idx="0"/>
            <a:endCxn id="7" idx="4"/>
          </p:cNvCxnSpPr>
          <p:nvPr/>
        </p:nvCxnSpPr>
        <p:spPr>
          <a:xfrm rot="16200000" flipH="1">
            <a:off x="1752600" y="3448050"/>
            <a:ext cx="1600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0"/>
          </p:cNvCxnSpPr>
          <p:nvPr/>
        </p:nvCxnSpPr>
        <p:spPr>
          <a:xfrm rot="16200000" flipH="1">
            <a:off x="2457450" y="2743200"/>
            <a:ext cx="1219200" cy="1028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0" y="32575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71800" y="28003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90800" y="31051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71800" y="36385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57400" y="2800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81200" y="37147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981200" y="302895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86000" y="401955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52600" y="340995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895600" y="386715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95600" y="325755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276600" y="295275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486400" y="158115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105400" y="13525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562600" y="226695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334000" y="21145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0"/>
            <a:endCxn id="22" idx="4"/>
          </p:cNvCxnSpPr>
          <p:nvPr/>
        </p:nvCxnSpPr>
        <p:spPr>
          <a:xfrm rot="16200000" flipV="1">
            <a:off x="5334000" y="196215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05400" y="226695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724400" y="2038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0"/>
            <a:endCxn id="22" idx="2"/>
          </p:cNvCxnSpPr>
          <p:nvPr/>
        </p:nvCxnSpPr>
        <p:spPr>
          <a:xfrm rot="5400000" flipH="1" flipV="1">
            <a:off x="5029200" y="180975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553200" y="188595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629400" y="18097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6629400" y="249555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324600" y="24955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2" idx="0"/>
            <a:endCxn id="30" idx="4"/>
          </p:cNvCxnSpPr>
          <p:nvPr/>
        </p:nvCxnSpPr>
        <p:spPr>
          <a:xfrm rot="16200000" flipV="1">
            <a:off x="6438900" y="222885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620000" y="180975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391400" y="15811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rot="10800000">
            <a:off x="5638800" y="1657350"/>
            <a:ext cx="936718" cy="2509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Union-Find (Quick-find)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304800" y="1362287"/>
            <a:ext cx="3886200" cy="530352"/>
          </a:xfrm>
        </p:spPr>
        <p:txBody>
          <a:bodyPr/>
          <a:lstStyle/>
          <a:p>
            <a:r>
              <a:rPr lang="en-US" dirty="0" smtClean="0"/>
              <a:t>find()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419600" y="1362287"/>
            <a:ext cx="4419600" cy="530352"/>
          </a:xfrm>
        </p:spPr>
        <p:txBody>
          <a:bodyPr/>
          <a:lstStyle/>
          <a:p>
            <a:r>
              <a:rPr lang="en-US" dirty="0" smtClean="0"/>
              <a:t>union()</a:t>
            </a:r>
            <a:endParaRPr lang="en-US" dirty="0"/>
          </a:p>
        </p:txBody>
      </p:sp>
      <p:pic>
        <p:nvPicPr>
          <p:cNvPr id="12" name="Content Placeholder 11" descr="Screen Shot 2013-09-23 at 1.38.48 PM.png"/>
          <p:cNvPicPr>
            <a:picLocks noGrp="1" noChangeAspect="1"/>
          </p:cNvPicPr>
          <p:nvPr>
            <p:ph sz="quarter" idx="14"/>
          </p:nvPr>
        </p:nvPicPr>
        <p:blipFill>
          <a:blip r:embed="rId3"/>
          <a:srcRect t="-41682" b="-41682"/>
          <a:stretch>
            <a:fillRect/>
          </a:stretch>
        </p:blipFill>
        <p:spPr>
          <a:xfrm>
            <a:off x="4379843" y="971550"/>
            <a:ext cx="5068957" cy="3962400"/>
          </a:xfrm>
        </p:spPr>
      </p:pic>
      <p:pic>
        <p:nvPicPr>
          <p:cNvPr id="13" name="Picture 12" descr="Screen Shot 2013-09-23 at 1.43.43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2262526"/>
            <a:ext cx="1819853" cy="2900024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4572000" y="447675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05200" y="394335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81400" y="4488418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086600" y="4312682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391400" y="4336018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19400" y="440055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200400" y="447675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114800" y="4488418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15200" y="394335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077200" y="4412218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572000" y="42481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76600" y="37147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52800" y="42598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58000" y="408408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91400" y="41719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0" y="41719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971800" y="42481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86200" y="42598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086600" y="37147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229600" y="41836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8" idx="1"/>
          </p:cNvCxnSpPr>
          <p:nvPr/>
        </p:nvCxnSpPr>
        <p:spPr>
          <a:xfrm rot="10800000">
            <a:off x="7391400" y="4019550"/>
            <a:ext cx="1588" cy="337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7048500" y="405765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819400" y="394335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3" idx="5"/>
          </p:cNvCxnSpPr>
          <p:nvPr/>
        </p:nvCxnSpPr>
        <p:spPr>
          <a:xfrm rot="5400000" flipH="1">
            <a:off x="7499866" y="3834885"/>
            <a:ext cx="533909" cy="750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V="1">
            <a:off x="3314700" y="421005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3162300" y="405765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3505200" y="394335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>
            <a:off x="3581400" y="401955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71800" y="478155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Tree heights are one or two but traverses id[] for each union(). </a:t>
            </a:r>
            <a:endParaRPr lang="en-US" dirty="0"/>
          </a:p>
        </p:txBody>
      </p:sp>
      <p:pic>
        <p:nvPicPr>
          <p:cNvPr id="38" name="Content Placeholder 37" descr="Screen Shot 2013-09-24 at 7.32.20 AM.png"/>
          <p:cNvPicPr>
            <a:picLocks noGrp="1" noChangeAspect="1"/>
          </p:cNvPicPr>
          <p:nvPr>
            <p:ph sz="quarter" idx="13"/>
          </p:nvPr>
        </p:nvPicPr>
        <p:blipFill>
          <a:blip r:embed="rId5"/>
          <a:srcRect t="-90126" b="-90126"/>
          <a:stretch>
            <a:fillRect/>
          </a:stretch>
        </p:blipFill>
        <p:spPr>
          <a:xfrm>
            <a:off x="304800" y="1352550"/>
            <a:ext cx="2590800" cy="17526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Quick-find</a:t>
            </a:r>
            <a:endParaRPr lang="en-US" dirty="0"/>
          </a:p>
        </p:txBody>
      </p:sp>
      <p:pic>
        <p:nvPicPr>
          <p:cNvPr id="7" name="Content Placeholder 6" descr="Screen Shot 2013-09-23 at 6.08.07 PM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69727" b="-69727"/>
          <a:stretch>
            <a:fillRect/>
          </a:stretch>
        </p:blipFill>
        <p:spPr>
          <a:xfrm>
            <a:off x="609600" y="1123950"/>
            <a:ext cx="3886200" cy="2628900"/>
          </a:xfrm>
        </p:spPr>
      </p:pic>
      <p:pic>
        <p:nvPicPr>
          <p:cNvPr id="8" name="Content Placeholder 7" descr="Screen Shot 2013-09-23 at 6.09.36 PM.png"/>
          <p:cNvPicPr>
            <a:picLocks noGrp="1" noChangeAspect="1"/>
          </p:cNvPicPr>
          <p:nvPr>
            <p:ph sz="quarter" idx="14"/>
          </p:nvPr>
        </p:nvPicPr>
        <p:blipFill>
          <a:blip r:embed="rId3"/>
          <a:srcRect t="-48592" b="-48592"/>
          <a:stretch>
            <a:fillRect/>
          </a:stretch>
        </p:blipFill>
        <p:spPr>
          <a:xfrm>
            <a:off x="4800600" y="1276350"/>
            <a:ext cx="3886200" cy="26289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Array accesses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Worst-case</a:t>
            </a:r>
            <a:endParaRPr lang="en-US" dirty="0"/>
          </a:p>
        </p:txBody>
      </p:sp>
      <p:pic>
        <p:nvPicPr>
          <p:cNvPr id="9" name="Picture 8" descr="Screen Shot 2013-09-23 at 6.10.11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3257550"/>
            <a:ext cx="2438400" cy="2540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943600" y="386715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86600" y="386715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43600" y="447675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77000" y="478155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086600" y="447675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239000" y="36385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38800" y="36385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39000" y="43243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72200" y="47741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62600" y="43243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77200" y="333375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0 2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077200" y="363855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r>
              <a:rPr lang="en-US" sz="1200" dirty="0" smtClean="0"/>
              <a:t> </a:t>
            </a:r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8077200" y="394335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r>
              <a:rPr lang="en-US" sz="1200" dirty="0" smtClean="0"/>
              <a:t> 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8077200" y="424815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r>
              <a:rPr lang="en-US" sz="1200" dirty="0" smtClean="0"/>
              <a:t> 2</a:t>
            </a:r>
            <a:endParaRPr lang="en-US" sz="1200" dirty="0"/>
          </a:p>
        </p:txBody>
      </p:sp>
      <p:cxnSp>
        <p:nvCxnSpPr>
          <p:cNvPr id="26" name="Straight Connector 25"/>
          <p:cNvCxnSpPr>
            <a:stCxn id="10" idx="3"/>
            <a:endCxn id="14" idx="1"/>
          </p:cNvCxnSpPr>
          <p:nvPr/>
        </p:nvCxnSpPr>
        <p:spPr>
          <a:xfrm rot="16200000" flipH="1">
            <a:off x="6248400" y="3638550"/>
            <a:ext cx="555718" cy="1143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3"/>
            <a:endCxn id="13" idx="5"/>
          </p:cNvCxnSpPr>
          <p:nvPr/>
        </p:nvCxnSpPr>
        <p:spPr>
          <a:xfrm rot="5400000">
            <a:off x="6362700" y="4111532"/>
            <a:ext cx="914400" cy="555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3"/>
            <a:endCxn id="12" idx="0"/>
          </p:cNvCxnSpPr>
          <p:nvPr/>
        </p:nvCxnSpPr>
        <p:spPr>
          <a:xfrm rot="16200000" flipH="1">
            <a:off x="5695950" y="4190999"/>
            <a:ext cx="544559" cy="26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4" idx="7"/>
          </p:cNvCxnSpPr>
          <p:nvPr/>
        </p:nvCxnSpPr>
        <p:spPr>
          <a:xfrm rot="16200000" flipH="1" flipV="1">
            <a:off x="6667500" y="4373608"/>
            <a:ext cx="369841" cy="5984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Union-Find (Quick-union)</a:t>
            </a:r>
            <a:endParaRPr lang="en-US" dirty="0"/>
          </a:p>
        </p:txBody>
      </p:sp>
      <p:pic>
        <p:nvPicPr>
          <p:cNvPr id="7" name="Content Placeholder 6" descr="Screen Shot 2013-09-23 at 6.16.39 PM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55434" b="-55434"/>
          <a:stretch>
            <a:fillRect/>
          </a:stretch>
        </p:blipFill>
        <p:spPr>
          <a:xfrm>
            <a:off x="609600" y="1200150"/>
            <a:ext cx="3886200" cy="2628900"/>
          </a:xfrm>
        </p:spPr>
      </p:pic>
      <p:pic>
        <p:nvPicPr>
          <p:cNvPr id="8" name="Content Placeholder 7" descr="Screen Shot 2013-09-23 at 6.16.47 PM.png"/>
          <p:cNvPicPr>
            <a:picLocks noGrp="1" noChangeAspect="1"/>
          </p:cNvPicPr>
          <p:nvPr>
            <p:ph sz="quarter" idx="14"/>
          </p:nvPr>
        </p:nvPicPr>
        <p:blipFill>
          <a:blip r:embed="rId3"/>
          <a:srcRect t="-11344" b="-11344"/>
          <a:stretch>
            <a:fillRect/>
          </a:stretch>
        </p:blipFill>
        <p:spPr>
          <a:xfrm>
            <a:off x="4800600" y="1619250"/>
            <a:ext cx="3886200" cy="26289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find()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union()</a:t>
            </a:r>
            <a:endParaRPr lang="en-US" dirty="0"/>
          </a:p>
        </p:txBody>
      </p:sp>
      <p:pic>
        <p:nvPicPr>
          <p:cNvPr id="9" name="Picture 8" descr="Screen Shot 2013-09-23 at 6.22.09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276350"/>
            <a:ext cx="4572000" cy="3867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Quick-Union</a:t>
            </a:r>
            <a:endParaRPr lang="en-US" dirty="0"/>
          </a:p>
        </p:txBody>
      </p:sp>
      <p:pic>
        <p:nvPicPr>
          <p:cNvPr id="8" name="Picture 7" descr="Screen Shot 2013-09-23 at 6.28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1352550"/>
            <a:ext cx="5384800" cy="378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Quick-union (</a:t>
            </a:r>
            <a:r>
              <a:rPr lang="en-US" dirty="0" err="1" smtClean="0"/>
              <a:t>tinyUF.txt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 descr="Screen Shot 2013-09-23 at 6.33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76350"/>
            <a:ext cx="4432300" cy="466127"/>
          </a:xfrm>
          <a:prstGeom prst="rect">
            <a:avLst/>
          </a:prstGeom>
        </p:spPr>
      </p:pic>
      <p:pic>
        <p:nvPicPr>
          <p:cNvPr id="4" name="Picture 3" descr="Screen Shot 2013-09-23 at 6.33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733550"/>
            <a:ext cx="4343400" cy="469557"/>
          </a:xfrm>
          <a:prstGeom prst="rect">
            <a:avLst/>
          </a:prstGeom>
        </p:spPr>
      </p:pic>
      <p:pic>
        <p:nvPicPr>
          <p:cNvPr id="5" name="Picture 4" descr="Screen Shot 2013-09-23 at 6.33.58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63" y="2185555"/>
            <a:ext cx="4449337" cy="690995"/>
          </a:xfrm>
          <a:prstGeom prst="rect">
            <a:avLst/>
          </a:prstGeom>
        </p:spPr>
      </p:pic>
      <p:pic>
        <p:nvPicPr>
          <p:cNvPr id="6" name="Picture 5" descr="Screen Shot 2013-09-23 at 6.34.08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2880863"/>
            <a:ext cx="4419600" cy="658771"/>
          </a:xfrm>
          <a:prstGeom prst="rect">
            <a:avLst/>
          </a:prstGeom>
        </p:spPr>
      </p:pic>
      <p:pic>
        <p:nvPicPr>
          <p:cNvPr id="7" name="Picture 6" descr="Screen Shot 2013-09-23 at 6.34.16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3536950"/>
            <a:ext cx="4343400" cy="655608"/>
          </a:xfrm>
          <a:prstGeom prst="rect">
            <a:avLst/>
          </a:prstGeom>
        </p:spPr>
      </p:pic>
      <p:pic>
        <p:nvPicPr>
          <p:cNvPr id="8" name="Picture 7" descr="Screen Shot 2013-09-23 at 6.34.23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" y="4324350"/>
            <a:ext cx="4419600" cy="624330"/>
          </a:xfrm>
          <a:prstGeom prst="rect">
            <a:avLst/>
          </a:prstGeom>
        </p:spPr>
      </p:pic>
      <p:pic>
        <p:nvPicPr>
          <p:cNvPr id="9" name="Picture 8" descr="Screen Shot 2013-09-23 at 6.34.32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6800" y="1657350"/>
            <a:ext cx="4183020" cy="838200"/>
          </a:xfrm>
          <a:prstGeom prst="rect">
            <a:avLst/>
          </a:prstGeom>
        </p:spPr>
      </p:pic>
      <p:pic>
        <p:nvPicPr>
          <p:cNvPr id="10" name="Picture 9" descr="Screen Shot 2013-09-23 at 6.35.23 PM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6800" y="2781300"/>
            <a:ext cx="4197350" cy="114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Quick-Union analysis</a:t>
            </a:r>
            <a:endParaRPr lang="en-US" dirty="0"/>
          </a:p>
        </p:txBody>
      </p:sp>
      <p:pic>
        <p:nvPicPr>
          <p:cNvPr id="3" name="Picture 2" descr="Screen Shot 2013-09-23 at 7.05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686" y="1618311"/>
            <a:ext cx="6120114" cy="2553639"/>
          </a:xfrm>
          <a:prstGeom prst="rect">
            <a:avLst/>
          </a:prstGeom>
        </p:spPr>
      </p:pic>
      <p:pic>
        <p:nvPicPr>
          <p:cNvPr id="4" name="Picture 3" descr="Screen Shot 2013-09-23 at 7.05.0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347664"/>
            <a:ext cx="3048000" cy="3497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Quick-Union</a:t>
            </a:r>
            <a:endParaRPr lang="en-US" dirty="0"/>
          </a:p>
        </p:txBody>
      </p:sp>
      <p:pic>
        <p:nvPicPr>
          <p:cNvPr id="3" name="Picture 2" descr="Screen Shot 2013-09-23 at 6.59.1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1323332"/>
            <a:ext cx="4438650" cy="36360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62400" y="1657350"/>
            <a:ext cx="609600" cy="348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een Shot 2013-09-23 at 7.01.40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3350"/>
            <a:ext cx="3657600" cy="2336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35255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performance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4287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43000" y="14287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600200" y="14287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362200" y="14287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V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0" y="14287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9600" y="19621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2000" y="257175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447800" y="21145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38400" y="21145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V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81200" y="21145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0"/>
            <a:endCxn id="9" idx="4"/>
          </p:cNvCxnSpPr>
          <p:nvPr/>
        </p:nvCxnSpPr>
        <p:spPr>
          <a:xfrm rot="16200000" flipV="1">
            <a:off x="762000" y="238125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9600" y="30289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62000" y="363855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62000" y="417195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90800" y="31813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V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81200" y="3181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7" idx="0"/>
            <a:endCxn id="16" idx="4"/>
          </p:cNvCxnSpPr>
          <p:nvPr/>
        </p:nvCxnSpPr>
        <p:spPr>
          <a:xfrm rot="16200000" flipV="1">
            <a:off x="762000" y="344805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0"/>
            <a:endCxn id="17" idx="4"/>
          </p:cNvCxnSpPr>
          <p:nvPr/>
        </p:nvCxnSpPr>
        <p:spPr>
          <a:xfrm rot="5400000" flipH="1" flipV="1">
            <a:off x="838200" y="405765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447800" y="31813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181600" y="13525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181600" y="19621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29200" y="24955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953000" y="36385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V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0" name="Straight Arrow Connector 29"/>
          <p:cNvCxnSpPr>
            <a:stCxn id="26" idx="0"/>
            <a:endCxn id="25" idx="4"/>
          </p:cNvCxnSpPr>
          <p:nvPr/>
        </p:nvCxnSpPr>
        <p:spPr>
          <a:xfrm rot="5400000" flipH="1" flipV="1">
            <a:off x="5257800" y="184785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0"/>
            <a:endCxn id="26" idx="4"/>
          </p:cNvCxnSpPr>
          <p:nvPr/>
        </p:nvCxnSpPr>
        <p:spPr>
          <a:xfrm rot="5400000" flipH="1" flipV="1">
            <a:off x="5219700" y="2343150"/>
            <a:ext cx="152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334000" y="30289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5" name="Straight Arrow Connector 34"/>
          <p:cNvCxnSpPr>
            <a:stCxn id="33" idx="0"/>
            <a:endCxn id="27" idx="4"/>
          </p:cNvCxnSpPr>
          <p:nvPr/>
        </p:nvCxnSpPr>
        <p:spPr>
          <a:xfrm rot="16200000" flipV="1">
            <a:off x="5295900" y="280035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05400" y="318135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8" idx="0"/>
          </p:cNvCxnSpPr>
          <p:nvPr/>
        </p:nvCxnSpPr>
        <p:spPr>
          <a:xfrm rot="5400000" flipH="1" flipV="1">
            <a:off x="5163344" y="3466306"/>
            <a:ext cx="152400" cy="1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28800" y="409575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O(V</a:t>
            </a:r>
            <a:r>
              <a:rPr lang="en-US" sz="3200" baseline="30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3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union</a:t>
            </a:r>
            <a:endParaRPr lang="en-US" sz="32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05400" y="409575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O(V</a:t>
            </a:r>
            <a:r>
              <a:rPr lang="en-US" sz="3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find</a:t>
            </a:r>
            <a:endParaRPr lang="en-US" sz="32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8" grpId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/>
      <p:bldP spid="13" grpId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/>
      <p:bldP spid="20" grpId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  <p:bldP spid="33" grpId="0" animBg="1"/>
      <p:bldP spid="39" grpId="0"/>
      <p:bldP spid="45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Let A be set. A binary relation R on a set A is any subset of A x A, i.e., R is a subset of A x A. </a:t>
            </a:r>
          </a:p>
          <a:p>
            <a:r>
              <a:rPr lang="en-US" dirty="0" smtClean="0"/>
              <a:t>If (x, y) in R we write x R y, i.e., x is R-related to y.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310515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Example: Let A = {2, 3, 4, 6}. Define x R y if and only if x divides y. Then,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                    R = {(2,2), (2,4), (2,6), (3,3), (3,6), (4,4), (6,6)}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6200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6200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76200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76200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76200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76200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76200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76200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76200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76200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76200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76200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6200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7315200" y="0"/>
            <a:ext cx="2057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         3</a:t>
            </a:r>
          </a:p>
          <a:p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           1   </a:t>
            </a:r>
          </a:p>
          <a:p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 2                7                 </a:t>
            </a:r>
          </a:p>
          <a:p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                        </a:t>
            </a:r>
          </a:p>
          <a:p>
            <a:endParaRPr lang="pt-B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    6         5                   </a:t>
            </a:r>
          </a:p>
          <a:p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                 </a:t>
            </a:r>
          </a:p>
          <a:p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      4</a:t>
            </a:r>
            <a:br>
              <a:rPr lang="pt-BR" sz="10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0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   8              9</a:t>
            </a:r>
            <a:br>
              <a:rPr lang="pt-BR" sz="10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0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0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         11</a:t>
            </a:r>
            <a:br>
              <a:rPr lang="pt-BR" sz="10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0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    10</a:t>
            </a:r>
            <a:br>
              <a:rPr lang="pt-BR" sz="10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0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 12           13</a:t>
            </a:r>
          </a:p>
          <a:p>
            <a:endParaRPr lang="pt-B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</a:p>
          <a:p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         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8153400" y="381000"/>
            <a:ext cx="3048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7772400" y="533400"/>
            <a:ext cx="5334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305800" y="533400"/>
            <a:ext cx="5334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001000" y="990600"/>
            <a:ext cx="5334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7924800" y="6096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8458200" y="6096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V="1">
            <a:off x="7848600" y="1143000"/>
            <a:ext cx="457200" cy="1524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8115300" y="1028700"/>
            <a:ext cx="457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924800" y="1885950"/>
            <a:ext cx="9906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077200" y="2571750"/>
            <a:ext cx="457200" cy="3810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7734300" y="2609850"/>
            <a:ext cx="381000" cy="3048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772400" y="295275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8077200" y="2266950"/>
            <a:ext cx="381000" cy="3048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772400" y="514350"/>
            <a:ext cx="533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8153400" y="361950"/>
            <a:ext cx="3048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7924800" y="590550"/>
            <a:ext cx="45720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305800" y="514350"/>
            <a:ext cx="533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8115300" y="1009650"/>
            <a:ext cx="457200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 flipV="1">
            <a:off x="7848600" y="1123950"/>
            <a:ext cx="457200" cy="15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001000" y="971550"/>
            <a:ext cx="533400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8458200" y="590550"/>
            <a:ext cx="457200" cy="30480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924800" y="1885950"/>
            <a:ext cx="990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8077200" y="2266950"/>
            <a:ext cx="38100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7734300" y="2609850"/>
            <a:ext cx="38100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077200" y="2571750"/>
            <a:ext cx="457200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The idea is to keep these structures as squat as possible!</a:t>
            </a:r>
          </a:p>
          <a:p>
            <a:pPr lvl="1"/>
            <a:r>
              <a:rPr lang="en-US" dirty="0" smtClean="0"/>
              <a:t>    </a:t>
            </a:r>
            <a:r>
              <a:rPr lang="en-US" dirty="0" smtClean="0">
                <a:solidFill>
                  <a:srgbClr val="00B0F0"/>
                </a:solidFill>
              </a:rPr>
              <a:t>Weight-balancing</a:t>
            </a:r>
            <a:r>
              <a:rPr lang="en-US" dirty="0" smtClean="0"/>
              <a:t> - make the root the node with more    </a:t>
            </a:r>
            <a:br>
              <a:rPr lang="en-US" dirty="0" smtClean="0"/>
            </a:br>
            <a:r>
              <a:rPr lang="en-US" dirty="0" smtClean="0"/>
              <a:t>    descendants (minimize distance to root for most nodes)</a:t>
            </a:r>
          </a:p>
          <a:p>
            <a:pPr>
              <a:buNone/>
            </a:pPr>
            <a:r>
              <a:rPr lang="en-US" dirty="0" smtClean="0"/>
              <a:t>                      </a:t>
            </a:r>
          </a:p>
          <a:p>
            <a:pPr lvl="1"/>
            <a:r>
              <a:rPr lang="en-US" dirty="0" smtClean="0"/>
              <a:t>    </a:t>
            </a:r>
            <a:r>
              <a:rPr lang="en-US" dirty="0" smtClean="0">
                <a:solidFill>
                  <a:srgbClr val="00B0F0"/>
                </a:solidFill>
              </a:rPr>
              <a:t>Path compression </a:t>
            </a:r>
            <a:r>
              <a:rPr lang="en-US" dirty="0" smtClean="0"/>
              <a:t>- make each node we come across point </a:t>
            </a:r>
            <a:br>
              <a:rPr lang="en-US" dirty="0" smtClean="0"/>
            </a:br>
            <a:r>
              <a:rPr lang="en-US" dirty="0" smtClean="0"/>
              <a:t>    directly to its root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de-DE" sz="25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5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500" dirty="0" err="1" smtClean="0">
                <a:latin typeface="Courier New" pitchFamily="49" charset="0"/>
                <a:cs typeface="Courier New" pitchFamily="49" charset="0"/>
              </a:rPr>
              <a:t>find(x</a:t>
            </a:r>
            <a:r>
              <a:rPr lang="de-DE" sz="25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de-DE" sz="25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2500" dirty="0" err="1" smtClean="0">
                <a:latin typeface="Courier New" pitchFamily="49" charset="0"/>
                <a:cs typeface="Courier New" pitchFamily="49" charset="0"/>
              </a:rPr>
              <a:t>hile(</a:t>
            </a:r>
            <a:r>
              <a:rPr lang="de-DE" sz="2500" dirty="0" err="1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de-DE" sz="2500" dirty="0" err="1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2500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de-DE" sz="2500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de-DE" sz="2500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de-DE" sz="25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de-DE" sz="25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de-DE" sz="25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de-DE" sz="2500" dirty="0" smtClean="0">
                <a:latin typeface="Courier New" pitchFamily="49" charset="0"/>
                <a:cs typeface="Courier New" pitchFamily="49" charset="0"/>
              </a:rPr>
              <a:t>	t = x;</a:t>
            </a:r>
          </a:p>
          <a:p>
            <a:pPr>
              <a:buNone/>
            </a:pPr>
            <a:r>
              <a:rPr lang="de-DE" sz="2500" dirty="0" smtClean="0">
                <a:latin typeface="Courier New" pitchFamily="49" charset="0"/>
                <a:cs typeface="Courier New" pitchFamily="49" charset="0"/>
              </a:rPr>
              <a:t>	x =</a:t>
            </a:r>
            <a:r>
              <a:rPr lang="de-DE" sz="2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500" dirty="0" err="1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de-DE" sz="2500" dirty="0" err="1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2500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de-DE" sz="25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de-DE" sz="2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2500" dirty="0" err="1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de-DE" sz="2500" dirty="0" err="1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25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de-DE" sz="2500" dirty="0" smtClean="0">
                <a:latin typeface="Courier New" pitchFamily="49" charset="0"/>
                <a:cs typeface="Courier New" pitchFamily="49" charset="0"/>
              </a:rPr>
              <a:t>] = i;</a:t>
            </a:r>
          </a:p>
          <a:p>
            <a:pPr>
              <a:buNone/>
            </a:pPr>
            <a:r>
              <a:rPr lang="de-DE" sz="25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029200" y="211455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724400" y="280035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648200" y="356235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stCxn id="8" idx="0"/>
            <a:endCxn id="7" idx="3"/>
          </p:cNvCxnSpPr>
          <p:nvPr/>
        </p:nvCxnSpPr>
        <p:spPr>
          <a:xfrm rot="5400000" flipH="1" flipV="1">
            <a:off x="4844279" y="2548475"/>
            <a:ext cx="360596" cy="143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0"/>
            <a:endCxn id="8" idx="4"/>
          </p:cNvCxnSpPr>
          <p:nvPr/>
        </p:nvCxnSpPr>
        <p:spPr>
          <a:xfrm rot="5400000" flipH="1" flipV="1">
            <a:off x="4724400" y="333375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572000" y="424815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12" idx="0"/>
            <a:endCxn id="9" idx="4"/>
          </p:cNvCxnSpPr>
          <p:nvPr/>
        </p:nvCxnSpPr>
        <p:spPr>
          <a:xfrm rot="5400000" flipH="1" flipV="1">
            <a:off x="4686300" y="405765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86400" y="21145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29200" y="4324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67200" y="41719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1600" y="3562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4281055" y="2337955"/>
            <a:ext cx="751609" cy="2057400"/>
          </a:xfrm>
          <a:custGeom>
            <a:avLst/>
            <a:gdLst>
              <a:gd name="connsiteX0" fmla="*/ 294409 w 751609"/>
              <a:gd name="connsiteY0" fmla="*/ 2057400 h 2057400"/>
              <a:gd name="connsiteX1" fmla="*/ 76200 w 751609"/>
              <a:gd name="connsiteY1" fmla="*/ 696190 h 2057400"/>
              <a:gd name="connsiteX2" fmla="*/ 751609 w 751609"/>
              <a:gd name="connsiteY2" fmla="*/ 0 h 2057400"/>
              <a:gd name="connsiteX3" fmla="*/ 751609 w 751609"/>
              <a:gd name="connsiteY3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1609" h="2057400">
                <a:moveTo>
                  <a:pt x="294409" y="2057400"/>
                </a:moveTo>
                <a:cubicBezTo>
                  <a:pt x="147204" y="1548245"/>
                  <a:pt x="0" y="1039090"/>
                  <a:pt x="76200" y="696190"/>
                </a:cubicBezTo>
                <a:cubicBezTo>
                  <a:pt x="152400" y="353290"/>
                  <a:pt x="751609" y="0"/>
                  <a:pt x="751609" y="0"/>
                </a:cubicBezTo>
                <a:lnTo>
                  <a:pt x="751609" y="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419600" y="32575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81600" y="2800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4492337" y="2400300"/>
            <a:ext cx="571499" cy="1215736"/>
          </a:xfrm>
          <a:custGeom>
            <a:avLst/>
            <a:gdLst>
              <a:gd name="connsiteX0" fmla="*/ 197427 w 571499"/>
              <a:gd name="connsiteY0" fmla="*/ 1215736 h 1215736"/>
              <a:gd name="connsiteX1" fmla="*/ 62345 w 571499"/>
              <a:gd name="connsiteY1" fmla="*/ 665018 h 1215736"/>
              <a:gd name="connsiteX2" fmla="*/ 571499 w 571499"/>
              <a:gd name="connsiteY2" fmla="*/ 0 h 121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499" h="1215736">
                <a:moveTo>
                  <a:pt x="197427" y="1215736"/>
                </a:moveTo>
                <a:cubicBezTo>
                  <a:pt x="98713" y="1041688"/>
                  <a:pt x="0" y="867641"/>
                  <a:pt x="62345" y="665018"/>
                </a:cubicBezTo>
                <a:cubicBezTo>
                  <a:pt x="124690" y="462395"/>
                  <a:pt x="490104" y="114300"/>
                  <a:pt x="571499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29400" y="249555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867400" y="325755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05600" y="325755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7620000" y="325755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>
            <a:stCxn id="23" idx="0"/>
            <a:endCxn id="22" idx="3"/>
          </p:cNvCxnSpPr>
          <p:nvPr/>
        </p:nvCxnSpPr>
        <p:spPr>
          <a:xfrm rot="5400000" flipH="1" flipV="1">
            <a:off x="6177779" y="2738975"/>
            <a:ext cx="436796" cy="600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0"/>
            <a:endCxn id="22" idx="4"/>
          </p:cNvCxnSpPr>
          <p:nvPr/>
        </p:nvCxnSpPr>
        <p:spPr>
          <a:xfrm rot="16200000" flipV="1">
            <a:off x="6705600" y="302895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1"/>
            <a:endCxn id="22" idx="5"/>
          </p:cNvCxnSpPr>
          <p:nvPr/>
        </p:nvCxnSpPr>
        <p:spPr>
          <a:xfrm rot="16200000" flipV="1">
            <a:off x="7107004" y="2733395"/>
            <a:ext cx="492592" cy="667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39000" y="2419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6" grpId="1"/>
      <p:bldP spid="17" grpId="0"/>
      <p:bldP spid="17" grpId="1"/>
      <p:bldP spid="18" grpId="0" animBg="1"/>
      <p:bldP spid="19" grpId="0" build="allAtOnce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balancing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57200" y="1362287"/>
            <a:ext cx="3886200" cy="530352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486400" y="142875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sz</a:t>
            </a:r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4953000" y="211455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5486400" y="211455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6019800" y="211455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2" name="Straight Arrow Connector 11"/>
          <p:cNvCxnSpPr>
            <a:stCxn id="8" idx="0"/>
            <a:endCxn id="7" idx="3"/>
          </p:cNvCxnSpPr>
          <p:nvPr/>
        </p:nvCxnSpPr>
        <p:spPr>
          <a:xfrm rot="5400000" flipH="1" flipV="1">
            <a:off x="5187179" y="1748375"/>
            <a:ext cx="360596" cy="371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7" idx="4"/>
          </p:cNvCxnSpPr>
          <p:nvPr/>
        </p:nvCxnSpPr>
        <p:spPr>
          <a:xfrm rot="5400000" flipH="1" flipV="1">
            <a:off x="5562600" y="196215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0"/>
            <a:endCxn id="7" idx="5"/>
          </p:cNvCxnSpPr>
          <p:nvPr/>
        </p:nvCxnSpPr>
        <p:spPr>
          <a:xfrm rot="16200000" flipV="1">
            <a:off x="5882225" y="1748374"/>
            <a:ext cx="360596" cy="371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57800" y="12001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53000" y="24955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62600" y="24955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24955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43400" y="280035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B C D E F G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1 2 3 4 5 6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1 1 1 5 5 5 1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239000" y="142875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sz</a:t>
            </a:r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23" name="Oval 22"/>
          <p:cNvSpPr/>
          <p:nvPr/>
        </p:nvSpPr>
        <p:spPr>
          <a:xfrm>
            <a:off x="6934200" y="211455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Oval 23"/>
          <p:cNvSpPr/>
          <p:nvPr/>
        </p:nvSpPr>
        <p:spPr>
          <a:xfrm>
            <a:off x="7696200" y="211455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5" name="Straight Arrow Connector 24"/>
          <p:cNvCxnSpPr>
            <a:stCxn id="23" idx="0"/>
            <a:endCxn id="22" idx="3"/>
          </p:cNvCxnSpPr>
          <p:nvPr/>
        </p:nvCxnSpPr>
        <p:spPr>
          <a:xfrm rot="5400000" flipH="1" flipV="1">
            <a:off x="7054079" y="1862675"/>
            <a:ext cx="360596" cy="143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0"/>
            <a:endCxn id="22" idx="5"/>
          </p:cNvCxnSpPr>
          <p:nvPr/>
        </p:nvCxnSpPr>
        <p:spPr>
          <a:xfrm rot="16200000" flipV="1">
            <a:off x="7596725" y="1786474"/>
            <a:ext cx="360596" cy="295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0400" y="13525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34200" y="24955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772400" y="24955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7315200" y="295275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781800" y="363855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2" name="Oval 51"/>
          <p:cNvSpPr/>
          <p:nvPr/>
        </p:nvSpPr>
        <p:spPr>
          <a:xfrm>
            <a:off x="7315200" y="363855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3" name="Oval 52"/>
          <p:cNvSpPr/>
          <p:nvPr/>
        </p:nvSpPr>
        <p:spPr>
          <a:xfrm>
            <a:off x="8382000" y="356235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4" name="Straight Arrow Connector 53"/>
          <p:cNvCxnSpPr>
            <a:stCxn id="51" idx="0"/>
            <a:endCxn id="50" idx="3"/>
          </p:cNvCxnSpPr>
          <p:nvPr/>
        </p:nvCxnSpPr>
        <p:spPr>
          <a:xfrm rot="5400000" flipH="1" flipV="1">
            <a:off x="7015979" y="3272375"/>
            <a:ext cx="360596" cy="371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0"/>
            <a:endCxn id="50" idx="4"/>
          </p:cNvCxnSpPr>
          <p:nvPr/>
        </p:nvCxnSpPr>
        <p:spPr>
          <a:xfrm rot="5400000" flipH="1" flipV="1">
            <a:off x="7391400" y="348615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3" idx="0"/>
            <a:endCxn id="50" idx="6"/>
          </p:cNvCxnSpPr>
          <p:nvPr/>
        </p:nvCxnSpPr>
        <p:spPr>
          <a:xfrm rot="16200000" flipV="1">
            <a:off x="7981950" y="2933700"/>
            <a:ext cx="4191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010400" y="28765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781800" y="40195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15200" y="39433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610600" y="37909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7848600" y="356235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543800" y="424815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Oval 63"/>
          <p:cNvSpPr/>
          <p:nvPr/>
        </p:nvSpPr>
        <p:spPr>
          <a:xfrm>
            <a:off x="8305800" y="424815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5" name="Straight Arrow Connector 64"/>
          <p:cNvCxnSpPr>
            <a:stCxn id="63" idx="0"/>
            <a:endCxn id="62" idx="3"/>
          </p:cNvCxnSpPr>
          <p:nvPr/>
        </p:nvCxnSpPr>
        <p:spPr>
          <a:xfrm rot="5400000" flipH="1" flipV="1">
            <a:off x="7663679" y="3996275"/>
            <a:ext cx="360596" cy="143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4" idx="0"/>
            <a:endCxn id="62" idx="5"/>
          </p:cNvCxnSpPr>
          <p:nvPr/>
        </p:nvCxnSpPr>
        <p:spPr>
          <a:xfrm rot="16200000" flipV="1">
            <a:off x="8206325" y="3920074"/>
            <a:ext cx="360596" cy="295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924800" y="38671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620000" y="45529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458200" y="45529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71" name="Straight Arrow Connector 70"/>
          <p:cNvCxnSpPr>
            <a:endCxn id="50" idx="5"/>
          </p:cNvCxnSpPr>
          <p:nvPr/>
        </p:nvCxnSpPr>
        <p:spPr>
          <a:xfrm rot="10800000">
            <a:off x="7705446" y="3277954"/>
            <a:ext cx="295559" cy="2843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7315200" y="287655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sz</a:t>
            </a:r>
            <a:r>
              <a:rPr lang="en-US" sz="1200" dirty="0" smtClean="0"/>
              <a:t>7</a:t>
            </a:r>
            <a:endParaRPr lang="en-US" sz="1200" dirty="0"/>
          </a:p>
        </p:txBody>
      </p:sp>
      <p:pic>
        <p:nvPicPr>
          <p:cNvPr id="47" name="Content Placeholder 46" descr="Screen Shot 2013-09-24 at 7.56.21 AM.png"/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 t="-50716" b="-50716"/>
          <a:stretch>
            <a:fillRect/>
          </a:stretch>
        </p:blipFill>
        <p:spPr>
          <a:xfrm>
            <a:off x="457200" y="1276350"/>
            <a:ext cx="3886200" cy="2628900"/>
          </a:xfrm>
        </p:spPr>
      </p:pic>
      <p:sp>
        <p:nvSpPr>
          <p:cNvPr id="48" name="TextBox 47"/>
          <p:cNvSpPr txBox="1"/>
          <p:nvPr/>
        </p:nvSpPr>
        <p:spPr>
          <a:xfrm>
            <a:off x="5791200" y="66675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</a:t>
            </a:r>
            <a:r>
              <a:rPr lang="en-US" dirty="0" err="1" smtClean="0"/>
              <a:t>nion(A,E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962400" y="333375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r>
              <a:rPr lang="en-US" dirty="0" smtClean="0"/>
              <a:t>d[]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105400" y="333375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</a:p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7" grpId="0"/>
      <p:bldP spid="58" grpId="0"/>
      <p:bldP spid="59" grpId="0"/>
      <p:bldP spid="60" grpId="0"/>
      <p:bldP spid="62" grpId="0" animBg="1"/>
      <p:bldP spid="63" grpId="0" animBg="1"/>
      <p:bldP spid="64" grpId="0" animBg="1"/>
      <p:bldP spid="67" grpId="0"/>
      <p:bldP spid="68" grpId="0"/>
      <p:bldP spid="69" grpId="0"/>
      <p:bldP spid="76" grpId="0" animBg="1"/>
      <p:bldP spid="48" grpId="0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Worst-case analysis is difficult in this problem since the analysis depends on the number of </a:t>
            </a:r>
            <a:r>
              <a:rPr lang="en-US" dirty="0" smtClean="0">
                <a:solidFill>
                  <a:srgbClr val="00B0F0"/>
                </a:solidFill>
              </a:rPr>
              <a:t>find</a:t>
            </a:r>
            <a:r>
              <a:rPr lang="en-US" dirty="0" smtClean="0"/>
              <a:t> operations and on the order in which the </a:t>
            </a:r>
            <a:r>
              <a:rPr lang="en-US" dirty="0" smtClean="0">
                <a:solidFill>
                  <a:srgbClr val="00B0F0"/>
                </a:solidFill>
              </a:rPr>
              <a:t>union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F0"/>
                </a:solidFill>
              </a:rPr>
              <a:t>find</a:t>
            </a:r>
            <a:r>
              <a:rPr lang="en-US" dirty="0" smtClean="0"/>
              <a:t> operations appear.</a:t>
            </a:r>
          </a:p>
          <a:p>
            <a:r>
              <a:rPr lang="en-US" dirty="0" smtClean="0"/>
              <a:t>We do know if weight balancing and path compression are used to build a graph with |E| edges then the run-time is very nearly linear.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Determines whether a graph on |V| vertices and </a:t>
            </a:r>
            <a:br>
              <a:rPr lang="en-US" dirty="0" smtClean="0"/>
            </a:br>
            <a:r>
              <a:rPr lang="en-US" dirty="0" smtClean="0"/>
              <a:t>|E| edges is connected in space proportional to </a:t>
            </a:r>
            <a:br>
              <a:rPr lang="en-US" dirty="0" smtClean="0"/>
            </a:br>
            <a:r>
              <a:rPr lang="en-US" dirty="0" smtClean="0"/>
              <a:t>|V| and runs in almost linear time with respect to </a:t>
            </a:r>
            <a:br>
              <a:rPr lang="en-US" dirty="0" smtClean="0"/>
            </a:br>
            <a:r>
              <a:rPr lang="en-US" dirty="0" smtClean="0"/>
              <a:t>|V|.</a:t>
            </a:r>
          </a:p>
          <a:p>
            <a:r>
              <a:rPr lang="en-US" dirty="0" smtClean="0"/>
              <a:t>This is an improvement over depth-first search since we don’t have to store the edges.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binary relation on a set A is said to be an </a:t>
            </a:r>
            <a:r>
              <a:rPr lang="en-US" b="1" dirty="0" smtClean="0"/>
              <a:t>equivalence relation </a:t>
            </a:r>
            <a:r>
              <a:rPr lang="en-US" dirty="0" smtClean="0"/>
              <a:t>on A if and only if the following are satisfied</a:t>
            </a:r>
          </a:p>
          <a:p>
            <a:pPr lvl="1"/>
            <a:r>
              <a:rPr lang="en-US" dirty="0" smtClean="0"/>
              <a:t>(x, x) in R for each x in A. (</a:t>
            </a:r>
            <a:r>
              <a:rPr lang="en-US" dirty="0" smtClean="0">
                <a:solidFill>
                  <a:srgbClr val="FF0000"/>
                </a:solidFill>
              </a:rPr>
              <a:t>reflexive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(x, y) in R then (y, x) in R. (</a:t>
            </a:r>
            <a:r>
              <a:rPr lang="en-US" dirty="0" smtClean="0">
                <a:solidFill>
                  <a:srgbClr val="FF0000"/>
                </a:solidFill>
              </a:rPr>
              <a:t>symmetric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if(x, y) and (y, z) in R then (x, z) in R. (</a:t>
            </a:r>
            <a:r>
              <a:rPr lang="en-US" dirty="0" smtClean="0">
                <a:solidFill>
                  <a:srgbClr val="FF0000"/>
                </a:solidFill>
              </a:rPr>
              <a:t>transitive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 = {1, 2, 5, 6, 10, 13}</a:t>
            </a:r>
            <a:br>
              <a:rPr lang="en-US" dirty="0" smtClean="0"/>
            </a:br>
            <a:r>
              <a:rPr lang="en-US" dirty="0" smtClean="0"/>
              <a:t>x R y if and only if x % 3 = y % 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(do on the board)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276350"/>
            <a:ext cx="8153400" cy="3276600"/>
          </a:xfrm>
        </p:spPr>
        <p:txBody>
          <a:bodyPr/>
          <a:lstStyle/>
          <a:p>
            <a:r>
              <a:rPr lang="en-US" dirty="0" smtClean="0"/>
              <a:t>Let R be an equivalence relation on A. Let a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A the equivalence class [a] = {x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A | x R a}.</a:t>
            </a:r>
          </a:p>
          <a:p>
            <a:r>
              <a:rPr lang="en-US" dirty="0" smtClean="0">
                <a:sym typeface="Symbol"/>
              </a:rPr>
              <a:t> [a] = A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               [a], where b is a member of [a]</a:t>
            </a:r>
          </a:p>
          <a:p>
            <a:r>
              <a:rPr lang="en-US" dirty="0" smtClean="0">
                <a:sym typeface="Symbol"/>
              </a:rPr>
              <a:t>[a]  [b] =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                , otherwise   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2743200" y="2800350"/>
            <a:ext cx="304800" cy="1524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272415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</a:t>
            </a:r>
            <a:r>
              <a:rPr lang="en-US" sz="1200" dirty="0" smtClean="0">
                <a:sym typeface="Symbol"/>
              </a:rPr>
              <a:t></a:t>
            </a:r>
            <a:r>
              <a:rPr lang="en-US" sz="1200" dirty="0" smtClean="0"/>
              <a:t> A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5867400" y="3333750"/>
            <a:ext cx="2362200" cy="1600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0" name="Straight Connector 9"/>
          <p:cNvCxnSpPr>
            <a:stCxn id="6" idx="0"/>
            <a:endCxn id="6" idx="4"/>
          </p:cNvCxnSpPr>
          <p:nvPr/>
        </p:nvCxnSpPr>
        <p:spPr>
          <a:xfrm rot="16200000" flipH="1">
            <a:off x="6248400" y="4133850"/>
            <a:ext cx="1600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0"/>
          </p:cNvCxnSpPr>
          <p:nvPr/>
        </p:nvCxnSpPr>
        <p:spPr>
          <a:xfrm rot="16200000" flipH="1">
            <a:off x="6953250" y="3429000"/>
            <a:ext cx="1219200" cy="1028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19800" y="39433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67600" y="34861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86600" y="37909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67600" y="43243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53200" y="34861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77000" y="44005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477000" y="371475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781800" y="470535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248400" y="409575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91400" y="455295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391400" y="394335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772400" y="363855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 G be a graph with V vertices and E edges.  Let R be a binary relation on V defined as follows:   (x, y) in R if and only if vertex x and vertex y are in the same connected component of G.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1581150"/>
            <a:ext cx="434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         3</a:t>
            </a:r>
          </a:p>
          <a:p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           1   </a:t>
            </a:r>
          </a:p>
          <a:p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 2                7       8               9</a:t>
            </a:r>
          </a:p>
          <a:p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                                  11</a:t>
            </a:r>
          </a:p>
          <a:p>
            <a:endParaRPr lang="pt-B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    6         5          10                   </a:t>
            </a:r>
          </a:p>
          <a:p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                       12          13     </a:t>
            </a:r>
          </a:p>
          <a:p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      4</a:t>
            </a:r>
          </a:p>
          <a:p>
            <a:endParaRPr lang="pt-B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</a:p>
          <a:p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         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486400" y="1962150"/>
            <a:ext cx="3048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5105400" y="2114550"/>
            <a:ext cx="5334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38800" y="2114550"/>
            <a:ext cx="5334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34000" y="2571750"/>
            <a:ext cx="5334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5257800" y="219075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5791200" y="219075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5181600" y="2724150"/>
            <a:ext cx="457200" cy="1524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5448300" y="2609850"/>
            <a:ext cx="457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10400" y="2114550"/>
            <a:ext cx="9906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10400" y="2647950"/>
            <a:ext cx="457200" cy="3810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6667500" y="2686050"/>
            <a:ext cx="381000" cy="3048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05600" y="302895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010400" y="2343150"/>
            <a:ext cx="381000" cy="3048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48200" y="3409950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= {1, 2, 3, 4, 5, 6, 7}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[8] = [9] = {8, 9}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[10] = [11] = [12] = [13] = {10, 11, 12, 13}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can we find equivalence classes?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Given a set of elements, it is often useful to partition them into a number of separate, non-overlapping sets.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b="1" dirty="0" smtClean="0"/>
              <a:t>union-find structure</a:t>
            </a:r>
            <a:r>
              <a:rPr lang="en-US" dirty="0" smtClean="0"/>
              <a:t> keeps track of such a partitioning and performs two useful operations: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Find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Determines which set a particular element is in and is useful for determining if two elements are in the same set. 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Union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Combines or merges two disjoint sets into a single set.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Representing sets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Represent each set using a rooted tree, where each node points to its parent instead of its children.</a:t>
            </a:r>
          </a:p>
          <a:p>
            <a:r>
              <a:rPr lang="en-US" dirty="0" smtClean="0"/>
              <a:t>Furthermore, let the </a:t>
            </a:r>
            <a:r>
              <a:rPr lang="en-US" b="1" dirty="0" smtClean="0"/>
              <a:t>name of the set </a:t>
            </a:r>
            <a:r>
              <a:rPr lang="en-US" dirty="0" smtClean="0"/>
              <a:t>be the name of the item stored at the root.</a:t>
            </a:r>
          </a:p>
          <a:p>
            <a:r>
              <a:rPr lang="en-US" dirty="0" smtClean="0"/>
              <a:t>To </a:t>
            </a:r>
            <a:r>
              <a:rPr lang="en-US" b="1" dirty="0" smtClean="0"/>
              <a:t>find</a:t>
            </a:r>
            <a:r>
              <a:rPr lang="en-US" dirty="0" smtClean="0"/>
              <a:t> out which subset we are in or to determine if two items are in the same subset simply travel to the root.</a:t>
            </a:r>
          </a:p>
          <a:p>
            <a:r>
              <a:rPr lang="en-US" dirty="0" smtClean="0"/>
              <a:t>To find the </a:t>
            </a:r>
            <a:r>
              <a:rPr lang="en-US" b="1" dirty="0" smtClean="0"/>
              <a:t>union</a:t>
            </a:r>
            <a:r>
              <a:rPr lang="en-US" dirty="0" smtClean="0"/>
              <a:t> of two subsets simply make the root of one of the trees point to the other.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8305800" y="1428750"/>
            <a:ext cx="609600" cy="1219200"/>
            <a:chOff x="8305800" y="1428750"/>
            <a:chExt cx="609600" cy="1219200"/>
          </a:xfrm>
        </p:grpSpPr>
        <p:sp>
          <p:nvSpPr>
            <p:cNvPr id="4" name="Oval 3"/>
            <p:cNvSpPr/>
            <p:nvPr/>
          </p:nvSpPr>
          <p:spPr>
            <a:xfrm>
              <a:off x="8458200" y="1428750"/>
              <a:ext cx="228600" cy="228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8458200" y="1885950"/>
              <a:ext cx="228600" cy="228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305800" y="2419350"/>
              <a:ext cx="228600" cy="228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5" idx="0"/>
              <a:endCxn id="4" idx="4"/>
            </p:cNvCxnSpPr>
            <p:nvPr/>
          </p:nvCxnSpPr>
          <p:spPr>
            <a:xfrm rot="5400000" flipH="1" flipV="1">
              <a:off x="8458200" y="1771650"/>
              <a:ext cx="2286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0"/>
              <a:endCxn id="5" idx="3"/>
            </p:cNvCxnSpPr>
            <p:nvPr/>
          </p:nvCxnSpPr>
          <p:spPr>
            <a:xfrm rot="5400000" flipH="1" flipV="1">
              <a:off x="8286750" y="2214422"/>
              <a:ext cx="338278" cy="715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6200000" flipV="1">
              <a:off x="8534400" y="2190750"/>
              <a:ext cx="3048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8686800" y="2419350"/>
              <a:ext cx="228600" cy="228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8382000" y="127635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Find API</a:t>
            </a:r>
            <a:endParaRPr lang="en-US" dirty="0"/>
          </a:p>
        </p:txBody>
      </p:sp>
      <p:pic>
        <p:nvPicPr>
          <p:cNvPr id="9" name="Content Placeholder 8" descr="Screen Shot 2013-09-23 at 7.39.32 AM.png"/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 t="-11113" b="-11113"/>
          <a:stretch>
            <a:fillRect/>
          </a:stretch>
        </p:blipFill>
        <p:spPr/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1215</Words>
  <Application>Microsoft Macintosh PowerPoint</Application>
  <PresentationFormat>On-screen Show (16:9)</PresentationFormat>
  <Paragraphs>230</Paragraphs>
  <Slides>25</Slides>
  <Notes>14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WidescreenPresentation</vt:lpstr>
      <vt:lpstr>Graph Searching</vt:lpstr>
      <vt:lpstr>Binary relation</vt:lpstr>
      <vt:lpstr>Equivalence relation</vt:lpstr>
      <vt:lpstr>Example</vt:lpstr>
      <vt:lpstr>Equivalence class</vt:lpstr>
      <vt:lpstr>Graph example</vt:lpstr>
      <vt:lpstr>How can we find equivalence classes?</vt:lpstr>
      <vt:lpstr>Representing sets in general</vt:lpstr>
      <vt:lpstr>Union Find API</vt:lpstr>
      <vt:lpstr>Example</vt:lpstr>
      <vt:lpstr>Example continued</vt:lpstr>
      <vt:lpstr>Union-Find (Quick-find)</vt:lpstr>
      <vt:lpstr>Analysis of Quick-find</vt:lpstr>
      <vt:lpstr>Union-Find (Quick-union)</vt:lpstr>
      <vt:lpstr>Quick-Union</vt:lpstr>
      <vt:lpstr>Quick-union (tinyUF.txt)</vt:lpstr>
      <vt:lpstr>Quick-Union analysis</vt:lpstr>
      <vt:lpstr>Weighted Quick-Union</vt:lpstr>
      <vt:lpstr>Worst-case performance</vt:lpstr>
      <vt:lpstr>Slide 20</vt:lpstr>
      <vt:lpstr>Improvements</vt:lpstr>
      <vt:lpstr>Path compression</vt:lpstr>
      <vt:lpstr>Weight balancing</vt:lpstr>
      <vt:lpstr>Analysis</vt:lpstr>
      <vt:lpstr>Application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2013-09-24T11:26:14Z</dcterms:created>
  <dcterms:modified xsi:type="dcterms:W3CDTF">2013-09-24T12:09:35Z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