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29A15-CB06-2240-95BE-E87A1DBF5D82}" type="datetimeFigureOut">
              <a:rPr lang="en-US" smtClean="0"/>
              <a:t>2/2/14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ADFA2-2D65-1143-9329-3A059AF9A9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ADFA2-2D65-1143-9329-3A059AF9A93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D5D6-C5B2-BD44-94BF-A240ED84C1F0}" type="datetimeFigureOut">
              <a:rPr lang="en-US" smtClean="0"/>
              <a:t>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77B6-A8D3-4840-BB88-3604FA989E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first MST method, known as</a:t>
            </a:r>
            <a:r>
              <a:rPr lang="en-US" dirty="0" smtClean="0"/>
              <a:t> Prim’s algorithm, </a:t>
            </a:r>
            <a:r>
              <a:rPr lang="en-US" dirty="0"/>
              <a:t>is to attach</a:t>
            </a:r>
            <a:r>
              <a:rPr lang="en-US" dirty="0" smtClean="0"/>
              <a:t> a </a:t>
            </a:r>
            <a:r>
              <a:rPr lang="en-US" dirty="0"/>
              <a:t>new edge to a single growing tree at each step. Start with any vertex as a single-</a:t>
            </a:r>
            <a:r>
              <a:rPr lang="en-US" dirty="0" smtClean="0"/>
              <a:t>vertex </a:t>
            </a:r>
            <a:r>
              <a:rPr lang="en-US" dirty="0"/>
              <a:t>tree; then add</a:t>
            </a:r>
            <a:r>
              <a:rPr lang="en-US" dirty="0" smtClean="0"/>
              <a:t> V</a:t>
            </a:r>
            <a:r>
              <a:rPr lang="en-US" dirty="0"/>
              <a:t>-</a:t>
            </a:r>
            <a:r>
              <a:rPr lang="en-US" dirty="0" smtClean="0"/>
              <a:t>1 </a:t>
            </a:r>
            <a:r>
              <a:rPr lang="en-US" dirty="0"/>
              <a:t>edges to it, always taking next (coloring black) the minimum</a:t>
            </a:r>
            <a:r>
              <a:rPr lang="en-US" dirty="0" smtClean="0"/>
              <a:t>-weight </a:t>
            </a:r>
            <a:r>
              <a:rPr lang="en-US" dirty="0"/>
              <a:t>edge that connects a vertex on the tree to a vertex not yet</a:t>
            </a:r>
            <a:r>
              <a:rPr lang="en-US" dirty="0" smtClean="0"/>
              <a:t> on </a:t>
            </a:r>
            <a:r>
              <a:rPr lang="en-US" dirty="0"/>
              <a:t>the </a:t>
            </a:r>
            <a:r>
              <a:rPr lang="en-US" dirty="0" smtClean="0"/>
              <a:t>tree.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b="1" dirty="0" smtClean="0"/>
              <a:t>Vertices that are on the tree </a:t>
            </a:r>
            <a:r>
              <a:rPr lang="en-US" dirty="0" smtClean="0"/>
              <a:t>are those marked[]</a:t>
            </a:r>
          </a:p>
          <a:p>
            <a:pPr lvl="1"/>
            <a:r>
              <a:rPr lang="en-US" b="1" dirty="0" smtClean="0"/>
              <a:t>Edges on the tree </a:t>
            </a:r>
            <a:r>
              <a:rPr lang="en-US" dirty="0" smtClean="0"/>
              <a:t>are those placed in the queue </a:t>
            </a:r>
            <a:r>
              <a:rPr lang="en-US" dirty="0" err="1" smtClean="0"/>
              <a:t>mst</a:t>
            </a:r>
            <a:endParaRPr lang="en-US" dirty="0" smtClean="0"/>
          </a:p>
          <a:p>
            <a:pPr lvl="1"/>
            <a:r>
              <a:rPr lang="en-US" b="1" dirty="0" smtClean="0"/>
              <a:t>Crossing edges </a:t>
            </a:r>
            <a:r>
              <a:rPr lang="en-US" dirty="0" smtClean="0"/>
              <a:t>(an edge joining a vertex in the tree with one not in the tree) are those placed in the min priority queue </a:t>
            </a:r>
            <a:r>
              <a:rPr lang="en-US" dirty="0" err="1" smtClean="0"/>
              <a:t>pq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 Shot 2014-02-02 at 6.20.14 P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7" y="276480"/>
            <a:ext cx="5036382" cy="2004480"/>
          </a:xfrm>
        </p:spPr>
      </p:pic>
      <p:pic>
        <p:nvPicPr>
          <p:cNvPr id="10" name="Picture 9" descr="Screen Shot 2014-02-02 at 6.19.5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7" y="2540160"/>
            <a:ext cx="5202844" cy="999762"/>
          </a:xfrm>
          <a:prstGeom prst="rect">
            <a:avLst/>
          </a:prstGeom>
        </p:spPr>
      </p:pic>
      <p:pic>
        <p:nvPicPr>
          <p:cNvPr id="11" name="Picture 10" descr="Screen Shot 2014-02-02 at 6.16.2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22" y="3539922"/>
            <a:ext cx="3454400" cy="1447800"/>
          </a:xfrm>
          <a:prstGeom prst="rect">
            <a:avLst/>
          </a:prstGeom>
        </p:spPr>
      </p:pic>
      <p:pic>
        <p:nvPicPr>
          <p:cNvPr id="12" name="Picture 11" descr="Screen Shot 2014-02-02 at 6.16.4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47" y="5132160"/>
            <a:ext cx="4724400" cy="1460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997962" y="4570560"/>
            <a:ext cx="1836985" cy="108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02-02 at 6.17.24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998" y="129600"/>
            <a:ext cx="3479800" cy="1854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13391" y="1520640"/>
            <a:ext cx="1935284" cy="463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Shot 2014-02-02 at 6.17.42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391" y="1983800"/>
            <a:ext cx="3683000" cy="2120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557502" y="3326400"/>
            <a:ext cx="2586498" cy="778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 Shot 2014-02-02 at 6.17.5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598" y="4178000"/>
            <a:ext cx="3505200" cy="21209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313391" y="5555520"/>
            <a:ext cx="2056239" cy="10371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creen Shot 2014-02-02 at 6.18.15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22" y="3690990"/>
            <a:ext cx="3479800" cy="21717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321868" y="5132160"/>
            <a:ext cx="2393554" cy="1304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creen Shot 2014-02-02 at 6.18.28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3998" y="129600"/>
            <a:ext cx="3492500" cy="15113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529382" y="1520640"/>
            <a:ext cx="1840248" cy="267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creen Shot 2014-02-02 at 6.18.39 P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1569" y="2188080"/>
            <a:ext cx="35433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Lazy Prim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352550"/>
            <a:ext cx="8153400" cy="46781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at most E inserts into the PQ (once sent down an edge we won’t reuse edge).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most E 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deleteMin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operations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runtime is 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* time to insert + E * time to delete =</a:t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E log</a:t>
            </a:r>
            <a:r>
              <a:rPr lang="en-US" sz="2900" dirty="0"/>
              <a:t> 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Lazy Prim</a:t>
            </a:r>
          </a:p>
          <a:p>
            <a:pPr lvl="1"/>
            <a:r>
              <a:rPr lang="en-US" dirty="0" smtClean="0"/>
              <a:t>Space 			E</a:t>
            </a:r>
          </a:p>
          <a:p>
            <a:pPr lvl="1"/>
            <a:r>
              <a:rPr lang="en-US" dirty="0" smtClean="0"/>
              <a:t>Time 			E log E</a:t>
            </a:r>
            <a:endParaRPr lang="en-US" dirty="0"/>
          </a:p>
        </p:txBody>
      </p:sp>
      <p:pic>
        <p:nvPicPr>
          <p:cNvPr id="7" name="Picture 6" descr="Screen Shot 2014-02-02 at 6.43.2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891180"/>
            <a:ext cx="6299200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19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</a:t>
            </a:r>
            <a:r>
              <a:rPr lang="en-US" dirty="0" smtClean="0"/>
              <a:t>improve the </a:t>
            </a:r>
            <a:r>
              <a:rPr lang="en-US" dirty="0" err="1" smtClean="0"/>
              <a:t>LazyPrimMST</a:t>
            </a:r>
            <a:r>
              <a:rPr lang="en-US" dirty="0" smtClean="0"/>
              <a:t>, </a:t>
            </a:r>
            <a:r>
              <a:rPr lang="en-US" dirty="0"/>
              <a:t>we might try</a:t>
            </a:r>
            <a:r>
              <a:rPr lang="en-US" dirty="0" smtClean="0"/>
              <a:t> to </a:t>
            </a:r>
            <a:r>
              <a:rPr lang="en-US" dirty="0"/>
              <a:t>delete ineligible edges from the priority queue, so that the priority queue contains</a:t>
            </a:r>
            <a:r>
              <a:rPr lang="en-US" dirty="0" smtClean="0"/>
              <a:t> only the </a:t>
            </a:r>
            <a:r>
              <a:rPr lang="en-US" dirty="0"/>
              <a:t>crossing edges between tree vertices and non-tree vertices.</a:t>
            </a:r>
            <a:r>
              <a:rPr lang="en-US" dirty="0" smtClean="0"/>
              <a:t> </a:t>
            </a:r>
          </a:p>
          <a:p>
            <a:r>
              <a:rPr lang="en-US" dirty="0"/>
              <a:t>But we can </a:t>
            </a:r>
            <a:r>
              <a:rPr lang="en-US" dirty="0" smtClean="0"/>
              <a:t>eliminate </a:t>
            </a:r>
            <a:r>
              <a:rPr lang="en-US" dirty="0"/>
              <a:t>even more edges</a:t>
            </a:r>
            <a:r>
              <a:rPr lang="en-US" dirty="0" smtClean="0"/>
              <a:t>. </a:t>
            </a:r>
            <a:r>
              <a:rPr lang="en-US" dirty="0"/>
              <a:t>In short, we do not need to keep on the priority queue</a:t>
            </a:r>
            <a:r>
              <a:rPr lang="en-US" dirty="0" smtClean="0"/>
              <a:t> all of </a:t>
            </a:r>
            <a:r>
              <a:rPr lang="en-US" dirty="0"/>
              <a:t>the edges from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 to </a:t>
            </a:r>
            <a:r>
              <a:rPr lang="en-US" dirty="0"/>
              <a:t>tree vertices—we just need to keep track</a:t>
            </a:r>
            <a:r>
              <a:rPr lang="en-US" dirty="0" smtClean="0"/>
              <a:t> of </a:t>
            </a:r>
            <a:r>
              <a:rPr lang="en-US" dirty="0"/>
              <a:t>the minimum-weight edge and check whether the addition</a:t>
            </a:r>
            <a:r>
              <a:rPr lang="en-US" dirty="0" smtClean="0"/>
              <a:t> of </a:t>
            </a:r>
            <a:r>
              <a:rPr lang="en-US" dirty="0" err="1" smtClean="0"/>
              <a:t>v</a:t>
            </a:r>
            <a:r>
              <a:rPr lang="en-US" dirty="0" smtClean="0"/>
              <a:t> to </a:t>
            </a:r>
            <a:r>
              <a:rPr lang="en-US" dirty="0"/>
              <a:t>the tree necessitates that we update that minimum (</a:t>
            </a:r>
            <a:r>
              <a:rPr lang="en-US" dirty="0" smtClean="0"/>
              <a:t>because </a:t>
            </a:r>
            <a:r>
              <a:rPr lang="en-US" dirty="0"/>
              <a:t>of an edge</a:t>
            </a:r>
            <a:r>
              <a:rPr lang="en-US" dirty="0" smtClean="0"/>
              <a:t> </a:t>
            </a:r>
            <a:r>
              <a:rPr lang="en-US" dirty="0" err="1" smtClean="0"/>
              <a:t>v</a:t>
            </a:r>
            <a:r>
              <a:rPr lang="en-US" dirty="0" err="1"/>
              <a:t>-</a:t>
            </a:r>
            <a:r>
              <a:rPr lang="en-US" dirty="0" err="1" smtClean="0"/>
              <a:t>w</a:t>
            </a:r>
            <a:r>
              <a:rPr lang="en-US" dirty="0" smtClean="0"/>
              <a:t> that </a:t>
            </a:r>
            <a:r>
              <a:rPr lang="en-US" dirty="0"/>
              <a:t>has lower weight), which we can do</a:t>
            </a:r>
            <a:r>
              <a:rPr lang="en-US" dirty="0" smtClean="0"/>
              <a:t> as </a:t>
            </a:r>
            <a:r>
              <a:rPr lang="en-US" dirty="0"/>
              <a:t>we process each edge in</a:t>
            </a:r>
            <a:r>
              <a:rPr lang="en-US" dirty="0" smtClean="0"/>
              <a:t> </a:t>
            </a:r>
            <a:r>
              <a:rPr lang="en-US" dirty="0" err="1" smtClean="0"/>
              <a:t>v’s</a:t>
            </a:r>
            <a:r>
              <a:rPr lang="en-US" dirty="0" smtClean="0"/>
              <a:t> </a:t>
            </a:r>
            <a:r>
              <a:rPr lang="en-US" dirty="0"/>
              <a:t>adjacency list. In other words, we</a:t>
            </a:r>
            <a:r>
              <a:rPr lang="en-US" dirty="0" smtClean="0"/>
              <a:t> maintain </a:t>
            </a:r>
            <a:r>
              <a:rPr lang="en-US" dirty="0"/>
              <a:t>on the priority queue just</a:t>
            </a:r>
            <a:r>
              <a:rPr lang="en-US" dirty="0" smtClean="0"/>
              <a:t> one edge </a:t>
            </a:r>
            <a:r>
              <a:rPr lang="en-US" dirty="0"/>
              <a:t>for each non-tree vertex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: </a:t>
            </a:r>
            <a:r>
              <a:rPr lang="en-US" dirty="0"/>
              <a:t>the shortest</a:t>
            </a:r>
            <a:r>
              <a:rPr lang="en-US" dirty="0" smtClean="0"/>
              <a:t> edge </a:t>
            </a:r>
            <a:r>
              <a:rPr lang="en-US" dirty="0"/>
              <a:t>that connects it to the tree. Any longer edge connecting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 to </a:t>
            </a:r>
            <a:r>
              <a:rPr lang="en-US" dirty="0"/>
              <a:t>the tree will become</a:t>
            </a:r>
            <a:r>
              <a:rPr lang="en-US" dirty="0" smtClean="0"/>
              <a:t> ineligible </a:t>
            </a:r>
            <a:r>
              <a:rPr lang="en-US" dirty="0"/>
              <a:t>at some point, so there is no need to keep it on the priority queue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</a:p>
          <a:p>
            <a:pPr lvl="1"/>
            <a:r>
              <a:rPr lang="en-US" b="1" dirty="0" smtClean="0"/>
              <a:t>The marked[] and </a:t>
            </a:r>
            <a:r>
              <a:rPr lang="en-US" b="1" dirty="0" err="1" smtClean="0"/>
              <a:t>mst</a:t>
            </a:r>
            <a:r>
              <a:rPr lang="en-US" b="1" dirty="0" smtClean="0"/>
              <a:t> are replaced with the</a:t>
            </a:r>
            <a:r>
              <a:rPr lang="en-US" dirty="0" smtClean="0"/>
              <a:t> </a:t>
            </a:r>
            <a:r>
              <a:rPr lang="en-US" dirty="0" err="1" smtClean="0"/>
              <a:t>edgeTo</a:t>
            </a:r>
            <a:r>
              <a:rPr lang="en-US" dirty="0" smtClean="0"/>
              <a:t>[] and </a:t>
            </a:r>
            <a:r>
              <a:rPr lang="en-US" dirty="0" err="1" smtClean="0"/>
              <a:t>distTo</a:t>
            </a:r>
            <a:r>
              <a:rPr lang="en-US" dirty="0" smtClean="0"/>
              <a:t>[] arrays</a:t>
            </a:r>
          </a:p>
          <a:p>
            <a:pPr lvl="1"/>
            <a:r>
              <a:rPr lang="en-US" b="1" dirty="0" smtClean="0"/>
              <a:t>If </a:t>
            </a:r>
            <a:r>
              <a:rPr lang="en-US" b="1" dirty="0" err="1" smtClean="0"/>
              <a:t>v</a:t>
            </a:r>
            <a:r>
              <a:rPr lang="en-US" b="1" dirty="0" smtClean="0"/>
              <a:t> is not on the tree but has at least one edge connecting it to the tree then</a:t>
            </a:r>
            <a:r>
              <a:rPr lang="en-US" dirty="0" smtClean="0"/>
              <a:t> </a:t>
            </a:r>
            <a:r>
              <a:rPr lang="en-US" dirty="0" err="1" smtClean="0"/>
              <a:t>edgeTo[v</a:t>
            </a:r>
            <a:r>
              <a:rPr lang="en-US" dirty="0" smtClean="0"/>
              <a:t>] is the shortest edge connecting </a:t>
            </a:r>
            <a:r>
              <a:rPr lang="en-US" dirty="0" err="1" smtClean="0"/>
              <a:t>v</a:t>
            </a:r>
            <a:r>
              <a:rPr lang="en-US" dirty="0" smtClean="0"/>
              <a:t> to the tree and </a:t>
            </a:r>
            <a:r>
              <a:rPr lang="en-US" dirty="0" err="1" smtClean="0"/>
              <a:t>distTo[v</a:t>
            </a:r>
            <a:r>
              <a:rPr lang="en-US" dirty="0" smtClean="0"/>
              <a:t>] is the weight of that edge</a:t>
            </a:r>
          </a:p>
          <a:p>
            <a:pPr lvl="1"/>
            <a:r>
              <a:rPr lang="en-US" dirty="0" smtClean="0"/>
              <a:t>All such vertices </a:t>
            </a:r>
            <a:r>
              <a:rPr lang="en-US" dirty="0" err="1" smtClean="0"/>
              <a:t>v</a:t>
            </a:r>
            <a:r>
              <a:rPr lang="en-US" dirty="0" smtClean="0"/>
              <a:t> are maintained on an indexed-priority queue where </a:t>
            </a:r>
            <a:r>
              <a:rPr lang="en-US" dirty="0" err="1" smtClean="0"/>
              <a:t>v</a:t>
            </a:r>
            <a:r>
              <a:rPr lang="en-US" dirty="0" smtClean="0"/>
              <a:t> is the index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2-02 at 7.05.4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8400" cy="2019300"/>
          </a:xfrm>
          <a:prstGeom prst="rect">
            <a:avLst/>
          </a:prstGeom>
        </p:spPr>
      </p:pic>
      <p:pic>
        <p:nvPicPr>
          <p:cNvPr id="5" name="Picture 4" descr="Screen Shot 2014-02-02 at 7.06.0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5520"/>
            <a:ext cx="5588000" cy="299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81970" y="1321920"/>
            <a:ext cx="3689135" cy="6973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4-02-02 at 7.08.01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12720"/>
            <a:ext cx="4003680" cy="1545280"/>
          </a:xfrm>
          <a:prstGeom prst="rect">
            <a:avLst/>
          </a:prstGeom>
        </p:spPr>
      </p:pic>
      <p:pic>
        <p:nvPicPr>
          <p:cNvPr id="8" name="Picture 7" descr="Screen Shot 2014-02-02 at 7.10.04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0" y="0"/>
            <a:ext cx="4864100" cy="1358900"/>
          </a:xfrm>
          <a:prstGeom prst="rect">
            <a:avLst/>
          </a:prstGeom>
        </p:spPr>
      </p:pic>
      <p:pic>
        <p:nvPicPr>
          <p:cNvPr id="9" name="Picture 8" descr="Screen Shot 2014-02-02 at 7.10.27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612" y="1321920"/>
            <a:ext cx="4591388" cy="1323972"/>
          </a:xfrm>
          <a:prstGeom prst="rect">
            <a:avLst/>
          </a:prstGeom>
        </p:spPr>
      </p:pic>
      <p:pic>
        <p:nvPicPr>
          <p:cNvPr id="10" name="Picture 9" descr="Screen Shot 2014-02-02 at 7.10.42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235" y="2645892"/>
            <a:ext cx="3901891" cy="1082959"/>
          </a:xfrm>
          <a:prstGeom prst="rect">
            <a:avLst/>
          </a:prstGeom>
        </p:spPr>
      </p:pic>
      <p:pic>
        <p:nvPicPr>
          <p:cNvPr id="11" name="Picture 10" descr="Screen Shot 2014-02-02 at 7.10.52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349" y="3888000"/>
            <a:ext cx="3616777" cy="10716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30235" y="4777920"/>
            <a:ext cx="739770" cy="34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creen Shot 2014-02-02 at 7.11.04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0226" y="4959638"/>
            <a:ext cx="3771900" cy="1435100"/>
          </a:xfrm>
          <a:prstGeom prst="rect">
            <a:avLst/>
          </a:prstGeom>
        </p:spPr>
      </p:pic>
      <p:pic>
        <p:nvPicPr>
          <p:cNvPr id="14" name="Picture 13" descr="Screen Shot 2014-02-02 at 7.11.31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580" y="5448300"/>
            <a:ext cx="3721100" cy="1409700"/>
          </a:xfrm>
          <a:prstGeom prst="rect">
            <a:avLst/>
          </a:prstGeom>
        </p:spPr>
      </p:pic>
      <p:pic>
        <p:nvPicPr>
          <p:cNvPr id="15" name="Picture 14" descr="Screen Shot 2014-02-02 at 7.11.40 P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6360" y="8640"/>
            <a:ext cx="4065767" cy="133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Running Time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Eager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 			V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			E log V</a:t>
            </a:r>
          </a:p>
        </p:txBody>
      </p:sp>
      <p:pic>
        <p:nvPicPr>
          <p:cNvPr id="7" name="Picture 6" descr="Screen Shot 2014-02-02 at 7.23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28" y="3837360"/>
            <a:ext cx="482600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a</a:t>
            </a:r>
            <a:r>
              <a:rPr lang="en-US" dirty="0" smtClean="0"/>
              <a:t> spanning tree of </a:t>
            </a:r>
            <a:r>
              <a:rPr lang="en-US" dirty="0"/>
              <a:t>a graph is a</a:t>
            </a:r>
            <a:r>
              <a:rPr lang="en-US" dirty="0" smtClean="0"/>
              <a:t> connected </a:t>
            </a:r>
            <a:r>
              <a:rPr lang="en-US" dirty="0" err="1"/>
              <a:t>subgraph</a:t>
            </a:r>
            <a:r>
              <a:rPr lang="en-US" dirty="0"/>
              <a:t> with no cycles that includes all</a:t>
            </a:r>
            <a:r>
              <a:rPr lang="en-US" dirty="0" smtClean="0"/>
              <a:t> the </a:t>
            </a:r>
            <a:r>
              <a:rPr lang="en-US" dirty="0"/>
              <a:t>vertices.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 Shot 2014-02-02 at 5.29.1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99" y="3428999"/>
            <a:ext cx="3304813" cy="182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Upper bound on number of MST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352550"/>
            <a:ext cx="8153400" cy="47818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G be a complete graph on V vertices. We want to count the number of possible spanning trees where we chose one edge at each step in forming the MST</a:t>
            </a:r>
          </a:p>
          <a:p>
            <a:pPr marL="640080" lvl="1" indent="-274320" defTabSz="91440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at vertex v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</a:t>
            </a:r>
            <a:r>
              <a:rPr lang="en-US" dirty="0"/>
              <a:t>vertices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…, v</a:t>
            </a:r>
            <a:r>
              <a:rPr kumimoji="0" lang="en-US" sz="1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V-1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adjacent to it. So we must choose one of V - 1 vertices to form first edge. Use V for |V|.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the first edge (2 vertices) is chosen, there are 2(V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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2) possible edges.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the second edge (3 vertices) is chosen, there are 3(V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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edges.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</a:t>
            </a:r>
            <a:r>
              <a:rPr kumimoji="0" lang="en-US" sz="11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|V|-1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possible choices =  ∑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(V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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(V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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V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)/6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is O(V</a:t>
            </a:r>
            <a:r>
              <a:rPr kumimoji="0" lang="en-US" sz="1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3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</a:t>
            </a: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en-US" sz="1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1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</a:t>
            </a:r>
            <a:endParaRPr kumimoji="0" lang="en-US" sz="12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minimum </a:t>
            </a:r>
            <a:r>
              <a:rPr lang="en-US" dirty="0"/>
              <a:t>spanning </a:t>
            </a:r>
            <a:r>
              <a:rPr lang="en-US" dirty="0" smtClean="0"/>
              <a:t>tree (MST) </a:t>
            </a:r>
            <a:r>
              <a:rPr lang="en-US" dirty="0"/>
              <a:t>of an</a:t>
            </a:r>
            <a:r>
              <a:rPr lang="en-US" dirty="0" smtClean="0"/>
              <a:t> edge</a:t>
            </a:r>
            <a:r>
              <a:rPr lang="en-US" dirty="0"/>
              <a:t>-weighted graph is a spanning tree whose weight</a:t>
            </a:r>
            <a:r>
              <a:rPr lang="en-US" dirty="0" smtClean="0"/>
              <a:t> (</a:t>
            </a:r>
            <a:r>
              <a:rPr lang="en-US" dirty="0"/>
              <a:t>the sum of the weights of its edges) is no larger than</a:t>
            </a:r>
            <a:r>
              <a:rPr lang="en-US" dirty="0" smtClean="0"/>
              <a:t> the </a:t>
            </a:r>
            <a:r>
              <a:rPr lang="en-US" dirty="0"/>
              <a:t>weight of any other spanning tree.</a:t>
            </a:r>
          </a:p>
          <a:p>
            <a:endParaRPr lang="en-US" dirty="0"/>
          </a:p>
        </p:txBody>
      </p:sp>
      <p:pic>
        <p:nvPicPr>
          <p:cNvPr id="4" name="Picture 3" descr="Screen Shot 2014-02-02 at 5.33.0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05" y="4254061"/>
            <a:ext cx="3799563" cy="2236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48949" y="6287312"/>
            <a:ext cx="3630719" cy="373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27389" y="5090078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388352" y="4489335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06284" y="5933126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91073" y="4789706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91073" y="5933126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2309" y="4627834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42309" y="5190746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49314" y="5506700"/>
            <a:ext cx="32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5888" y="5772737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.58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35182" y="5344634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.16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5383" y="5747819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.38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83458" y="4852714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.28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66303" y="4852714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.19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9113" y="5066705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.34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31571" y="5403735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.37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9303" y="4489335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.29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1251" y="4575329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.32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2915" y="4821550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.36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9055" y="4917245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.17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55160" y="5518725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.40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1269" y="5401860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.26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9113" y="6041091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.93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35925" y="5341077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.35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52385" y="5120856"/>
            <a:ext cx="4439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.52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" name="Content Placeholder 3" descr="Screen Shot 2014-02-02 at 5.49.50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8808" r="-1880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Weighted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Graph class </a:t>
            </a:r>
          </a:p>
          <a:p>
            <a:r>
              <a:rPr lang="en-US" dirty="0" smtClean="0"/>
              <a:t>Exceptions:</a:t>
            </a:r>
          </a:p>
          <a:p>
            <a:pPr lvl="1"/>
            <a:r>
              <a:rPr lang="en-US" b="1" dirty="0" smtClean="0"/>
              <a:t>Bag&lt;Edge&gt; </a:t>
            </a:r>
            <a:r>
              <a:rPr lang="en-US" b="1" dirty="0" err="1" smtClean="0"/>
              <a:t>adj</a:t>
            </a:r>
            <a:r>
              <a:rPr lang="en-US" b="1" dirty="0" smtClean="0"/>
              <a:t> </a:t>
            </a:r>
            <a:r>
              <a:rPr lang="en-US" dirty="0" smtClean="0"/>
              <a:t>rather than Bag&lt;Integer&gt; </a:t>
            </a:r>
            <a:r>
              <a:rPr lang="en-US" dirty="0" err="1" smtClean="0"/>
              <a:t>adj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dges() method provides clients with the ability of iterating through all the edges in the graph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Content Placeholder 3" descr="Screen Shot 2014-02-02 at 5.59.44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9217" b="-2921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Content Placeholder 3" descr="Screen Shot 2014-02-02 at 6.00.29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1070" b="-1107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instance of </a:t>
            </a:r>
            <a:r>
              <a:rPr lang="en-US" dirty="0" err="1" smtClean="0"/>
              <a:t>EdgeWeightedGraph</a:t>
            </a:r>
            <a:endParaRPr lang="en-US" dirty="0"/>
          </a:p>
        </p:txBody>
      </p:sp>
      <p:pic>
        <p:nvPicPr>
          <p:cNvPr id="4" name="Content Placeholder 3" descr="Screen Shot 2014-02-02 at 6.02.28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100" b="-410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804</Words>
  <Application>Microsoft Macintosh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Minimum Spanning Trees</vt:lpstr>
      <vt:lpstr>Spanning Tree</vt:lpstr>
      <vt:lpstr>Slide 3</vt:lpstr>
      <vt:lpstr>Minimal Spanning Tree</vt:lpstr>
      <vt:lpstr>Applications</vt:lpstr>
      <vt:lpstr>Edge Weighted Graphs</vt:lpstr>
      <vt:lpstr>APIs</vt:lpstr>
      <vt:lpstr>APIs</vt:lpstr>
      <vt:lpstr>An instance of EdgeWeightedGraph</vt:lpstr>
      <vt:lpstr>Lazy Prim’s Algorithm</vt:lpstr>
      <vt:lpstr>Lazy Prim’s Algorithm</vt:lpstr>
      <vt:lpstr>Slide 12</vt:lpstr>
      <vt:lpstr>Slide 13</vt:lpstr>
      <vt:lpstr>Running Time</vt:lpstr>
      <vt:lpstr>Eager Prim’s Algorithm</vt:lpstr>
      <vt:lpstr>Eager Prim’s Algorithm</vt:lpstr>
      <vt:lpstr>Slide 17</vt:lpstr>
      <vt:lpstr>Slide 18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George Novacky</dc:creator>
  <cp:lastModifiedBy>George Novacky</cp:lastModifiedBy>
  <cp:revision>17</cp:revision>
  <dcterms:created xsi:type="dcterms:W3CDTF">2014-02-02T22:23:48Z</dcterms:created>
  <dcterms:modified xsi:type="dcterms:W3CDTF">2014-02-03T13:02:38Z</dcterms:modified>
</cp:coreProperties>
</file>