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7A47-152E-7349-9C17-3D27118266C8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2429-2F3D-9045-9E71-4D4FE881FF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Shortest Path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Given a graph G with negative edge-weights.</a:t>
            </a:r>
          </a:p>
          <a:p>
            <a:r>
              <a:rPr lang="en-US" dirty="0" smtClean="0"/>
              <a:t>If G has a negative-cycle, display it and stop.</a:t>
            </a:r>
          </a:p>
          <a:p>
            <a:r>
              <a:rPr lang="en-US" dirty="0" smtClean="0"/>
              <a:t>Otherwise: form a new graph </a:t>
            </a:r>
            <a:r>
              <a:rPr lang="en-US" dirty="0" smtClean="0"/>
              <a:t>G* </a:t>
            </a:r>
            <a:r>
              <a:rPr lang="en-US" dirty="0" smtClean="0"/>
              <a:t>whose vertex-set </a:t>
            </a:r>
            <a:r>
              <a:rPr lang="en-US" dirty="0" smtClean="0"/>
              <a:t>V* </a:t>
            </a:r>
            <a:r>
              <a:rPr lang="en-US" dirty="0" smtClean="0"/>
              <a:t>= V U {|V|} and whose edge-set </a:t>
            </a:r>
            <a:br>
              <a:rPr lang="en-US" dirty="0" smtClean="0"/>
            </a:br>
            <a:r>
              <a:rPr lang="en-US" dirty="0" smtClean="0"/>
              <a:t>E* </a:t>
            </a:r>
            <a:r>
              <a:rPr lang="en-US" dirty="0" smtClean="0"/>
              <a:t>= E U {(|V|, </a:t>
            </a:r>
            <a:r>
              <a:rPr lang="en-US" dirty="0" err="1" smtClean="0"/>
              <a:t>k</a:t>
            </a:r>
            <a:r>
              <a:rPr lang="en-US" dirty="0" smtClean="0"/>
              <a:t>, 0.0), 0≤k&lt;|V|}.</a:t>
            </a:r>
            <a:br>
              <a:rPr lang="en-US" dirty="0" smtClean="0"/>
            </a:br>
            <a:r>
              <a:rPr lang="en-US" dirty="0" smtClean="0"/>
              <a:t>Apply Bellman-Ford to G’ to find the shortest paths starting at vertex |V| to each of the other vertices (these distances are the the vertex-weights used to recalibrate the edge-weights in G so they are nonnegative as follows: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new_e.wgt</a:t>
            </a:r>
            <a:r>
              <a:rPr lang="en-US" dirty="0" smtClean="0"/>
              <a:t> = </a:t>
            </a:r>
            <a:r>
              <a:rPr lang="en-US" dirty="0" err="1" smtClean="0"/>
              <a:t>e.wgt</a:t>
            </a:r>
            <a:r>
              <a:rPr lang="en-US" dirty="0" smtClean="0"/>
              <a:t> + </a:t>
            </a:r>
            <a:r>
              <a:rPr lang="en-US" dirty="0" err="1" smtClean="0"/>
              <a:t>from_vrtx_wgt</a:t>
            </a:r>
            <a:r>
              <a:rPr lang="en-US" dirty="0" smtClean="0"/>
              <a:t> – </a:t>
            </a:r>
            <a:r>
              <a:rPr lang="en-US" dirty="0" err="1" smtClean="0"/>
              <a:t>to_vrtx_wgt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Form the graph </a:t>
            </a:r>
            <a:r>
              <a:rPr lang="en-US" dirty="0" smtClean="0"/>
              <a:t>G** </a:t>
            </a:r>
            <a:r>
              <a:rPr lang="en-US" dirty="0" smtClean="0"/>
              <a:t>which is identical to </a:t>
            </a:r>
            <a:r>
              <a:rPr lang="en-US" dirty="0" smtClean="0"/>
              <a:t>G </a:t>
            </a:r>
            <a:r>
              <a:rPr lang="en-US" dirty="0" smtClean="0"/>
              <a:t>except each edge-weight is recalibrated as specified above. Note: the edges of </a:t>
            </a:r>
            <a:r>
              <a:rPr lang="en-US" dirty="0" smtClean="0"/>
              <a:t>G** </a:t>
            </a:r>
            <a:r>
              <a:rPr lang="en-US" dirty="0" smtClean="0"/>
              <a:t>are nonnegative.</a:t>
            </a:r>
          </a:p>
          <a:p>
            <a:pPr>
              <a:buNone/>
            </a:pPr>
            <a:r>
              <a:rPr lang="en-US" dirty="0" smtClean="0"/>
              <a:t>    Now apply </a:t>
            </a:r>
            <a:r>
              <a:rPr lang="en-US" dirty="0" err="1" smtClean="0"/>
              <a:t>DijkstraAllPairs</a:t>
            </a:r>
            <a:r>
              <a:rPr lang="en-US" dirty="0" smtClean="0"/>
              <a:t> to </a:t>
            </a:r>
            <a:r>
              <a:rPr lang="en-US" dirty="0" smtClean="0"/>
              <a:t>G** </a:t>
            </a:r>
            <a:r>
              <a:rPr lang="en-US" dirty="0" smtClean="0"/>
              <a:t>to find the shortest path between every pair of vertices (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dirty="0" smtClean="0"/>
              <a:t>). Make sure you recalibrate the edge-weights by reversing the process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e.wgt</a:t>
            </a:r>
            <a:r>
              <a:rPr lang="en-US" dirty="0" smtClean="0"/>
              <a:t> = </a:t>
            </a:r>
            <a:r>
              <a:rPr lang="en-US" dirty="0" err="1" smtClean="0"/>
              <a:t>new_e.wgt</a:t>
            </a:r>
            <a:r>
              <a:rPr lang="en-US" dirty="0" smtClean="0"/>
              <a:t> + </a:t>
            </a:r>
            <a:r>
              <a:rPr lang="en-US" dirty="0" err="1" smtClean="0"/>
              <a:t>to_vrtx_wgt</a:t>
            </a:r>
            <a:r>
              <a:rPr lang="en-US" dirty="0" smtClean="0"/>
              <a:t> – </a:t>
            </a:r>
            <a:r>
              <a:rPr lang="en-US" dirty="0" err="1" smtClean="0"/>
              <a:t>from_vrtx_wgt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G be the graph below: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38511" y="2204844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91975" y="2204844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90926" y="3050640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97628" y="4032302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38511" y="4125794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4421" y="4982800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4277393" y="2477528"/>
            <a:ext cx="14145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rot="5400000">
            <a:off x="5230811" y="2575781"/>
            <a:ext cx="460162" cy="649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4" idx="5"/>
          </p:cNvCxnSpPr>
          <p:nvPr/>
        </p:nvCxnSpPr>
        <p:spPr>
          <a:xfrm rot="16200000" flipV="1">
            <a:off x="4204079" y="2650097"/>
            <a:ext cx="460162" cy="50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7"/>
          </p:cNvCxnSpPr>
          <p:nvPr/>
        </p:nvCxnSpPr>
        <p:spPr>
          <a:xfrm rot="5400000">
            <a:off x="4089400" y="3610573"/>
            <a:ext cx="689520" cy="50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7" idx="1"/>
          </p:cNvCxnSpPr>
          <p:nvPr/>
        </p:nvCxnSpPr>
        <p:spPr>
          <a:xfrm rot="16200000" flipH="1">
            <a:off x="5215704" y="3436683"/>
            <a:ext cx="596028" cy="754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  <a:endCxn id="8" idx="5"/>
          </p:cNvCxnSpPr>
          <p:nvPr/>
        </p:nvCxnSpPr>
        <p:spPr>
          <a:xfrm rot="16200000" flipV="1">
            <a:off x="4245221" y="4529905"/>
            <a:ext cx="471372" cy="59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7"/>
            <a:endCxn id="7" idx="3"/>
          </p:cNvCxnSpPr>
          <p:nvPr/>
        </p:nvCxnSpPr>
        <p:spPr>
          <a:xfrm rot="5400000" flipH="1" flipV="1">
            <a:off x="5278033" y="4449511"/>
            <a:ext cx="564864" cy="661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84421" y="2150307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45803" y="2789167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76136" y="2789167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76136" y="3596008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1715" y="3516140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17011" y="4693335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1715" y="4671162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Form G’: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38511" y="2610924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91975" y="2610924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90926" y="3456720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97628" y="4438382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38511" y="4531874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84421" y="5388880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4277393" y="2883608"/>
            <a:ext cx="14145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7"/>
          </p:cNvCxnSpPr>
          <p:nvPr/>
        </p:nvCxnSpPr>
        <p:spPr>
          <a:xfrm rot="5400000">
            <a:off x="5230811" y="2981861"/>
            <a:ext cx="460162" cy="649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6" idx="5"/>
          </p:cNvCxnSpPr>
          <p:nvPr/>
        </p:nvCxnSpPr>
        <p:spPr>
          <a:xfrm rot="16200000" flipV="1">
            <a:off x="4204079" y="3056177"/>
            <a:ext cx="460162" cy="50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7"/>
          </p:cNvCxnSpPr>
          <p:nvPr/>
        </p:nvCxnSpPr>
        <p:spPr>
          <a:xfrm rot="5400000">
            <a:off x="4089400" y="4016653"/>
            <a:ext cx="689520" cy="50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9" idx="1"/>
          </p:cNvCxnSpPr>
          <p:nvPr/>
        </p:nvCxnSpPr>
        <p:spPr>
          <a:xfrm rot="16200000" flipH="1">
            <a:off x="5215704" y="3842763"/>
            <a:ext cx="596028" cy="754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0" idx="5"/>
          </p:cNvCxnSpPr>
          <p:nvPr/>
        </p:nvCxnSpPr>
        <p:spPr>
          <a:xfrm rot="16200000" flipV="1">
            <a:off x="4245221" y="4935985"/>
            <a:ext cx="471372" cy="59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7"/>
            <a:endCxn id="9" idx="3"/>
          </p:cNvCxnSpPr>
          <p:nvPr/>
        </p:nvCxnSpPr>
        <p:spPr>
          <a:xfrm rot="5400000" flipH="1" flipV="1">
            <a:off x="5278033" y="4855591"/>
            <a:ext cx="564864" cy="661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84421" y="2556387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45803" y="3195247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76136" y="3195247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76136" y="4002088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81715" y="3922220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17011" y="5099415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1715" y="5077242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250090" y="3534480"/>
            <a:ext cx="638882" cy="54536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795409" y="3050504"/>
            <a:ext cx="1936663" cy="563844"/>
            <a:chOff x="1795409" y="3050504"/>
            <a:chExt cx="1936663" cy="563844"/>
          </a:xfrm>
        </p:grpSpPr>
        <p:cxnSp>
          <p:nvCxnSpPr>
            <p:cNvPr id="28" name="Straight Arrow Connector 27"/>
            <p:cNvCxnSpPr>
              <a:stCxn id="26" idx="7"/>
              <a:endCxn id="6" idx="3"/>
            </p:cNvCxnSpPr>
            <p:nvPr/>
          </p:nvCxnSpPr>
          <p:spPr>
            <a:xfrm rot="5400000" flipH="1" flipV="1">
              <a:off x="2494780" y="2377055"/>
              <a:ext cx="537922" cy="1936663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37214" y="3050504"/>
              <a:ext cx="790343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88972" y="3456720"/>
            <a:ext cx="2701954" cy="369332"/>
            <a:chOff x="1888972" y="3456720"/>
            <a:chExt cx="2701954" cy="369332"/>
          </a:xfrm>
        </p:grpSpPr>
        <p:cxnSp>
          <p:nvCxnSpPr>
            <p:cNvPr id="32" name="Straight Arrow Connector 31"/>
            <p:cNvCxnSpPr>
              <a:stCxn id="26" idx="6"/>
              <a:endCxn id="8" idx="2"/>
            </p:cNvCxnSpPr>
            <p:nvPr/>
          </p:nvCxnSpPr>
          <p:spPr>
            <a:xfrm flipV="1">
              <a:off x="1888972" y="3729404"/>
              <a:ext cx="2701954" cy="7776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27557" y="3456720"/>
              <a:ext cx="604516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95410" y="3999980"/>
            <a:ext cx="1843101" cy="804577"/>
            <a:chOff x="1795410" y="3999980"/>
            <a:chExt cx="1843101" cy="804577"/>
          </a:xfrm>
        </p:grpSpPr>
        <p:cxnSp>
          <p:nvCxnSpPr>
            <p:cNvPr id="36" name="Straight Arrow Connector 35"/>
            <p:cNvCxnSpPr>
              <a:stCxn id="26" idx="5"/>
              <a:endCxn id="10" idx="2"/>
            </p:cNvCxnSpPr>
            <p:nvPr/>
          </p:nvCxnSpPr>
          <p:spPr>
            <a:xfrm rot="16200000" flipH="1">
              <a:off x="2314672" y="3480718"/>
              <a:ext cx="804577" cy="184310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784934" y="4148917"/>
              <a:ext cx="645011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9531" y="4079848"/>
            <a:ext cx="3114890" cy="1581716"/>
            <a:chOff x="1569531" y="4079848"/>
            <a:chExt cx="3114890" cy="1581716"/>
          </a:xfrm>
        </p:grpSpPr>
        <p:cxnSp>
          <p:nvCxnSpPr>
            <p:cNvPr id="40" name="Straight Arrow Connector 39"/>
            <p:cNvCxnSpPr>
              <a:stCxn id="26" idx="4"/>
              <a:endCxn id="11" idx="2"/>
            </p:cNvCxnSpPr>
            <p:nvPr/>
          </p:nvCxnSpPr>
          <p:spPr>
            <a:xfrm rot="16200000" flipH="1">
              <a:off x="2336118" y="3313261"/>
              <a:ext cx="1581716" cy="311489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675732" y="4812708"/>
              <a:ext cx="754213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343653" y="3999980"/>
            <a:ext cx="4773416" cy="2557780"/>
            <a:chOff x="1343653" y="3999980"/>
            <a:chExt cx="4773416" cy="2557780"/>
          </a:xfrm>
        </p:grpSpPr>
        <p:cxnSp>
          <p:nvCxnSpPr>
            <p:cNvPr id="46" name="Shape 45"/>
            <p:cNvCxnSpPr>
              <a:stCxn id="26" idx="3"/>
            </p:cNvCxnSpPr>
            <p:nvPr/>
          </p:nvCxnSpPr>
          <p:spPr>
            <a:xfrm rot="16200000" flipH="1">
              <a:off x="1855240" y="3488393"/>
              <a:ext cx="2557779" cy="3580954"/>
            </a:xfrm>
            <a:prstGeom prst="curvedConnector2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9" idx="4"/>
            </p:cNvCxnSpPr>
            <p:nvPr/>
          </p:nvCxnSpPr>
          <p:spPr>
            <a:xfrm rot="5400000" flipH="1" flipV="1">
              <a:off x="4733833" y="5174524"/>
              <a:ext cx="1574010" cy="1192462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675732" y="5661564"/>
              <a:ext cx="754213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43653" y="2315520"/>
            <a:ext cx="4441884" cy="1298827"/>
            <a:chOff x="1343653" y="2315520"/>
            <a:chExt cx="4441884" cy="1298827"/>
          </a:xfrm>
        </p:grpSpPr>
        <p:cxnSp>
          <p:nvCxnSpPr>
            <p:cNvPr id="52" name="Shape 51"/>
            <p:cNvCxnSpPr>
              <a:stCxn id="26" idx="1"/>
            </p:cNvCxnSpPr>
            <p:nvPr/>
          </p:nvCxnSpPr>
          <p:spPr>
            <a:xfrm rot="5400000" flipH="1" flipV="1">
              <a:off x="2005215" y="1653958"/>
              <a:ext cx="1298827" cy="2621952"/>
            </a:xfrm>
            <a:prstGeom prst="curvedConnector2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7" idx="1"/>
            </p:cNvCxnSpPr>
            <p:nvPr/>
          </p:nvCxnSpPr>
          <p:spPr>
            <a:xfrm>
              <a:off x="3965605" y="2315520"/>
              <a:ext cx="1819932" cy="37527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559021" y="2426258"/>
              <a:ext cx="870924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946287" y="3456720"/>
            <a:ext cx="1105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G*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Compute vertex-weights: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38511" y="2610924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91975" y="2610924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90926" y="3456720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97628" y="4438382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38511" y="4531874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4421" y="5388880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4277393" y="2883608"/>
            <a:ext cx="14145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rot="5400000">
            <a:off x="5230811" y="2981861"/>
            <a:ext cx="460162" cy="649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4" idx="5"/>
          </p:cNvCxnSpPr>
          <p:nvPr/>
        </p:nvCxnSpPr>
        <p:spPr>
          <a:xfrm rot="16200000" flipV="1">
            <a:off x="4204079" y="3056177"/>
            <a:ext cx="460162" cy="50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7"/>
          </p:cNvCxnSpPr>
          <p:nvPr/>
        </p:nvCxnSpPr>
        <p:spPr>
          <a:xfrm rot="5400000">
            <a:off x="4089400" y="4016653"/>
            <a:ext cx="689520" cy="50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7" idx="1"/>
          </p:cNvCxnSpPr>
          <p:nvPr/>
        </p:nvCxnSpPr>
        <p:spPr>
          <a:xfrm rot="16200000" flipH="1">
            <a:off x="5215704" y="3842763"/>
            <a:ext cx="596028" cy="754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  <a:endCxn id="8" idx="5"/>
          </p:cNvCxnSpPr>
          <p:nvPr/>
        </p:nvCxnSpPr>
        <p:spPr>
          <a:xfrm rot="16200000" flipV="1">
            <a:off x="4245221" y="4935985"/>
            <a:ext cx="471372" cy="59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7"/>
            <a:endCxn id="7" idx="3"/>
          </p:cNvCxnSpPr>
          <p:nvPr/>
        </p:nvCxnSpPr>
        <p:spPr>
          <a:xfrm rot="5400000" flipH="1" flipV="1">
            <a:off x="5278033" y="4855591"/>
            <a:ext cx="564864" cy="661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84421" y="2556387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45803" y="3195247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6136" y="3195247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76136" y="4002088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1715" y="3922220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17011" y="5099415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1715" y="5077242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250090" y="3534480"/>
            <a:ext cx="638882" cy="54536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95409" y="3050504"/>
            <a:ext cx="1936663" cy="563844"/>
            <a:chOff x="1795409" y="3050504"/>
            <a:chExt cx="1936663" cy="563844"/>
          </a:xfrm>
        </p:grpSpPr>
        <p:cxnSp>
          <p:nvCxnSpPr>
            <p:cNvPr id="26" name="Straight Arrow Connector 25"/>
            <p:cNvCxnSpPr>
              <a:stCxn id="24" idx="7"/>
              <a:endCxn id="4" idx="3"/>
            </p:cNvCxnSpPr>
            <p:nvPr/>
          </p:nvCxnSpPr>
          <p:spPr>
            <a:xfrm rot="5400000" flipH="1" flipV="1">
              <a:off x="2494780" y="2377055"/>
              <a:ext cx="537922" cy="1936663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7214" y="3050504"/>
              <a:ext cx="790343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88972" y="3456720"/>
            <a:ext cx="2701954" cy="369332"/>
            <a:chOff x="1888972" y="3456720"/>
            <a:chExt cx="2701954" cy="369332"/>
          </a:xfrm>
        </p:grpSpPr>
        <p:cxnSp>
          <p:nvCxnSpPr>
            <p:cNvPr id="29" name="Straight Arrow Connector 28"/>
            <p:cNvCxnSpPr>
              <a:stCxn id="24" idx="6"/>
              <a:endCxn id="6" idx="2"/>
            </p:cNvCxnSpPr>
            <p:nvPr/>
          </p:nvCxnSpPr>
          <p:spPr>
            <a:xfrm flipV="1">
              <a:off x="1888972" y="3729404"/>
              <a:ext cx="2701954" cy="7776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27557" y="3456720"/>
              <a:ext cx="604516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95410" y="3999980"/>
            <a:ext cx="1843101" cy="804577"/>
            <a:chOff x="1795410" y="3999980"/>
            <a:chExt cx="1843101" cy="804577"/>
          </a:xfrm>
        </p:grpSpPr>
        <p:cxnSp>
          <p:nvCxnSpPr>
            <p:cNvPr id="32" name="Straight Arrow Connector 31"/>
            <p:cNvCxnSpPr>
              <a:stCxn id="24" idx="5"/>
              <a:endCxn id="8" idx="2"/>
            </p:cNvCxnSpPr>
            <p:nvPr/>
          </p:nvCxnSpPr>
          <p:spPr>
            <a:xfrm rot="16200000" flipH="1">
              <a:off x="2314672" y="3480718"/>
              <a:ext cx="804577" cy="184310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784934" y="4148917"/>
              <a:ext cx="645011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69531" y="4079848"/>
            <a:ext cx="3114890" cy="1581716"/>
            <a:chOff x="1569531" y="4079848"/>
            <a:chExt cx="3114890" cy="1581716"/>
          </a:xfrm>
        </p:grpSpPr>
        <p:cxnSp>
          <p:nvCxnSpPr>
            <p:cNvPr id="35" name="Straight Arrow Connector 34"/>
            <p:cNvCxnSpPr>
              <a:stCxn id="24" idx="4"/>
              <a:endCxn id="9" idx="2"/>
            </p:cNvCxnSpPr>
            <p:nvPr/>
          </p:nvCxnSpPr>
          <p:spPr>
            <a:xfrm rot="16200000" flipH="1">
              <a:off x="2336118" y="3313261"/>
              <a:ext cx="1581716" cy="311489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75732" y="4812708"/>
              <a:ext cx="754213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43653" y="3999980"/>
            <a:ext cx="4773416" cy="2557780"/>
            <a:chOff x="1343653" y="3999980"/>
            <a:chExt cx="4773416" cy="2557780"/>
          </a:xfrm>
        </p:grpSpPr>
        <p:cxnSp>
          <p:nvCxnSpPr>
            <p:cNvPr id="38" name="Shape 37"/>
            <p:cNvCxnSpPr>
              <a:stCxn id="24" idx="3"/>
            </p:cNvCxnSpPr>
            <p:nvPr/>
          </p:nvCxnSpPr>
          <p:spPr>
            <a:xfrm rot="16200000" flipH="1">
              <a:off x="1855240" y="3488393"/>
              <a:ext cx="2557779" cy="3580954"/>
            </a:xfrm>
            <a:prstGeom prst="curvedConnector2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7" idx="4"/>
            </p:cNvCxnSpPr>
            <p:nvPr/>
          </p:nvCxnSpPr>
          <p:spPr>
            <a:xfrm rot="5400000" flipH="1" flipV="1">
              <a:off x="4733833" y="5174524"/>
              <a:ext cx="1574010" cy="1192462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75732" y="5661564"/>
              <a:ext cx="754213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3653" y="2315520"/>
            <a:ext cx="4441884" cy="1298827"/>
            <a:chOff x="1343653" y="2315520"/>
            <a:chExt cx="4441884" cy="1298827"/>
          </a:xfrm>
        </p:grpSpPr>
        <p:cxnSp>
          <p:nvCxnSpPr>
            <p:cNvPr id="42" name="Shape 41"/>
            <p:cNvCxnSpPr>
              <a:stCxn id="24" idx="1"/>
            </p:cNvCxnSpPr>
            <p:nvPr/>
          </p:nvCxnSpPr>
          <p:spPr>
            <a:xfrm rot="5400000" flipH="1" flipV="1">
              <a:off x="2005215" y="1653958"/>
              <a:ext cx="1298827" cy="2621952"/>
            </a:xfrm>
            <a:prstGeom prst="curvedConnector2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5" idx="1"/>
            </p:cNvCxnSpPr>
            <p:nvPr/>
          </p:nvCxnSpPr>
          <p:spPr>
            <a:xfrm>
              <a:off x="3965605" y="2315520"/>
              <a:ext cx="1819932" cy="37527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559021" y="2426258"/>
              <a:ext cx="870924" cy="36933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946287" y="3456720"/>
            <a:ext cx="1105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G*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7628" y="146880"/>
            <a:ext cx="31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path from 6 to 0 is 0.0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11788" y="402960"/>
            <a:ext cx="31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path from 6 to 1 is -2.0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1788" y="653520"/>
            <a:ext cx="31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path from 6 to 2 is -3.0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20428" y="904080"/>
            <a:ext cx="31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path from 6 to 3 is -1.0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29068" y="1163280"/>
            <a:ext cx="31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path from 6 to 4 is -6.0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20428" y="1405200"/>
            <a:ext cx="319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path from 6 to 5 is 0.0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38511" y="2317990"/>
            <a:ext cx="48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33540" y="2356073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-2.0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8861" y="3583666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-3.0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7011" y="4645196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-1.0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45803" y="4565329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-6.0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76404" y="5692342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 smtClean="0">
                <a:solidFill>
                  <a:srgbClr val="0000FF"/>
                </a:solidFill>
              </a:rPr>
              <a:t>.0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Recalibrate edge-weights by finding shortest path from vertex |V| to each vertex. Compute G’’: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38511" y="2821281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91975" y="2821281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90926" y="3667077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97628" y="4648739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38511" y="4742231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4421" y="5599237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4277393" y="3093965"/>
            <a:ext cx="14145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rot="5400000">
            <a:off x="5230811" y="3192218"/>
            <a:ext cx="460162" cy="649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4" idx="5"/>
          </p:cNvCxnSpPr>
          <p:nvPr/>
        </p:nvCxnSpPr>
        <p:spPr>
          <a:xfrm rot="16200000" flipV="1">
            <a:off x="4204079" y="3266534"/>
            <a:ext cx="460162" cy="50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7"/>
          </p:cNvCxnSpPr>
          <p:nvPr/>
        </p:nvCxnSpPr>
        <p:spPr>
          <a:xfrm rot="5400000">
            <a:off x="4089400" y="4227010"/>
            <a:ext cx="689520" cy="50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7" idx="1"/>
          </p:cNvCxnSpPr>
          <p:nvPr/>
        </p:nvCxnSpPr>
        <p:spPr>
          <a:xfrm rot="16200000" flipH="1">
            <a:off x="5215704" y="4053120"/>
            <a:ext cx="596028" cy="754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  <a:endCxn id="8" idx="5"/>
          </p:cNvCxnSpPr>
          <p:nvPr/>
        </p:nvCxnSpPr>
        <p:spPr>
          <a:xfrm rot="16200000" flipV="1">
            <a:off x="4245221" y="5146342"/>
            <a:ext cx="471372" cy="59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7"/>
            <a:endCxn id="7" idx="3"/>
          </p:cNvCxnSpPr>
          <p:nvPr/>
        </p:nvCxnSpPr>
        <p:spPr>
          <a:xfrm rot="5400000" flipH="1" flipV="1">
            <a:off x="5278033" y="5065948"/>
            <a:ext cx="564864" cy="661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84421" y="2766744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45803" y="3405604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6136" y="3405604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76136" y="4212445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1715" y="4132577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17011" y="5309772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1715" y="5287599"/>
            <a:ext cx="45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46287" y="3667077"/>
            <a:ext cx="1343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G</a:t>
            </a:r>
            <a:r>
              <a:rPr lang="en-US" sz="4800" dirty="0" smtClean="0">
                <a:solidFill>
                  <a:srgbClr val="FF0000"/>
                </a:solidFill>
              </a:rPr>
              <a:t>**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38511" y="2528347"/>
            <a:ext cx="48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33540" y="2566430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-2.0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8861" y="3794023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-3.0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7011" y="4855553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-1.0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45803" y="4775686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-6.0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76404" y="5902699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 smtClean="0">
                <a:solidFill>
                  <a:srgbClr val="0000FF"/>
                </a:solidFill>
              </a:rPr>
              <a:t>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73802" y="6177776"/>
            <a:ext cx="8370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new_e.wgt</a:t>
            </a:r>
            <a:r>
              <a:rPr lang="en-US" dirty="0" smtClean="0"/>
              <a:t> = </a:t>
            </a:r>
            <a:r>
              <a:rPr lang="en-US" dirty="0" err="1" smtClean="0"/>
              <a:t>e.wgt</a:t>
            </a:r>
            <a:r>
              <a:rPr lang="en-US" dirty="0" smtClean="0"/>
              <a:t> + </a:t>
            </a:r>
            <a:r>
              <a:rPr lang="en-US" dirty="0" err="1" smtClean="0"/>
              <a:t>from_vrtx_wgt</a:t>
            </a:r>
            <a:r>
              <a:rPr lang="en-US" dirty="0" smtClean="0"/>
              <a:t> – </a:t>
            </a:r>
            <a:r>
              <a:rPr lang="en-US" dirty="0" err="1" smtClean="0"/>
              <a:t>to_vrtx_wgt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047599" y="6547108"/>
            <a:ext cx="36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      +        0.0               -       -2.0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rot="10800000" flipV="1">
            <a:off x="4668836" y="2766744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 flipV="1">
            <a:off x="5450785" y="4132578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10712" y="6488668"/>
            <a:ext cx="36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-4      +        0.0               -       -6.0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627960" y="2528347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29078" y="5414571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rot="10800000" flipV="1">
            <a:off x="5318128" y="3424691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47599" y="6547108"/>
            <a:ext cx="36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      +       -2.0               -       -3.0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632650" y="3482411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16719" y="6488668"/>
            <a:ext cx="36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+        -3.0               -       0.0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rot="10800000" flipV="1">
            <a:off x="4122331" y="3424692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75614" y="3482411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rot="10800000" flipV="1">
            <a:off x="4122331" y="4212445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 flipV="1">
            <a:off x="5450784" y="5309773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76367" y="6547108"/>
            <a:ext cx="36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     +        -3.0               -       -1.0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675614" y="4212445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28325" y="6488668"/>
            <a:ext cx="36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      +       -3.0               -       -6.0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85538" y="4132579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rot="10800000" flipV="1">
            <a:off x="4122330" y="5350039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55667" y="6488668"/>
            <a:ext cx="36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     +        0.0               -       -1.0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804161" y="5382305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9" grpId="0"/>
      <p:bldP spid="59" grpId="1"/>
      <p:bldP spid="63" grpId="0"/>
      <p:bldP spid="63" grpId="1"/>
      <p:bldP spid="64" grpId="0"/>
      <p:bldP spid="65" grpId="0"/>
      <p:bldP spid="67" grpId="0"/>
      <p:bldP spid="67" grpId="1"/>
      <p:bldP spid="68" grpId="0"/>
      <p:bldP spid="69" grpId="0"/>
      <p:bldP spid="69" grpId="1"/>
      <p:bldP spid="71" grpId="0"/>
      <p:bldP spid="74" grpId="0"/>
      <p:bldP spid="74" grpId="1"/>
      <p:bldP spid="75" grpId="0"/>
      <p:bldP spid="76" grpId="0"/>
      <p:bldP spid="76" grpId="1"/>
      <p:bldP spid="77" grpId="0"/>
      <p:bldP spid="79" grpId="0"/>
      <p:bldP spid="79" grpId="1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459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dirty="0" smtClean="0"/>
              <a:t>Apply </a:t>
            </a:r>
            <a:r>
              <a:rPr lang="en-US" dirty="0" err="1" smtClean="0"/>
              <a:t>Dijkstra’s</a:t>
            </a:r>
            <a:r>
              <a:rPr lang="en-US" dirty="0" smtClean="0"/>
              <a:t> All Pairs Shortest Path </a:t>
            </a:r>
            <a:r>
              <a:rPr lang="en-US" smtClean="0"/>
              <a:t>to </a:t>
            </a:r>
            <a:r>
              <a:rPr lang="en-US" smtClean="0"/>
              <a:t>G</a:t>
            </a:r>
            <a:r>
              <a:rPr lang="en-US" smtClean="0"/>
              <a:t>**</a:t>
            </a:r>
            <a:r>
              <a:rPr lang="en-US" smtClean="0"/>
              <a:t> </a:t>
            </a:r>
            <a:r>
              <a:rPr lang="en-US" dirty="0" smtClean="0"/>
              <a:t>then reverse recalibrate all the edges </a:t>
            </a:r>
            <a:r>
              <a:rPr lang="en-US" smtClean="0"/>
              <a:t>in </a:t>
            </a:r>
            <a:r>
              <a:rPr lang="en-US" smtClean="0"/>
              <a:t>G</a:t>
            </a:r>
            <a:r>
              <a:rPr lang="en-US" smtClean="0"/>
              <a:t>**</a:t>
            </a:r>
            <a:r>
              <a:rPr lang="en-US" smtClean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e.wgt</a:t>
            </a:r>
            <a:r>
              <a:rPr lang="en-US" dirty="0" smtClean="0"/>
              <a:t> = </a:t>
            </a:r>
            <a:r>
              <a:rPr lang="en-US" sz="2000" dirty="0" err="1" smtClean="0"/>
              <a:t>new_e.wgt</a:t>
            </a:r>
            <a:r>
              <a:rPr lang="en-US" sz="2000" dirty="0" smtClean="0"/>
              <a:t> + </a:t>
            </a:r>
            <a:r>
              <a:rPr lang="en-US" sz="2000" dirty="0" err="1" smtClean="0"/>
              <a:t>to_vrtx_wgt</a:t>
            </a:r>
            <a:r>
              <a:rPr lang="en-US" sz="2000" dirty="0" smtClean="0"/>
              <a:t> – </a:t>
            </a:r>
            <a:r>
              <a:rPr lang="en-US" sz="2000" dirty="0" err="1" smtClean="0"/>
              <a:t>from_vrtx_wgt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12111" y="3187458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765575" y="3187458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664526" y="4033254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71228" y="5014916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2111" y="5108408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58021" y="5965414"/>
            <a:ext cx="638882" cy="545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6350993" y="3460142"/>
            <a:ext cx="14145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rot="5400000">
            <a:off x="7304411" y="3558395"/>
            <a:ext cx="460162" cy="649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4" idx="5"/>
          </p:cNvCxnSpPr>
          <p:nvPr/>
        </p:nvCxnSpPr>
        <p:spPr>
          <a:xfrm rot="16200000" flipV="1">
            <a:off x="6277679" y="3632711"/>
            <a:ext cx="460162" cy="50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7"/>
          </p:cNvCxnSpPr>
          <p:nvPr/>
        </p:nvCxnSpPr>
        <p:spPr>
          <a:xfrm rot="5400000">
            <a:off x="6163000" y="4593187"/>
            <a:ext cx="689520" cy="50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7" idx="1"/>
          </p:cNvCxnSpPr>
          <p:nvPr/>
        </p:nvCxnSpPr>
        <p:spPr>
          <a:xfrm rot="16200000" flipH="1">
            <a:off x="7289304" y="4419297"/>
            <a:ext cx="596028" cy="754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  <a:endCxn id="8" idx="5"/>
          </p:cNvCxnSpPr>
          <p:nvPr/>
        </p:nvCxnSpPr>
        <p:spPr>
          <a:xfrm rot="16200000" flipV="1">
            <a:off x="6318821" y="5512519"/>
            <a:ext cx="471372" cy="59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7"/>
            <a:endCxn id="7" idx="3"/>
          </p:cNvCxnSpPr>
          <p:nvPr/>
        </p:nvCxnSpPr>
        <p:spPr>
          <a:xfrm rot="5400000" flipH="1" flipV="1">
            <a:off x="7351633" y="5432125"/>
            <a:ext cx="564864" cy="661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2111" y="2894524"/>
            <a:ext cx="48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07140" y="2932607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-2.0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2461" y="4160200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-3.0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0611" y="5221730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-1.0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9403" y="5141863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-6.0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004" y="6268876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 smtClean="0">
                <a:solidFill>
                  <a:srgbClr val="0000FF"/>
                </a:solidFill>
              </a:rPr>
              <a:t>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01560" y="3110524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1788" y="5748482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64685" y="3790868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50103" y="3790868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2747" y="4578622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01788" y="4498756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56310" y="5780748"/>
            <a:ext cx="6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5980" y="264430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0 to 0 (0.00)  </a:t>
            </a:r>
          </a:p>
          <a:p>
            <a:r>
              <a:rPr lang="en-US" dirty="0" smtClean="0"/>
              <a:t>0 to 1 (0.00)  0-&gt;1  0.00   </a:t>
            </a:r>
          </a:p>
          <a:p>
            <a:r>
              <a:rPr lang="en-US" dirty="0" smtClean="0"/>
              <a:t>0 to 2 (0.00)  0-&gt;1  0.00   1-&gt;2  0.00   </a:t>
            </a:r>
          </a:p>
          <a:p>
            <a:r>
              <a:rPr lang="en-US" dirty="0" smtClean="0"/>
              <a:t>0 to 3 (0.00)  0-&gt;1  0.00   1-&gt;2  0.00   2-&gt;3  0.00   </a:t>
            </a:r>
          </a:p>
          <a:p>
            <a:r>
              <a:rPr lang="en-US" dirty="0" smtClean="0"/>
              <a:t>0 to 4 (0.00)  0-&gt;1  0.00   1-&gt;2  0.00   2-&gt;4  0.00   </a:t>
            </a:r>
          </a:p>
          <a:p>
            <a:r>
              <a:rPr lang="en-US" dirty="0" smtClean="0"/>
              <a:t>0 to 5             no path</a:t>
            </a:r>
          </a:p>
          <a:p>
            <a:endParaRPr lang="en-US" dirty="0" smtClean="0"/>
          </a:p>
          <a:p>
            <a:r>
              <a:rPr lang="en-US" dirty="0" smtClean="0"/>
              <a:t>1 to 0 (1.00)  1-&gt;2  0.00   2-&gt;0  1.00   </a:t>
            </a:r>
          </a:p>
          <a:p>
            <a:r>
              <a:rPr lang="en-US" dirty="0" smtClean="0"/>
              <a:t>1 to 1 (0.00)  </a:t>
            </a:r>
          </a:p>
          <a:p>
            <a:r>
              <a:rPr lang="en-US" dirty="0" smtClean="0"/>
              <a:t>1 to 2 (0.00)  1-&gt;2  0.00   </a:t>
            </a:r>
          </a:p>
          <a:p>
            <a:r>
              <a:rPr lang="en-US" dirty="0" smtClean="0"/>
              <a:t>1 to 3 (0.00)  1-&gt;2  0.00   2-&gt;3  0.00   </a:t>
            </a:r>
          </a:p>
          <a:p>
            <a:r>
              <a:rPr lang="en-US" dirty="0" smtClean="0"/>
              <a:t>1 to 4 (0.00)  1-&gt;2  0.00   2-&gt;4  0.00   </a:t>
            </a:r>
          </a:p>
          <a:p>
            <a:r>
              <a:rPr lang="en-US" dirty="0" smtClean="0"/>
              <a:t>1 to 5             no path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1560" y="2763330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-2.0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10800000" flipV="1">
            <a:off x="6664526" y="3187458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1065855" y="2932607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2156630" y="2932607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2156629" y="3187458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 flipV="1">
            <a:off x="2156628" y="3479856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2156627" y="3790868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24037" y="3343240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-2.0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2480" y="3990924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-2.0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4040" y="2903441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-2.0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4037" y="2594053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-2.0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33265" y="2644303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-2.0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10800000" flipV="1">
            <a:off x="7464685" y="3790869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 flipV="1">
            <a:off x="1065855" y="5111085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 flipV="1">
            <a:off x="2138775" y="5141863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 flipV="1">
            <a:off x="2138775" y="4578622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 flipV="1">
            <a:off x="3127154" y="3497128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 flipV="1">
            <a:off x="2156630" y="5389242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 flipV="1">
            <a:off x="2138774" y="5675949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 flipV="1">
            <a:off x="3221835" y="3158574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3221834" y="3743790"/>
            <a:ext cx="46741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71228" y="3943846"/>
            <a:ext cx="50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-1.0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89244" y="2848904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-1.0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06185" y="4265523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-1.0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06185" y="4845639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-1.0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06185" y="5173413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-1.0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54628" y="5876004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-1.0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33265" y="4886885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-1.0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94564" y="3294021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-1.0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43007" y="4033254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-1.0</a:t>
            </a:r>
            <a:endParaRPr lang="en-US" sz="1600" dirty="0">
              <a:solidFill>
                <a:srgbClr val="FF66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10800000" flipV="1">
            <a:off x="457202" y="3343240"/>
            <a:ext cx="1076064" cy="184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45914" y="3233078"/>
            <a:ext cx="50311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</a:rPr>
              <a:t>-3.0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97678" y="5780748"/>
            <a:ext cx="161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so on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  <p:bldP spid="44" grpId="0" animBg="1"/>
      <p:bldP spid="45" grpId="0" animBg="1"/>
      <p:bldP spid="46" grpId="0" animBg="1"/>
      <p:bldP spid="48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739</Words>
  <Application>Microsoft Macintosh PowerPoint</Application>
  <PresentationFormat>On-screen Show (4:3)</PresentationFormat>
  <Paragraphs>171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Shortest Path Assignment</vt:lpstr>
      <vt:lpstr>Understanding the algorithm</vt:lpstr>
      <vt:lpstr>Understanding the algorithm </vt:lpstr>
      <vt:lpstr>Example</vt:lpstr>
      <vt:lpstr>Slide 5</vt:lpstr>
      <vt:lpstr>Slide 6</vt:lpstr>
      <vt:lpstr>Slide 7</vt:lpstr>
      <vt:lpstr>Slide 8</vt:lpstr>
    </vt:vector>
  </TitlesOfParts>
  <Company>University of Pittsburgh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Assignment</dc:title>
  <dc:creator>George Novacky</dc:creator>
  <cp:lastModifiedBy>George Novacky</cp:lastModifiedBy>
  <cp:revision>28</cp:revision>
  <dcterms:created xsi:type="dcterms:W3CDTF">2014-01-17T18:30:51Z</dcterms:created>
  <dcterms:modified xsi:type="dcterms:W3CDTF">2014-01-17T19:33:24Z</dcterms:modified>
</cp:coreProperties>
</file>