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61" d="100"/>
          <a:sy n="161" d="100"/>
        </p:scale>
        <p:origin x="-944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A9A09-795C-6A45-AE0F-47EFC79992D2}" type="datetimeFigureOut">
              <a:rPr lang="en-US" smtClean="0"/>
              <a:pPr/>
              <a:t>10/13/13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F342C-FD9B-4B4C-8667-E4FE3BB63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F342C-FD9B-4B4C-8667-E4FE3BB6399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F342C-FD9B-4B4C-8667-E4FE3BB6399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1417-D514-864D-976A-F7CD6776B5E6}" type="datetimeFigureOut">
              <a:rPr lang="en-US" smtClean="0"/>
              <a:pPr/>
              <a:t>10/13/13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9530-A153-A349-88F3-538ADF0FD2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1417-D514-864D-976A-F7CD6776B5E6}" type="datetimeFigureOut">
              <a:rPr lang="en-US" smtClean="0"/>
              <a:pPr/>
              <a:t>10/13/13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9530-A153-A349-88F3-538ADF0FD2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1417-D514-864D-976A-F7CD6776B5E6}" type="datetimeFigureOut">
              <a:rPr lang="en-US" smtClean="0"/>
              <a:pPr/>
              <a:t>10/13/13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9530-A153-A349-88F3-538ADF0FD2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1417-D514-864D-976A-F7CD6776B5E6}" type="datetimeFigureOut">
              <a:rPr lang="en-US" smtClean="0"/>
              <a:pPr/>
              <a:t>10/13/13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9530-A153-A349-88F3-538ADF0FD2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1417-D514-864D-976A-F7CD6776B5E6}" type="datetimeFigureOut">
              <a:rPr lang="en-US" smtClean="0"/>
              <a:pPr/>
              <a:t>10/13/13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9530-A153-A349-88F3-538ADF0FD2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1417-D514-864D-976A-F7CD6776B5E6}" type="datetimeFigureOut">
              <a:rPr lang="en-US" smtClean="0"/>
              <a:pPr/>
              <a:t>10/13/13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9530-A153-A349-88F3-538ADF0FD2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1417-D514-864D-976A-F7CD6776B5E6}" type="datetimeFigureOut">
              <a:rPr lang="en-US" smtClean="0"/>
              <a:pPr/>
              <a:t>10/13/13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9530-A153-A349-88F3-538ADF0FD2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1417-D514-864D-976A-F7CD6776B5E6}" type="datetimeFigureOut">
              <a:rPr lang="en-US" smtClean="0"/>
              <a:pPr/>
              <a:t>10/13/13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9530-A153-A349-88F3-538ADF0FD2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1417-D514-864D-976A-F7CD6776B5E6}" type="datetimeFigureOut">
              <a:rPr lang="en-US" smtClean="0"/>
              <a:pPr/>
              <a:t>10/13/13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9530-A153-A349-88F3-538ADF0FD2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1417-D514-864D-976A-F7CD6776B5E6}" type="datetimeFigureOut">
              <a:rPr lang="en-US" smtClean="0"/>
              <a:pPr/>
              <a:t>10/13/13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9530-A153-A349-88F3-538ADF0FD2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1417-D514-864D-976A-F7CD6776B5E6}" type="datetimeFigureOut">
              <a:rPr lang="en-US" smtClean="0"/>
              <a:pPr/>
              <a:t>10/13/13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9530-A153-A349-88F3-538ADF0FD2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31417-D514-864D-976A-F7CD6776B5E6}" type="datetimeFigureOut">
              <a:rPr lang="en-US" smtClean="0"/>
              <a:pPr/>
              <a:t>10/13/13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69530-A153-A349-88F3-538ADF0FD2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9808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1682295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94782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07269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2243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19756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4730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57217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69704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83103" y="-28707"/>
            <a:ext cx="290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 Stream</a:t>
            </a:r>
            <a:endParaRPr lang="en-US" dirty="0"/>
          </a:p>
        </p:txBody>
      </p:sp>
      <p:sp>
        <p:nvSpPr>
          <p:cNvPr id="15" name="Right Arrow Callout 14"/>
          <p:cNvSpPr/>
          <p:nvPr/>
        </p:nvSpPr>
        <p:spPr>
          <a:xfrm rot="16200000">
            <a:off x="1225531" y="802075"/>
            <a:ext cx="423360" cy="378757"/>
          </a:xfrm>
          <a:prstGeom prst="rightArrowCallou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924706" y="2060881"/>
            <a:ext cx="657320" cy="892907"/>
            <a:chOff x="924706" y="2060881"/>
            <a:chExt cx="657320" cy="892907"/>
          </a:xfrm>
        </p:grpSpPr>
        <p:sp>
          <p:nvSpPr>
            <p:cNvPr id="16" name="Rectangle 15"/>
            <p:cNvSpPr/>
            <p:nvPr/>
          </p:nvSpPr>
          <p:spPr>
            <a:xfrm>
              <a:off x="1024975" y="2060881"/>
              <a:ext cx="512487" cy="52357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24706" y="2584456"/>
              <a:ext cx="657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NYT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618142" y="2060881"/>
            <a:ext cx="71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31706" y="2079601"/>
            <a:ext cx="71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707269" y="2430213"/>
            <a:ext cx="421823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707269" y="2448933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Oval 23"/>
          <p:cNvSpPr/>
          <p:nvPr/>
        </p:nvSpPr>
        <p:spPr>
          <a:xfrm>
            <a:off x="334231" y="1927202"/>
            <a:ext cx="423359" cy="3676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</a:t>
            </a:r>
            <a:endParaRPr lang="en-US" dirty="0"/>
          </a:p>
        </p:txBody>
      </p:sp>
      <p:cxnSp>
        <p:nvCxnSpPr>
          <p:cNvPr id="27" name="Shape 26"/>
          <p:cNvCxnSpPr>
            <a:stCxn id="24" idx="4"/>
          </p:cNvCxnSpPr>
          <p:nvPr/>
        </p:nvCxnSpPr>
        <p:spPr>
          <a:xfrm rot="16200000" flipH="1">
            <a:off x="667611" y="2173118"/>
            <a:ext cx="135394" cy="37879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20297" y="2480637"/>
            <a:ext cx="142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01000001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1413887" y="5204906"/>
            <a:ext cx="657320" cy="892907"/>
            <a:chOff x="924706" y="2060881"/>
            <a:chExt cx="657320" cy="892907"/>
          </a:xfrm>
        </p:grpSpPr>
        <p:sp>
          <p:nvSpPr>
            <p:cNvPr id="31" name="Rectangle 30"/>
            <p:cNvSpPr/>
            <p:nvPr/>
          </p:nvSpPr>
          <p:spPr>
            <a:xfrm>
              <a:off x="1024975" y="2060881"/>
              <a:ext cx="512487" cy="52357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24706" y="2584456"/>
              <a:ext cx="657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NYT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706246" y="5204906"/>
            <a:ext cx="713024" cy="892907"/>
            <a:chOff x="2618142" y="4311999"/>
            <a:chExt cx="713024" cy="892907"/>
          </a:xfrm>
        </p:grpSpPr>
        <p:sp>
          <p:nvSpPr>
            <p:cNvPr id="33" name="Oval 32"/>
            <p:cNvSpPr/>
            <p:nvPr/>
          </p:nvSpPr>
          <p:spPr>
            <a:xfrm>
              <a:off x="2618142" y="4311999"/>
              <a:ext cx="601614" cy="5235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18142" y="4835574"/>
              <a:ext cx="713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37" name="Oval 36"/>
          <p:cNvSpPr/>
          <p:nvPr/>
        </p:nvSpPr>
        <p:spPr>
          <a:xfrm>
            <a:off x="2071207" y="4464399"/>
            <a:ext cx="601614" cy="5235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1413886" y="4096782"/>
            <a:ext cx="423359" cy="3676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</a:t>
            </a:r>
            <a:endParaRPr lang="en-US" dirty="0"/>
          </a:p>
        </p:txBody>
      </p:sp>
      <p:cxnSp>
        <p:nvCxnSpPr>
          <p:cNvPr id="40" name="Shape 39"/>
          <p:cNvCxnSpPr>
            <a:stCxn id="39" idx="4"/>
          </p:cNvCxnSpPr>
          <p:nvPr/>
        </p:nvCxnSpPr>
        <p:spPr>
          <a:xfrm rot="16200000" flipH="1">
            <a:off x="1747266" y="4342698"/>
            <a:ext cx="135394" cy="37879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37" idx="3"/>
          </p:cNvCxnSpPr>
          <p:nvPr/>
        </p:nvCxnSpPr>
        <p:spPr>
          <a:xfrm rot="5400000" flipH="1" flipV="1">
            <a:off x="1818051" y="4863647"/>
            <a:ext cx="293608" cy="388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7" idx="5"/>
          </p:cNvCxnSpPr>
          <p:nvPr/>
        </p:nvCxnSpPr>
        <p:spPr>
          <a:xfrm rot="16200000" flipV="1">
            <a:off x="2504392" y="4991623"/>
            <a:ext cx="370284" cy="209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92091" y="6488668"/>
            <a:ext cx="142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01000001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24706" y="6304002"/>
            <a:ext cx="461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 Stream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114053" y="-43424"/>
            <a:ext cx="214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(8 bits input)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37149" y="6304002"/>
            <a:ext cx="142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(8 bits)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890912" y="2082593"/>
            <a:ext cx="221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compression ratio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890912" y="2458925"/>
            <a:ext cx="203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– out/in = </a:t>
            </a:r>
            <a:r>
              <a:rPr lang="en-US" dirty="0" smtClean="0">
                <a:solidFill>
                  <a:srgbClr val="FF0000"/>
                </a:solidFill>
              </a:rPr>
              <a:t>0%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94350" y="2866940"/>
            <a:ext cx="247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 is not yet transmitted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/>
      <p:bldP spid="37" grpId="0" animBg="1"/>
      <p:bldP spid="39" grpId="0" animBg="1"/>
      <p:bldP spid="47" grpId="0"/>
      <p:bldP spid="38" grpId="0"/>
      <p:bldP spid="49" grpId="0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808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Rectangle 2"/>
          <p:cNvSpPr/>
          <p:nvPr/>
        </p:nvSpPr>
        <p:spPr>
          <a:xfrm>
            <a:off x="1682295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94782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07269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32243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Rectangle 6"/>
          <p:cNvSpPr/>
          <p:nvPr/>
        </p:nvSpPr>
        <p:spPr>
          <a:xfrm>
            <a:off x="3219756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4244730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Rectangle 8"/>
          <p:cNvSpPr/>
          <p:nvPr/>
        </p:nvSpPr>
        <p:spPr>
          <a:xfrm>
            <a:off x="4757217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69704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83103" y="-28707"/>
            <a:ext cx="290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 Stream</a:t>
            </a:r>
            <a:endParaRPr lang="en-US" dirty="0"/>
          </a:p>
        </p:txBody>
      </p:sp>
      <p:sp>
        <p:nvSpPr>
          <p:cNvPr id="12" name="Right Arrow Callout 11"/>
          <p:cNvSpPr/>
          <p:nvPr/>
        </p:nvSpPr>
        <p:spPr>
          <a:xfrm rot="16200000">
            <a:off x="1748098" y="779815"/>
            <a:ext cx="423360" cy="378757"/>
          </a:xfrm>
          <a:prstGeom prst="rightArrowCallou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18142" y="2060881"/>
            <a:ext cx="71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31706" y="2079601"/>
            <a:ext cx="71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707269" y="2448933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10533" y="2459789"/>
            <a:ext cx="142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01000010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66631" y="2959356"/>
            <a:ext cx="657320" cy="892907"/>
            <a:chOff x="924706" y="2060881"/>
            <a:chExt cx="657320" cy="892907"/>
          </a:xfrm>
        </p:grpSpPr>
        <p:sp>
          <p:nvSpPr>
            <p:cNvPr id="24" name="Rectangle 23"/>
            <p:cNvSpPr/>
            <p:nvPr/>
          </p:nvSpPr>
          <p:spPr>
            <a:xfrm>
              <a:off x="1024975" y="2060881"/>
              <a:ext cx="512487" cy="52357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24706" y="2584456"/>
              <a:ext cx="657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NYT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658990" y="2959356"/>
            <a:ext cx="713024" cy="892907"/>
            <a:chOff x="2618142" y="4311999"/>
            <a:chExt cx="713024" cy="892907"/>
          </a:xfrm>
        </p:grpSpPr>
        <p:sp>
          <p:nvSpPr>
            <p:cNvPr id="27" name="Oval 26"/>
            <p:cNvSpPr/>
            <p:nvPr/>
          </p:nvSpPr>
          <p:spPr>
            <a:xfrm>
              <a:off x="2618142" y="4311999"/>
              <a:ext cx="601614" cy="5235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18142" y="4835574"/>
              <a:ext cx="713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29" name="Oval 28"/>
          <p:cNvSpPr/>
          <p:nvPr/>
        </p:nvSpPr>
        <p:spPr>
          <a:xfrm>
            <a:off x="1023951" y="2218849"/>
            <a:ext cx="601614" cy="5235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66630" y="1851232"/>
            <a:ext cx="423359" cy="3676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</a:t>
            </a:r>
            <a:endParaRPr lang="en-US" dirty="0"/>
          </a:p>
        </p:txBody>
      </p:sp>
      <p:cxnSp>
        <p:nvCxnSpPr>
          <p:cNvPr id="31" name="Shape 30"/>
          <p:cNvCxnSpPr>
            <a:stCxn id="30" idx="4"/>
          </p:cNvCxnSpPr>
          <p:nvPr/>
        </p:nvCxnSpPr>
        <p:spPr>
          <a:xfrm rot="16200000" flipH="1">
            <a:off x="700010" y="2097148"/>
            <a:ext cx="135394" cy="37879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29" idx="3"/>
          </p:cNvCxnSpPr>
          <p:nvPr/>
        </p:nvCxnSpPr>
        <p:spPr>
          <a:xfrm rot="5400000" flipH="1" flipV="1">
            <a:off x="770795" y="2618097"/>
            <a:ext cx="293608" cy="388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9" idx="5"/>
          </p:cNvCxnSpPr>
          <p:nvPr/>
        </p:nvCxnSpPr>
        <p:spPr>
          <a:xfrm rot="16200000" flipV="1">
            <a:off x="1457136" y="2746073"/>
            <a:ext cx="370284" cy="209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92091" y="6488668"/>
            <a:ext cx="142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01000001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24706" y="6248302"/>
            <a:ext cx="461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 Stream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99568" y="2573415"/>
            <a:ext cx="357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58990" y="2665747"/>
            <a:ext cx="357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1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70429" y="2452493"/>
            <a:ext cx="38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008000"/>
                </a:solidFill>
              </a:rPr>
              <a:t>0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40" name="Straight Connector 39"/>
          <p:cNvCxnSpPr>
            <a:stCxn id="29" idx="3"/>
            <a:endCxn id="24" idx="0"/>
          </p:cNvCxnSpPr>
          <p:nvPr/>
        </p:nvCxnSpPr>
        <p:spPr>
          <a:xfrm rot="5400000">
            <a:off x="770796" y="2618097"/>
            <a:ext cx="293608" cy="3889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3776808" y="5340300"/>
            <a:ext cx="657320" cy="892907"/>
            <a:chOff x="924706" y="2060881"/>
            <a:chExt cx="657320" cy="892907"/>
          </a:xfrm>
        </p:grpSpPr>
        <p:sp>
          <p:nvSpPr>
            <p:cNvPr id="54" name="Rectangle 53"/>
            <p:cNvSpPr/>
            <p:nvPr/>
          </p:nvSpPr>
          <p:spPr>
            <a:xfrm>
              <a:off x="1024975" y="2060881"/>
              <a:ext cx="512487" cy="52357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24706" y="2584456"/>
              <a:ext cx="657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NYT</a:t>
              </a:r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069167" y="5340300"/>
            <a:ext cx="713024" cy="892907"/>
            <a:chOff x="2618142" y="4311999"/>
            <a:chExt cx="713024" cy="892907"/>
          </a:xfrm>
        </p:grpSpPr>
        <p:sp>
          <p:nvSpPr>
            <p:cNvPr id="57" name="Oval 56"/>
            <p:cNvSpPr/>
            <p:nvPr/>
          </p:nvSpPr>
          <p:spPr>
            <a:xfrm>
              <a:off x="2618142" y="4311999"/>
              <a:ext cx="601614" cy="5235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618142" y="4835574"/>
              <a:ext cx="713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sp>
        <p:nvSpPr>
          <p:cNvPr id="59" name="Oval 58"/>
          <p:cNvSpPr/>
          <p:nvPr/>
        </p:nvSpPr>
        <p:spPr>
          <a:xfrm>
            <a:off x="4434128" y="4599793"/>
            <a:ext cx="601614" cy="5235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3776807" y="4299016"/>
            <a:ext cx="423359" cy="3676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</a:t>
            </a:r>
            <a:endParaRPr lang="en-US" dirty="0"/>
          </a:p>
        </p:txBody>
      </p:sp>
      <p:cxnSp>
        <p:nvCxnSpPr>
          <p:cNvPr id="61" name="Shape 60"/>
          <p:cNvCxnSpPr>
            <a:stCxn id="60" idx="4"/>
          </p:cNvCxnSpPr>
          <p:nvPr/>
        </p:nvCxnSpPr>
        <p:spPr>
          <a:xfrm rot="16200000" flipH="1">
            <a:off x="4110187" y="4544932"/>
            <a:ext cx="135394" cy="37879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59" idx="3"/>
          </p:cNvCxnSpPr>
          <p:nvPr/>
        </p:nvCxnSpPr>
        <p:spPr>
          <a:xfrm rot="5400000" flipH="1" flipV="1">
            <a:off x="4180972" y="4999041"/>
            <a:ext cx="293608" cy="388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59" idx="5"/>
          </p:cNvCxnSpPr>
          <p:nvPr/>
        </p:nvCxnSpPr>
        <p:spPr>
          <a:xfrm rot="16200000" flipV="1">
            <a:off x="4867313" y="5127017"/>
            <a:ext cx="370284" cy="209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5904743" y="4600238"/>
            <a:ext cx="713024" cy="892907"/>
            <a:chOff x="2618142" y="4311999"/>
            <a:chExt cx="713024" cy="892907"/>
          </a:xfrm>
        </p:grpSpPr>
        <p:sp>
          <p:nvSpPr>
            <p:cNvPr id="65" name="Oval 64"/>
            <p:cNvSpPr/>
            <p:nvPr/>
          </p:nvSpPr>
          <p:spPr>
            <a:xfrm>
              <a:off x="2618142" y="4311999"/>
              <a:ext cx="601614" cy="5235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18142" y="4835574"/>
              <a:ext cx="713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67" name="Oval 66"/>
          <p:cNvSpPr/>
          <p:nvPr/>
        </p:nvSpPr>
        <p:spPr>
          <a:xfrm>
            <a:off x="5269704" y="3859731"/>
            <a:ext cx="601614" cy="5235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68" name="Straight Connector 67"/>
          <p:cNvCxnSpPr>
            <a:endCxn id="67" idx="5"/>
          </p:cNvCxnSpPr>
          <p:nvPr/>
        </p:nvCxnSpPr>
        <p:spPr>
          <a:xfrm rot="16200000" flipV="1">
            <a:off x="5702889" y="4386955"/>
            <a:ext cx="370284" cy="209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7" idx="3"/>
            <a:endCxn id="59" idx="7"/>
          </p:cNvCxnSpPr>
          <p:nvPr/>
        </p:nvCxnSpPr>
        <p:spPr>
          <a:xfrm rot="5400000">
            <a:off x="4967804" y="4286464"/>
            <a:ext cx="369839" cy="4101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4733913" y="3356720"/>
            <a:ext cx="423359" cy="3676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</a:t>
            </a:r>
            <a:endParaRPr lang="en-US" dirty="0"/>
          </a:p>
        </p:txBody>
      </p:sp>
      <p:cxnSp>
        <p:nvCxnSpPr>
          <p:cNvPr id="75" name="Shape 74"/>
          <p:cNvCxnSpPr>
            <a:stCxn id="74" idx="4"/>
          </p:cNvCxnSpPr>
          <p:nvPr/>
        </p:nvCxnSpPr>
        <p:spPr>
          <a:xfrm rot="16200000" flipH="1">
            <a:off x="5067293" y="3602636"/>
            <a:ext cx="135394" cy="37879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5269704" y="3852263"/>
            <a:ext cx="601614" cy="5235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194782" y="6488668"/>
            <a:ext cx="159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001000010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14053" y="-43424"/>
            <a:ext cx="1790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(16 bits input)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934774" y="6233207"/>
            <a:ext cx="142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(17 bits)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2707269" y="2430213"/>
            <a:ext cx="421823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890912" y="2082593"/>
            <a:ext cx="221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compression ratio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890912" y="2437213"/>
            <a:ext cx="203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– out/in = </a:t>
            </a:r>
            <a:r>
              <a:rPr lang="en-US" dirty="0" smtClean="0">
                <a:solidFill>
                  <a:srgbClr val="FF0000"/>
                </a:solidFill>
              </a:rPr>
              <a:t>-6.3%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794350" y="2866940"/>
            <a:ext cx="247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B is not yet transmitted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/>
      <p:bldP spid="38" grpId="0"/>
      <p:bldP spid="59" grpId="0" animBg="1"/>
      <p:bldP spid="60" grpId="0" animBg="1"/>
      <p:bldP spid="60" grpId="1" animBg="1"/>
      <p:bldP spid="67" grpId="0" animBg="1"/>
      <p:bldP spid="74" grpId="0" animBg="1"/>
      <p:bldP spid="76" grpId="0" animBg="1"/>
      <p:bldP spid="77" grpId="0"/>
      <p:bldP spid="70" grpId="0"/>
      <p:bldP spid="78" grpId="0"/>
      <p:bldP spid="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808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Rectangle 2"/>
          <p:cNvSpPr/>
          <p:nvPr/>
        </p:nvSpPr>
        <p:spPr>
          <a:xfrm>
            <a:off x="1682295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94782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07269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32243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Rectangle 6"/>
          <p:cNvSpPr/>
          <p:nvPr/>
        </p:nvSpPr>
        <p:spPr>
          <a:xfrm>
            <a:off x="3219756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4244730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Rectangle 8"/>
          <p:cNvSpPr/>
          <p:nvPr/>
        </p:nvSpPr>
        <p:spPr>
          <a:xfrm>
            <a:off x="4757217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69704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83103" y="-28707"/>
            <a:ext cx="290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 Stream</a:t>
            </a:r>
            <a:endParaRPr lang="en-US" dirty="0"/>
          </a:p>
        </p:txBody>
      </p:sp>
      <p:sp>
        <p:nvSpPr>
          <p:cNvPr id="12" name="Right Arrow Callout 11"/>
          <p:cNvSpPr/>
          <p:nvPr/>
        </p:nvSpPr>
        <p:spPr>
          <a:xfrm rot="16200000">
            <a:off x="2238302" y="779815"/>
            <a:ext cx="423360" cy="378757"/>
          </a:xfrm>
          <a:prstGeom prst="rightArrowCallou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18142" y="2060881"/>
            <a:ext cx="71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31706" y="2079601"/>
            <a:ext cx="71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07269" y="2448933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32243" y="2460405"/>
            <a:ext cx="50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01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92091" y="6488668"/>
            <a:ext cx="142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01000001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24706" y="6248302"/>
            <a:ext cx="461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 Stream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194782" y="6488668"/>
            <a:ext cx="159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001000010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0" y="3690378"/>
            <a:ext cx="657320" cy="892907"/>
            <a:chOff x="924706" y="2060881"/>
            <a:chExt cx="657320" cy="892907"/>
          </a:xfrm>
        </p:grpSpPr>
        <p:sp>
          <p:nvSpPr>
            <p:cNvPr id="57" name="Rectangle 56"/>
            <p:cNvSpPr/>
            <p:nvPr/>
          </p:nvSpPr>
          <p:spPr>
            <a:xfrm>
              <a:off x="1024975" y="2060881"/>
              <a:ext cx="512487" cy="52357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24706" y="2584456"/>
              <a:ext cx="657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NYT</a:t>
              </a: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292359" y="3676732"/>
            <a:ext cx="713024" cy="906553"/>
            <a:chOff x="2618142" y="4298353"/>
            <a:chExt cx="713024" cy="906553"/>
          </a:xfrm>
        </p:grpSpPr>
        <p:sp>
          <p:nvSpPr>
            <p:cNvPr id="60" name="Oval 59"/>
            <p:cNvSpPr/>
            <p:nvPr/>
          </p:nvSpPr>
          <p:spPr>
            <a:xfrm>
              <a:off x="2633376" y="4298353"/>
              <a:ext cx="601614" cy="5235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18142" y="4835574"/>
              <a:ext cx="713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sp>
        <p:nvSpPr>
          <p:cNvPr id="62" name="Oval 61"/>
          <p:cNvSpPr/>
          <p:nvPr/>
        </p:nvSpPr>
        <p:spPr>
          <a:xfrm>
            <a:off x="657320" y="2949871"/>
            <a:ext cx="601614" cy="5235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65" name="Straight Connector 64"/>
          <p:cNvCxnSpPr>
            <a:endCxn id="62" idx="3"/>
          </p:cNvCxnSpPr>
          <p:nvPr/>
        </p:nvCxnSpPr>
        <p:spPr>
          <a:xfrm rot="5400000" flipH="1" flipV="1">
            <a:off x="404164" y="3349119"/>
            <a:ext cx="293608" cy="388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62" idx="5"/>
          </p:cNvCxnSpPr>
          <p:nvPr/>
        </p:nvCxnSpPr>
        <p:spPr>
          <a:xfrm rot="16200000" flipV="1">
            <a:off x="1090505" y="3477095"/>
            <a:ext cx="370284" cy="209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2127935" y="2950316"/>
            <a:ext cx="713024" cy="892907"/>
            <a:chOff x="2618142" y="4311999"/>
            <a:chExt cx="713024" cy="892907"/>
          </a:xfrm>
        </p:grpSpPr>
        <p:sp>
          <p:nvSpPr>
            <p:cNvPr id="68" name="Oval 67"/>
            <p:cNvSpPr/>
            <p:nvPr/>
          </p:nvSpPr>
          <p:spPr>
            <a:xfrm>
              <a:off x="2618142" y="4311999"/>
              <a:ext cx="601614" cy="5235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18142" y="4835574"/>
              <a:ext cx="713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70" name="Oval 69"/>
          <p:cNvSpPr/>
          <p:nvPr/>
        </p:nvSpPr>
        <p:spPr>
          <a:xfrm>
            <a:off x="1492896" y="2209809"/>
            <a:ext cx="601614" cy="5235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71" name="Straight Connector 70"/>
          <p:cNvCxnSpPr>
            <a:endCxn id="70" idx="5"/>
          </p:cNvCxnSpPr>
          <p:nvPr/>
        </p:nvCxnSpPr>
        <p:spPr>
          <a:xfrm rot="16200000" flipV="1">
            <a:off x="1926081" y="2737033"/>
            <a:ext cx="370284" cy="209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70" idx="3"/>
            <a:endCxn id="62" idx="7"/>
          </p:cNvCxnSpPr>
          <p:nvPr/>
        </p:nvCxnSpPr>
        <p:spPr>
          <a:xfrm rot="5400000">
            <a:off x="1190996" y="2636542"/>
            <a:ext cx="369839" cy="4101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957105" y="1706798"/>
            <a:ext cx="423359" cy="3676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</a:t>
            </a:r>
            <a:endParaRPr lang="en-US" dirty="0"/>
          </a:p>
        </p:txBody>
      </p:sp>
      <p:cxnSp>
        <p:nvCxnSpPr>
          <p:cNvPr id="74" name="Shape 73"/>
          <p:cNvCxnSpPr>
            <a:stCxn id="73" idx="4"/>
          </p:cNvCxnSpPr>
          <p:nvPr/>
        </p:nvCxnSpPr>
        <p:spPr>
          <a:xfrm rot="16200000" flipH="1">
            <a:off x="1290485" y="1952714"/>
            <a:ext cx="135394" cy="37879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492896" y="2202341"/>
            <a:ext cx="601614" cy="5235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080165" y="2594884"/>
            <a:ext cx="357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99783" y="3334946"/>
            <a:ext cx="357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23464" y="3413380"/>
            <a:ext cx="357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1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071204" y="2672872"/>
            <a:ext cx="357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1</a:t>
            </a:r>
            <a:endParaRPr lang="en-US" sz="1200" dirty="0">
              <a:solidFill>
                <a:srgbClr val="008000"/>
              </a:solidFill>
            </a:endParaRPr>
          </a:p>
        </p:txBody>
      </p:sp>
      <p:cxnSp>
        <p:nvCxnSpPr>
          <p:cNvPr id="81" name="Straight Connector 80"/>
          <p:cNvCxnSpPr>
            <a:stCxn id="62" idx="7"/>
            <a:endCxn id="70" idx="3"/>
          </p:cNvCxnSpPr>
          <p:nvPr/>
        </p:nvCxnSpPr>
        <p:spPr>
          <a:xfrm rot="5400000" flipH="1" flipV="1">
            <a:off x="1190996" y="2636543"/>
            <a:ext cx="369839" cy="4101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16200000" flipV="1">
            <a:off x="1113249" y="3470960"/>
            <a:ext cx="340029" cy="2248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4757217" y="4724049"/>
            <a:ext cx="657320" cy="892907"/>
            <a:chOff x="924706" y="2060881"/>
            <a:chExt cx="657320" cy="892907"/>
          </a:xfrm>
        </p:grpSpPr>
        <p:sp>
          <p:nvSpPr>
            <p:cNvPr id="120" name="Rectangle 119"/>
            <p:cNvSpPr/>
            <p:nvPr/>
          </p:nvSpPr>
          <p:spPr>
            <a:xfrm>
              <a:off x="1024975" y="2060881"/>
              <a:ext cx="512487" cy="52357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24706" y="2584456"/>
              <a:ext cx="657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NYT</a:t>
              </a:r>
              <a:endParaRPr lang="en-US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049576" y="4724049"/>
            <a:ext cx="713024" cy="892907"/>
            <a:chOff x="2618142" y="4311999"/>
            <a:chExt cx="713024" cy="892907"/>
          </a:xfrm>
        </p:grpSpPr>
        <p:sp>
          <p:nvSpPr>
            <p:cNvPr id="123" name="Oval 122"/>
            <p:cNvSpPr/>
            <p:nvPr/>
          </p:nvSpPr>
          <p:spPr>
            <a:xfrm>
              <a:off x="2618142" y="4311999"/>
              <a:ext cx="601614" cy="5235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618142" y="4835574"/>
              <a:ext cx="713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sp>
        <p:nvSpPr>
          <p:cNvPr id="125" name="Oval 124"/>
          <p:cNvSpPr/>
          <p:nvPr/>
        </p:nvSpPr>
        <p:spPr>
          <a:xfrm>
            <a:off x="5414537" y="3983542"/>
            <a:ext cx="601614" cy="5235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26" name="Straight Connector 125"/>
          <p:cNvCxnSpPr>
            <a:endCxn id="125" idx="3"/>
          </p:cNvCxnSpPr>
          <p:nvPr/>
        </p:nvCxnSpPr>
        <p:spPr>
          <a:xfrm rot="5400000" flipH="1" flipV="1">
            <a:off x="5161381" y="4382790"/>
            <a:ext cx="293608" cy="388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endCxn id="125" idx="5"/>
          </p:cNvCxnSpPr>
          <p:nvPr/>
        </p:nvCxnSpPr>
        <p:spPr>
          <a:xfrm rot="16200000" flipV="1">
            <a:off x="5847722" y="4510766"/>
            <a:ext cx="370284" cy="209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/>
          <p:cNvGrpSpPr/>
          <p:nvPr/>
        </p:nvGrpSpPr>
        <p:grpSpPr>
          <a:xfrm>
            <a:off x="6885152" y="3994843"/>
            <a:ext cx="713024" cy="892907"/>
            <a:chOff x="2618142" y="4311999"/>
            <a:chExt cx="713024" cy="892907"/>
          </a:xfrm>
        </p:grpSpPr>
        <p:sp>
          <p:nvSpPr>
            <p:cNvPr id="129" name="Oval 128"/>
            <p:cNvSpPr/>
            <p:nvPr/>
          </p:nvSpPr>
          <p:spPr>
            <a:xfrm>
              <a:off x="2618142" y="4311999"/>
              <a:ext cx="601614" cy="5235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618142" y="4835574"/>
              <a:ext cx="713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131" name="Oval 130"/>
          <p:cNvSpPr/>
          <p:nvPr/>
        </p:nvSpPr>
        <p:spPr>
          <a:xfrm>
            <a:off x="6250113" y="3243480"/>
            <a:ext cx="601614" cy="5235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32" name="Straight Connector 131"/>
          <p:cNvCxnSpPr>
            <a:endCxn id="131" idx="5"/>
          </p:cNvCxnSpPr>
          <p:nvPr/>
        </p:nvCxnSpPr>
        <p:spPr>
          <a:xfrm rot="16200000" flipV="1">
            <a:off x="6683298" y="3770704"/>
            <a:ext cx="370284" cy="209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31" idx="3"/>
            <a:endCxn id="125" idx="7"/>
          </p:cNvCxnSpPr>
          <p:nvPr/>
        </p:nvCxnSpPr>
        <p:spPr>
          <a:xfrm rot="5400000">
            <a:off x="5948213" y="3670213"/>
            <a:ext cx="369839" cy="4101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6250113" y="3236012"/>
            <a:ext cx="601614" cy="5235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37382" y="3628555"/>
            <a:ext cx="357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057000" y="4368617"/>
            <a:ext cx="357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980681" y="4447051"/>
            <a:ext cx="357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1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828421" y="3706543"/>
            <a:ext cx="357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1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5459101" y="4571649"/>
            <a:ext cx="423359" cy="3676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</a:t>
            </a:r>
            <a:endParaRPr lang="en-US" dirty="0"/>
          </a:p>
        </p:txBody>
      </p:sp>
      <p:cxnSp>
        <p:nvCxnSpPr>
          <p:cNvPr id="142" name="Shape 141"/>
          <p:cNvCxnSpPr>
            <a:stCxn id="141" idx="4"/>
          </p:cNvCxnSpPr>
          <p:nvPr/>
        </p:nvCxnSpPr>
        <p:spPr>
          <a:xfrm rot="16200000" flipH="1">
            <a:off x="5792481" y="4817565"/>
            <a:ext cx="135394" cy="37879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Left-Right Arrow 79"/>
          <p:cNvSpPr/>
          <p:nvPr/>
        </p:nvSpPr>
        <p:spPr>
          <a:xfrm rot="18760029">
            <a:off x="6628397" y="4674538"/>
            <a:ext cx="513509" cy="135394"/>
          </a:xfrm>
          <a:prstGeom prst="leftRight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6050599" y="4724049"/>
            <a:ext cx="713024" cy="892907"/>
            <a:chOff x="2618142" y="4311999"/>
            <a:chExt cx="713024" cy="892907"/>
          </a:xfrm>
        </p:grpSpPr>
        <p:sp>
          <p:nvSpPr>
            <p:cNvPr id="84" name="Oval 83"/>
            <p:cNvSpPr/>
            <p:nvPr/>
          </p:nvSpPr>
          <p:spPr>
            <a:xfrm>
              <a:off x="2618142" y="4311999"/>
              <a:ext cx="601614" cy="5235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618142" y="4835574"/>
              <a:ext cx="713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885152" y="3983542"/>
            <a:ext cx="713024" cy="892907"/>
            <a:chOff x="2618142" y="4311999"/>
            <a:chExt cx="713024" cy="892907"/>
          </a:xfrm>
        </p:grpSpPr>
        <p:sp>
          <p:nvSpPr>
            <p:cNvPr id="87" name="Oval 86"/>
            <p:cNvSpPr/>
            <p:nvPr/>
          </p:nvSpPr>
          <p:spPr>
            <a:xfrm>
              <a:off x="2618142" y="4311999"/>
              <a:ext cx="601614" cy="5235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618142" y="4835574"/>
              <a:ext cx="713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sp>
        <p:nvSpPr>
          <p:cNvPr id="89" name="Oval 88"/>
          <p:cNvSpPr/>
          <p:nvPr/>
        </p:nvSpPr>
        <p:spPr>
          <a:xfrm>
            <a:off x="6340264" y="3876409"/>
            <a:ext cx="423359" cy="3676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</a:t>
            </a:r>
            <a:endParaRPr lang="en-US" dirty="0"/>
          </a:p>
        </p:txBody>
      </p:sp>
      <p:cxnSp>
        <p:nvCxnSpPr>
          <p:cNvPr id="90" name="Shape 89"/>
          <p:cNvCxnSpPr>
            <a:stCxn id="89" idx="4"/>
          </p:cNvCxnSpPr>
          <p:nvPr/>
        </p:nvCxnSpPr>
        <p:spPr>
          <a:xfrm rot="16200000" flipH="1">
            <a:off x="6673644" y="4122325"/>
            <a:ext cx="135394" cy="37879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6049576" y="4724050"/>
            <a:ext cx="713024" cy="906553"/>
            <a:chOff x="2618142" y="4298353"/>
            <a:chExt cx="713024" cy="906553"/>
          </a:xfrm>
        </p:grpSpPr>
        <p:sp>
          <p:nvSpPr>
            <p:cNvPr id="95" name="Oval 94"/>
            <p:cNvSpPr/>
            <p:nvPr/>
          </p:nvSpPr>
          <p:spPr>
            <a:xfrm>
              <a:off x="2633376" y="4298353"/>
              <a:ext cx="601614" cy="5235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18142" y="4835574"/>
              <a:ext cx="713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sp>
        <p:nvSpPr>
          <p:cNvPr id="97" name="Oval 96"/>
          <p:cNvSpPr/>
          <p:nvPr/>
        </p:nvSpPr>
        <p:spPr>
          <a:xfrm>
            <a:off x="5641451" y="2898732"/>
            <a:ext cx="423359" cy="3676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</a:t>
            </a:r>
            <a:endParaRPr lang="en-US" dirty="0"/>
          </a:p>
        </p:txBody>
      </p:sp>
      <p:cxnSp>
        <p:nvCxnSpPr>
          <p:cNvPr id="98" name="Shape 97"/>
          <p:cNvCxnSpPr>
            <a:stCxn id="97" idx="4"/>
          </p:cNvCxnSpPr>
          <p:nvPr/>
        </p:nvCxnSpPr>
        <p:spPr>
          <a:xfrm rot="16200000" flipH="1">
            <a:off x="5974831" y="3144648"/>
            <a:ext cx="135394" cy="37879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6250113" y="3218198"/>
            <a:ext cx="601614" cy="5235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393707" y="6488668"/>
            <a:ext cx="50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114053" y="-43424"/>
            <a:ext cx="195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(24 bits input)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927636" y="6248302"/>
            <a:ext cx="142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(19 bits)</a:t>
            </a:r>
            <a:endParaRPr lang="en-US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2707269" y="2430213"/>
            <a:ext cx="421823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890912" y="2082593"/>
            <a:ext cx="221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compression ratio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4890912" y="2437213"/>
            <a:ext cx="203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– out/in = </a:t>
            </a:r>
            <a:r>
              <a:rPr lang="en-US" dirty="0" smtClean="0">
                <a:solidFill>
                  <a:srgbClr val="FF0000"/>
                </a:solidFill>
              </a:rPr>
              <a:t>20.8%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794350" y="2866940"/>
            <a:ext cx="247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B has been transmitted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25" grpId="0" animBg="1"/>
      <p:bldP spid="131" grpId="0" animBg="1"/>
      <p:bldP spid="134" grpId="0" animBg="1"/>
      <p:bldP spid="135" grpId="0"/>
      <p:bldP spid="136" grpId="0"/>
      <p:bldP spid="137" grpId="0"/>
      <p:bldP spid="138" grpId="0"/>
      <p:bldP spid="141" grpId="0" animBg="1"/>
      <p:bldP spid="141" grpId="1" animBg="1"/>
      <p:bldP spid="80" grpId="0" animBg="1"/>
      <p:bldP spid="80" grpId="1" animBg="1"/>
      <p:bldP spid="89" grpId="0" animBg="1"/>
      <p:bldP spid="89" grpId="1" animBg="1"/>
      <p:bldP spid="97" grpId="0" animBg="1"/>
      <p:bldP spid="99" grpId="0" animBg="1"/>
      <p:bldP spid="100" grpId="0"/>
      <p:bldP spid="102" grpId="0"/>
      <p:bldP spid="105" grpId="0"/>
      <p:bldP spid="1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808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Rectangle 2"/>
          <p:cNvSpPr/>
          <p:nvPr/>
        </p:nvSpPr>
        <p:spPr>
          <a:xfrm>
            <a:off x="1682295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94782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07269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32243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Rectangle 6"/>
          <p:cNvSpPr/>
          <p:nvPr/>
        </p:nvSpPr>
        <p:spPr>
          <a:xfrm>
            <a:off x="3219756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4244730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Rectangle 8"/>
          <p:cNvSpPr/>
          <p:nvPr/>
        </p:nvSpPr>
        <p:spPr>
          <a:xfrm>
            <a:off x="4757217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69704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83103" y="-28707"/>
            <a:ext cx="290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 Stream</a:t>
            </a:r>
            <a:endParaRPr lang="en-US" dirty="0"/>
          </a:p>
        </p:txBody>
      </p:sp>
      <p:sp>
        <p:nvSpPr>
          <p:cNvPr id="12" name="Right Arrow Callout 11"/>
          <p:cNvSpPr/>
          <p:nvPr/>
        </p:nvSpPr>
        <p:spPr>
          <a:xfrm rot="16200000">
            <a:off x="2737632" y="779815"/>
            <a:ext cx="423360" cy="378757"/>
          </a:xfrm>
          <a:prstGeom prst="rightArrowCallou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18142" y="2060881"/>
            <a:ext cx="71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31706" y="2079601"/>
            <a:ext cx="71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707269" y="2448933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32243" y="2460405"/>
            <a:ext cx="50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1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2091" y="6488668"/>
            <a:ext cx="142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01000001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24706" y="6248302"/>
            <a:ext cx="461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 Stream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94782" y="6488668"/>
            <a:ext cx="159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001000010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3690378"/>
            <a:ext cx="657320" cy="892907"/>
            <a:chOff x="924706" y="2060881"/>
            <a:chExt cx="657320" cy="892907"/>
          </a:xfrm>
        </p:grpSpPr>
        <p:sp>
          <p:nvSpPr>
            <p:cNvPr id="21" name="Rectangle 20"/>
            <p:cNvSpPr/>
            <p:nvPr/>
          </p:nvSpPr>
          <p:spPr>
            <a:xfrm>
              <a:off x="1024975" y="2060881"/>
              <a:ext cx="512487" cy="52357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24706" y="2584456"/>
              <a:ext cx="657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NYT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292359" y="3676732"/>
            <a:ext cx="713024" cy="906553"/>
            <a:chOff x="2618142" y="4298353"/>
            <a:chExt cx="713024" cy="906553"/>
          </a:xfrm>
        </p:grpSpPr>
        <p:sp>
          <p:nvSpPr>
            <p:cNvPr id="24" name="Oval 23"/>
            <p:cNvSpPr/>
            <p:nvPr/>
          </p:nvSpPr>
          <p:spPr>
            <a:xfrm>
              <a:off x="2633376" y="4298353"/>
              <a:ext cx="601614" cy="5235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18142" y="4835574"/>
              <a:ext cx="713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</p:grpSp>
      <p:sp>
        <p:nvSpPr>
          <p:cNvPr id="26" name="Oval 25"/>
          <p:cNvSpPr/>
          <p:nvPr/>
        </p:nvSpPr>
        <p:spPr>
          <a:xfrm>
            <a:off x="657320" y="2949871"/>
            <a:ext cx="601614" cy="5235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7" name="Straight Connector 26"/>
          <p:cNvCxnSpPr>
            <a:endCxn id="26" idx="3"/>
          </p:cNvCxnSpPr>
          <p:nvPr/>
        </p:nvCxnSpPr>
        <p:spPr>
          <a:xfrm rot="5400000" flipH="1" flipV="1">
            <a:off x="404164" y="3349119"/>
            <a:ext cx="293608" cy="388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6" idx="5"/>
          </p:cNvCxnSpPr>
          <p:nvPr/>
        </p:nvCxnSpPr>
        <p:spPr>
          <a:xfrm rot="16200000" flipV="1">
            <a:off x="1090505" y="3477095"/>
            <a:ext cx="370284" cy="209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2127935" y="2950316"/>
            <a:ext cx="713024" cy="892907"/>
            <a:chOff x="2618142" y="4311999"/>
            <a:chExt cx="713024" cy="892907"/>
          </a:xfrm>
        </p:grpSpPr>
        <p:sp>
          <p:nvSpPr>
            <p:cNvPr id="30" name="Oval 29"/>
            <p:cNvSpPr/>
            <p:nvPr/>
          </p:nvSpPr>
          <p:spPr>
            <a:xfrm>
              <a:off x="2618142" y="4311999"/>
              <a:ext cx="601614" cy="5235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18142" y="4835574"/>
              <a:ext cx="713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32" name="Oval 31"/>
          <p:cNvSpPr/>
          <p:nvPr/>
        </p:nvSpPr>
        <p:spPr>
          <a:xfrm>
            <a:off x="1492896" y="2209809"/>
            <a:ext cx="601614" cy="5235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3" name="Straight Connector 32"/>
          <p:cNvCxnSpPr>
            <a:endCxn id="32" idx="5"/>
          </p:cNvCxnSpPr>
          <p:nvPr/>
        </p:nvCxnSpPr>
        <p:spPr>
          <a:xfrm rot="16200000" flipV="1">
            <a:off x="1926081" y="2737033"/>
            <a:ext cx="370284" cy="209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3"/>
            <a:endCxn id="26" idx="7"/>
          </p:cNvCxnSpPr>
          <p:nvPr/>
        </p:nvCxnSpPr>
        <p:spPr>
          <a:xfrm rot="5400000">
            <a:off x="1190996" y="2636542"/>
            <a:ext cx="369839" cy="4101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57105" y="1706798"/>
            <a:ext cx="423359" cy="3676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</a:t>
            </a:r>
            <a:endParaRPr lang="en-US" dirty="0"/>
          </a:p>
        </p:txBody>
      </p:sp>
      <p:cxnSp>
        <p:nvCxnSpPr>
          <p:cNvPr id="36" name="Shape 35"/>
          <p:cNvCxnSpPr>
            <a:stCxn id="35" idx="4"/>
          </p:cNvCxnSpPr>
          <p:nvPr/>
        </p:nvCxnSpPr>
        <p:spPr>
          <a:xfrm rot="16200000" flipH="1">
            <a:off x="1290485" y="1952714"/>
            <a:ext cx="135394" cy="37879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492896" y="2202341"/>
            <a:ext cx="601614" cy="5235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80165" y="2594884"/>
            <a:ext cx="357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99783" y="3334946"/>
            <a:ext cx="357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23464" y="3413380"/>
            <a:ext cx="357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1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71204" y="2672872"/>
            <a:ext cx="357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1</a:t>
            </a:r>
            <a:endParaRPr lang="en-US" sz="1200" dirty="0">
              <a:solidFill>
                <a:srgbClr val="008000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rot="16200000" flipV="1">
            <a:off x="1948826" y="2737534"/>
            <a:ext cx="340029" cy="2248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393707" y="6488668"/>
            <a:ext cx="50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114053" y="-43424"/>
            <a:ext cx="195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(32 bits input)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927636" y="6248302"/>
            <a:ext cx="142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(20 bits)</a:t>
            </a:r>
            <a:endParaRPr lang="en-US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2707269" y="2430213"/>
            <a:ext cx="421823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890912" y="2082593"/>
            <a:ext cx="221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compression ratio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890912" y="2437213"/>
            <a:ext cx="203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– out/in = </a:t>
            </a:r>
            <a:r>
              <a:rPr lang="en-US" dirty="0" smtClean="0">
                <a:solidFill>
                  <a:srgbClr val="FF0000"/>
                </a:solidFill>
              </a:rPr>
              <a:t>37.5%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794350" y="2866940"/>
            <a:ext cx="247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B has been transmitted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789996" y="6487248"/>
            <a:ext cx="32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4879769" y="5012732"/>
            <a:ext cx="657320" cy="892907"/>
            <a:chOff x="924706" y="2060881"/>
            <a:chExt cx="657320" cy="892907"/>
          </a:xfrm>
        </p:grpSpPr>
        <p:sp>
          <p:nvSpPr>
            <p:cNvPr id="91" name="Rectangle 90"/>
            <p:cNvSpPr/>
            <p:nvPr/>
          </p:nvSpPr>
          <p:spPr>
            <a:xfrm>
              <a:off x="1024975" y="2060881"/>
              <a:ext cx="512487" cy="52357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24706" y="2584456"/>
              <a:ext cx="657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NYT</a:t>
              </a:r>
              <a:endParaRPr lang="en-US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172128" y="4999086"/>
            <a:ext cx="713024" cy="906553"/>
            <a:chOff x="2618142" y="4298353"/>
            <a:chExt cx="713024" cy="906553"/>
          </a:xfrm>
        </p:grpSpPr>
        <p:sp>
          <p:nvSpPr>
            <p:cNvPr id="94" name="Oval 93"/>
            <p:cNvSpPr/>
            <p:nvPr/>
          </p:nvSpPr>
          <p:spPr>
            <a:xfrm>
              <a:off x="2633376" y="4298353"/>
              <a:ext cx="601614" cy="5235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618142" y="4835574"/>
              <a:ext cx="713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</p:grpSp>
      <p:sp>
        <p:nvSpPr>
          <p:cNvPr id="96" name="Oval 95"/>
          <p:cNvSpPr/>
          <p:nvPr/>
        </p:nvSpPr>
        <p:spPr>
          <a:xfrm>
            <a:off x="5537089" y="4272225"/>
            <a:ext cx="601614" cy="5235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97" name="Straight Connector 96"/>
          <p:cNvCxnSpPr>
            <a:endCxn id="96" idx="3"/>
          </p:cNvCxnSpPr>
          <p:nvPr/>
        </p:nvCxnSpPr>
        <p:spPr>
          <a:xfrm rot="5400000" flipH="1" flipV="1">
            <a:off x="5283933" y="4671473"/>
            <a:ext cx="293608" cy="388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96" idx="5"/>
          </p:cNvCxnSpPr>
          <p:nvPr/>
        </p:nvCxnSpPr>
        <p:spPr>
          <a:xfrm rot="16200000" flipV="1">
            <a:off x="5970274" y="4799449"/>
            <a:ext cx="370284" cy="209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7007704" y="4272670"/>
            <a:ext cx="713024" cy="892907"/>
            <a:chOff x="2618142" y="4311999"/>
            <a:chExt cx="713024" cy="892907"/>
          </a:xfrm>
        </p:grpSpPr>
        <p:sp>
          <p:nvSpPr>
            <p:cNvPr id="100" name="Oval 99"/>
            <p:cNvSpPr/>
            <p:nvPr/>
          </p:nvSpPr>
          <p:spPr>
            <a:xfrm>
              <a:off x="2618142" y="4311999"/>
              <a:ext cx="601614" cy="5235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618142" y="4835574"/>
              <a:ext cx="713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102" name="Oval 101"/>
          <p:cNvSpPr/>
          <p:nvPr/>
        </p:nvSpPr>
        <p:spPr>
          <a:xfrm>
            <a:off x="6372665" y="3532163"/>
            <a:ext cx="601614" cy="5235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03" name="Straight Connector 102"/>
          <p:cNvCxnSpPr>
            <a:endCxn id="102" idx="5"/>
          </p:cNvCxnSpPr>
          <p:nvPr/>
        </p:nvCxnSpPr>
        <p:spPr>
          <a:xfrm rot="16200000" flipV="1">
            <a:off x="6805850" y="4059387"/>
            <a:ext cx="370284" cy="209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02" idx="3"/>
            <a:endCxn id="96" idx="7"/>
          </p:cNvCxnSpPr>
          <p:nvPr/>
        </p:nvCxnSpPr>
        <p:spPr>
          <a:xfrm rot="5400000">
            <a:off x="6070765" y="3958896"/>
            <a:ext cx="369839" cy="4101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6372665" y="3524695"/>
            <a:ext cx="601614" cy="5235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959934" y="3917238"/>
            <a:ext cx="357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179552" y="4657300"/>
            <a:ext cx="357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103233" y="4735734"/>
            <a:ext cx="357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1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950973" y="3995226"/>
            <a:ext cx="357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1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6417229" y="4165092"/>
            <a:ext cx="423359" cy="3676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</a:t>
            </a:r>
            <a:endParaRPr lang="en-US" dirty="0"/>
          </a:p>
        </p:txBody>
      </p:sp>
      <p:cxnSp>
        <p:nvCxnSpPr>
          <p:cNvPr id="113" name="Shape 112"/>
          <p:cNvCxnSpPr>
            <a:stCxn id="112" idx="4"/>
          </p:cNvCxnSpPr>
          <p:nvPr/>
        </p:nvCxnSpPr>
        <p:spPr>
          <a:xfrm rot="16200000" flipH="1">
            <a:off x="6750609" y="4411008"/>
            <a:ext cx="135394" cy="37879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7007704" y="4272670"/>
            <a:ext cx="601614" cy="5235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5" name="Oval 114"/>
          <p:cNvSpPr/>
          <p:nvPr/>
        </p:nvSpPr>
        <p:spPr>
          <a:xfrm>
            <a:off x="5764003" y="3164546"/>
            <a:ext cx="423359" cy="3676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</a:t>
            </a:r>
            <a:endParaRPr lang="en-US" dirty="0"/>
          </a:p>
        </p:txBody>
      </p:sp>
      <p:cxnSp>
        <p:nvCxnSpPr>
          <p:cNvPr id="116" name="Shape 115"/>
          <p:cNvCxnSpPr>
            <a:stCxn id="115" idx="4"/>
          </p:cNvCxnSpPr>
          <p:nvPr/>
        </p:nvCxnSpPr>
        <p:spPr>
          <a:xfrm rot="16200000" flipH="1">
            <a:off x="6097383" y="3410462"/>
            <a:ext cx="135394" cy="37879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6372665" y="3524695"/>
            <a:ext cx="601614" cy="5235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83" grpId="0"/>
      <p:bldP spid="86" grpId="0"/>
      <p:bldP spid="87" grpId="0"/>
      <p:bldP spid="88" grpId="0"/>
      <p:bldP spid="96" grpId="0" animBg="1"/>
      <p:bldP spid="102" grpId="0" animBg="1"/>
      <p:bldP spid="106" grpId="0" animBg="1"/>
      <p:bldP spid="107" grpId="0"/>
      <p:bldP spid="108" grpId="0"/>
      <p:bldP spid="109" grpId="0"/>
      <p:bldP spid="110" grpId="0"/>
      <p:bldP spid="112" grpId="0" animBg="1"/>
      <p:bldP spid="112" grpId="1" animBg="1"/>
      <p:bldP spid="114" grpId="0" animBg="1"/>
      <p:bldP spid="115" grpId="0" animBg="1"/>
      <p:bldP spid="1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808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Rectangle 2"/>
          <p:cNvSpPr/>
          <p:nvPr/>
        </p:nvSpPr>
        <p:spPr>
          <a:xfrm>
            <a:off x="1682295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94782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07269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32243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Rectangle 6"/>
          <p:cNvSpPr/>
          <p:nvPr/>
        </p:nvSpPr>
        <p:spPr>
          <a:xfrm>
            <a:off x="3219756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4244730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Rectangle 8"/>
          <p:cNvSpPr/>
          <p:nvPr/>
        </p:nvSpPr>
        <p:spPr>
          <a:xfrm>
            <a:off x="4757217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69704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83103" y="-28707"/>
            <a:ext cx="290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 Stream</a:t>
            </a:r>
            <a:endParaRPr lang="en-US" dirty="0"/>
          </a:p>
        </p:txBody>
      </p:sp>
      <p:sp>
        <p:nvSpPr>
          <p:cNvPr id="12" name="Right Arrow Callout 11"/>
          <p:cNvSpPr/>
          <p:nvPr/>
        </p:nvSpPr>
        <p:spPr>
          <a:xfrm rot="16200000">
            <a:off x="3258672" y="779815"/>
            <a:ext cx="423360" cy="378757"/>
          </a:xfrm>
          <a:prstGeom prst="rightArrowCallou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18142" y="2060881"/>
            <a:ext cx="71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31706" y="2079601"/>
            <a:ext cx="71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707269" y="2448933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32243" y="2460405"/>
            <a:ext cx="50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01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2091" y="6488668"/>
            <a:ext cx="142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01000001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24706" y="6248302"/>
            <a:ext cx="461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 Stream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94782" y="6488668"/>
            <a:ext cx="159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001000010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3690378"/>
            <a:ext cx="657320" cy="892907"/>
            <a:chOff x="924706" y="2060881"/>
            <a:chExt cx="657320" cy="892907"/>
          </a:xfrm>
        </p:grpSpPr>
        <p:sp>
          <p:nvSpPr>
            <p:cNvPr id="21" name="Rectangle 20"/>
            <p:cNvSpPr/>
            <p:nvPr/>
          </p:nvSpPr>
          <p:spPr>
            <a:xfrm>
              <a:off x="1024975" y="2060881"/>
              <a:ext cx="512487" cy="52357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24706" y="2584456"/>
              <a:ext cx="657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NYT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292359" y="3676732"/>
            <a:ext cx="713024" cy="906553"/>
            <a:chOff x="2618142" y="4298353"/>
            <a:chExt cx="713024" cy="906553"/>
          </a:xfrm>
        </p:grpSpPr>
        <p:sp>
          <p:nvSpPr>
            <p:cNvPr id="24" name="Oval 23"/>
            <p:cNvSpPr/>
            <p:nvPr/>
          </p:nvSpPr>
          <p:spPr>
            <a:xfrm>
              <a:off x="2633376" y="4298353"/>
              <a:ext cx="601614" cy="5235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18142" y="4835574"/>
              <a:ext cx="713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</p:grpSp>
      <p:sp>
        <p:nvSpPr>
          <p:cNvPr id="26" name="Oval 25"/>
          <p:cNvSpPr/>
          <p:nvPr/>
        </p:nvSpPr>
        <p:spPr>
          <a:xfrm>
            <a:off x="657320" y="2949871"/>
            <a:ext cx="601614" cy="5235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7" name="Straight Connector 26"/>
          <p:cNvCxnSpPr>
            <a:endCxn id="26" idx="3"/>
          </p:cNvCxnSpPr>
          <p:nvPr/>
        </p:nvCxnSpPr>
        <p:spPr>
          <a:xfrm rot="5400000" flipH="1" flipV="1">
            <a:off x="404164" y="3349119"/>
            <a:ext cx="293608" cy="388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6" idx="5"/>
          </p:cNvCxnSpPr>
          <p:nvPr/>
        </p:nvCxnSpPr>
        <p:spPr>
          <a:xfrm rot="16200000" flipV="1">
            <a:off x="1090505" y="3477095"/>
            <a:ext cx="370284" cy="209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2127935" y="2950316"/>
            <a:ext cx="713024" cy="892907"/>
            <a:chOff x="2618142" y="4311999"/>
            <a:chExt cx="713024" cy="892907"/>
          </a:xfrm>
        </p:grpSpPr>
        <p:sp>
          <p:nvSpPr>
            <p:cNvPr id="30" name="Oval 29"/>
            <p:cNvSpPr/>
            <p:nvPr/>
          </p:nvSpPr>
          <p:spPr>
            <a:xfrm>
              <a:off x="2618142" y="4311999"/>
              <a:ext cx="601614" cy="5235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18142" y="4835574"/>
              <a:ext cx="713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32" name="Oval 31"/>
          <p:cNvSpPr/>
          <p:nvPr/>
        </p:nvSpPr>
        <p:spPr>
          <a:xfrm>
            <a:off x="1492896" y="2209809"/>
            <a:ext cx="601614" cy="5235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3" name="Straight Connector 32"/>
          <p:cNvCxnSpPr>
            <a:endCxn id="32" idx="5"/>
          </p:cNvCxnSpPr>
          <p:nvPr/>
        </p:nvCxnSpPr>
        <p:spPr>
          <a:xfrm rot="16200000" flipV="1">
            <a:off x="1926081" y="2737033"/>
            <a:ext cx="370284" cy="209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3"/>
            <a:endCxn id="26" idx="7"/>
          </p:cNvCxnSpPr>
          <p:nvPr/>
        </p:nvCxnSpPr>
        <p:spPr>
          <a:xfrm rot="5400000">
            <a:off x="1190996" y="2636542"/>
            <a:ext cx="369839" cy="4101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57105" y="1706798"/>
            <a:ext cx="423359" cy="3676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</a:t>
            </a:r>
            <a:endParaRPr lang="en-US" dirty="0"/>
          </a:p>
        </p:txBody>
      </p:sp>
      <p:cxnSp>
        <p:nvCxnSpPr>
          <p:cNvPr id="36" name="Shape 35"/>
          <p:cNvCxnSpPr>
            <a:stCxn id="35" idx="4"/>
          </p:cNvCxnSpPr>
          <p:nvPr/>
        </p:nvCxnSpPr>
        <p:spPr>
          <a:xfrm rot="16200000" flipH="1">
            <a:off x="1290485" y="1952714"/>
            <a:ext cx="135394" cy="37879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492896" y="2202341"/>
            <a:ext cx="601614" cy="5235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80165" y="2594884"/>
            <a:ext cx="357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99783" y="3334946"/>
            <a:ext cx="357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23464" y="3413380"/>
            <a:ext cx="357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1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71204" y="2672872"/>
            <a:ext cx="357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1</a:t>
            </a:r>
            <a:endParaRPr lang="en-US" sz="1200" dirty="0">
              <a:solidFill>
                <a:srgbClr val="008000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rot="16200000" flipV="1">
            <a:off x="1122344" y="3484605"/>
            <a:ext cx="340029" cy="2248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393707" y="6488668"/>
            <a:ext cx="50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14053" y="-43424"/>
            <a:ext cx="195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(40 bits input)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927636" y="6248302"/>
            <a:ext cx="142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(22 bits)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2707269" y="2430213"/>
            <a:ext cx="421823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890912" y="2082593"/>
            <a:ext cx="221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compression ratio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90912" y="2437213"/>
            <a:ext cx="203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– out/in = </a:t>
            </a:r>
            <a:r>
              <a:rPr lang="en-US" dirty="0" smtClean="0">
                <a:solidFill>
                  <a:srgbClr val="FF0000"/>
                </a:solidFill>
              </a:rPr>
              <a:t>45%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94350" y="2866940"/>
            <a:ext cx="247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 has been transmitted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789996" y="6487248"/>
            <a:ext cx="32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 rot="5400000" flipH="1" flipV="1">
            <a:off x="1190996" y="2636543"/>
            <a:ext cx="369839" cy="4101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114053" y="6488668"/>
            <a:ext cx="50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01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4428557" y="3462872"/>
            <a:ext cx="2840959" cy="2380944"/>
            <a:chOff x="4428557" y="3462872"/>
            <a:chExt cx="2840959" cy="2380944"/>
          </a:xfrm>
        </p:grpSpPr>
        <p:grpSp>
          <p:nvGrpSpPr>
            <p:cNvPr id="99" name="Group 98"/>
            <p:cNvGrpSpPr/>
            <p:nvPr/>
          </p:nvGrpSpPr>
          <p:grpSpPr>
            <a:xfrm>
              <a:off x="4428557" y="4950909"/>
              <a:ext cx="657320" cy="892907"/>
              <a:chOff x="924706" y="2060881"/>
              <a:chExt cx="657320" cy="89290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024975" y="2060881"/>
                <a:ext cx="512487" cy="523575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924706" y="2584456"/>
                <a:ext cx="657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NYT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5720916" y="4937263"/>
              <a:ext cx="713024" cy="906553"/>
              <a:chOff x="2618142" y="4298353"/>
              <a:chExt cx="713024" cy="906553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2633376" y="4298353"/>
                <a:ext cx="601614" cy="52357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618142" y="4835574"/>
                <a:ext cx="713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</p:grpSp>
        <p:sp>
          <p:nvSpPr>
            <p:cNvPr id="105" name="Oval 104"/>
            <p:cNvSpPr/>
            <p:nvPr/>
          </p:nvSpPr>
          <p:spPr>
            <a:xfrm>
              <a:off x="5085877" y="4210402"/>
              <a:ext cx="601614" cy="5235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106" name="Straight Connector 105"/>
            <p:cNvCxnSpPr>
              <a:endCxn id="105" idx="3"/>
            </p:cNvCxnSpPr>
            <p:nvPr/>
          </p:nvCxnSpPr>
          <p:spPr>
            <a:xfrm rot="5400000" flipH="1" flipV="1">
              <a:off x="4832721" y="4609650"/>
              <a:ext cx="293608" cy="3889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endCxn id="105" idx="5"/>
            </p:cNvCxnSpPr>
            <p:nvPr/>
          </p:nvCxnSpPr>
          <p:spPr>
            <a:xfrm rot="16200000" flipV="1">
              <a:off x="5519062" y="4737626"/>
              <a:ext cx="370284" cy="2096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/>
            <p:cNvGrpSpPr/>
            <p:nvPr/>
          </p:nvGrpSpPr>
          <p:grpSpPr>
            <a:xfrm>
              <a:off x="6556492" y="4210847"/>
              <a:ext cx="713024" cy="892907"/>
              <a:chOff x="2618142" y="4311999"/>
              <a:chExt cx="713024" cy="892907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2618142" y="4311999"/>
                <a:ext cx="601614" cy="52357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2618142" y="4835574"/>
                <a:ext cx="713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sp>
          <p:nvSpPr>
            <p:cNvPr id="111" name="Oval 110"/>
            <p:cNvSpPr/>
            <p:nvPr/>
          </p:nvSpPr>
          <p:spPr>
            <a:xfrm>
              <a:off x="5921453" y="3470340"/>
              <a:ext cx="601614" cy="5235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112" name="Straight Connector 111"/>
            <p:cNvCxnSpPr>
              <a:endCxn id="111" idx="5"/>
            </p:cNvCxnSpPr>
            <p:nvPr/>
          </p:nvCxnSpPr>
          <p:spPr>
            <a:xfrm rot="16200000" flipV="1">
              <a:off x="6354638" y="3997564"/>
              <a:ext cx="370284" cy="2096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111" idx="3"/>
              <a:endCxn id="105" idx="7"/>
            </p:cNvCxnSpPr>
            <p:nvPr/>
          </p:nvCxnSpPr>
          <p:spPr>
            <a:xfrm rot="5400000">
              <a:off x="5619553" y="3897073"/>
              <a:ext cx="369839" cy="4101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5921453" y="3462872"/>
              <a:ext cx="601614" cy="5235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508722" y="3855415"/>
              <a:ext cx="357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8000"/>
                  </a:solidFill>
                </a:rPr>
                <a:t>0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728340" y="4595477"/>
              <a:ext cx="357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8000"/>
                  </a:solidFill>
                </a:rPr>
                <a:t>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652021" y="4673911"/>
              <a:ext cx="357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8000"/>
                  </a:solidFill>
                </a:rPr>
                <a:t>1</a:t>
              </a:r>
              <a:endParaRPr lang="en-US" sz="1200" dirty="0">
                <a:solidFill>
                  <a:srgbClr val="00800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499761" y="3933403"/>
              <a:ext cx="357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8000"/>
                  </a:solidFill>
                </a:rPr>
                <a:t>1</a:t>
              </a:r>
              <a:endParaRPr lang="en-US" sz="1200" dirty="0">
                <a:solidFill>
                  <a:srgbClr val="008000"/>
                </a:solidFill>
              </a:endParaRPr>
            </a:p>
          </p:txBody>
        </p:sp>
      </p:grpSp>
      <p:sp>
        <p:nvSpPr>
          <p:cNvPr id="122" name="Oval 121"/>
          <p:cNvSpPr/>
          <p:nvPr/>
        </p:nvSpPr>
        <p:spPr>
          <a:xfrm>
            <a:off x="5113730" y="4843776"/>
            <a:ext cx="423359" cy="3676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</a:t>
            </a:r>
            <a:endParaRPr lang="en-US" dirty="0"/>
          </a:p>
        </p:txBody>
      </p:sp>
      <p:cxnSp>
        <p:nvCxnSpPr>
          <p:cNvPr id="123" name="Shape 122"/>
          <p:cNvCxnSpPr>
            <a:stCxn id="122" idx="4"/>
          </p:cNvCxnSpPr>
          <p:nvPr/>
        </p:nvCxnSpPr>
        <p:spPr>
          <a:xfrm rot="16200000" flipH="1">
            <a:off x="5447110" y="5089692"/>
            <a:ext cx="135394" cy="37879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5736150" y="4937263"/>
            <a:ext cx="601614" cy="5235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5866259" y="6046547"/>
            <a:ext cx="223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Leader is </a:t>
            </a:r>
            <a:r>
              <a:rPr lang="en-US" dirty="0" err="1" smtClean="0">
                <a:solidFill>
                  <a:srgbClr val="0000FF"/>
                </a:solidFill>
              </a:rPr>
              <a:t>p’s</a:t>
            </a:r>
            <a:r>
              <a:rPr lang="en-US" dirty="0" smtClean="0">
                <a:solidFill>
                  <a:srgbClr val="0000FF"/>
                </a:solidFill>
              </a:rPr>
              <a:t> parent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4405765" y="3846336"/>
            <a:ext cx="423359" cy="3676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</a:t>
            </a:r>
            <a:endParaRPr lang="en-US" dirty="0"/>
          </a:p>
        </p:txBody>
      </p:sp>
      <p:cxnSp>
        <p:nvCxnSpPr>
          <p:cNvPr id="129" name="Shape 128"/>
          <p:cNvCxnSpPr>
            <a:stCxn id="128" idx="4"/>
          </p:cNvCxnSpPr>
          <p:nvPr/>
        </p:nvCxnSpPr>
        <p:spPr>
          <a:xfrm rot="16200000" flipH="1">
            <a:off x="4739145" y="4092252"/>
            <a:ext cx="135394" cy="37879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5102591" y="4200307"/>
            <a:ext cx="601614" cy="5235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1" name="Oval 130"/>
          <p:cNvSpPr/>
          <p:nvPr/>
        </p:nvSpPr>
        <p:spPr>
          <a:xfrm>
            <a:off x="5275784" y="3108934"/>
            <a:ext cx="423359" cy="3676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</a:t>
            </a:r>
            <a:endParaRPr lang="en-US" dirty="0"/>
          </a:p>
        </p:txBody>
      </p:sp>
      <p:cxnSp>
        <p:nvCxnSpPr>
          <p:cNvPr id="132" name="Shape 131"/>
          <p:cNvCxnSpPr>
            <a:stCxn id="131" idx="4"/>
          </p:cNvCxnSpPr>
          <p:nvPr/>
        </p:nvCxnSpPr>
        <p:spPr>
          <a:xfrm rot="16200000" flipH="1">
            <a:off x="5609164" y="3354850"/>
            <a:ext cx="135394" cy="37879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5921453" y="3476551"/>
            <a:ext cx="601614" cy="5235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45" grpId="0"/>
      <p:bldP spid="48" grpId="0"/>
      <p:bldP spid="49" grpId="0"/>
      <p:bldP spid="79" grpId="0"/>
      <p:bldP spid="122" grpId="0" animBg="1"/>
      <p:bldP spid="122" grpId="1" animBg="1"/>
      <p:bldP spid="126" grpId="0" animBg="1"/>
      <p:bldP spid="127" grpId="0"/>
      <p:bldP spid="127" grpId="1"/>
      <p:bldP spid="128" grpId="0" animBg="1"/>
      <p:bldP spid="128" grpId="1" animBg="1"/>
      <p:bldP spid="130" grpId="0" animBg="1"/>
      <p:bldP spid="131" grpId="0" animBg="1"/>
      <p:bldP spid="1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808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Rectangle 2"/>
          <p:cNvSpPr/>
          <p:nvPr/>
        </p:nvSpPr>
        <p:spPr>
          <a:xfrm>
            <a:off x="1682295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94782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07269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32243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Rectangle 6"/>
          <p:cNvSpPr/>
          <p:nvPr/>
        </p:nvSpPr>
        <p:spPr>
          <a:xfrm>
            <a:off x="3219756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4244730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Rectangle 8"/>
          <p:cNvSpPr/>
          <p:nvPr/>
        </p:nvSpPr>
        <p:spPr>
          <a:xfrm>
            <a:off x="4757217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69704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83103" y="-28707"/>
            <a:ext cx="290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 Stream</a:t>
            </a:r>
            <a:endParaRPr lang="en-US" dirty="0"/>
          </a:p>
        </p:txBody>
      </p:sp>
      <p:sp>
        <p:nvSpPr>
          <p:cNvPr id="12" name="Right Arrow Callout 11"/>
          <p:cNvSpPr/>
          <p:nvPr/>
        </p:nvSpPr>
        <p:spPr>
          <a:xfrm rot="16200000">
            <a:off x="3779712" y="779815"/>
            <a:ext cx="423360" cy="378757"/>
          </a:xfrm>
          <a:prstGeom prst="rightArrowCallou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18142" y="2060881"/>
            <a:ext cx="71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31706" y="2079601"/>
            <a:ext cx="71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707269" y="2448933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80547" y="2451925"/>
            <a:ext cx="50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00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2091" y="6488668"/>
            <a:ext cx="142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01000001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24706" y="6248302"/>
            <a:ext cx="461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 Stream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94782" y="6488668"/>
            <a:ext cx="159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001000010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3690378"/>
            <a:ext cx="657320" cy="892907"/>
            <a:chOff x="924706" y="2060881"/>
            <a:chExt cx="657320" cy="892907"/>
          </a:xfrm>
        </p:grpSpPr>
        <p:sp>
          <p:nvSpPr>
            <p:cNvPr id="21" name="Rectangle 20"/>
            <p:cNvSpPr/>
            <p:nvPr/>
          </p:nvSpPr>
          <p:spPr>
            <a:xfrm>
              <a:off x="1024975" y="2060881"/>
              <a:ext cx="512487" cy="52357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24706" y="2584456"/>
              <a:ext cx="657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NYT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292359" y="3676732"/>
            <a:ext cx="713024" cy="906553"/>
            <a:chOff x="2618142" y="4298353"/>
            <a:chExt cx="713024" cy="906553"/>
          </a:xfrm>
        </p:grpSpPr>
        <p:sp>
          <p:nvSpPr>
            <p:cNvPr id="24" name="Oval 23"/>
            <p:cNvSpPr/>
            <p:nvPr/>
          </p:nvSpPr>
          <p:spPr>
            <a:xfrm>
              <a:off x="2633376" y="4298353"/>
              <a:ext cx="601614" cy="5235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18142" y="4835574"/>
              <a:ext cx="713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</p:grpSp>
      <p:sp>
        <p:nvSpPr>
          <p:cNvPr id="26" name="Oval 25"/>
          <p:cNvSpPr/>
          <p:nvPr/>
        </p:nvSpPr>
        <p:spPr>
          <a:xfrm>
            <a:off x="657320" y="2949871"/>
            <a:ext cx="601614" cy="5235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7" name="Straight Connector 26"/>
          <p:cNvCxnSpPr>
            <a:endCxn id="26" idx="3"/>
          </p:cNvCxnSpPr>
          <p:nvPr/>
        </p:nvCxnSpPr>
        <p:spPr>
          <a:xfrm rot="5400000" flipH="1" flipV="1">
            <a:off x="404164" y="3349119"/>
            <a:ext cx="293608" cy="388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6" idx="5"/>
          </p:cNvCxnSpPr>
          <p:nvPr/>
        </p:nvCxnSpPr>
        <p:spPr>
          <a:xfrm rot="16200000" flipV="1">
            <a:off x="1090505" y="3477095"/>
            <a:ext cx="370284" cy="209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2127935" y="2950316"/>
            <a:ext cx="713024" cy="892907"/>
            <a:chOff x="2618142" y="4311999"/>
            <a:chExt cx="713024" cy="892907"/>
          </a:xfrm>
        </p:grpSpPr>
        <p:sp>
          <p:nvSpPr>
            <p:cNvPr id="30" name="Oval 29"/>
            <p:cNvSpPr/>
            <p:nvPr/>
          </p:nvSpPr>
          <p:spPr>
            <a:xfrm>
              <a:off x="2618142" y="4311999"/>
              <a:ext cx="601614" cy="5235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18142" y="4835574"/>
              <a:ext cx="713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32" name="Oval 31"/>
          <p:cNvSpPr/>
          <p:nvPr/>
        </p:nvSpPr>
        <p:spPr>
          <a:xfrm>
            <a:off x="1492896" y="2209809"/>
            <a:ext cx="601614" cy="5235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3" name="Straight Connector 32"/>
          <p:cNvCxnSpPr>
            <a:endCxn id="32" idx="5"/>
          </p:cNvCxnSpPr>
          <p:nvPr/>
        </p:nvCxnSpPr>
        <p:spPr>
          <a:xfrm rot="16200000" flipV="1">
            <a:off x="1926081" y="2737033"/>
            <a:ext cx="370284" cy="209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3"/>
            <a:endCxn id="26" idx="7"/>
          </p:cNvCxnSpPr>
          <p:nvPr/>
        </p:nvCxnSpPr>
        <p:spPr>
          <a:xfrm rot="5400000">
            <a:off x="1190996" y="2636542"/>
            <a:ext cx="369839" cy="4101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57105" y="1706798"/>
            <a:ext cx="423359" cy="3676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</a:t>
            </a:r>
            <a:endParaRPr lang="en-US" dirty="0"/>
          </a:p>
        </p:txBody>
      </p:sp>
      <p:cxnSp>
        <p:nvCxnSpPr>
          <p:cNvPr id="36" name="Shape 35"/>
          <p:cNvCxnSpPr>
            <a:stCxn id="35" idx="4"/>
          </p:cNvCxnSpPr>
          <p:nvPr/>
        </p:nvCxnSpPr>
        <p:spPr>
          <a:xfrm rot="16200000" flipH="1">
            <a:off x="1290485" y="1952714"/>
            <a:ext cx="135394" cy="37879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492896" y="2202341"/>
            <a:ext cx="601614" cy="5235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80165" y="2594884"/>
            <a:ext cx="357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99783" y="3334946"/>
            <a:ext cx="357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23464" y="3413380"/>
            <a:ext cx="357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1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71204" y="2672872"/>
            <a:ext cx="357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8000"/>
                </a:solidFill>
              </a:rPr>
              <a:t>1</a:t>
            </a:r>
            <a:endParaRPr lang="en-US" sz="1200" dirty="0">
              <a:solidFill>
                <a:srgbClr val="008000"/>
              </a:solidFill>
            </a:endParaRPr>
          </a:p>
        </p:txBody>
      </p:sp>
      <p:cxnSp>
        <p:nvCxnSpPr>
          <p:cNvPr id="42" name="Straight Connector 41"/>
          <p:cNvCxnSpPr>
            <a:stCxn id="21" idx="0"/>
          </p:cNvCxnSpPr>
          <p:nvPr/>
        </p:nvCxnSpPr>
        <p:spPr>
          <a:xfrm rot="5400000" flipH="1" flipV="1">
            <a:off x="405876" y="3364017"/>
            <a:ext cx="276998" cy="3757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393707" y="6488668"/>
            <a:ext cx="50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14053" y="-43424"/>
            <a:ext cx="195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(48 bits input)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927636" y="6248302"/>
            <a:ext cx="142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(32 bits)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2707269" y="2430213"/>
            <a:ext cx="421823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890912" y="2082593"/>
            <a:ext cx="221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compression ratio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890912" y="2437213"/>
            <a:ext cx="203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– out/in = </a:t>
            </a:r>
            <a:r>
              <a:rPr lang="en-US" dirty="0" smtClean="0">
                <a:solidFill>
                  <a:srgbClr val="FF0000"/>
                </a:solidFill>
              </a:rPr>
              <a:t>33.3%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94350" y="2866940"/>
            <a:ext cx="292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 is not yet transmitted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789996" y="6487248"/>
            <a:ext cx="32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rot="5400000" flipH="1" flipV="1">
            <a:off x="1190996" y="2636543"/>
            <a:ext cx="369839" cy="4101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114053" y="6488668"/>
            <a:ext cx="50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732243" y="2454184"/>
            <a:ext cx="139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01000011</a:t>
            </a:r>
            <a:endParaRPr lang="en-US" dirty="0"/>
          </a:p>
        </p:txBody>
      </p:sp>
      <p:grpSp>
        <p:nvGrpSpPr>
          <p:cNvPr id="95" name="Group 94"/>
          <p:cNvGrpSpPr/>
          <p:nvPr/>
        </p:nvGrpSpPr>
        <p:grpSpPr>
          <a:xfrm>
            <a:off x="4059427" y="4614888"/>
            <a:ext cx="2005383" cy="1633414"/>
            <a:chOff x="1413887" y="4464399"/>
            <a:chExt cx="2005383" cy="1633414"/>
          </a:xfrm>
        </p:grpSpPr>
        <p:grpSp>
          <p:nvGrpSpPr>
            <p:cNvPr id="86" name="Group 85"/>
            <p:cNvGrpSpPr/>
            <p:nvPr/>
          </p:nvGrpSpPr>
          <p:grpSpPr>
            <a:xfrm>
              <a:off x="1413887" y="5204906"/>
              <a:ext cx="657320" cy="892907"/>
              <a:chOff x="924706" y="2060881"/>
              <a:chExt cx="657320" cy="892907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024975" y="2060881"/>
                <a:ext cx="512487" cy="523575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924706" y="2584456"/>
                <a:ext cx="657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NYT</a:t>
                </a:r>
                <a:endParaRPr lang="en-US" dirty="0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2706246" y="5204906"/>
              <a:ext cx="713024" cy="892907"/>
              <a:chOff x="2618142" y="4311999"/>
              <a:chExt cx="713024" cy="892907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2618142" y="4311999"/>
                <a:ext cx="601614" cy="52357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618142" y="4835574"/>
                <a:ext cx="713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sp>
          <p:nvSpPr>
            <p:cNvPr id="92" name="Oval 91"/>
            <p:cNvSpPr/>
            <p:nvPr/>
          </p:nvSpPr>
          <p:spPr>
            <a:xfrm>
              <a:off x="2071207" y="4464399"/>
              <a:ext cx="601614" cy="5235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93" name="Straight Connector 92"/>
            <p:cNvCxnSpPr>
              <a:endCxn id="92" idx="3"/>
            </p:cNvCxnSpPr>
            <p:nvPr/>
          </p:nvCxnSpPr>
          <p:spPr>
            <a:xfrm rot="5400000" flipH="1" flipV="1">
              <a:off x="1818051" y="4863647"/>
              <a:ext cx="293608" cy="3889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endCxn id="92" idx="5"/>
            </p:cNvCxnSpPr>
            <p:nvPr/>
          </p:nvCxnSpPr>
          <p:spPr>
            <a:xfrm rot="16200000" flipV="1">
              <a:off x="2504392" y="4991623"/>
              <a:ext cx="370284" cy="2096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4314646" y="3178947"/>
            <a:ext cx="3219664" cy="2380944"/>
            <a:chOff x="4314646" y="3178947"/>
            <a:chExt cx="3219664" cy="2380944"/>
          </a:xfrm>
        </p:grpSpPr>
        <p:grpSp>
          <p:nvGrpSpPr>
            <p:cNvPr id="112" name="Group 111"/>
            <p:cNvGrpSpPr/>
            <p:nvPr/>
          </p:nvGrpSpPr>
          <p:grpSpPr>
            <a:xfrm>
              <a:off x="5350671" y="3178947"/>
              <a:ext cx="2183639" cy="2380944"/>
              <a:chOff x="5350671" y="3178947"/>
              <a:chExt cx="2183639" cy="2380944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5985710" y="4653338"/>
                <a:ext cx="713024" cy="906553"/>
                <a:chOff x="2618142" y="4298353"/>
                <a:chExt cx="713024" cy="906553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2633376" y="4298353"/>
                  <a:ext cx="601614" cy="52357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2618142" y="4835574"/>
                  <a:ext cx="7130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</p:grpSp>
          <p:sp>
            <p:nvSpPr>
              <p:cNvPr id="99" name="Oval 98"/>
              <p:cNvSpPr/>
              <p:nvPr/>
            </p:nvSpPr>
            <p:spPr>
              <a:xfrm>
                <a:off x="5350671" y="3926477"/>
                <a:ext cx="601614" cy="52357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cxnSp>
            <p:nvCxnSpPr>
              <p:cNvPr id="100" name="Straight Connector 99"/>
              <p:cNvCxnSpPr>
                <a:endCxn id="99" idx="5"/>
              </p:cNvCxnSpPr>
              <p:nvPr/>
            </p:nvCxnSpPr>
            <p:spPr>
              <a:xfrm rot="16200000" flipV="1">
                <a:off x="5783856" y="4453701"/>
                <a:ext cx="370284" cy="20963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" name="Group 100"/>
              <p:cNvGrpSpPr/>
              <p:nvPr/>
            </p:nvGrpSpPr>
            <p:grpSpPr>
              <a:xfrm>
                <a:off x="6821286" y="3926922"/>
                <a:ext cx="713024" cy="892907"/>
                <a:chOff x="2618142" y="4311999"/>
                <a:chExt cx="713024" cy="892907"/>
              </a:xfrm>
            </p:grpSpPr>
            <p:sp>
              <p:nvSpPr>
                <p:cNvPr id="102" name="Oval 101"/>
                <p:cNvSpPr/>
                <p:nvPr/>
              </p:nvSpPr>
              <p:spPr>
                <a:xfrm>
                  <a:off x="2618142" y="4311999"/>
                  <a:ext cx="601614" cy="52357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2618142" y="4835574"/>
                  <a:ext cx="7130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</p:grpSp>
          <p:sp>
            <p:nvSpPr>
              <p:cNvPr id="104" name="Oval 103"/>
              <p:cNvSpPr/>
              <p:nvPr/>
            </p:nvSpPr>
            <p:spPr>
              <a:xfrm>
                <a:off x="6186247" y="3186415"/>
                <a:ext cx="601614" cy="52357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cxnSp>
            <p:nvCxnSpPr>
              <p:cNvPr id="105" name="Straight Connector 104"/>
              <p:cNvCxnSpPr>
                <a:endCxn id="104" idx="5"/>
              </p:cNvCxnSpPr>
              <p:nvPr/>
            </p:nvCxnSpPr>
            <p:spPr>
              <a:xfrm rot="16200000" flipV="1">
                <a:off x="6619432" y="3713639"/>
                <a:ext cx="370284" cy="20963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4" idx="3"/>
                <a:endCxn id="99" idx="7"/>
              </p:cNvCxnSpPr>
              <p:nvPr/>
            </p:nvCxnSpPr>
            <p:spPr>
              <a:xfrm rot="5400000">
                <a:off x="5884347" y="3613148"/>
                <a:ext cx="369839" cy="41017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Oval 106"/>
              <p:cNvSpPr/>
              <p:nvPr/>
            </p:nvSpPr>
            <p:spPr>
              <a:xfrm>
                <a:off x="6186247" y="3178947"/>
                <a:ext cx="601614" cy="52357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773516" y="3571490"/>
                <a:ext cx="3575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08000"/>
                    </a:solidFill>
                  </a:rPr>
                  <a:t>0</a:t>
                </a: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5916815" y="4389986"/>
                <a:ext cx="3575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008000"/>
                    </a:solidFill>
                  </a:rPr>
                  <a:t>1</a:t>
                </a:r>
                <a:endParaRPr lang="en-US" sz="12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6764555" y="3649478"/>
                <a:ext cx="3575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008000"/>
                    </a:solidFill>
                  </a:rPr>
                  <a:t>1</a:t>
                </a:r>
                <a:endParaRPr lang="en-US" sz="1200" dirty="0">
                  <a:solidFill>
                    <a:srgbClr val="008000"/>
                  </a:solidFill>
                </a:endParaRPr>
              </a:p>
            </p:txBody>
          </p:sp>
        </p:grpSp>
        <p:cxnSp>
          <p:nvCxnSpPr>
            <p:cNvPr id="114" name="Straight Connector 113"/>
            <p:cNvCxnSpPr>
              <a:stCxn id="99" idx="3"/>
            </p:cNvCxnSpPr>
            <p:nvPr/>
          </p:nvCxnSpPr>
          <p:spPr>
            <a:xfrm rot="5400000">
              <a:off x="5137550" y="4365759"/>
              <a:ext cx="293609" cy="3088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5051488" y="4311552"/>
              <a:ext cx="357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8000"/>
                  </a:solidFill>
                </a:rPr>
                <a:t>0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314646" y="4923286"/>
              <a:ext cx="357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8000"/>
                  </a:solidFill>
                </a:rPr>
                <a:t>0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350671" y="4999963"/>
              <a:ext cx="357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8000"/>
                  </a:solidFill>
                </a:rPr>
                <a:t>1</a:t>
              </a:r>
            </a:p>
          </p:txBody>
        </p:sp>
      </p:grpSp>
      <p:sp>
        <p:nvSpPr>
          <p:cNvPr id="119" name="Oval 118"/>
          <p:cNvSpPr/>
          <p:nvPr/>
        </p:nvSpPr>
        <p:spPr>
          <a:xfrm>
            <a:off x="4081708" y="4189567"/>
            <a:ext cx="423359" cy="3676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</a:t>
            </a:r>
            <a:endParaRPr lang="en-US" dirty="0"/>
          </a:p>
        </p:txBody>
      </p:sp>
      <p:cxnSp>
        <p:nvCxnSpPr>
          <p:cNvPr id="120" name="Shape 119"/>
          <p:cNvCxnSpPr>
            <a:stCxn id="119" idx="4"/>
          </p:cNvCxnSpPr>
          <p:nvPr/>
        </p:nvCxnSpPr>
        <p:spPr>
          <a:xfrm rot="16200000" flipH="1">
            <a:off x="4415088" y="4435483"/>
            <a:ext cx="135394" cy="37879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4716747" y="3583245"/>
            <a:ext cx="423359" cy="3676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</a:t>
            </a:r>
            <a:endParaRPr lang="en-US" dirty="0"/>
          </a:p>
        </p:txBody>
      </p:sp>
      <p:cxnSp>
        <p:nvCxnSpPr>
          <p:cNvPr id="122" name="Shape 121"/>
          <p:cNvCxnSpPr>
            <a:stCxn id="121" idx="4"/>
          </p:cNvCxnSpPr>
          <p:nvPr/>
        </p:nvCxnSpPr>
        <p:spPr>
          <a:xfrm rot="16200000" flipH="1">
            <a:off x="5050127" y="3829161"/>
            <a:ext cx="135394" cy="37879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5362386" y="3926477"/>
            <a:ext cx="601614" cy="5235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4" name="Oval 123"/>
          <p:cNvSpPr/>
          <p:nvPr/>
        </p:nvSpPr>
        <p:spPr>
          <a:xfrm>
            <a:off x="5577585" y="2910369"/>
            <a:ext cx="423359" cy="3676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</a:t>
            </a:r>
            <a:endParaRPr lang="en-US" dirty="0"/>
          </a:p>
        </p:txBody>
      </p:sp>
      <p:cxnSp>
        <p:nvCxnSpPr>
          <p:cNvPr id="125" name="Shape 124"/>
          <p:cNvCxnSpPr>
            <a:stCxn id="124" idx="4"/>
          </p:cNvCxnSpPr>
          <p:nvPr/>
        </p:nvCxnSpPr>
        <p:spPr>
          <a:xfrm rot="16200000" flipH="1">
            <a:off x="5910965" y="3156285"/>
            <a:ext cx="135394" cy="37879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6195506" y="3186415"/>
            <a:ext cx="601614" cy="5235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4554596" y="6488668"/>
            <a:ext cx="1397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0001000011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45" grpId="0"/>
      <p:bldP spid="48" grpId="0"/>
      <p:bldP spid="49" grpId="0"/>
      <p:bldP spid="85" grpId="0"/>
      <p:bldP spid="119" grpId="0" animBg="1"/>
      <p:bldP spid="119" grpId="1" animBg="1"/>
      <p:bldP spid="121" grpId="0" animBg="1"/>
      <p:bldP spid="121" grpId="1" animBg="1"/>
      <p:bldP spid="123" grpId="0" animBg="1"/>
      <p:bldP spid="124" grpId="0" animBg="1"/>
      <p:bldP spid="126" grpId="0" animBg="1"/>
      <p:bldP spid="127" grpId="0"/>
      <p:bldP spid="12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9808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Rectangle 2"/>
          <p:cNvSpPr/>
          <p:nvPr/>
        </p:nvSpPr>
        <p:spPr>
          <a:xfrm>
            <a:off x="1682295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94782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07269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32243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Rectangle 6"/>
          <p:cNvSpPr/>
          <p:nvPr/>
        </p:nvSpPr>
        <p:spPr>
          <a:xfrm>
            <a:off x="3219756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4244730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Rectangle 8"/>
          <p:cNvSpPr/>
          <p:nvPr/>
        </p:nvSpPr>
        <p:spPr>
          <a:xfrm>
            <a:off x="4757217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69704" y="356477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83103" y="-28707"/>
            <a:ext cx="290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 Stream</a:t>
            </a:r>
            <a:endParaRPr lang="en-US" dirty="0"/>
          </a:p>
        </p:txBody>
      </p:sp>
      <p:sp>
        <p:nvSpPr>
          <p:cNvPr id="12" name="Right Arrow Callout 11"/>
          <p:cNvSpPr/>
          <p:nvPr/>
        </p:nvSpPr>
        <p:spPr>
          <a:xfrm rot="16200000">
            <a:off x="4289897" y="779815"/>
            <a:ext cx="423360" cy="378757"/>
          </a:xfrm>
          <a:prstGeom prst="rightArrowCallou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92091" y="6488668"/>
            <a:ext cx="142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01000001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24706" y="6248302"/>
            <a:ext cx="461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 Stream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94782" y="6488668"/>
            <a:ext cx="159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001000010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93707" y="6488668"/>
            <a:ext cx="50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14053" y="-43424"/>
            <a:ext cx="195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(56 bits input)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045699" y="6232080"/>
            <a:ext cx="142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(35 bits)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789996" y="6487248"/>
            <a:ext cx="32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14053" y="6488668"/>
            <a:ext cx="50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554596" y="6488668"/>
            <a:ext cx="139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0001000011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95" name="Group 85"/>
          <p:cNvGrpSpPr/>
          <p:nvPr/>
        </p:nvGrpSpPr>
        <p:grpSpPr>
          <a:xfrm>
            <a:off x="34475" y="4470351"/>
            <a:ext cx="657320" cy="892907"/>
            <a:chOff x="924706" y="2060881"/>
            <a:chExt cx="657320" cy="892907"/>
          </a:xfrm>
        </p:grpSpPr>
        <p:sp>
          <p:nvSpPr>
            <p:cNvPr id="102" name="Rectangle 101"/>
            <p:cNvSpPr/>
            <p:nvPr/>
          </p:nvSpPr>
          <p:spPr>
            <a:xfrm>
              <a:off x="1024975" y="2060881"/>
              <a:ext cx="512487" cy="52357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924706" y="2584456"/>
              <a:ext cx="657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NYT</a:t>
              </a:r>
              <a:endParaRPr lang="en-US" dirty="0"/>
            </a:p>
          </p:txBody>
        </p:sp>
      </p:grpSp>
      <p:sp>
        <p:nvSpPr>
          <p:cNvPr id="126" name="Oval 125"/>
          <p:cNvSpPr/>
          <p:nvPr/>
        </p:nvSpPr>
        <p:spPr>
          <a:xfrm>
            <a:off x="5437101" y="4093844"/>
            <a:ext cx="423359" cy="3676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2618142" y="2060881"/>
            <a:ext cx="71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3531706" y="2079601"/>
            <a:ext cx="71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</a:t>
            </a:r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2707269" y="2448933"/>
            <a:ext cx="512487" cy="401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3548015" y="2430213"/>
            <a:ext cx="76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001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>
            <a:off x="2707269" y="2430213"/>
            <a:ext cx="421823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890912" y="2082593"/>
            <a:ext cx="221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compression ratio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4890912" y="2437213"/>
            <a:ext cx="203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– out/in = </a:t>
            </a:r>
            <a:r>
              <a:rPr lang="en-US" dirty="0" smtClean="0">
                <a:solidFill>
                  <a:srgbClr val="FF0000"/>
                </a:solidFill>
              </a:rPr>
              <a:t>37.5%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707269" y="2866940"/>
            <a:ext cx="292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 has been transmitted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96" name="Group 88"/>
          <p:cNvGrpSpPr/>
          <p:nvPr/>
        </p:nvGrpSpPr>
        <p:grpSpPr>
          <a:xfrm>
            <a:off x="1160231" y="4393675"/>
            <a:ext cx="713024" cy="892907"/>
            <a:chOff x="2618142" y="4311999"/>
            <a:chExt cx="713024" cy="892907"/>
          </a:xfrm>
        </p:grpSpPr>
        <p:sp>
          <p:nvSpPr>
            <p:cNvPr id="100" name="Oval 99"/>
            <p:cNvSpPr/>
            <p:nvPr/>
          </p:nvSpPr>
          <p:spPr>
            <a:xfrm>
              <a:off x="2618142" y="4311999"/>
              <a:ext cx="601614" cy="5235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618142" y="4835574"/>
              <a:ext cx="713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97" name="Oval 96"/>
          <p:cNvSpPr/>
          <p:nvPr/>
        </p:nvSpPr>
        <p:spPr>
          <a:xfrm>
            <a:off x="525192" y="3653168"/>
            <a:ext cx="601614" cy="5235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98" name="Straight Connector 97"/>
          <p:cNvCxnSpPr>
            <a:endCxn id="97" idx="3"/>
          </p:cNvCxnSpPr>
          <p:nvPr/>
        </p:nvCxnSpPr>
        <p:spPr>
          <a:xfrm rot="5400000" flipH="1" flipV="1">
            <a:off x="335079" y="4183829"/>
            <a:ext cx="361979" cy="1944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endCxn id="97" idx="5"/>
          </p:cNvCxnSpPr>
          <p:nvPr/>
        </p:nvCxnSpPr>
        <p:spPr>
          <a:xfrm rot="16200000" flipV="1">
            <a:off x="958377" y="4180392"/>
            <a:ext cx="370284" cy="209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Group 111"/>
          <p:cNvGrpSpPr/>
          <p:nvPr/>
        </p:nvGrpSpPr>
        <p:grpSpPr>
          <a:xfrm>
            <a:off x="1092106" y="2491677"/>
            <a:ext cx="1760794" cy="1685066"/>
            <a:chOff x="5773516" y="3571490"/>
            <a:chExt cx="1760794" cy="1685066"/>
          </a:xfrm>
        </p:grpSpPr>
        <p:grpSp>
          <p:nvGrpSpPr>
            <p:cNvPr id="110" name="Group 95"/>
            <p:cNvGrpSpPr/>
            <p:nvPr/>
          </p:nvGrpSpPr>
          <p:grpSpPr>
            <a:xfrm>
              <a:off x="6000944" y="4653338"/>
              <a:ext cx="1121148" cy="603218"/>
              <a:chOff x="2633376" y="4298353"/>
              <a:chExt cx="1121148" cy="603218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2633376" y="4298353"/>
                <a:ext cx="601614" cy="52357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041500" y="4532239"/>
                <a:ext cx="713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</p:grpSp>
        <p:cxnSp>
          <p:nvCxnSpPr>
            <p:cNvPr id="112" name="Straight Connector 111"/>
            <p:cNvCxnSpPr/>
            <p:nvPr/>
          </p:nvCxnSpPr>
          <p:spPr>
            <a:xfrm rot="16200000" flipV="1">
              <a:off x="5783856" y="4453701"/>
              <a:ext cx="370284" cy="2096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00"/>
            <p:cNvGrpSpPr/>
            <p:nvPr/>
          </p:nvGrpSpPr>
          <p:grpSpPr>
            <a:xfrm>
              <a:off x="6821286" y="3926922"/>
              <a:ext cx="713024" cy="892907"/>
              <a:chOff x="2618142" y="4311999"/>
              <a:chExt cx="713024" cy="892907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2618142" y="4311999"/>
                <a:ext cx="601614" cy="52357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2618142" y="4835574"/>
                <a:ext cx="713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cxnSp>
          <p:nvCxnSpPr>
            <p:cNvPr id="115" name="Straight Connector 114"/>
            <p:cNvCxnSpPr/>
            <p:nvPr/>
          </p:nvCxnSpPr>
          <p:spPr>
            <a:xfrm rot="16200000" flipV="1">
              <a:off x="6619432" y="3713639"/>
              <a:ext cx="370284" cy="2096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5884347" y="3613148"/>
              <a:ext cx="369839" cy="4101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5773516" y="3571490"/>
              <a:ext cx="357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8000"/>
                  </a:solidFill>
                </a:rPr>
                <a:t>0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916815" y="4389986"/>
              <a:ext cx="357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8000"/>
                  </a:solidFill>
                </a:rPr>
                <a:t>1</a:t>
              </a:r>
              <a:endParaRPr lang="en-US" sz="1200" dirty="0">
                <a:solidFill>
                  <a:srgbClr val="00800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764555" y="3649478"/>
              <a:ext cx="357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8000"/>
                  </a:solidFill>
                </a:rPr>
                <a:t>1</a:t>
              </a:r>
              <a:endParaRPr lang="en-US" sz="1200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06" name="Straight Connector 105"/>
          <p:cNvCxnSpPr/>
          <p:nvPr/>
        </p:nvCxnSpPr>
        <p:spPr>
          <a:xfrm rot="5400000">
            <a:off x="781018" y="3351942"/>
            <a:ext cx="293609" cy="308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91795" y="3236272"/>
            <a:ext cx="357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40071" y="4038243"/>
            <a:ext cx="357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4868" y="4038243"/>
            <a:ext cx="357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125" name="Oval 124"/>
          <p:cNvSpPr/>
          <p:nvPr/>
        </p:nvSpPr>
        <p:spPr>
          <a:xfrm>
            <a:off x="891284" y="2835984"/>
            <a:ext cx="601614" cy="5235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27" name="Shape 126"/>
          <p:cNvCxnSpPr>
            <a:stCxn id="126" idx="4"/>
          </p:cNvCxnSpPr>
          <p:nvPr/>
        </p:nvCxnSpPr>
        <p:spPr>
          <a:xfrm rot="16200000" flipH="1">
            <a:off x="5770481" y="4339760"/>
            <a:ext cx="135394" cy="37879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1548542" y="2157745"/>
            <a:ext cx="601614" cy="5235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42" name="Straight Connector 141"/>
          <p:cNvCxnSpPr>
            <a:endCxn id="100" idx="1"/>
          </p:cNvCxnSpPr>
          <p:nvPr/>
        </p:nvCxnSpPr>
        <p:spPr>
          <a:xfrm rot="16200000" flipH="1">
            <a:off x="964291" y="4186306"/>
            <a:ext cx="373251" cy="1948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endCxn id="97" idx="0"/>
          </p:cNvCxnSpPr>
          <p:nvPr/>
        </p:nvCxnSpPr>
        <p:spPr>
          <a:xfrm rot="5400000">
            <a:off x="798507" y="3398178"/>
            <a:ext cx="282482" cy="2274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10800000" flipV="1">
            <a:off x="1246367" y="2553502"/>
            <a:ext cx="356453" cy="2824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5952285" y="6487248"/>
            <a:ext cx="65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001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09" name="Group 208"/>
          <p:cNvGrpSpPr/>
          <p:nvPr/>
        </p:nvGrpSpPr>
        <p:grpSpPr>
          <a:xfrm>
            <a:off x="5655402" y="2922127"/>
            <a:ext cx="2818425" cy="3197209"/>
            <a:chOff x="6201699" y="2681320"/>
            <a:chExt cx="2818425" cy="3197209"/>
          </a:xfrm>
        </p:grpSpPr>
        <p:grpSp>
          <p:nvGrpSpPr>
            <p:cNvPr id="175" name="Group 174"/>
            <p:cNvGrpSpPr/>
            <p:nvPr/>
          </p:nvGrpSpPr>
          <p:grpSpPr>
            <a:xfrm>
              <a:off x="6407295" y="2681320"/>
              <a:ext cx="2612829" cy="3128837"/>
              <a:chOff x="240071" y="2157745"/>
              <a:chExt cx="2612829" cy="3128837"/>
            </a:xfrm>
          </p:grpSpPr>
          <p:grpSp>
            <p:nvGrpSpPr>
              <p:cNvPr id="176" name="Group 88"/>
              <p:cNvGrpSpPr/>
              <p:nvPr/>
            </p:nvGrpSpPr>
            <p:grpSpPr>
              <a:xfrm>
                <a:off x="1160231" y="4393675"/>
                <a:ext cx="713024" cy="892907"/>
                <a:chOff x="2618142" y="4311999"/>
                <a:chExt cx="713024" cy="892907"/>
              </a:xfrm>
            </p:grpSpPr>
            <p:sp>
              <p:nvSpPr>
                <p:cNvPr id="203" name="Oval 202"/>
                <p:cNvSpPr/>
                <p:nvPr/>
              </p:nvSpPr>
              <p:spPr>
                <a:xfrm>
                  <a:off x="2618142" y="4311999"/>
                  <a:ext cx="601614" cy="52357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204" name="TextBox 203"/>
                <p:cNvSpPr txBox="1"/>
                <p:nvPr/>
              </p:nvSpPr>
              <p:spPr>
                <a:xfrm>
                  <a:off x="2618142" y="4835574"/>
                  <a:ext cx="7130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</p:grpSp>
          <p:sp>
            <p:nvSpPr>
              <p:cNvPr id="177" name="Oval 176"/>
              <p:cNvSpPr/>
              <p:nvPr/>
            </p:nvSpPr>
            <p:spPr>
              <a:xfrm>
                <a:off x="525192" y="3653168"/>
                <a:ext cx="601614" cy="52357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cxnSp>
            <p:nvCxnSpPr>
              <p:cNvPr id="178" name="Straight Connector 177"/>
              <p:cNvCxnSpPr>
                <a:endCxn id="177" idx="3"/>
              </p:cNvCxnSpPr>
              <p:nvPr/>
            </p:nvCxnSpPr>
            <p:spPr>
              <a:xfrm rot="5400000" flipH="1" flipV="1">
                <a:off x="335079" y="4183829"/>
                <a:ext cx="361979" cy="19445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>
                <a:endCxn id="177" idx="5"/>
              </p:cNvCxnSpPr>
              <p:nvPr/>
            </p:nvCxnSpPr>
            <p:spPr>
              <a:xfrm rot="16200000" flipV="1">
                <a:off x="958377" y="4180392"/>
                <a:ext cx="370284" cy="20963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0" name="Group 111"/>
              <p:cNvGrpSpPr/>
              <p:nvPr/>
            </p:nvGrpSpPr>
            <p:grpSpPr>
              <a:xfrm>
                <a:off x="1092106" y="2491677"/>
                <a:ext cx="1760794" cy="1685066"/>
                <a:chOff x="5773516" y="3571490"/>
                <a:chExt cx="1760794" cy="1685066"/>
              </a:xfrm>
            </p:grpSpPr>
            <p:grpSp>
              <p:nvGrpSpPr>
                <p:cNvPr id="191" name="Group 95"/>
                <p:cNvGrpSpPr/>
                <p:nvPr/>
              </p:nvGrpSpPr>
              <p:grpSpPr>
                <a:xfrm>
                  <a:off x="6000944" y="4653338"/>
                  <a:ext cx="1121148" cy="603218"/>
                  <a:chOff x="2633376" y="4298353"/>
                  <a:chExt cx="1121148" cy="603218"/>
                </a:xfrm>
              </p:grpSpPr>
              <p:sp>
                <p:nvSpPr>
                  <p:cNvPr id="201" name="Oval 200"/>
                  <p:cNvSpPr/>
                  <p:nvPr/>
                </p:nvSpPr>
                <p:spPr>
                  <a:xfrm>
                    <a:off x="2633376" y="4298353"/>
                    <a:ext cx="601614" cy="52357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2</a:t>
                    </a:r>
                    <a:endParaRPr lang="en-US" dirty="0"/>
                  </a:p>
                </p:txBody>
              </p:sp>
              <p:sp>
                <p:nvSpPr>
                  <p:cNvPr id="202" name="TextBox 201"/>
                  <p:cNvSpPr txBox="1"/>
                  <p:nvPr/>
                </p:nvSpPr>
                <p:spPr>
                  <a:xfrm>
                    <a:off x="3041500" y="4532239"/>
                    <a:ext cx="7130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A</a:t>
                    </a:r>
                  </a:p>
                </p:txBody>
              </p:sp>
            </p:grpSp>
            <p:cxnSp>
              <p:nvCxnSpPr>
                <p:cNvPr id="192" name="Straight Connector 191"/>
                <p:cNvCxnSpPr/>
                <p:nvPr/>
              </p:nvCxnSpPr>
              <p:spPr>
                <a:xfrm rot="16200000" flipV="1">
                  <a:off x="5783856" y="4453701"/>
                  <a:ext cx="370284" cy="209633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3" name="Group 100"/>
                <p:cNvGrpSpPr/>
                <p:nvPr/>
              </p:nvGrpSpPr>
              <p:grpSpPr>
                <a:xfrm>
                  <a:off x="6821286" y="3926922"/>
                  <a:ext cx="713024" cy="892907"/>
                  <a:chOff x="2618142" y="4311999"/>
                  <a:chExt cx="713024" cy="892907"/>
                </a:xfrm>
              </p:grpSpPr>
              <p:sp>
                <p:nvSpPr>
                  <p:cNvPr id="199" name="Oval 198"/>
                  <p:cNvSpPr/>
                  <p:nvPr/>
                </p:nvSpPr>
                <p:spPr>
                  <a:xfrm>
                    <a:off x="2618142" y="4311999"/>
                    <a:ext cx="601614" cy="52357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3</a:t>
                    </a:r>
                    <a:endParaRPr lang="en-US" dirty="0"/>
                  </a:p>
                </p:txBody>
              </p:sp>
              <p:sp>
                <p:nvSpPr>
                  <p:cNvPr id="200" name="TextBox 199"/>
                  <p:cNvSpPr txBox="1"/>
                  <p:nvPr/>
                </p:nvSpPr>
                <p:spPr>
                  <a:xfrm>
                    <a:off x="2618142" y="4835574"/>
                    <a:ext cx="7130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B</a:t>
                    </a:r>
                    <a:endParaRPr lang="en-US" dirty="0"/>
                  </a:p>
                </p:txBody>
              </p:sp>
            </p:grpSp>
            <p:cxnSp>
              <p:nvCxnSpPr>
                <p:cNvPr id="194" name="Straight Connector 193"/>
                <p:cNvCxnSpPr/>
                <p:nvPr/>
              </p:nvCxnSpPr>
              <p:spPr>
                <a:xfrm rot="16200000" flipV="1">
                  <a:off x="6619432" y="3713639"/>
                  <a:ext cx="370284" cy="209633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 rot="5400000">
                  <a:off x="5884347" y="3613148"/>
                  <a:ext cx="369839" cy="41017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6" name="TextBox 195"/>
                <p:cNvSpPr txBox="1"/>
                <p:nvPr/>
              </p:nvSpPr>
              <p:spPr>
                <a:xfrm>
                  <a:off x="5773516" y="3571490"/>
                  <a:ext cx="3575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rgbClr val="008000"/>
                      </a:solidFill>
                    </a:rPr>
                    <a:t>0</a:t>
                  </a: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5916815" y="4389986"/>
                  <a:ext cx="3575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rgbClr val="008000"/>
                      </a:solidFill>
                    </a:rPr>
                    <a:t>1</a:t>
                  </a:r>
                  <a:endParaRPr lang="en-US" sz="1200" dirty="0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198" name="TextBox 197"/>
                <p:cNvSpPr txBox="1"/>
                <p:nvPr/>
              </p:nvSpPr>
              <p:spPr>
                <a:xfrm>
                  <a:off x="6764555" y="3649478"/>
                  <a:ext cx="3575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rgbClr val="008000"/>
                      </a:solidFill>
                    </a:rPr>
                    <a:t>1</a:t>
                  </a:r>
                  <a:endParaRPr lang="en-US" sz="1200" dirty="0">
                    <a:solidFill>
                      <a:srgbClr val="008000"/>
                    </a:solidFill>
                  </a:endParaRPr>
                </a:p>
              </p:txBody>
            </p:sp>
          </p:grpSp>
          <p:cxnSp>
            <p:nvCxnSpPr>
              <p:cNvPr id="181" name="Straight Connector 180"/>
              <p:cNvCxnSpPr/>
              <p:nvPr/>
            </p:nvCxnSpPr>
            <p:spPr>
              <a:xfrm rot="5400000">
                <a:off x="781018" y="3351942"/>
                <a:ext cx="293609" cy="30884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TextBox 181"/>
              <p:cNvSpPr txBox="1"/>
              <p:nvPr/>
            </p:nvSpPr>
            <p:spPr>
              <a:xfrm>
                <a:off x="691795" y="3236272"/>
                <a:ext cx="3575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08000"/>
                    </a:solidFill>
                  </a:rPr>
                  <a:t>0</a:t>
                </a: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240071" y="4038243"/>
                <a:ext cx="3575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08000"/>
                    </a:solidFill>
                  </a:rPr>
                  <a:t>0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1034868" y="4038243"/>
                <a:ext cx="3575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08000"/>
                    </a:solidFill>
                  </a:rPr>
                  <a:t>1</a:t>
                </a:r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891284" y="2835984"/>
                <a:ext cx="601614" cy="52357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1548542" y="2157745"/>
                <a:ext cx="601614" cy="52357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6</a:t>
                </a:r>
                <a:endParaRPr lang="en-US" dirty="0"/>
              </a:p>
            </p:txBody>
          </p:sp>
        </p:grpSp>
        <p:grpSp>
          <p:nvGrpSpPr>
            <p:cNvPr id="205" name="Group 85"/>
            <p:cNvGrpSpPr/>
            <p:nvPr/>
          </p:nvGrpSpPr>
          <p:grpSpPr>
            <a:xfrm>
              <a:off x="6201699" y="4985622"/>
              <a:ext cx="657320" cy="892907"/>
              <a:chOff x="5946260" y="2724712"/>
              <a:chExt cx="657320" cy="892907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5946260" y="2724712"/>
                <a:ext cx="512487" cy="523575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5946260" y="3248287"/>
                <a:ext cx="657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NYT</a:t>
                </a:r>
                <a:endParaRPr lang="en-US" dirty="0"/>
              </a:p>
            </p:txBody>
          </p:sp>
        </p:grpSp>
      </p:grpSp>
      <p:sp>
        <p:nvSpPr>
          <p:cNvPr id="210" name="Oval 209"/>
          <p:cNvSpPr/>
          <p:nvPr/>
        </p:nvSpPr>
        <p:spPr>
          <a:xfrm>
            <a:off x="6190683" y="5042620"/>
            <a:ext cx="423359" cy="3676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</a:t>
            </a:r>
            <a:endParaRPr lang="en-US" dirty="0"/>
          </a:p>
        </p:txBody>
      </p:sp>
      <p:cxnSp>
        <p:nvCxnSpPr>
          <p:cNvPr id="211" name="Shape 210"/>
          <p:cNvCxnSpPr>
            <a:stCxn id="210" idx="4"/>
          </p:cNvCxnSpPr>
          <p:nvPr/>
        </p:nvCxnSpPr>
        <p:spPr>
          <a:xfrm rot="16200000" flipH="1">
            <a:off x="6524063" y="5288536"/>
            <a:ext cx="135394" cy="37879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Oval 211"/>
          <p:cNvSpPr/>
          <p:nvPr/>
        </p:nvSpPr>
        <p:spPr>
          <a:xfrm>
            <a:off x="6813018" y="5158057"/>
            <a:ext cx="601614" cy="5235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3" name="Oval 212"/>
          <p:cNvSpPr/>
          <p:nvPr/>
        </p:nvSpPr>
        <p:spPr>
          <a:xfrm>
            <a:off x="6155698" y="4428229"/>
            <a:ext cx="601614" cy="5235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4" name="Oval 213"/>
          <p:cNvSpPr/>
          <p:nvPr/>
        </p:nvSpPr>
        <p:spPr>
          <a:xfrm>
            <a:off x="957105" y="1706798"/>
            <a:ext cx="423359" cy="3676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</a:t>
            </a:r>
            <a:endParaRPr lang="en-US" dirty="0"/>
          </a:p>
        </p:txBody>
      </p:sp>
      <p:cxnSp>
        <p:nvCxnSpPr>
          <p:cNvPr id="215" name="Shape 214"/>
          <p:cNvCxnSpPr>
            <a:stCxn id="214" idx="4"/>
          </p:cNvCxnSpPr>
          <p:nvPr/>
        </p:nvCxnSpPr>
        <p:spPr>
          <a:xfrm rot="16200000" flipH="1">
            <a:off x="1290485" y="1952714"/>
            <a:ext cx="135394" cy="37879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Oval 215"/>
          <p:cNvSpPr/>
          <p:nvPr/>
        </p:nvSpPr>
        <p:spPr>
          <a:xfrm>
            <a:off x="5900763" y="3402836"/>
            <a:ext cx="423359" cy="3676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</a:t>
            </a:r>
            <a:endParaRPr lang="en-US" dirty="0"/>
          </a:p>
        </p:txBody>
      </p:sp>
      <p:cxnSp>
        <p:nvCxnSpPr>
          <p:cNvPr id="217" name="Shape 216"/>
          <p:cNvCxnSpPr>
            <a:stCxn id="216" idx="4"/>
          </p:cNvCxnSpPr>
          <p:nvPr/>
        </p:nvCxnSpPr>
        <p:spPr>
          <a:xfrm rot="16200000" flipH="1">
            <a:off x="6234143" y="3648752"/>
            <a:ext cx="135394" cy="37879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Oval 219"/>
          <p:cNvSpPr/>
          <p:nvPr/>
        </p:nvSpPr>
        <p:spPr>
          <a:xfrm>
            <a:off x="6555525" y="3600366"/>
            <a:ext cx="601614" cy="5235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21" name="Left-Right Arrow 220"/>
          <p:cNvSpPr/>
          <p:nvPr/>
        </p:nvSpPr>
        <p:spPr>
          <a:xfrm>
            <a:off x="7260801" y="3894803"/>
            <a:ext cx="500002" cy="143440"/>
          </a:xfrm>
          <a:prstGeom prst="leftRight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8473827" y="3097355"/>
            <a:ext cx="423359" cy="3676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</a:t>
            </a:r>
            <a:endParaRPr lang="en-US" dirty="0"/>
          </a:p>
        </p:txBody>
      </p:sp>
      <p:cxnSp>
        <p:nvCxnSpPr>
          <p:cNvPr id="223" name="Shape 222"/>
          <p:cNvCxnSpPr>
            <a:stCxn id="222" idx="4"/>
          </p:cNvCxnSpPr>
          <p:nvPr/>
        </p:nvCxnSpPr>
        <p:spPr>
          <a:xfrm rot="5400000">
            <a:off x="8319809" y="3507580"/>
            <a:ext cx="408307" cy="32309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Oval 226"/>
          <p:cNvSpPr/>
          <p:nvPr/>
        </p:nvSpPr>
        <p:spPr>
          <a:xfrm>
            <a:off x="7771083" y="3644059"/>
            <a:ext cx="601614" cy="5235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28" name="Oval 227"/>
          <p:cNvSpPr/>
          <p:nvPr/>
        </p:nvSpPr>
        <p:spPr>
          <a:xfrm>
            <a:off x="6547197" y="3594250"/>
            <a:ext cx="601614" cy="5235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grpSp>
        <p:nvGrpSpPr>
          <p:cNvPr id="140" name="Group 139"/>
          <p:cNvGrpSpPr/>
          <p:nvPr/>
        </p:nvGrpSpPr>
        <p:grpSpPr>
          <a:xfrm>
            <a:off x="4960186" y="2783406"/>
            <a:ext cx="4123510" cy="3609327"/>
            <a:chOff x="1361648" y="2019642"/>
            <a:chExt cx="3587412" cy="3609327"/>
          </a:xfrm>
          <a:effectLst/>
        </p:grpSpPr>
        <p:sp>
          <p:nvSpPr>
            <p:cNvPr id="141" name="Rectangle 140"/>
            <p:cNvSpPr/>
            <p:nvPr/>
          </p:nvSpPr>
          <p:spPr>
            <a:xfrm>
              <a:off x="1361648" y="2019642"/>
              <a:ext cx="3587412" cy="3609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3" name="Group 32"/>
            <p:cNvGrpSpPr/>
            <p:nvPr/>
          </p:nvGrpSpPr>
          <p:grpSpPr>
            <a:xfrm>
              <a:off x="3039833" y="2724624"/>
              <a:ext cx="834553" cy="1186515"/>
              <a:chOff x="6981954" y="3317883"/>
              <a:chExt cx="834553" cy="1186515"/>
            </a:xfrm>
          </p:grpSpPr>
          <p:grpSp>
            <p:nvGrpSpPr>
              <p:cNvPr id="171" name="Group 100"/>
              <p:cNvGrpSpPr/>
              <p:nvPr/>
            </p:nvGrpSpPr>
            <p:grpSpPr>
              <a:xfrm>
                <a:off x="7103483" y="3611491"/>
                <a:ext cx="713024" cy="892907"/>
                <a:chOff x="2618142" y="4311999"/>
                <a:chExt cx="713024" cy="892907"/>
              </a:xfrm>
            </p:grpSpPr>
            <p:sp>
              <p:nvSpPr>
                <p:cNvPr id="174" name="Oval 25"/>
                <p:cNvSpPr/>
                <p:nvPr/>
              </p:nvSpPr>
              <p:spPr>
                <a:xfrm>
                  <a:off x="2618142" y="4311999"/>
                  <a:ext cx="601614" cy="52357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2618142" y="4835574"/>
                  <a:ext cx="7130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72" name="Straight Connector 171"/>
              <p:cNvCxnSpPr/>
              <p:nvPr/>
            </p:nvCxnSpPr>
            <p:spPr>
              <a:xfrm rot="16200000" flipV="1">
                <a:off x="6901629" y="3398208"/>
                <a:ext cx="370284" cy="20963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4" name="Straight Connector 143"/>
            <p:cNvCxnSpPr/>
            <p:nvPr/>
          </p:nvCxnSpPr>
          <p:spPr>
            <a:xfrm rot="5400000">
              <a:off x="2427007" y="2659914"/>
              <a:ext cx="369839" cy="4101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2316176" y="2618256"/>
              <a:ext cx="357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8000"/>
                  </a:solidFill>
                </a:rPr>
                <a:t>0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307215" y="2696244"/>
              <a:ext cx="357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8000"/>
                  </a:solidFill>
                </a:rPr>
                <a:t>1</a:t>
              </a:r>
              <a:endParaRPr lang="en-US" sz="1200" dirty="0">
                <a:solidFill>
                  <a:srgbClr val="008000"/>
                </a:solidFill>
              </a:endParaRPr>
            </a:p>
          </p:txBody>
        </p:sp>
        <p:sp>
          <p:nvSpPr>
            <p:cNvPr id="148" name="Oval 147"/>
            <p:cNvSpPr/>
            <p:nvPr/>
          </p:nvSpPr>
          <p:spPr>
            <a:xfrm>
              <a:off x="2115354" y="2962563"/>
              <a:ext cx="601614" cy="5235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50" name="Oval 149"/>
            <p:cNvSpPr/>
            <p:nvPr/>
          </p:nvSpPr>
          <p:spPr>
            <a:xfrm>
              <a:off x="2772612" y="2284324"/>
              <a:ext cx="601614" cy="5235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grpSp>
          <p:nvGrpSpPr>
            <p:cNvPr id="151" name="Group 31"/>
            <p:cNvGrpSpPr/>
            <p:nvPr/>
          </p:nvGrpSpPr>
          <p:grpSpPr>
            <a:xfrm>
              <a:off x="2352033" y="3386897"/>
              <a:ext cx="2406207" cy="2118682"/>
              <a:chOff x="4998082" y="4000654"/>
              <a:chExt cx="2406207" cy="2118682"/>
            </a:xfrm>
          </p:grpSpPr>
          <p:grpSp>
            <p:nvGrpSpPr>
              <p:cNvPr id="153" name="Group 88"/>
              <p:cNvGrpSpPr/>
              <p:nvPr/>
            </p:nvGrpSpPr>
            <p:grpSpPr>
              <a:xfrm>
                <a:off x="6123838" y="5158057"/>
                <a:ext cx="713024" cy="892907"/>
                <a:chOff x="2618142" y="4311999"/>
                <a:chExt cx="713024" cy="892907"/>
              </a:xfrm>
            </p:grpSpPr>
            <p:sp>
              <p:nvSpPr>
                <p:cNvPr id="169" name="Oval 168"/>
                <p:cNvSpPr/>
                <p:nvPr/>
              </p:nvSpPr>
              <p:spPr>
                <a:xfrm>
                  <a:off x="2618142" y="4311999"/>
                  <a:ext cx="601614" cy="52357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2618142" y="4835574"/>
                  <a:ext cx="7130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</p:grpSp>
          <p:sp>
            <p:nvSpPr>
              <p:cNvPr id="154" name="Oval 153"/>
              <p:cNvSpPr/>
              <p:nvPr/>
            </p:nvSpPr>
            <p:spPr>
              <a:xfrm>
                <a:off x="5488799" y="4417550"/>
                <a:ext cx="601614" cy="52357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cxnSp>
            <p:nvCxnSpPr>
              <p:cNvPr id="155" name="Straight Connector 154"/>
              <p:cNvCxnSpPr>
                <a:endCxn id="154" idx="3"/>
              </p:cNvCxnSpPr>
              <p:nvPr/>
            </p:nvCxnSpPr>
            <p:spPr>
              <a:xfrm rot="5400000" flipH="1" flipV="1">
                <a:off x="5298686" y="4948211"/>
                <a:ext cx="361979" cy="19445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9"/>
              <p:cNvCxnSpPr>
                <a:endCxn id="154" idx="5"/>
              </p:cNvCxnSpPr>
              <p:nvPr/>
            </p:nvCxnSpPr>
            <p:spPr>
              <a:xfrm rot="16200000" flipV="1">
                <a:off x="5921984" y="4944774"/>
                <a:ext cx="370284" cy="20963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7" name="Group 95"/>
              <p:cNvGrpSpPr/>
              <p:nvPr/>
            </p:nvGrpSpPr>
            <p:grpSpPr>
              <a:xfrm>
                <a:off x="6283141" y="4337907"/>
                <a:ext cx="1121148" cy="603218"/>
                <a:chOff x="2633376" y="4298353"/>
                <a:chExt cx="1121148" cy="603218"/>
              </a:xfrm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2633376" y="4298353"/>
                  <a:ext cx="601614" cy="52357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3041500" y="4532239"/>
                  <a:ext cx="7130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</p:grpSp>
          <p:cxnSp>
            <p:nvCxnSpPr>
              <p:cNvPr id="158" name="Straight Connector 157"/>
              <p:cNvCxnSpPr/>
              <p:nvPr/>
            </p:nvCxnSpPr>
            <p:spPr>
              <a:xfrm rot="16200000" flipV="1">
                <a:off x="6066053" y="4138270"/>
                <a:ext cx="370284" cy="20963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TextBox 158"/>
              <p:cNvSpPr txBox="1"/>
              <p:nvPr/>
            </p:nvSpPr>
            <p:spPr>
              <a:xfrm>
                <a:off x="6199012" y="4074555"/>
                <a:ext cx="3575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008000"/>
                    </a:solidFill>
                  </a:rPr>
                  <a:t>1</a:t>
                </a:r>
                <a:endParaRPr lang="en-US" sz="1200" dirty="0">
                  <a:solidFill>
                    <a:srgbClr val="008000"/>
                  </a:solidFill>
                </a:endParaRPr>
              </a:p>
            </p:txBody>
          </p:sp>
          <p:cxnSp>
            <p:nvCxnSpPr>
              <p:cNvPr id="160" name="Straight Connector 11"/>
              <p:cNvCxnSpPr/>
              <p:nvPr/>
            </p:nvCxnSpPr>
            <p:spPr>
              <a:xfrm rot="5400000">
                <a:off x="5744625" y="4116324"/>
                <a:ext cx="293609" cy="30884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TextBox 160"/>
              <p:cNvSpPr txBox="1"/>
              <p:nvPr/>
            </p:nvSpPr>
            <p:spPr>
              <a:xfrm>
                <a:off x="5655402" y="4000654"/>
                <a:ext cx="3575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08000"/>
                    </a:solidFill>
                  </a:rPr>
                  <a:t>0</a:t>
                </a: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5203678" y="4802625"/>
                <a:ext cx="3575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08000"/>
                    </a:solidFill>
                  </a:rPr>
                  <a:t>0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5998475" y="4802625"/>
                <a:ext cx="3575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008000"/>
                    </a:solidFill>
                  </a:rPr>
                  <a:t>1</a:t>
                </a:r>
              </a:p>
            </p:txBody>
          </p:sp>
          <p:grpSp>
            <p:nvGrpSpPr>
              <p:cNvPr id="164" name="Group 85"/>
              <p:cNvGrpSpPr/>
              <p:nvPr/>
            </p:nvGrpSpPr>
            <p:grpSpPr>
              <a:xfrm>
                <a:off x="4998082" y="5226429"/>
                <a:ext cx="657320" cy="892907"/>
                <a:chOff x="5946260" y="2724712"/>
                <a:chExt cx="657320" cy="892907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5946260" y="2724712"/>
                  <a:ext cx="512487" cy="523575"/>
                </a:xfrm>
                <a:prstGeom prst="rect">
                  <a:avLst/>
                </a:prstGeom>
                <a:solidFill>
                  <a:srgbClr val="CCFFCC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0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>
                  <a:off x="5946260" y="3248287"/>
                  <a:ext cx="6573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NYT</a:t>
                  </a:r>
                  <a:endParaRPr lang="en-US" dirty="0"/>
                </a:p>
              </p:txBody>
            </p:sp>
          </p:grpSp>
        </p:grpSp>
        <p:sp>
          <p:nvSpPr>
            <p:cNvPr id="152" name="TextBox 151"/>
            <p:cNvSpPr txBox="1"/>
            <p:nvPr/>
          </p:nvSpPr>
          <p:spPr>
            <a:xfrm>
              <a:off x="2115354" y="3486138"/>
              <a:ext cx="558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126" grpId="0" animBg="1"/>
      <p:bldP spid="126" grpId="1" animBg="1"/>
      <p:bldP spid="132" grpId="0" animBg="1"/>
      <p:bldP spid="133" grpId="0"/>
      <p:bldP spid="136" grpId="0"/>
      <p:bldP spid="137" grpId="0"/>
      <p:bldP spid="173" grpId="0"/>
      <p:bldP spid="210" grpId="1" animBg="1"/>
      <p:bldP spid="212" grpId="0" animBg="1"/>
      <p:bldP spid="213" grpId="0" animBg="1"/>
      <p:bldP spid="216" grpId="0" animBg="1"/>
      <p:bldP spid="216" grpId="1" animBg="1"/>
      <p:bldP spid="220" grpId="0" animBg="1"/>
      <p:bldP spid="221" grpId="0" animBg="1"/>
      <p:bldP spid="221" grpId="1" animBg="1"/>
      <p:bldP spid="222" grpId="0" animBg="1"/>
      <p:bldP spid="227" grpId="0" animBg="1"/>
      <p:bldP spid="2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548</Words>
  <Application>Microsoft Macintosh PowerPoint</Application>
  <PresentationFormat>On-screen Show (4:3)</PresentationFormat>
  <Paragraphs>401</Paragraphs>
  <Slides>7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University of Pittsburgh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George Novacky</dc:creator>
  <cp:lastModifiedBy>George Novacky</cp:lastModifiedBy>
  <cp:revision>28</cp:revision>
  <dcterms:created xsi:type="dcterms:W3CDTF">2013-10-13T23:49:55Z</dcterms:created>
  <dcterms:modified xsi:type="dcterms:W3CDTF">2013-10-14T00:01:15Z</dcterms:modified>
</cp:coreProperties>
</file>