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embeddings/Microsoft_Equation3.bin" ContentType="application/vnd.openxmlformats-officedocument.oleObject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0392" autoAdjust="0"/>
  </p:normalViewPr>
  <p:slideViewPr>
    <p:cSldViewPr snapToGrid="0" snapToObjects="1">
      <p:cViewPr varScale="1">
        <p:scale>
          <a:sx n="139" d="100"/>
          <a:sy n="139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44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Relationship Id="rId2" Type="http://schemas.openxmlformats.org/officeDocument/2006/relationships/image" Target="../media/image2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D9F7-E863-0843-B1CD-9616CDF70690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6793B-30A4-E745-B2C5-8BAA8BD60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See example on board showing ambiguity if PP is not met.</a:t>
            </a:r>
          </a:p>
          <a:p>
            <a:r>
              <a:rPr lang="en-US" dirty="0" smtClean="0"/>
              <a:t>         </a:t>
            </a:r>
          </a:p>
          <a:p>
            <a:endParaRPr lang="en-US" dirty="0" smtClean="0"/>
          </a:p>
          <a:p>
            <a:r>
              <a:rPr lang="en-US" sz="1200" dirty="0" smtClean="0">
                <a:latin typeface="Courier New"/>
              </a:rPr>
              <a:t>         Suppose</a:t>
            </a:r>
          </a:p>
          <a:p>
            <a:r>
              <a:rPr lang="en-US" sz="1200" dirty="0" smtClean="0">
                <a:latin typeface="Courier New"/>
              </a:rPr>
              <a:t>                 'A' = 11</a:t>
            </a:r>
          </a:p>
          <a:p>
            <a:r>
              <a:rPr lang="en-US" sz="1200" dirty="0" smtClean="0">
                <a:latin typeface="Courier New"/>
              </a:rPr>
              <a:t>                 'B' = 10</a:t>
            </a:r>
          </a:p>
          <a:p>
            <a:r>
              <a:rPr lang="en-US" sz="1200" dirty="0" smtClean="0">
                <a:latin typeface="Courier New"/>
              </a:rPr>
              <a:t>                 'C' = 1110</a:t>
            </a:r>
          </a:p>
          <a:p>
            <a:r>
              <a:rPr lang="en-US" sz="1200" dirty="0" smtClean="0">
                <a:latin typeface="Courier New"/>
              </a:rPr>
              <a:t>                 'D' = 1011</a:t>
            </a:r>
          </a:p>
          <a:p>
            <a:r>
              <a:rPr lang="en-US" sz="1200" dirty="0" smtClean="0">
                <a:latin typeface="Courier New"/>
              </a:rPr>
              <a:t>                 'E' = 1111</a:t>
            </a:r>
          </a:p>
          <a:p>
            <a:r>
              <a:rPr lang="en-US" sz="1200" dirty="0" smtClean="0">
                <a:latin typeface="Courier New"/>
              </a:rPr>
              <a:t>                 'F' = 1010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          </a:t>
            </a:r>
          </a:p>
          <a:p>
            <a:r>
              <a:rPr lang="en-US" sz="1200" dirty="0" smtClean="0">
                <a:latin typeface="Courier New"/>
              </a:rPr>
              <a:t>                 Decode the message 10111110?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</a:t>
            </a:r>
          </a:p>
          <a:p>
            <a:r>
              <a:rPr lang="en-US" sz="1200" dirty="0" smtClean="0">
                <a:latin typeface="Courier New"/>
              </a:rPr>
              <a:t>       Many interpretations:                             1</a:t>
            </a:r>
          </a:p>
          <a:p>
            <a:r>
              <a:rPr lang="en-US" sz="1200" dirty="0" smtClean="0">
                <a:latin typeface="Courier New"/>
              </a:rPr>
              <a:t>                 10 11 1110                                 /    \</a:t>
            </a:r>
          </a:p>
          <a:p>
            <a:r>
              <a:rPr lang="en-US" sz="1200" dirty="0" smtClean="0">
                <a:latin typeface="Courier New"/>
              </a:rPr>
              <a:t>                  B  A    C                                 1         0</a:t>
            </a:r>
          </a:p>
          <a:p>
            <a:r>
              <a:rPr lang="en-US" sz="1200" dirty="0" smtClean="0">
                <a:latin typeface="Courier New"/>
              </a:rPr>
              <a:t>                                                               /  \        /  \</a:t>
            </a:r>
          </a:p>
          <a:p>
            <a:r>
              <a:rPr lang="en-US" sz="1200" dirty="0" smtClean="0">
                <a:latin typeface="Courier New"/>
              </a:rPr>
              <a:t>                 1011 1110                        </a:t>
            </a:r>
            <a:r>
              <a:rPr lang="en-US" sz="1200" baseline="0" dirty="0" smtClean="0">
                <a:latin typeface="Courier New"/>
              </a:rPr>
              <a:t>   </a:t>
            </a:r>
            <a:r>
              <a:rPr lang="en-US" sz="1200" dirty="0" smtClean="0">
                <a:latin typeface="Courier New"/>
              </a:rPr>
              <a:t>1     0    1    0</a:t>
            </a:r>
          </a:p>
          <a:p>
            <a:r>
              <a:rPr lang="en-US" sz="1200" dirty="0" smtClean="0">
                <a:latin typeface="Courier New"/>
              </a:rPr>
              <a:t>                    D    C                               / \    / \   /\   </a:t>
            </a:r>
          </a:p>
          <a:p>
            <a:r>
              <a:rPr lang="en-US" sz="1200" dirty="0" smtClean="0">
                <a:latin typeface="Courier New"/>
              </a:rPr>
              <a:t>                                                          1   0 1 0 1  0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             10 1111 10 </a:t>
            </a:r>
          </a:p>
          <a:p>
            <a:r>
              <a:rPr lang="en-US" sz="1200" dirty="0" smtClean="0">
                <a:latin typeface="Courier New"/>
              </a:rPr>
              <a:t>                  B    E  B</a:t>
            </a: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              </a:t>
            </a:r>
          </a:p>
          <a:p>
            <a:r>
              <a:rPr lang="en-US" sz="1200" dirty="0" smtClean="0">
                <a:latin typeface="Courier New"/>
              </a:rPr>
              <a:t>                 10 11 11 10</a:t>
            </a:r>
          </a:p>
          <a:p>
            <a:r>
              <a:rPr lang="en-US" sz="1200" dirty="0" smtClean="0">
                <a:latin typeface="Courier New"/>
              </a:rPr>
              <a:t>                  B  A  A  B</a:t>
            </a:r>
          </a:p>
          <a:p>
            <a:endParaRPr lang="en-US" sz="1200" dirty="0" smtClean="0">
              <a:latin typeface="Courier New"/>
            </a:endParaRPr>
          </a:p>
          <a:p>
            <a:endParaRPr lang="en-US" sz="1200" dirty="0" smtClean="0">
              <a:latin typeface="Courier New"/>
            </a:endParaRPr>
          </a:p>
          <a:p>
            <a:endParaRPr lang="en-US" sz="1200" dirty="0" smtClean="0">
              <a:latin typeface="Courier New"/>
            </a:endParaRPr>
          </a:p>
          <a:p>
            <a:r>
              <a:rPr lang="en-US" sz="1200" dirty="0" smtClean="0">
                <a:latin typeface="Courier New"/>
              </a:rPr>
              <a:t>       'A' appears as a prefix of 'C' and 'E’</a:t>
            </a:r>
          </a:p>
          <a:p>
            <a:r>
              <a:rPr lang="en-US" sz="1200" dirty="0" smtClean="0">
                <a:latin typeface="Courier New"/>
              </a:rPr>
              <a:t>       'B' appears as a prefix of 'D' and 'F'</a:t>
            </a:r>
            <a:endParaRPr lang="en-US" sz="1200" dirty="0"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93B-30A4-E745-B2C5-8BAA8BD60D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93B-30A4-E745-B2C5-8BAA8BD60D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Decode the message: 10110001111011100101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101 1000 11 11 0111 00 101</a:t>
            </a:r>
          </a:p>
          <a:p>
            <a:endParaRPr lang="en-US" dirty="0" smtClean="0"/>
          </a:p>
          <a:p>
            <a:r>
              <a:rPr lang="en-US" dirty="0" smtClean="0"/>
              <a:t>       E    F  B  B    G  A  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93B-30A4-E745-B2C5-8BAA8BD60D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93B-30A4-E745-B2C5-8BAA8BD60D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 = 2*0.2 + 2*0.4 + 2*0.2 + 3*0.1 + 3*0.1 = .4 + .8 + .4 + .3 + .3 = 2.2 bits/symbol</a:t>
            </a:r>
          </a:p>
          <a:p>
            <a:endParaRPr lang="en-US" dirty="0" smtClean="0"/>
          </a:p>
          <a:p>
            <a:r>
              <a:rPr lang="en-US" dirty="0" smtClean="0"/>
              <a:t>Yes the variance of this code is a minimum! Why is this important?</a:t>
            </a:r>
          </a:p>
          <a:p>
            <a:endParaRPr lang="en-US" dirty="0" smtClean="0"/>
          </a:p>
          <a:p>
            <a:r>
              <a:rPr lang="en-US" dirty="0" smtClean="0"/>
              <a:t>Assume</a:t>
            </a:r>
            <a:r>
              <a:rPr lang="en-US" baseline="0" dirty="0" smtClean="0"/>
              <a:t> that </a:t>
            </a:r>
            <a:r>
              <a:rPr lang="en-US" dirty="0" smtClean="0"/>
              <a:t>10,000 symbols per second are transmitted with 2.2 bits per symbol.</a:t>
            </a:r>
          </a:p>
          <a:p>
            <a:r>
              <a:rPr lang="en-US" dirty="0" smtClean="0"/>
              <a:t>So transmission capacity expects 22000 bits per second. Generally the bits are placed</a:t>
            </a:r>
          </a:p>
          <a:p>
            <a:r>
              <a:rPr lang="en-US" dirty="0" smtClean="0"/>
              <a:t> in a buffer to smooth out the variation during transmission where</a:t>
            </a:r>
            <a:r>
              <a:rPr lang="en-US" baseline="0" dirty="0" smtClean="0"/>
              <a:t> the</a:t>
            </a:r>
            <a:r>
              <a:rPr lang="en-US" dirty="0" smtClean="0"/>
              <a:t> buffer is</a:t>
            </a:r>
            <a:r>
              <a:rPr lang="en-US" baseline="0" dirty="0" smtClean="0"/>
              <a:t> of</a:t>
            </a:r>
            <a:r>
              <a:rPr lang="en-US" dirty="0" smtClean="0"/>
              <a:t> fixed size. </a:t>
            </a:r>
          </a:p>
          <a:p>
            <a:r>
              <a:rPr lang="en-US" dirty="0" smtClean="0"/>
              <a:t>The greater the variance the more difficult to manage the buffer!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code is called a minimal variance Huffman code.</a:t>
            </a:r>
          </a:p>
          <a:p>
            <a:endParaRPr lang="en-US" baseline="0" dirty="0" smtClean="0"/>
          </a:p>
          <a:p>
            <a:r>
              <a:rPr lang="en-US" dirty="0" smtClean="0"/>
              <a:t>Suppose s4 = 0010 and s5 =0011 are generated for a few seconds.</a:t>
            </a:r>
          </a:p>
          <a:p>
            <a:r>
              <a:rPr lang="en-US" dirty="0" smtClean="0"/>
              <a:t>old code - code generates 40000 bits per second =&gt; exceeds capacity: 18000 bits per second</a:t>
            </a:r>
          </a:p>
          <a:p>
            <a:r>
              <a:rPr lang="en-US" dirty="0" smtClean="0"/>
              <a:t>new code - code generates 30000 bits/second =&gt; exceeds capacity: 8000 bits per second</a:t>
            </a:r>
          </a:p>
          <a:p>
            <a:endParaRPr lang="en-US" dirty="0" smtClean="0"/>
          </a:p>
          <a:p>
            <a:r>
              <a:rPr lang="en-US" dirty="0" smtClean="0"/>
              <a:t>Suppose a string of s2 = 1</a:t>
            </a:r>
          </a:p>
          <a:p>
            <a:r>
              <a:rPr lang="en-US" dirty="0" smtClean="0"/>
              <a:t>old code - code generates 10000 bits per second implying a deficit of 12000 bits/second</a:t>
            </a:r>
          </a:p>
          <a:p>
            <a:r>
              <a:rPr lang="en-US" dirty="0" smtClean="0"/>
              <a:t>new code - code generates 20000 bits/second  implying deficit of 2000 bits/second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93B-30A4-E745-B2C5-8BAA8BD60D6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93B-30A4-E745-B2C5-8BAA8BD60D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r>
              <a:rPr lang="en-US" dirty="0" smtClean="0"/>
              <a:t>Suppose S (symbols)  = {s1, s2, …, s6} and probabilities</a:t>
            </a:r>
          </a:p>
          <a:p>
            <a:r>
              <a:rPr lang="en-US" dirty="0" smtClean="0"/>
              <a:t>p1 = 0.20, p2 = 0.05, p3 = 0.20, p4 = 0.20, p5 = 0.25, p6 = 0.10.</a:t>
            </a:r>
          </a:p>
          <a:p>
            <a:endParaRPr lang="en-US" dirty="0" smtClean="0"/>
          </a:p>
          <a:p>
            <a:r>
              <a:rPr lang="en-US" dirty="0" smtClean="0"/>
              <a:t>X = {0,1,2} our code alphabet this implies </a:t>
            </a:r>
            <a:r>
              <a:rPr lang="en-US" dirty="0" err="1" smtClean="0"/>
              <a:t>r</a:t>
            </a:r>
            <a:r>
              <a:rPr lang="en-US" dirty="0" smtClean="0"/>
              <a:t> = 3. So, number of symbols is 6.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Number of symbols</a:t>
            </a:r>
            <a:r>
              <a:rPr lang="en-US" baseline="0" dirty="0" smtClean="0"/>
              <a:t> is </a:t>
            </a:r>
            <a:r>
              <a:rPr lang="en-US" dirty="0" smtClean="0"/>
              <a:t>6 = </a:t>
            </a:r>
            <a:r>
              <a:rPr lang="en-US" dirty="0" err="1" smtClean="0"/>
              <a:t>r</a:t>
            </a:r>
            <a:r>
              <a:rPr lang="en-US" dirty="0" smtClean="0"/>
              <a:t> + a(r-1) = 3 + 2*a but a is not an integer. </a:t>
            </a:r>
          </a:p>
          <a:p>
            <a:r>
              <a:rPr lang="en-US" dirty="0" smtClean="0"/>
              <a:t>So increase the number of symbols to 7 = 3 + 2*2.  Let s7 is a dummy with probability 0.00.</a:t>
            </a:r>
          </a:p>
          <a:p>
            <a:endParaRPr lang="en-US" dirty="0" smtClean="0"/>
          </a:p>
          <a:p>
            <a:r>
              <a:rPr lang="en-US" dirty="0" smtClean="0"/>
              <a:t>Now the probabilities become p1 = 0.20, p2 = 0.05, p3 = 0.20, p4 = 0.20, p5 = 0.25, p6 = 0.10, p7 = 0.0.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93B-30A4-E745-B2C5-8BAA8BD60D6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207B-E36B-F247-869B-0752074857E1}" type="datetimeFigureOut">
              <a:rPr lang="en-US" smtClean="0"/>
              <a:pPr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5062-3203-BB42-AB51-D015EC437A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Compression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variable-length encoding feasible?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 a block code is easy since we take the next 8 bits.</a:t>
            </a:r>
          </a:p>
          <a:p>
            <a:r>
              <a:rPr lang="en-US" dirty="0" smtClean="0"/>
              <a:t>Decoding a variable length code is not so obvious.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can go wrong? </a:t>
            </a:r>
            <a:r>
              <a:rPr lang="en-US" dirty="0" smtClean="0"/>
              <a:t>(see board)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do we compress?</a:t>
            </a:r>
          </a:p>
          <a:p>
            <a:pPr lvl="2"/>
            <a:r>
              <a:rPr lang="en-US" dirty="0" smtClean="0"/>
              <a:t>Let's use fewer bits for our more common characters, and more bits for our less common characters. (Scrabble, Wheel of Fortune)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lvl="2"/>
            <a:r>
              <a:rPr lang="en-US" dirty="0" smtClean="0">
                <a:solidFill>
                  <a:srgbClr val="FF0000"/>
                </a:solidFill>
              </a:rPr>
              <a:t>Assume we have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characters and that each uncompressed character  has some weight associated with it (i.e. its frequency of occurrence).</a:t>
            </a:r>
          </a:p>
          <a:p>
            <a:pPr lvl="2"/>
            <a:r>
              <a:rPr lang="en-US" dirty="0" smtClean="0"/>
              <a:t>Initialize a forest, F, to have </a:t>
            </a:r>
            <a:r>
              <a:rPr lang="en-US" dirty="0" err="1" smtClean="0"/>
              <a:t>k</a:t>
            </a:r>
            <a:r>
              <a:rPr lang="en-US" dirty="0" smtClean="0"/>
              <a:t> single node trees in it, one tree per character, and storing the character's weight.</a:t>
            </a:r>
          </a:p>
          <a:p>
            <a:pPr lvl="1">
              <a:buNone/>
            </a:pPr>
            <a:r>
              <a:rPr lang="en-US" dirty="0" smtClean="0"/>
              <a:t>while (|F| &gt; 1){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sz="2400" dirty="0" smtClean="0"/>
              <a:t>Find the two trees, T1 and T2, with the smallest weights</a:t>
            </a:r>
            <a:br>
              <a:rPr lang="en-US" sz="2400" dirty="0" smtClean="0"/>
            </a:br>
            <a:r>
              <a:rPr lang="en-US" sz="2400" dirty="0" smtClean="0"/>
              <a:t>       Create a new tree, T, whose weight is the sum of T1 and T2</a:t>
            </a:r>
            <a:br>
              <a:rPr lang="en-US" sz="2400" dirty="0" smtClean="0"/>
            </a:br>
            <a:r>
              <a:rPr lang="en-US" sz="2400" dirty="0" smtClean="0"/>
              <a:t>       Remove T1 and T2 from the F, and add them as left and </a:t>
            </a:r>
            <a:br>
              <a:rPr lang="en-US" sz="2400" dirty="0" smtClean="0"/>
            </a:br>
            <a:r>
              <a:rPr lang="en-US" sz="2400" dirty="0" smtClean="0"/>
              <a:t>           right children of T</a:t>
            </a:r>
            <a:br>
              <a:rPr lang="en-US" sz="2400" dirty="0" smtClean="0"/>
            </a:br>
            <a:r>
              <a:rPr lang="en-US" sz="2400" dirty="0" smtClean="0"/>
              <a:t>       Add T to 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2389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 20</a:t>
            </a:r>
            <a:endParaRPr lang="en-US" sz="1000" dirty="0"/>
          </a:p>
        </p:txBody>
      </p:sp>
      <p:sp>
        <p:nvSpPr>
          <p:cNvPr id="5" name="Oval 4"/>
          <p:cNvSpPr/>
          <p:nvPr/>
        </p:nvSpPr>
        <p:spPr>
          <a:xfrm>
            <a:off x="1404190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</a:p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6" name="Oval 5"/>
          <p:cNvSpPr/>
          <p:nvPr/>
        </p:nvSpPr>
        <p:spPr>
          <a:xfrm>
            <a:off x="2235670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</a:t>
            </a:r>
            <a:endParaRPr lang="en-US" sz="1200" dirty="0"/>
          </a:p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268168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</a:t>
            </a:r>
            <a:endParaRPr lang="en-US" sz="1200" dirty="0"/>
          </a:p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364626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</a:t>
            </a:r>
          </a:p>
          <a:p>
            <a:pPr algn="ctr"/>
            <a:r>
              <a:rPr lang="en-US" sz="1000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488495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</a:t>
            </a:r>
          </a:p>
          <a:p>
            <a:pPr algn="ctr"/>
            <a:r>
              <a:rPr lang="en-US" sz="1000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6612364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</a:t>
            </a:r>
          </a:p>
          <a:p>
            <a:pPr algn="ctr"/>
            <a:r>
              <a:rPr lang="en-US" sz="1000" dirty="0"/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7672273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</a:t>
            </a:r>
          </a:p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8417254" y="6267561"/>
            <a:ext cx="539091" cy="4476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</a:t>
            </a:r>
          </a:p>
          <a:p>
            <a:pPr algn="ctr"/>
            <a:r>
              <a:rPr lang="en-US" sz="1000" dirty="0" smtClean="0"/>
              <a:t>30</a:t>
            </a:r>
            <a:endParaRPr lang="en-US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05216" y="5719379"/>
            <a:ext cx="1032498" cy="548183"/>
            <a:chOff x="2505216" y="5719379"/>
            <a:chExt cx="1032498" cy="548183"/>
          </a:xfrm>
        </p:grpSpPr>
        <p:cxnSp>
          <p:nvCxnSpPr>
            <p:cNvPr id="14" name="Straight Connector 13"/>
            <p:cNvCxnSpPr>
              <a:stCxn id="6" idx="0"/>
            </p:cNvCxnSpPr>
            <p:nvPr/>
          </p:nvCxnSpPr>
          <p:spPr>
            <a:xfrm rot="5400000" flipH="1" flipV="1">
              <a:off x="2463303" y="5761292"/>
              <a:ext cx="548183" cy="4643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0"/>
            </p:cNvCxnSpPr>
            <p:nvPr/>
          </p:nvCxnSpPr>
          <p:spPr>
            <a:xfrm rot="16200000" flipV="1">
              <a:off x="2979553" y="5709399"/>
              <a:ext cx="548182" cy="5681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69573" y="5006739"/>
            <a:ext cx="1664599" cy="1260821"/>
            <a:chOff x="2969573" y="5006739"/>
            <a:chExt cx="1664599" cy="1260821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969573" y="5006740"/>
              <a:ext cx="837686" cy="7126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8" idx="0"/>
            </p:cNvCxnSpPr>
            <p:nvPr/>
          </p:nvCxnSpPr>
          <p:spPr>
            <a:xfrm rot="16200000" flipH="1">
              <a:off x="3590305" y="5223693"/>
              <a:ext cx="1260821" cy="8269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58040" y="5719379"/>
            <a:ext cx="1123870" cy="548183"/>
            <a:chOff x="5758040" y="5719379"/>
            <a:chExt cx="1123870" cy="548183"/>
          </a:xfrm>
        </p:grpSpPr>
        <p:cxnSp>
          <p:nvCxnSpPr>
            <p:cNvPr id="24" name="Straight Connector 23"/>
            <p:cNvCxnSpPr>
              <a:stCxn id="9" idx="0"/>
            </p:cNvCxnSpPr>
            <p:nvPr/>
          </p:nvCxnSpPr>
          <p:spPr>
            <a:xfrm rot="5400000" flipH="1" flipV="1">
              <a:off x="5743539" y="5733881"/>
              <a:ext cx="548182" cy="5191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0"/>
            </p:cNvCxnSpPr>
            <p:nvPr/>
          </p:nvCxnSpPr>
          <p:spPr>
            <a:xfrm rot="16200000" flipV="1">
              <a:off x="6305474" y="5691125"/>
              <a:ext cx="548182" cy="6046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673736" y="3992601"/>
            <a:ext cx="2133523" cy="2274960"/>
            <a:chOff x="1673736" y="3992601"/>
            <a:chExt cx="2133523" cy="2274960"/>
          </a:xfrm>
        </p:grpSpPr>
        <p:cxnSp>
          <p:nvCxnSpPr>
            <p:cNvPr id="29" name="Straight Connector 28"/>
            <p:cNvCxnSpPr>
              <a:stCxn id="5" idx="0"/>
            </p:cNvCxnSpPr>
            <p:nvPr/>
          </p:nvCxnSpPr>
          <p:spPr>
            <a:xfrm rot="5400000" flipH="1" flipV="1">
              <a:off x="1019706" y="4646631"/>
              <a:ext cx="2274960" cy="966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40636" y="3992601"/>
              <a:ext cx="1166623" cy="10141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277220" y="5143786"/>
            <a:ext cx="1664600" cy="1123775"/>
            <a:chOff x="6277220" y="5143786"/>
            <a:chExt cx="1664600" cy="1123775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6277220" y="5143786"/>
              <a:ext cx="986812" cy="5755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0"/>
            </p:cNvCxnSpPr>
            <p:nvPr/>
          </p:nvCxnSpPr>
          <p:spPr>
            <a:xfrm rot="16200000" flipV="1">
              <a:off x="7041039" y="5366780"/>
              <a:ext cx="1123775" cy="6777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61935" y="2832281"/>
            <a:ext cx="2078701" cy="3435281"/>
            <a:chOff x="561935" y="2832281"/>
            <a:chExt cx="2078701" cy="3435281"/>
          </a:xfrm>
        </p:grpSpPr>
        <p:cxnSp>
          <p:nvCxnSpPr>
            <p:cNvPr id="39" name="Straight Connector 38"/>
            <p:cNvCxnSpPr>
              <a:stCxn id="4" idx="0"/>
            </p:cNvCxnSpPr>
            <p:nvPr/>
          </p:nvCxnSpPr>
          <p:spPr>
            <a:xfrm rot="5400000" flipH="1" flipV="1">
              <a:off x="-599805" y="3994021"/>
              <a:ext cx="3435281" cy="1111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H="1">
              <a:off x="1577026" y="2928991"/>
              <a:ext cx="1160320" cy="966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264033" y="3992601"/>
            <a:ext cx="1422767" cy="2274960"/>
            <a:chOff x="7264033" y="3992601"/>
            <a:chExt cx="1422767" cy="2274960"/>
          </a:xfrm>
        </p:grpSpPr>
        <p:cxnSp>
          <p:nvCxnSpPr>
            <p:cNvPr id="44" name="Straight Connector 43"/>
            <p:cNvCxnSpPr/>
            <p:nvPr/>
          </p:nvCxnSpPr>
          <p:spPr>
            <a:xfrm rot="5400000" flipH="1" flipV="1">
              <a:off x="7027334" y="4229300"/>
              <a:ext cx="1151185" cy="6777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2" idx="0"/>
            </p:cNvCxnSpPr>
            <p:nvPr/>
          </p:nvCxnSpPr>
          <p:spPr>
            <a:xfrm rot="16200000" flipV="1">
              <a:off x="7176831" y="4757591"/>
              <a:ext cx="2274960" cy="7449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673736" y="1417638"/>
            <a:ext cx="6268084" cy="2574963"/>
            <a:chOff x="1673736" y="1417638"/>
            <a:chExt cx="6268084" cy="2574963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673736" y="1417638"/>
              <a:ext cx="3360832" cy="14146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034568" y="1417638"/>
              <a:ext cx="2907252" cy="25749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001340" y="2011655"/>
            <a:ext cx="7594091" cy="4082315"/>
            <a:chOff x="1092710" y="2011655"/>
            <a:chExt cx="7594091" cy="4082315"/>
          </a:xfrm>
        </p:grpSpPr>
        <p:sp>
          <p:nvSpPr>
            <p:cNvPr id="53" name="TextBox 52"/>
            <p:cNvSpPr txBox="1"/>
            <p:nvPr/>
          </p:nvSpPr>
          <p:spPr>
            <a:xfrm>
              <a:off x="2629391" y="2046551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2710" y="3805305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96502" y="4632147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16779" y="4956491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08457" y="5719379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91654" y="5719379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454101" y="5143787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26697" y="4257556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48007" y="2011655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22444" y="4632149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95423" y="5532083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12364" y="5719379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178132" y="5344788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68168" y="5719379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46138" y="3223876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92343" y="4257556"/>
              <a:ext cx="464357" cy="3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pic>
        <p:nvPicPr>
          <p:cNvPr id="70" name="Picture 69" descr="Screen Shot 2013-10-07 at 6.35.5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2216150"/>
            <a:ext cx="1485900" cy="242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start at root of tree and first bit of file</a:t>
            </a:r>
          </a:p>
          <a:p>
            <a:pPr>
              <a:buNone/>
            </a:pPr>
            <a:r>
              <a:rPr lang="en-US" dirty="0" smtClean="0"/>
              <a:t>while not at end of file{</a:t>
            </a:r>
          </a:p>
          <a:p>
            <a:pPr>
              <a:buNone/>
            </a:pPr>
            <a:r>
              <a:rPr lang="en-US" dirty="0" smtClean="0"/>
              <a:t>       if current bit is a 0, go left in tree else go right</a:t>
            </a:r>
          </a:p>
          <a:p>
            <a:pPr>
              <a:buNone/>
            </a:pPr>
            <a:r>
              <a:rPr lang="en-US" dirty="0" smtClean="0"/>
              <a:t>       if we are at a leaf output character go to root</a:t>
            </a:r>
          </a:p>
          <a:p>
            <a:pPr>
              <a:buNone/>
            </a:pPr>
            <a:r>
              <a:rPr lang="en-US" dirty="0" smtClean="0"/>
              <a:t>       read next bit of file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process the tree once (preorder traversal) to build Huffman tree.</a:t>
            </a:r>
          </a:p>
          <a:p>
            <a:pPr>
              <a:buNone/>
            </a:pPr>
            <a:r>
              <a:rPr lang="en-US" dirty="0" smtClean="0"/>
              <a:t>    **A*C**</a:t>
            </a:r>
            <a:r>
              <a:rPr lang="en-US" dirty="0" err="1" smtClean="0"/>
              <a:t>tuG</a:t>
            </a:r>
            <a:r>
              <a:rPr lang="en-US" dirty="0" smtClean="0"/>
              <a:t>***FDEB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measure the 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Code: </a:t>
            </a:r>
            <a:br>
              <a:rPr lang="en-US" dirty="0" smtClean="0"/>
            </a:br>
            <a:r>
              <a:rPr lang="en-US" dirty="0" smtClean="0"/>
              <a:t>    9 different characters =&gt;         = 4 bits, so </a:t>
            </a:r>
            <a:br>
              <a:rPr lang="en-US" dirty="0" smtClean="0"/>
            </a:br>
            <a:r>
              <a:rPr lang="en-US" dirty="0" smtClean="0"/>
              <a:t>    100 characters * 4 bits = 400 bits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Huffman:</a:t>
            </a:r>
            <a:br>
              <a:rPr lang="en-US" dirty="0" smtClean="0"/>
            </a:br>
            <a:r>
              <a:rPr lang="en-US" sz="1800" dirty="0" smtClean="0"/>
              <a:t>'A'          'B'              'C'              'D'            'E'             'F'             'G'          '</a:t>
            </a:r>
            <a:r>
              <a:rPr lang="en-US" sz="1800" dirty="0" err="1" smtClean="0"/>
              <a:t>t</a:t>
            </a:r>
            <a:r>
              <a:rPr lang="en-US" sz="1800" dirty="0" smtClean="0"/>
              <a:t>'               '</a:t>
            </a:r>
            <a:r>
              <a:rPr lang="en-US" sz="1800" dirty="0" err="1" smtClean="0"/>
              <a:t>u</a:t>
            </a:r>
            <a:r>
              <a:rPr lang="en-US" sz="1800" dirty="0" smtClean="0"/>
              <a:t>’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1600" dirty="0" smtClean="0"/>
              <a:t>20 * (2)  +  30 * (2)  +    10 * (3)  +    9 * (4)  +   15 * (3)  +  6 * (4)   +  5 * (4)   +  2 * (5)   +  3 * (5)</a:t>
            </a:r>
            <a:r>
              <a:rPr lang="en-US" sz="1800" dirty="0" smtClean="0"/>
              <a:t>  = 280 bits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61180" y="2137919"/>
          <a:ext cx="883040" cy="475483"/>
        </p:xfrm>
        <a:graphic>
          <a:graphicData uri="http://schemas.openxmlformats.org/presentationml/2006/ole">
            <p:oleObj spid="_x0000_s30722" name="Equation" r:id="rId3" imgW="3302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Compression ratio = uncompressed  / compressed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Example: </a:t>
            </a:r>
            <a:br>
              <a:rPr lang="en-US" sz="3000" dirty="0" smtClean="0"/>
            </a:br>
            <a:r>
              <a:rPr lang="en-US" sz="3000" dirty="0" smtClean="0"/>
              <a:t>    Compression ratio = 400 / 280 ~ 1 / .7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Space savings = 1 – compressed / uncompressed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Example:</a:t>
            </a:r>
            <a:br>
              <a:rPr lang="en-US" sz="3000" dirty="0" smtClean="0"/>
            </a:br>
            <a:r>
              <a:rPr lang="en-US" sz="3000" dirty="0" smtClean="0"/>
              <a:t>    Space savings = 1 – 280 / 400 = 3 / 10 = 30%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equal frequencies</a:t>
            </a:r>
            <a:endParaRPr lang="en-US" dirty="0"/>
          </a:p>
        </p:txBody>
      </p:sp>
      <p:pic>
        <p:nvPicPr>
          <p:cNvPr id="6" name="Content Placeholder 5" descr="Screen Shot 2013-10-08 at 8.17.35 A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75575" b="-75575"/>
          <a:stretch>
            <a:fillRect/>
          </a:stretch>
        </p:blipFill>
        <p:spPr>
          <a:xfrm>
            <a:off x="457200" y="74488"/>
            <a:ext cx="8229600" cy="4525963"/>
          </a:xfrm>
        </p:spPr>
      </p:pic>
      <p:pic>
        <p:nvPicPr>
          <p:cNvPr id="8" name="Picture 7" descr="Screen Shot 2013-10-08 at 8.19.1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89099"/>
            <a:ext cx="2082800" cy="1663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25922" y="3289099"/>
            <a:ext cx="471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 Huffman Tree on the board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189" y="5171195"/>
            <a:ext cx="682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.2 * 2 + .2 * 3 + .1 * 4 + .1 * 4 + .4 * 1 = 2.2 bits / character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equal frequencies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529" y="131698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if we move the combinations as high as possible during the construction.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3-10-08 at 8.26.4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0072"/>
            <a:ext cx="7772400" cy="1727200"/>
          </a:xfrm>
          <a:prstGeom prst="rect">
            <a:avLst/>
          </a:prstGeom>
        </p:spPr>
      </p:pic>
      <p:pic>
        <p:nvPicPr>
          <p:cNvPr id="6" name="Picture 5" descr="Screen Shot 2013-10-08 at 8.26.59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80" y="3454126"/>
            <a:ext cx="7607300" cy="1155700"/>
          </a:xfrm>
          <a:prstGeom prst="rect">
            <a:avLst/>
          </a:prstGeom>
        </p:spPr>
      </p:pic>
      <p:pic>
        <p:nvPicPr>
          <p:cNvPr id="7" name="Picture 6" descr="Screen Shot 2013-10-08 at 8.27.08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41" y="4767250"/>
            <a:ext cx="5867400" cy="977900"/>
          </a:xfrm>
          <a:prstGeom prst="rect">
            <a:avLst/>
          </a:prstGeom>
        </p:spPr>
      </p:pic>
      <p:pic>
        <p:nvPicPr>
          <p:cNvPr id="8" name="Picture 7" descr="Screen Shot 2013-10-08 at 8.27.19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5874247"/>
            <a:ext cx="34925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33628" y="5271697"/>
            <a:ext cx="251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there a difference?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 descr="Screen Shot 2013-10-08 at 8.58.00 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612" y="5586289"/>
            <a:ext cx="2583944" cy="1273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Non-Binary Huffman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 smtClean="0"/>
              <a:t>symbols = 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smtClean="0"/>
              <a:t>+ a(r-1) where </a:t>
            </a:r>
            <a:r>
              <a:rPr lang="en-US" dirty="0" err="1" smtClean="0"/>
              <a:t>r</a:t>
            </a:r>
            <a:r>
              <a:rPr lang="en-US" dirty="0" smtClean="0"/>
              <a:t> = size of alphabet and</a:t>
            </a:r>
            <a:r>
              <a:rPr lang="en-US" dirty="0" smtClean="0"/>
              <a:t> ‘a’ </a:t>
            </a:r>
            <a:r>
              <a:rPr lang="en-US" dirty="0" smtClean="0"/>
              <a:t>an </a:t>
            </a:r>
            <a:r>
              <a:rPr lang="en-US" dirty="0" smtClean="0"/>
              <a:t>integer. If ‘a’ is not an integer increase the number of symbols so ‘a’ is an integer. These symbols are called dummies and have probability 0.0.</a:t>
            </a:r>
          </a:p>
          <a:p>
            <a:r>
              <a:rPr lang="en-US" dirty="0" smtClean="0"/>
              <a:t>Combine </a:t>
            </a:r>
            <a:r>
              <a:rPr lang="en-US" dirty="0" err="1" smtClean="0"/>
              <a:t>r</a:t>
            </a:r>
            <a:r>
              <a:rPr lang="en-US" dirty="0" smtClean="0"/>
              <a:t> symbols at a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compression?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save space</a:t>
            </a:r>
          </a:p>
          <a:p>
            <a:pPr lvl="1"/>
            <a:r>
              <a:rPr lang="en-US" dirty="0" smtClean="0"/>
              <a:t>Hard drives, despite increasing size, always seem to be filled with new programs and data files.</a:t>
            </a:r>
            <a:endParaRPr lang="en-US" dirty="0"/>
          </a:p>
          <a:p>
            <a:pPr lvl="1"/>
            <a:r>
              <a:rPr lang="en-US" dirty="0" smtClean="0"/>
              <a:t>3.5" floppy drives are still used and are still very low capacity.</a:t>
            </a:r>
          </a:p>
          <a:p>
            <a:r>
              <a:rPr lang="en-US" dirty="0" smtClean="0"/>
              <a:t>To save time/bandwidth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rograms and files are now downloaded from the internet rather than provided on a floppy disc.</a:t>
            </a:r>
          </a:p>
          <a:p>
            <a:pPr lvl="1"/>
            <a:r>
              <a:rPr lang="en-US" dirty="0" smtClean="0"/>
              <a:t>Compressed files allow for faster transfer times, and allow more people to use a server at the same time.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3-10-08 at 9.10.4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10382"/>
            <a:ext cx="8229600" cy="3086100"/>
          </a:xfrm>
          <a:prstGeom prst="rect">
            <a:avLst/>
          </a:prstGeom>
        </p:spPr>
      </p:pic>
      <p:pic>
        <p:nvPicPr>
          <p:cNvPr id="5" name="Picture 4" descr="Screen Shot 2013-10-08 at 9.10.54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014" y="4706233"/>
            <a:ext cx="3390900" cy="20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err="1" smtClean="0"/>
              <a:t>Lossy</a:t>
            </a:r>
            <a:r>
              <a:rPr lang="en-US" dirty="0" smtClean="0"/>
              <a:t> - some data is irretrievably lost during the compression process</a:t>
            </a:r>
          </a:p>
          <a:p>
            <a:pPr lvl="1"/>
            <a:r>
              <a:rPr lang="en-US" dirty="0" smtClean="0"/>
              <a:t>Ex: MP4, JPEG, Dolby AC-3</a:t>
            </a:r>
          </a:p>
          <a:p>
            <a:pPr lvl="1"/>
            <a:r>
              <a:rPr lang="en-US" dirty="0" smtClean="0"/>
              <a:t>Good for audio and video applications, where the perception of the user is required.</a:t>
            </a:r>
          </a:p>
          <a:p>
            <a:pPr lvl="1"/>
            <a:r>
              <a:rPr lang="en-US" dirty="0" smtClean="0"/>
              <a:t>Gives extremely large amounts of compression, which is useful for large audio and video files.</a:t>
            </a:r>
          </a:p>
          <a:p>
            <a:pPr lvl="1"/>
            <a:r>
              <a:rPr lang="en-US" dirty="0" smtClean="0"/>
              <a:t>If the quality is degraded somewhat, the user may not notice or may not care. </a:t>
            </a:r>
          </a:p>
          <a:p>
            <a:pPr lvl="2"/>
            <a:r>
              <a:rPr lang="en-US" dirty="0" smtClean="0"/>
              <a:t>Many sophisticated algorithms are used to determine what data to "lose” </a:t>
            </a:r>
          </a:p>
          <a:p>
            <a:pPr lvl="2"/>
            <a:r>
              <a:rPr lang="en-US" dirty="0" smtClean="0"/>
              <a:t>and how it will have the least degradation to the overall quality of the file.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Lossless</a:t>
            </a:r>
            <a:r>
              <a:rPr lang="en-US" dirty="0" smtClean="0"/>
              <a:t> - original file is exactly reproduced when compressed file is decompressed. That is, D(C(X)) = X where C is the compression and D is the decompression operation.</a:t>
            </a:r>
          </a:p>
          <a:p>
            <a:pPr lvl="1"/>
            <a:r>
              <a:rPr lang="en-US" dirty="0" smtClean="0"/>
              <a:t>Necessary for files that must be exactly restored. Ex: .txt, .exe, .doc, .</a:t>
            </a:r>
            <a:r>
              <a:rPr lang="en-US" dirty="0" err="1" smtClean="0"/>
              <a:t>xls</a:t>
            </a:r>
            <a:r>
              <a:rPr lang="en-US" dirty="0" smtClean="0"/>
              <a:t>, .java, .</a:t>
            </a:r>
            <a:r>
              <a:rPr lang="en-US" dirty="0" err="1" smtClean="0"/>
              <a:t>cpp</a:t>
            </a:r>
            <a:r>
              <a:rPr lang="en-US" dirty="0" smtClean="0"/>
              <a:t> and others.</a:t>
            </a:r>
          </a:p>
          <a:p>
            <a:pPr lvl="1"/>
            <a:r>
              <a:rPr lang="en-US" dirty="0" smtClean="0"/>
              <a:t>Will also work for audio and video, but will not realize the same amount of compression as </a:t>
            </a:r>
            <a:r>
              <a:rPr lang="en-US" dirty="0" err="1" smtClean="0"/>
              <a:t>lossy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However, since it works for all file types, it can be used effectively for archiving all data in a directory or in multiple directories.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modern lossless compression techniques have roots in these algorithms:</a:t>
            </a:r>
            <a:br>
              <a:rPr lang="en-US" dirty="0" smtClean="0"/>
            </a:br>
            <a:endParaRPr lang="en-US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dirty="0" smtClean="0"/>
              <a:t>Huffman coding  - Variable length, one codeword-per-character!</a:t>
            </a:r>
            <a:br>
              <a:rPr lang="en-US" dirty="0" smtClean="0"/>
            </a:br>
            <a:endParaRPr lang="en-US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dirty="0" smtClean="0"/>
              <a:t>LZ77 - Uses a "sliding" window to compress groups of characters at a time.</a:t>
            </a:r>
            <a:br>
              <a:rPr lang="en-US" dirty="0" smtClean="0"/>
            </a:br>
            <a:endParaRPr lang="en-US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dirty="0" smtClean="0"/>
              <a:t>LZ78 / LZW - Uses a dictionary to store previously seen patterns, also compressing groups of characters at a time.</a:t>
            </a:r>
          </a:p>
          <a:p>
            <a:endParaRPr lang="en-US" dirty="0" smtClean="0"/>
          </a:p>
          <a:p>
            <a:r>
              <a:rPr lang="en-US" dirty="0" smtClean="0"/>
              <a:t>   We will discuss Huffman and LZW in more detail.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opular compression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unix</a:t>
            </a:r>
            <a:r>
              <a:rPr lang="en-US" dirty="0" smtClean="0"/>
              <a:t> compress, gif</a:t>
            </a:r>
          </a:p>
          <a:p>
            <a:pPr lvl="1"/>
            <a:r>
              <a:rPr lang="en-US" dirty="0" smtClean="0"/>
              <a:t>LZW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pkzip</a:t>
            </a:r>
            <a:r>
              <a:rPr lang="en-US" dirty="0" smtClean="0"/>
              <a:t>, zip, </a:t>
            </a:r>
            <a:r>
              <a:rPr lang="en-US" dirty="0" err="1" smtClean="0"/>
              <a:t>gzip</a:t>
            </a:r>
            <a:endParaRPr lang="en-US" dirty="0"/>
          </a:p>
          <a:p>
            <a:pPr lvl="1"/>
            <a:r>
              <a:rPr lang="en-US" dirty="0" smtClean="0"/>
              <a:t> LZ77 + Huffman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Huffman works with arbitrary bytes, but the ideas are most easily explained using character data, so we will discuss it in those terms.</a:t>
            </a:r>
          </a:p>
          <a:p>
            <a:pPr lvl="1"/>
            <a:r>
              <a:rPr lang="en-US" dirty="0" smtClean="0"/>
              <a:t>Consider extended ASCII character set: 8 bits per character.</a:t>
            </a:r>
          </a:p>
          <a:p>
            <a:pPr lvl="1"/>
            <a:r>
              <a:rPr lang="en-US" dirty="0" smtClean="0"/>
              <a:t>This code is a BLOCK code, since all code words are the same length. 8 bits yield 256 distinct characters.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Block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k</a:t>
            </a:r>
            <a:r>
              <a:rPr lang="en-US" dirty="0" smtClean="0"/>
              <a:t> bits, 2</a:t>
            </a:r>
            <a:r>
              <a:rPr lang="en-US" baseline="30000" dirty="0" smtClean="0"/>
              <a:t>k</a:t>
            </a:r>
            <a:r>
              <a:rPr lang="en-US" dirty="0" smtClean="0"/>
              <a:t> distinct characters are possible.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N characters,            bits are required.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Suppose we have N = 96 characters. Then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6350" y="2828925"/>
          <a:ext cx="781050" cy="376238"/>
        </p:xfrm>
        <a:graphic>
          <a:graphicData uri="http://schemas.openxmlformats.org/presentationml/2006/ole">
            <p:oleObj spid="_x0000_s20482" name="Equation" r:id="rId3" imgW="368300" imgH="1778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625945" y="4206875"/>
          <a:ext cx="5137150" cy="376238"/>
        </p:xfrm>
        <a:graphic>
          <a:graphicData uri="http://schemas.openxmlformats.org/presentationml/2006/ole">
            <p:oleObj spid="_x0000_s20483" name="Equation" r:id="rId4" imgW="2425700" imgH="1778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Huffman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if we could use variable length code words, could we do better than ASCII?</a:t>
            </a:r>
          </a:p>
          <a:p>
            <a:pPr lvl="1"/>
            <a:r>
              <a:rPr lang="en-US" dirty="0" smtClean="0"/>
              <a:t>Idea is that different characters would use different numbers of bits. </a:t>
            </a:r>
            <a:endParaRPr lang="en-US" dirty="0"/>
          </a:p>
          <a:p>
            <a:pPr lvl="1"/>
            <a:r>
              <a:rPr lang="en-US" dirty="0" smtClean="0"/>
              <a:t> If all characters have the same frequency of occurrence per character we cannot improve over ASCII.</a:t>
            </a:r>
            <a:endParaRPr lang="en-US" dirty="0"/>
          </a:p>
          <a:p>
            <a:pPr lvl="1"/>
            <a:r>
              <a:rPr lang="en-US" dirty="0" smtClean="0"/>
              <a:t>What if characters had different frequencies of occurrence?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Ex: In English text, letters like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appear much more frequently than letters like Q, Z, X.</a:t>
            </a:r>
          </a:p>
          <a:p>
            <a:pPr lvl="1"/>
            <a:r>
              <a:rPr lang="en-US" dirty="0" smtClean="0"/>
              <a:t>Can we somehow take advantage of these differences in our encoding?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1779</Words>
  <Application>Microsoft Macintosh PowerPoint</Application>
  <PresentationFormat>On-screen Show (4:3)</PresentationFormat>
  <Paragraphs>201</Paragraphs>
  <Slides>20</Slides>
  <Notes>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Compression Algorithms</vt:lpstr>
      <vt:lpstr>Why do we use compression?</vt:lpstr>
      <vt:lpstr>Types of compression</vt:lpstr>
      <vt:lpstr>Types of compression</vt:lpstr>
      <vt:lpstr>Lossless Algorithms</vt:lpstr>
      <vt:lpstr>Popular compression programs</vt:lpstr>
      <vt:lpstr>Huffman Coding</vt:lpstr>
      <vt:lpstr>Properties of Block Codes</vt:lpstr>
      <vt:lpstr>Idea of Huffman Coding</vt:lpstr>
      <vt:lpstr>Is variable-length encoding feasible?</vt:lpstr>
      <vt:lpstr>Huffman Algorithm</vt:lpstr>
      <vt:lpstr>Example</vt:lpstr>
      <vt:lpstr>How do we decode?</vt:lpstr>
      <vt:lpstr>How to Encode?</vt:lpstr>
      <vt:lpstr>How do we measure the compression?</vt:lpstr>
      <vt:lpstr>How do we measure compression?</vt:lpstr>
      <vt:lpstr>Dealing with equal frequencies</vt:lpstr>
      <vt:lpstr>Dealing with equal frequencies</vt:lpstr>
      <vt:lpstr>Non-Binary Huffman Code</vt:lpstr>
      <vt:lpstr>Example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Algorithms</dc:title>
  <dc:creator>George Novacky</dc:creator>
  <cp:lastModifiedBy>George Novacky</cp:lastModifiedBy>
  <cp:revision>44</cp:revision>
  <dcterms:created xsi:type="dcterms:W3CDTF">2013-10-07T22:59:49Z</dcterms:created>
  <dcterms:modified xsi:type="dcterms:W3CDTF">2013-10-08T13:12:43Z</dcterms:modified>
</cp:coreProperties>
</file>