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71" r:id="rId8"/>
    <p:sldId id="262" r:id="rId9"/>
    <p:sldId id="263" r:id="rId10"/>
    <p:sldId id="266" r:id="rId11"/>
    <p:sldId id="264" r:id="rId12"/>
    <p:sldId id="265"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0" d="100"/>
          <a:sy n="80" d="100"/>
        </p:scale>
        <p:origin x="-30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220A4-F48A-0A49-A8D3-BB1485BA4358}" type="datetimeFigureOut">
              <a:rPr lang="en-US" smtClean="0"/>
              <a:pPr/>
              <a:t>10/21/13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92205-6C36-B945-8487-DF354A884B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A6793B-30A4-E745-B2C5-8BAA8BD60D6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endParaRPr lang="en-US" dirty="0" smtClean="0"/>
          </a:p>
          <a:p>
            <a:r>
              <a:rPr lang="en-US" dirty="0" smtClean="0"/>
              <a:t>Suppose S (symbols)  = {s1, s2, …, s6} and probabilities</a:t>
            </a:r>
          </a:p>
          <a:p>
            <a:r>
              <a:rPr lang="en-US" dirty="0" smtClean="0"/>
              <a:t>p1 = 0.20, p2 = 0.05, p3 = 0.20, p4 = 0.20, p5 = 0.25, p6 = 0.10.</a:t>
            </a:r>
          </a:p>
          <a:p>
            <a:endParaRPr lang="en-US" dirty="0" smtClean="0"/>
          </a:p>
          <a:p>
            <a:r>
              <a:rPr lang="en-US" dirty="0" smtClean="0"/>
              <a:t>X = {0,1,2} our code alphabet this implies </a:t>
            </a:r>
            <a:r>
              <a:rPr lang="en-US" dirty="0" err="1" smtClean="0"/>
              <a:t>r</a:t>
            </a:r>
            <a:r>
              <a:rPr lang="en-US" dirty="0" smtClean="0"/>
              <a:t> = 3. So, number of symbols is 6.</a:t>
            </a:r>
          </a:p>
          <a:p>
            <a:endParaRPr lang="en-US" dirty="0" smtClean="0"/>
          </a:p>
          <a:p>
            <a:endParaRPr lang="en-US" dirty="0" smtClean="0"/>
          </a:p>
          <a:p>
            <a:r>
              <a:rPr lang="en-US" dirty="0" smtClean="0"/>
              <a:t>Number of symbols</a:t>
            </a:r>
            <a:r>
              <a:rPr lang="en-US" baseline="0" dirty="0" smtClean="0"/>
              <a:t> is </a:t>
            </a:r>
            <a:r>
              <a:rPr lang="en-US" dirty="0" smtClean="0"/>
              <a:t>6 = </a:t>
            </a:r>
            <a:r>
              <a:rPr lang="en-US" dirty="0" err="1" smtClean="0"/>
              <a:t>r</a:t>
            </a:r>
            <a:r>
              <a:rPr lang="en-US" dirty="0" smtClean="0"/>
              <a:t> + a(r-1) = 3 + 2*a but a is not an integer. </a:t>
            </a:r>
          </a:p>
          <a:p>
            <a:r>
              <a:rPr lang="en-US" dirty="0" smtClean="0"/>
              <a:t>So increase the number of symbols to 7 = 3 + 2*2.  Let s7 is a dummy with probability 0.00.</a:t>
            </a:r>
          </a:p>
          <a:p>
            <a:endParaRPr lang="en-US" dirty="0" smtClean="0"/>
          </a:p>
          <a:p>
            <a:r>
              <a:rPr lang="en-US" dirty="0" smtClean="0"/>
              <a:t>Now the probabilities become p1 = 0.20, p2 = 0.05, p3 = 0.20, p4 = 0.20, p5 = 0.25, p6 = 0.10, p7 = 0.0.</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4A6793B-30A4-E745-B2C5-8BAA8BD60D6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292205-6C36-B945-8487-DF354A884B2C}"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 code words from s1 to s20 have the first 4-most significant bits less than s21.</a:t>
            </a:r>
          </a:p>
          <a:p>
            <a:endParaRPr lang="en-US" dirty="0" smtClean="0"/>
          </a:p>
          <a:p>
            <a:r>
              <a:rPr lang="en-US" dirty="0" smtClean="0"/>
              <a:t>We are told that the number of bits required in a code with </a:t>
            </a:r>
            <a:r>
              <a:rPr lang="en-US" dirty="0" err="1" smtClean="0"/>
              <a:t>m</a:t>
            </a:r>
            <a:r>
              <a:rPr lang="en-US" dirty="0" smtClean="0"/>
              <a:t> code words is </a:t>
            </a:r>
          </a:p>
          <a:p>
            <a:r>
              <a:rPr lang="en-US" dirty="0" err="1" smtClean="0"/>
              <a:t>ceil(lg</a:t>
            </a:r>
            <a:r>
              <a:rPr lang="en-US" dirty="0" smtClean="0"/>
              <a:t> </a:t>
            </a:r>
            <a:r>
              <a:rPr lang="en-US" dirty="0" err="1" smtClean="0"/>
              <a:t>m</a:t>
            </a:r>
            <a:r>
              <a:rPr lang="en-US" dirty="0" smtClean="0"/>
              <a:t>) which is 5-bit. But we have reduced the code words from s21 to s26 to be only 4-bits in length (a savings).</a:t>
            </a:r>
          </a:p>
          <a:p>
            <a:endParaRPr lang="en-US" dirty="0"/>
          </a:p>
        </p:txBody>
      </p:sp>
      <p:sp>
        <p:nvSpPr>
          <p:cNvPr id="4" name="Slide Number Placeholder 3"/>
          <p:cNvSpPr>
            <a:spLocks noGrp="1"/>
          </p:cNvSpPr>
          <p:nvPr>
            <p:ph type="sldNum" sz="quarter" idx="10"/>
          </p:nvPr>
        </p:nvSpPr>
        <p:spPr/>
        <p:txBody>
          <a:bodyPr/>
          <a:lstStyle/>
          <a:p>
            <a:fld id="{30292205-6C36-B945-8487-DF354A884B2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292205-6C36-B945-8487-DF354A884B2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A9B25-28EE-914C-B5B0-72457E0F697E}"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9B25-28EE-914C-B5B0-72457E0F697E}"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9B25-28EE-914C-B5B0-72457E0F697E}"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A9B25-28EE-914C-B5B0-72457E0F697E}"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A9B25-28EE-914C-B5B0-72457E0F697E}" type="datetimeFigureOut">
              <a:rPr lang="en-US" smtClean="0"/>
              <a:pPr/>
              <a:t>10/21/13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9A9B25-28EE-914C-B5B0-72457E0F697E}"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9A9B25-28EE-914C-B5B0-72457E0F697E}" type="datetimeFigureOut">
              <a:rPr lang="en-US" smtClean="0"/>
              <a:pPr/>
              <a:t>10/21/13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9A9B25-28EE-914C-B5B0-72457E0F697E}" type="datetimeFigureOut">
              <a:rPr lang="en-US" smtClean="0"/>
              <a:pPr/>
              <a:t>10/21/13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A9B25-28EE-914C-B5B0-72457E0F697E}" type="datetimeFigureOut">
              <a:rPr lang="en-US" smtClean="0"/>
              <a:pPr/>
              <a:t>10/21/13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A9B25-28EE-914C-B5B0-72457E0F697E}"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A9B25-28EE-914C-B5B0-72457E0F697E}" type="datetimeFigureOut">
              <a:rPr lang="en-US" smtClean="0"/>
              <a:pPr/>
              <a:t>10/21/13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39770-507E-2147-B29D-2808BE06ED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A9B25-28EE-914C-B5B0-72457E0F697E}" type="datetimeFigureOut">
              <a:rPr lang="en-US" smtClean="0"/>
              <a:pPr/>
              <a:t>10/21/13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39770-507E-2147-B29D-2808BE06ED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Compression 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Closer Look at Update</a:t>
            </a:r>
            <a:endParaRPr lang="en-US" dirty="0"/>
          </a:p>
        </p:txBody>
      </p:sp>
      <p:pic>
        <p:nvPicPr>
          <p:cNvPr id="4" name="Picture 3" descr="Screen Shot 2013-10-14 at 2.26.26 PM.png"/>
          <p:cNvPicPr>
            <a:picLocks noChangeAspect="1"/>
          </p:cNvPicPr>
          <p:nvPr/>
        </p:nvPicPr>
        <p:blipFill>
          <a:blip r:embed="rId2"/>
          <a:stretch>
            <a:fillRect/>
          </a:stretch>
        </p:blipFill>
        <p:spPr>
          <a:xfrm>
            <a:off x="1106356" y="1593946"/>
            <a:ext cx="7770943" cy="411470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Example</a:t>
            </a:r>
            <a:br>
              <a:rPr lang="en-US" dirty="0" smtClean="0"/>
            </a:br>
            <a:r>
              <a:rPr lang="en-US" dirty="0" smtClean="0"/>
              <a:t>(</a:t>
            </a:r>
            <a:r>
              <a:rPr lang="en-US" dirty="0" err="1" smtClean="0"/>
              <a:t>aardv</a:t>
            </a:r>
            <a:r>
              <a:rPr lang="en-US" dirty="0" smtClean="0"/>
              <a:t>)</a:t>
            </a:r>
            <a:endParaRPr lang="en-US" dirty="0"/>
          </a:p>
        </p:txBody>
      </p:sp>
      <p:grpSp>
        <p:nvGrpSpPr>
          <p:cNvPr id="9" name="Group 8"/>
          <p:cNvGrpSpPr/>
          <p:nvPr/>
        </p:nvGrpSpPr>
        <p:grpSpPr>
          <a:xfrm>
            <a:off x="510798" y="1765130"/>
            <a:ext cx="1246598" cy="646331"/>
            <a:chOff x="510798" y="1765130"/>
            <a:chExt cx="1246598" cy="646331"/>
          </a:xfrm>
        </p:grpSpPr>
        <p:sp>
          <p:nvSpPr>
            <p:cNvPr id="7" name="Rectangle 6"/>
            <p:cNvSpPr/>
            <p:nvPr/>
          </p:nvSpPr>
          <p:spPr>
            <a:xfrm>
              <a:off x="1087349" y="176513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8" name="TextBox 7"/>
            <p:cNvSpPr txBox="1"/>
            <p:nvPr/>
          </p:nvSpPr>
          <p:spPr>
            <a:xfrm>
              <a:off x="510798" y="1765130"/>
              <a:ext cx="576552" cy="646331"/>
            </a:xfrm>
            <a:prstGeom prst="rect">
              <a:avLst/>
            </a:prstGeom>
            <a:noFill/>
          </p:spPr>
          <p:txBody>
            <a:bodyPr wrap="square" rtlCol="0">
              <a:spAutoFit/>
            </a:bodyPr>
            <a:lstStyle/>
            <a:p>
              <a:r>
                <a:rPr lang="en-US" dirty="0" smtClean="0"/>
                <a:t>NYT</a:t>
              </a:r>
              <a:br>
                <a:rPr lang="en-US" dirty="0" smtClean="0"/>
              </a:br>
              <a:r>
                <a:rPr lang="en-US" dirty="0" smtClean="0"/>
                <a:t>51</a:t>
              </a:r>
              <a:endParaRPr lang="en-US" dirty="0"/>
            </a:p>
          </p:txBody>
        </p:sp>
      </p:grpSp>
      <p:sp>
        <p:nvSpPr>
          <p:cNvPr id="10" name="TextBox 9"/>
          <p:cNvSpPr txBox="1"/>
          <p:nvPr/>
        </p:nvSpPr>
        <p:spPr>
          <a:xfrm>
            <a:off x="7191300" y="4082467"/>
            <a:ext cx="1957776" cy="369332"/>
          </a:xfrm>
          <a:prstGeom prst="rect">
            <a:avLst/>
          </a:prstGeom>
          <a:noFill/>
        </p:spPr>
        <p:txBody>
          <a:bodyPr wrap="square" rtlCol="0">
            <a:spAutoFit/>
          </a:bodyPr>
          <a:lstStyle/>
          <a:p>
            <a:r>
              <a:rPr lang="en-US" dirty="0" smtClean="0"/>
              <a:t>1. a </a:t>
            </a:r>
            <a:r>
              <a:rPr lang="en-US" dirty="0" smtClean="0">
                <a:sym typeface="Wingdings"/>
              </a:rPr>
              <a:t>is received </a:t>
            </a:r>
            <a:endParaRPr lang="en-US" dirty="0"/>
          </a:p>
        </p:txBody>
      </p:sp>
      <p:grpSp>
        <p:nvGrpSpPr>
          <p:cNvPr id="20" name="Group 19"/>
          <p:cNvGrpSpPr/>
          <p:nvPr/>
        </p:nvGrpSpPr>
        <p:grpSpPr>
          <a:xfrm>
            <a:off x="2198082" y="1745497"/>
            <a:ext cx="2913925" cy="1292981"/>
            <a:chOff x="358398" y="4451799"/>
            <a:chExt cx="2913925" cy="1292981"/>
          </a:xfrm>
        </p:grpSpPr>
        <p:sp>
          <p:nvSpPr>
            <p:cNvPr id="21" name="Rectangle 20"/>
            <p:cNvSpPr/>
            <p:nvPr/>
          </p:nvSpPr>
          <p:spPr>
            <a:xfrm>
              <a:off x="934949" y="509529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22" name="TextBox 21"/>
            <p:cNvSpPr txBox="1"/>
            <p:nvPr/>
          </p:nvSpPr>
          <p:spPr>
            <a:xfrm>
              <a:off x="358398" y="5095293"/>
              <a:ext cx="576552" cy="646331"/>
            </a:xfrm>
            <a:prstGeom prst="rect">
              <a:avLst/>
            </a:prstGeom>
            <a:noFill/>
          </p:spPr>
          <p:txBody>
            <a:bodyPr wrap="square" rtlCol="0">
              <a:spAutoFit/>
            </a:bodyPr>
            <a:lstStyle/>
            <a:p>
              <a:r>
                <a:rPr lang="en-US" dirty="0" smtClean="0"/>
                <a:t>NYT</a:t>
              </a:r>
              <a:br>
                <a:rPr lang="en-US" dirty="0" smtClean="0"/>
              </a:br>
              <a:r>
                <a:rPr lang="en-US" dirty="0" smtClean="0"/>
                <a:t>49</a:t>
              </a:r>
              <a:endParaRPr lang="en-US" dirty="0"/>
            </a:p>
          </p:txBody>
        </p:sp>
        <p:sp>
          <p:nvSpPr>
            <p:cNvPr id="23" name="Rectangle 22"/>
            <p:cNvSpPr/>
            <p:nvPr/>
          </p:nvSpPr>
          <p:spPr>
            <a:xfrm>
              <a:off x="2045682" y="509844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24" name="TextBox 23"/>
            <p:cNvSpPr txBox="1"/>
            <p:nvPr/>
          </p:nvSpPr>
          <p:spPr>
            <a:xfrm>
              <a:off x="2715729" y="5098449"/>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25" name="Rectangle 24"/>
            <p:cNvSpPr/>
            <p:nvPr/>
          </p:nvSpPr>
          <p:spPr>
            <a:xfrm>
              <a:off x="1528035" y="445179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26" name="TextBox 25"/>
            <p:cNvSpPr txBox="1"/>
            <p:nvPr/>
          </p:nvSpPr>
          <p:spPr>
            <a:xfrm>
              <a:off x="2198081" y="4451799"/>
              <a:ext cx="517647" cy="369332"/>
            </a:xfrm>
            <a:prstGeom prst="rect">
              <a:avLst/>
            </a:prstGeom>
            <a:noFill/>
          </p:spPr>
          <p:txBody>
            <a:bodyPr wrap="square" rtlCol="0">
              <a:spAutoFit/>
            </a:bodyPr>
            <a:lstStyle/>
            <a:p>
              <a:r>
                <a:rPr lang="en-US" dirty="0" smtClean="0"/>
                <a:t>51</a:t>
              </a:r>
              <a:endParaRPr lang="en-US" dirty="0"/>
            </a:p>
          </p:txBody>
        </p:sp>
        <p:cxnSp>
          <p:nvCxnSpPr>
            <p:cNvPr id="27" name="Straight Connector 26"/>
            <p:cNvCxnSpPr>
              <a:stCxn id="25" idx="2"/>
              <a:endCxn id="21" idx="0"/>
            </p:cNvCxnSpPr>
            <p:nvPr/>
          </p:nvCxnSpPr>
          <p:spPr>
            <a:xfrm rot="5400000">
              <a:off x="1427857" y="4660091"/>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5" idx="2"/>
              <a:endCxn id="23" idx="0"/>
            </p:cNvCxnSpPr>
            <p:nvPr/>
          </p:nvCxnSpPr>
          <p:spPr>
            <a:xfrm rot="16200000" flipH="1">
              <a:off x="1981645" y="4699388"/>
              <a:ext cx="280474" cy="517647"/>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7203961" y="4605301"/>
            <a:ext cx="1813907" cy="369332"/>
          </a:xfrm>
          <a:prstGeom prst="rect">
            <a:avLst/>
          </a:prstGeom>
          <a:noFill/>
        </p:spPr>
        <p:txBody>
          <a:bodyPr wrap="square" rtlCol="0">
            <a:spAutoFit/>
          </a:bodyPr>
          <a:lstStyle/>
          <a:p>
            <a:r>
              <a:rPr lang="en-US" dirty="0" smtClean="0"/>
              <a:t>2. a is</a:t>
            </a:r>
            <a:r>
              <a:rPr lang="en-US" dirty="0" smtClean="0">
                <a:sym typeface="Wingdings"/>
              </a:rPr>
              <a:t> received </a:t>
            </a:r>
            <a:endParaRPr lang="en-US" dirty="0"/>
          </a:p>
        </p:txBody>
      </p:sp>
      <p:grpSp>
        <p:nvGrpSpPr>
          <p:cNvPr id="31" name="Group 30"/>
          <p:cNvGrpSpPr/>
          <p:nvPr/>
        </p:nvGrpSpPr>
        <p:grpSpPr>
          <a:xfrm>
            <a:off x="5496245" y="1695275"/>
            <a:ext cx="2913925" cy="1292981"/>
            <a:chOff x="358398" y="4451799"/>
            <a:chExt cx="2913925" cy="1292981"/>
          </a:xfrm>
        </p:grpSpPr>
        <p:sp>
          <p:nvSpPr>
            <p:cNvPr id="32" name="Rectangle 31"/>
            <p:cNvSpPr/>
            <p:nvPr/>
          </p:nvSpPr>
          <p:spPr>
            <a:xfrm>
              <a:off x="934949" y="509529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33" name="TextBox 32"/>
            <p:cNvSpPr txBox="1"/>
            <p:nvPr/>
          </p:nvSpPr>
          <p:spPr>
            <a:xfrm>
              <a:off x="358398" y="5095293"/>
              <a:ext cx="576552" cy="646331"/>
            </a:xfrm>
            <a:prstGeom prst="rect">
              <a:avLst/>
            </a:prstGeom>
            <a:noFill/>
          </p:spPr>
          <p:txBody>
            <a:bodyPr wrap="square" rtlCol="0">
              <a:spAutoFit/>
            </a:bodyPr>
            <a:lstStyle/>
            <a:p>
              <a:r>
                <a:rPr lang="en-US" dirty="0" smtClean="0"/>
                <a:t>NYT</a:t>
              </a:r>
              <a:br>
                <a:rPr lang="en-US" dirty="0" smtClean="0"/>
              </a:br>
              <a:r>
                <a:rPr lang="en-US" dirty="0" smtClean="0"/>
                <a:t>49</a:t>
              </a:r>
              <a:endParaRPr lang="en-US" dirty="0"/>
            </a:p>
          </p:txBody>
        </p:sp>
        <p:sp>
          <p:nvSpPr>
            <p:cNvPr id="34" name="Rectangle 33"/>
            <p:cNvSpPr/>
            <p:nvPr/>
          </p:nvSpPr>
          <p:spPr>
            <a:xfrm>
              <a:off x="2045682" y="509844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35" name="TextBox 34"/>
            <p:cNvSpPr txBox="1"/>
            <p:nvPr/>
          </p:nvSpPr>
          <p:spPr>
            <a:xfrm>
              <a:off x="2715729" y="5098449"/>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36" name="Rectangle 35"/>
            <p:cNvSpPr/>
            <p:nvPr/>
          </p:nvSpPr>
          <p:spPr>
            <a:xfrm>
              <a:off x="1528035" y="445179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37" name="TextBox 36"/>
            <p:cNvSpPr txBox="1"/>
            <p:nvPr/>
          </p:nvSpPr>
          <p:spPr>
            <a:xfrm>
              <a:off x="2198081" y="4451799"/>
              <a:ext cx="517647" cy="369332"/>
            </a:xfrm>
            <a:prstGeom prst="rect">
              <a:avLst/>
            </a:prstGeom>
            <a:noFill/>
          </p:spPr>
          <p:txBody>
            <a:bodyPr wrap="square" rtlCol="0">
              <a:spAutoFit/>
            </a:bodyPr>
            <a:lstStyle/>
            <a:p>
              <a:r>
                <a:rPr lang="en-US" dirty="0" smtClean="0"/>
                <a:t>51</a:t>
              </a:r>
              <a:endParaRPr lang="en-US" dirty="0"/>
            </a:p>
          </p:txBody>
        </p:sp>
        <p:cxnSp>
          <p:nvCxnSpPr>
            <p:cNvPr id="38" name="Straight Connector 37"/>
            <p:cNvCxnSpPr>
              <a:stCxn id="36" idx="2"/>
              <a:endCxn id="32" idx="0"/>
            </p:cNvCxnSpPr>
            <p:nvPr/>
          </p:nvCxnSpPr>
          <p:spPr>
            <a:xfrm rot="5400000">
              <a:off x="1427857" y="4660091"/>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2"/>
              <a:endCxn id="34" idx="0"/>
            </p:cNvCxnSpPr>
            <p:nvPr/>
          </p:nvCxnSpPr>
          <p:spPr>
            <a:xfrm rot="16200000" flipH="1">
              <a:off x="1981645" y="4699388"/>
              <a:ext cx="280474" cy="517647"/>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7196170" y="5144356"/>
            <a:ext cx="1615711" cy="369332"/>
          </a:xfrm>
          <a:prstGeom prst="rect">
            <a:avLst/>
          </a:prstGeom>
          <a:noFill/>
        </p:spPr>
        <p:txBody>
          <a:bodyPr wrap="square" rtlCol="0">
            <a:spAutoFit/>
          </a:bodyPr>
          <a:lstStyle/>
          <a:p>
            <a:r>
              <a:rPr lang="en-US" dirty="0" smtClean="0"/>
              <a:t>3. </a:t>
            </a:r>
            <a:r>
              <a:rPr lang="en-US" dirty="0" err="1" smtClean="0"/>
              <a:t>r</a:t>
            </a:r>
            <a:r>
              <a:rPr lang="en-US" dirty="0" smtClean="0"/>
              <a:t> is</a:t>
            </a:r>
            <a:r>
              <a:rPr lang="en-US" dirty="0" smtClean="0">
                <a:sym typeface="Wingdings"/>
              </a:rPr>
              <a:t> received </a:t>
            </a:r>
            <a:endParaRPr lang="en-US" dirty="0"/>
          </a:p>
        </p:txBody>
      </p:sp>
      <p:grpSp>
        <p:nvGrpSpPr>
          <p:cNvPr id="65" name="Group 64"/>
          <p:cNvGrpSpPr/>
          <p:nvPr/>
        </p:nvGrpSpPr>
        <p:grpSpPr>
          <a:xfrm>
            <a:off x="23374" y="3824207"/>
            <a:ext cx="3248949" cy="2152102"/>
            <a:chOff x="23374" y="3824207"/>
            <a:chExt cx="3248949" cy="2152102"/>
          </a:xfrm>
        </p:grpSpPr>
        <p:sp>
          <p:nvSpPr>
            <p:cNvPr id="5" name="TextBox 4"/>
            <p:cNvSpPr txBox="1"/>
            <p:nvPr/>
          </p:nvSpPr>
          <p:spPr>
            <a:xfrm>
              <a:off x="23374" y="5158833"/>
              <a:ext cx="576552" cy="646331"/>
            </a:xfrm>
            <a:prstGeom prst="rect">
              <a:avLst/>
            </a:prstGeom>
            <a:noFill/>
          </p:spPr>
          <p:txBody>
            <a:bodyPr wrap="square" rtlCol="0">
              <a:spAutoFit/>
            </a:bodyPr>
            <a:lstStyle/>
            <a:p>
              <a:r>
                <a:rPr lang="en-US" dirty="0" smtClean="0"/>
                <a:t>NYT</a:t>
              </a:r>
              <a:br>
                <a:rPr lang="en-US" dirty="0" smtClean="0"/>
              </a:br>
              <a:r>
                <a:rPr lang="en-US" dirty="0" smtClean="0"/>
                <a:t>47</a:t>
              </a:r>
              <a:endParaRPr lang="en-US" dirty="0"/>
            </a:p>
          </p:txBody>
        </p:sp>
        <p:sp>
          <p:nvSpPr>
            <p:cNvPr id="52" name="Rectangle 51"/>
            <p:cNvSpPr/>
            <p:nvPr/>
          </p:nvSpPr>
          <p:spPr>
            <a:xfrm>
              <a:off x="934949" y="446770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3" name="Rectangle 52"/>
            <p:cNvSpPr/>
            <p:nvPr/>
          </p:nvSpPr>
          <p:spPr>
            <a:xfrm>
              <a:off x="2045682" y="447085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54" name="TextBox 53"/>
            <p:cNvSpPr txBox="1"/>
            <p:nvPr/>
          </p:nvSpPr>
          <p:spPr>
            <a:xfrm>
              <a:off x="2715729" y="447085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55" name="Rectangle 54"/>
            <p:cNvSpPr/>
            <p:nvPr/>
          </p:nvSpPr>
          <p:spPr>
            <a:xfrm>
              <a:off x="1528035" y="382420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56" name="TextBox 55"/>
            <p:cNvSpPr txBox="1"/>
            <p:nvPr/>
          </p:nvSpPr>
          <p:spPr>
            <a:xfrm>
              <a:off x="2198081" y="3824207"/>
              <a:ext cx="517647" cy="369332"/>
            </a:xfrm>
            <a:prstGeom prst="rect">
              <a:avLst/>
            </a:prstGeom>
            <a:noFill/>
          </p:spPr>
          <p:txBody>
            <a:bodyPr wrap="square" rtlCol="0">
              <a:spAutoFit/>
            </a:bodyPr>
            <a:lstStyle/>
            <a:p>
              <a:r>
                <a:rPr lang="en-US" dirty="0" smtClean="0"/>
                <a:t>51</a:t>
              </a:r>
              <a:endParaRPr lang="en-US" dirty="0"/>
            </a:p>
          </p:txBody>
        </p:sp>
        <p:cxnSp>
          <p:nvCxnSpPr>
            <p:cNvPr id="57" name="Straight Connector 56"/>
            <p:cNvCxnSpPr>
              <a:stCxn id="55" idx="2"/>
              <a:endCxn id="52" idx="0"/>
            </p:cNvCxnSpPr>
            <p:nvPr/>
          </p:nvCxnSpPr>
          <p:spPr>
            <a:xfrm rot="5400000">
              <a:off x="1427857" y="403249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5" idx="2"/>
              <a:endCxn id="53" idx="0"/>
            </p:cNvCxnSpPr>
            <p:nvPr/>
          </p:nvCxnSpPr>
          <p:spPr>
            <a:xfrm rot="16200000" flipH="1">
              <a:off x="1981645" y="407179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529807" y="532592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60" name="Rectangle 59"/>
            <p:cNvSpPr/>
            <p:nvPr/>
          </p:nvSpPr>
          <p:spPr>
            <a:xfrm>
              <a:off x="1528035" y="532592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61" name="Straight Connector 60"/>
            <p:cNvCxnSpPr>
              <a:stCxn id="52" idx="2"/>
            </p:cNvCxnSpPr>
            <p:nvPr/>
          </p:nvCxnSpPr>
          <p:spPr>
            <a:xfrm rot="5400000">
              <a:off x="784367" y="484031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60" idx="0"/>
            </p:cNvCxnSpPr>
            <p:nvPr/>
          </p:nvCxnSpPr>
          <p:spPr>
            <a:xfrm>
              <a:off x="1269973" y="483703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198081" y="5329978"/>
              <a:ext cx="556594" cy="646331"/>
            </a:xfrm>
            <a:prstGeom prst="rect">
              <a:avLst/>
            </a:prstGeom>
            <a:noFill/>
          </p:spPr>
          <p:txBody>
            <a:bodyPr wrap="square" rtlCol="0">
              <a:spAutoFit/>
            </a:bodyPr>
            <a:lstStyle/>
            <a:p>
              <a:r>
                <a:rPr lang="en-US" dirty="0" smtClean="0"/>
                <a:t>r</a:t>
              </a:r>
              <a:br>
                <a:rPr lang="en-US" dirty="0" smtClean="0"/>
              </a:br>
              <a:r>
                <a:rPr lang="en-US" dirty="0" smtClean="0"/>
                <a:t>48</a:t>
              </a:r>
              <a:endParaRPr lang="en-US" dirty="0"/>
            </a:p>
          </p:txBody>
        </p:sp>
        <p:sp>
          <p:nvSpPr>
            <p:cNvPr id="64" name="TextBox 63"/>
            <p:cNvSpPr txBox="1"/>
            <p:nvPr/>
          </p:nvSpPr>
          <p:spPr>
            <a:xfrm>
              <a:off x="378355" y="4467701"/>
              <a:ext cx="556594" cy="369332"/>
            </a:xfrm>
            <a:prstGeom prst="rect">
              <a:avLst/>
            </a:prstGeom>
            <a:noFill/>
          </p:spPr>
          <p:txBody>
            <a:bodyPr wrap="square" rtlCol="0">
              <a:spAutoFit/>
            </a:bodyPr>
            <a:lstStyle/>
            <a:p>
              <a:r>
                <a:rPr lang="en-US" dirty="0" smtClean="0"/>
                <a:t>49</a:t>
              </a:r>
              <a:endParaRPr lang="en-US" dirty="0"/>
            </a:p>
          </p:txBody>
        </p:sp>
      </p:grpSp>
      <p:grpSp>
        <p:nvGrpSpPr>
          <p:cNvPr id="77" name="Group 76"/>
          <p:cNvGrpSpPr/>
          <p:nvPr/>
        </p:nvGrpSpPr>
        <p:grpSpPr>
          <a:xfrm>
            <a:off x="2754675" y="3539997"/>
            <a:ext cx="3621693" cy="2911499"/>
            <a:chOff x="2754675" y="3539997"/>
            <a:chExt cx="3621693" cy="2911499"/>
          </a:xfrm>
        </p:grpSpPr>
        <p:sp>
          <p:nvSpPr>
            <p:cNvPr id="4" name="Rectangle 3"/>
            <p:cNvSpPr/>
            <p:nvPr/>
          </p:nvSpPr>
          <p:spPr>
            <a:xfrm>
              <a:off x="4038994" y="418349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11" name="Rectangle 10"/>
            <p:cNvSpPr/>
            <p:nvPr/>
          </p:nvSpPr>
          <p:spPr>
            <a:xfrm>
              <a:off x="5149727" y="418664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12" name="TextBox 11"/>
            <p:cNvSpPr txBox="1"/>
            <p:nvPr/>
          </p:nvSpPr>
          <p:spPr>
            <a:xfrm>
              <a:off x="5819774" y="418664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13" name="Rectangle 12"/>
            <p:cNvSpPr/>
            <p:nvPr/>
          </p:nvSpPr>
          <p:spPr>
            <a:xfrm>
              <a:off x="4632080" y="353999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sp>
          <p:nvSpPr>
            <p:cNvPr id="14" name="TextBox 13"/>
            <p:cNvSpPr txBox="1"/>
            <p:nvPr/>
          </p:nvSpPr>
          <p:spPr>
            <a:xfrm>
              <a:off x="5302126" y="3539997"/>
              <a:ext cx="517647" cy="369332"/>
            </a:xfrm>
            <a:prstGeom prst="rect">
              <a:avLst/>
            </a:prstGeom>
            <a:noFill/>
          </p:spPr>
          <p:txBody>
            <a:bodyPr wrap="square" rtlCol="0">
              <a:spAutoFit/>
            </a:bodyPr>
            <a:lstStyle/>
            <a:p>
              <a:r>
                <a:rPr lang="en-US" dirty="0" smtClean="0"/>
                <a:t>51</a:t>
              </a:r>
              <a:endParaRPr lang="en-US" dirty="0"/>
            </a:p>
          </p:txBody>
        </p:sp>
        <p:cxnSp>
          <p:nvCxnSpPr>
            <p:cNvPr id="16" name="Straight Connector 15"/>
            <p:cNvCxnSpPr>
              <a:stCxn id="13" idx="2"/>
              <a:endCxn id="4" idx="0"/>
            </p:cNvCxnSpPr>
            <p:nvPr/>
          </p:nvCxnSpPr>
          <p:spPr>
            <a:xfrm rot="5400000">
              <a:off x="4531902" y="374828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3" idx="2"/>
              <a:endCxn id="11" idx="0"/>
            </p:cNvCxnSpPr>
            <p:nvPr/>
          </p:nvCxnSpPr>
          <p:spPr>
            <a:xfrm rot="16200000" flipH="1">
              <a:off x="5085690" y="378758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3633852"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42" name="Rectangle 41"/>
            <p:cNvSpPr/>
            <p:nvPr/>
          </p:nvSpPr>
          <p:spPr>
            <a:xfrm>
              <a:off x="4632080"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43" name="Straight Connector 42"/>
            <p:cNvCxnSpPr>
              <a:stCxn id="4" idx="2"/>
            </p:cNvCxnSpPr>
            <p:nvPr/>
          </p:nvCxnSpPr>
          <p:spPr>
            <a:xfrm rot="5400000">
              <a:off x="3888412" y="455610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42" idx="0"/>
            </p:cNvCxnSpPr>
            <p:nvPr/>
          </p:nvCxnSpPr>
          <p:spPr>
            <a:xfrm>
              <a:off x="4374018" y="455282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302126" y="5045768"/>
              <a:ext cx="556594" cy="646331"/>
            </a:xfrm>
            <a:prstGeom prst="rect">
              <a:avLst/>
            </a:prstGeom>
            <a:noFill/>
          </p:spPr>
          <p:txBody>
            <a:bodyPr wrap="square" rtlCol="0">
              <a:spAutoFit/>
            </a:bodyPr>
            <a:lstStyle/>
            <a:p>
              <a:r>
                <a:rPr lang="en-US" dirty="0" smtClean="0"/>
                <a:t>r</a:t>
              </a:r>
              <a:br>
                <a:rPr lang="en-US" dirty="0" smtClean="0"/>
              </a:br>
              <a:r>
                <a:rPr lang="en-US" dirty="0" smtClean="0"/>
                <a:t>48</a:t>
              </a:r>
              <a:endParaRPr lang="en-US" dirty="0"/>
            </a:p>
          </p:txBody>
        </p:sp>
        <p:sp>
          <p:nvSpPr>
            <p:cNvPr id="48" name="TextBox 47"/>
            <p:cNvSpPr txBox="1"/>
            <p:nvPr/>
          </p:nvSpPr>
          <p:spPr>
            <a:xfrm>
              <a:off x="3482400" y="4183491"/>
              <a:ext cx="556594" cy="369332"/>
            </a:xfrm>
            <a:prstGeom prst="rect">
              <a:avLst/>
            </a:prstGeom>
            <a:noFill/>
          </p:spPr>
          <p:txBody>
            <a:bodyPr wrap="square" rtlCol="0">
              <a:spAutoFit/>
            </a:bodyPr>
            <a:lstStyle/>
            <a:p>
              <a:r>
                <a:rPr lang="en-US" dirty="0" smtClean="0"/>
                <a:t>49</a:t>
              </a:r>
              <a:endParaRPr lang="en-US" dirty="0"/>
            </a:p>
          </p:txBody>
        </p:sp>
        <p:sp>
          <p:nvSpPr>
            <p:cNvPr id="67" name="Rectangle 66"/>
            <p:cNvSpPr/>
            <p:nvPr/>
          </p:nvSpPr>
          <p:spPr>
            <a:xfrm>
              <a:off x="330539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68" name="Rectangle 67"/>
            <p:cNvSpPr/>
            <p:nvPr/>
          </p:nvSpPr>
          <p:spPr>
            <a:xfrm>
              <a:off x="417240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69" name="Straight Connector 68"/>
            <p:cNvCxnSpPr>
              <a:endCxn id="67" idx="0"/>
            </p:cNvCxnSpPr>
            <p:nvPr/>
          </p:nvCxnSpPr>
          <p:spPr>
            <a:xfrm rot="5400000">
              <a:off x="3602354" y="5445951"/>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949388" y="544440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754675" y="5805164"/>
              <a:ext cx="576552" cy="646331"/>
            </a:xfrm>
            <a:prstGeom prst="rect">
              <a:avLst/>
            </a:prstGeom>
            <a:noFill/>
          </p:spPr>
          <p:txBody>
            <a:bodyPr wrap="square" rtlCol="0">
              <a:spAutoFit/>
            </a:bodyPr>
            <a:lstStyle/>
            <a:p>
              <a:r>
                <a:rPr lang="en-US" dirty="0" smtClean="0"/>
                <a:t>NYT</a:t>
              </a:r>
              <a:br>
                <a:rPr lang="en-US" dirty="0" smtClean="0"/>
              </a:br>
              <a:r>
                <a:rPr lang="en-US" dirty="0" smtClean="0"/>
                <a:t>45</a:t>
              </a:r>
              <a:endParaRPr lang="en-US" dirty="0"/>
            </a:p>
          </p:txBody>
        </p:sp>
        <p:sp>
          <p:nvSpPr>
            <p:cNvPr id="74" name="TextBox 73"/>
            <p:cNvSpPr txBox="1"/>
            <p:nvPr/>
          </p:nvSpPr>
          <p:spPr>
            <a:xfrm>
              <a:off x="4823731" y="5805165"/>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75" name="TextBox 74"/>
            <p:cNvSpPr txBox="1"/>
            <p:nvPr/>
          </p:nvSpPr>
          <p:spPr>
            <a:xfrm>
              <a:off x="3250846" y="5041713"/>
              <a:ext cx="576552" cy="369332"/>
            </a:xfrm>
            <a:prstGeom prst="rect">
              <a:avLst/>
            </a:prstGeom>
            <a:noFill/>
          </p:spPr>
          <p:txBody>
            <a:bodyPr wrap="square" rtlCol="0">
              <a:spAutoFit/>
            </a:bodyPr>
            <a:lstStyle/>
            <a:p>
              <a:r>
                <a:rPr lang="en-US" dirty="0" smtClean="0"/>
                <a:t>47</a:t>
              </a:r>
              <a:endParaRPr lang="en-US" dirty="0"/>
            </a:p>
          </p:txBody>
        </p:sp>
      </p:grpSp>
      <p:sp>
        <p:nvSpPr>
          <p:cNvPr id="76" name="TextBox 75"/>
          <p:cNvSpPr txBox="1"/>
          <p:nvPr/>
        </p:nvSpPr>
        <p:spPr>
          <a:xfrm>
            <a:off x="7203961" y="5692099"/>
            <a:ext cx="1615711" cy="369332"/>
          </a:xfrm>
          <a:prstGeom prst="rect">
            <a:avLst/>
          </a:prstGeom>
          <a:noFill/>
        </p:spPr>
        <p:txBody>
          <a:bodyPr wrap="square" rtlCol="0">
            <a:spAutoFit/>
          </a:bodyPr>
          <a:lstStyle/>
          <a:p>
            <a:r>
              <a:rPr lang="en-US" dirty="0" smtClean="0"/>
              <a:t>4. </a:t>
            </a:r>
            <a:r>
              <a:rPr lang="en-US" dirty="0" err="1" smtClean="0"/>
              <a:t>d</a:t>
            </a:r>
            <a:r>
              <a:rPr lang="en-US" dirty="0" smtClean="0"/>
              <a:t> is</a:t>
            </a:r>
            <a:r>
              <a:rPr lang="en-US" dirty="0" smtClean="0">
                <a:sym typeface="Wingdings"/>
              </a:rPr>
              <a:t> received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accel="50000" decel="5000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fill="hold"/>
                                        <p:tgtEl>
                                          <p:spTgt spid="65"/>
                                        </p:tgtEl>
                                        <p:attrNameLst>
                                          <p:attrName>ppt_x</p:attrName>
                                        </p:attrNameLst>
                                      </p:cBhvr>
                                      <p:tavLst>
                                        <p:tav tm="0">
                                          <p:val>
                                            <p:strVal val="#ppt_x"/>
                                          </p:val>
                                        </p:tav>
                                        <p:tav tm="100000">
                                          <p:val>
                                            <p:strVal val="#ppt_x"/>
                                          </p:val>
                                        </p:tav>
                                      </p:tavLst>
                                    </p:anim>
                                    <p:anim calcmode="lin" valueType="num">
                                      <p:cBhvr additive="base">
                                        <p:cTn id="2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p:bldP spid="49" grpId="0"/>
      <p:bldP spid="76"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Example</a:t>
            </a:r>
            <a:br>
              <a:rPr lang="en-US" dirty="0" smtClean="0"/>
            </a:br>
            <a:r>
              <a:rPr lang="en-US" dirty="0" smtClean="0"/>
              <a:t>(</a:t>
            </a:r>
            <a:r>
              <a:rPr lang="en-US" dirty="0" err="1" smtClean="0"/>
              <a:t>aardv</a:t>
            </a:r>
            <a:r>
              <a:rPr lang="en-US" dirty="0" smtClean="0"/>
              <a:t>)</a:t>
            </a:r>
            <a:endParaRPr lang="en-US" dirty="0"/>
          </a:p>
        </p:txBody>
      </p:sp>
      <p:grpSp>
        <p:nvGrpSpPr>
          <p:cNvPr id="4" name="Group 3"/>
          <p:cNvGrpSpPr/>
          <p:nvPr/>
        </p:nvGrpSpPr>
        <p:grpSpPr>
          <a:xfrm>
            <a:off x="205705" y="830739"/>
            <a:ext cx="3621693" cy="2911499"/>
            <a:chOff x="2754675" y="3539997"/>
            <a:chExt cx="3621693" cy="2911499"/>
          </a:xfrm>
        </p:grpSpPr>
        <p:sp>
          <p:nvSpPr>
            <p:cNvPr id="5" name="Rectangle 4"/>
            <p:cNvSpPr/>
            <p:nvPr/>
          </p:nvSpPr>
          <p:spPr>
            <a:xfrm>
              <a:off x="4038994" y="418349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6" name="Rectangle 5"/>
            <p:cNvSpPr/>
            <p:nvPr/>
          </p:nvSpPr>
          <p:spPr>
            <a:xfrm>
              <a:off x="5149727" y="418664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7" name="TextBox 6"/>
            <p:cNvSpPr txBox="1"/>
            <p:nvPr/>
          </p:nvSpPr>
          <p:spPr>
            <a:xfrm>
              <a:off x="5819774" y="418664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8" name="Rectangle 7"/>
            <p:cNvSpPr/>
            <p:nvPr/>
          </p:nvSpPr>
          <p:spPr>
            <a:xfrm>
              <a:off x="4632080" y="353999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sp>
          <p:nvSpPr>
            <p:cNvPr id="9" name="TextBox 8"/>
            <p:cNvSpPr txBox="1"/>
            <p:nvPr/>
          </p:nvSpPr>
          <p:spPr>
            <a:xfrm>
              <a:off x="5302126" y="3539997"/>
              <a:ext cx="517647" cy="369332"/>
            </a:xfrm>
            <a:prstGeom prst="rect">
              <a:avLst/>
            </a:prstGeom>
            <a:noFill/>
          </p:spPr>
          <p:txBody>
            <a:bodyPr wrap="square" rtlCol="0">
              <a:spAutoFit/>
            </a:bodyPr>
            <a:lstStyle/>
            <a:p>
              <a:r>
                <a:rPr lang="en-US" dirty="0" smtClean="0"/>
                <a:t>51</a:t>
              </a:r>
              <a:endParaRPr lang="en-US" dirty="0"/>
            </a:p>
          </p:txBody>
        </p:sp>
        <p:cxnSp>
          <p:nvCxnSpPr>
            <p:cNvPr id="10" name="Straight Connector 9"/>
            <p:cNvCxnSpPr>
              <a:stCxn id="8" idx="2"/>
              <a:endCxn id="5" idx="0"/>
            </p:cNvCxnSpPr>
            <p:nvPr/>
          </p:nvCxnSpPr>
          <p:spPr>
            <a:xfrm rot="5400000">
              <a:off x="4531902" y="374828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2"/>
              <a:endCxn id="6" idx="0"/>
            </p:cNvCxnSpPr>
            <p:nvPr/>
          </p:nvCxnSpPr>
          <p:spPr>
            <a:xfrm rot="16200000" flipH="1">
              <a:off x="5085690" y="378758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633852"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3" name="Rectangle 12"/>
            <p:cNvSpPr/>
            <p:nvPr/>
          </p:nvSpPr>
          <p:spPr>
            <a:xfrm>
              <a:off x="4632080"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14" name="Straight Connector 13"/>
            <p:cNvCxnSpPr>
              <a:stCxn id="5" idx="2"/>
            </p:cNvCxnSpPr>
            <p:nvPr/>
          </p:nvCxnSpPr>
          <p:spPr>
            <a:xfrm rot="5400000">
              <a:off x="3888412" y="455610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13" idx="0"/>
            </p:cNvCxnSpPr>
            <p:nvPr/>
          </p:nvCxnSpPr>
          <p:spPr>
            <a:xfrm>
              <a:off x="4374018" y="455282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02126" y="5045768"/>
              <a:ext cx="556594" cy="646331"/>
            </a:xfrm>
            <a:prstGeom prst="rect">
              <a:avLst/>
            </a:prstGeom>
            <a:noFill/>
          </p:spPr>
          <p:txBody>
            <a:bodyPr wrap="square" rtlCol="0">
              <a:spAutoFit/>
            </a:bodyPr>
            <a:lstStyle/>
            <a:p>
              <a:r>
                <a:rPr lang="en-US" dirty="0" smtClean="0"/>
                <a:t>r</a:t>
              </a:r>
              <a:br>
                <a:rPr lang="en-US" dirty="0" smtClean="0"/>
              </a:br>
              <a:r>
                <a:rPr lang="en-US" dirty="0" smtClean="0"/>
                <a:t>48</a:t>
              </a:r>
              <a:endParaRPr lang="en-US" dirty="0"/>
            </a:p>
          </p:txBody>
        </p:sp>
        <p:sp>
          <p:nvSpPr>
            <p:cNvPr id="17" name="TextBox 16"/>
            <p:cNvSpPr txBox="1"/>
            <p:nvPr/>
          </p:nvSpPr>
          <p:spPr>
            <a:xfrm>
              <a:off x="3482400" y="4183491"/>
              <a:ext cx="556594" cy="369332"/>
            </a:xfrm>
            <a:prstGeom prst="rect">
              <a:avLst/>
            </a:prstGeom>
            <a:noFill/>
          </p:spPr>
          <p:txBody>
            <a:bodyPr wrap="square" rtlCol="0">
              <a:spAutoFit/>
            </a:bodyPr>
            <a:lstStyle/>
            <a:p>
              <a:r>
                <a:rPr lang="en-US" dirty="0" smtClean="0"/>
                <a:t>49</a:t>
              </a:r>
              <a:endParaRPr lang="en-US" dirty="0"/>
            </a:p>
          </p:txBody>
        </p:sp>
        <p:sp>
          <p:nvSpPr>
            <p:cNvPr id="18" name="Rectangle 17"/>
            <p:cNvSpPr/>
            <p:nvPr/>
          </p:nvSpPr>
          <p:spPr>
            <a:xfrm>
              <a:off x="330539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19" name="Rectangle 18"/>
            <p:cNvSpPr/>
            <p:nvPr/>
          </p:nvSpPr>
          <p:spPr>
            <a:xfrm>
              <a:off x="417240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20" name="Straight Connector 19"/>
            <p:cNvCxnSpPr>
              <a:endCxn id="18" idx="0"/>
            </p:cNvCxnSpPr>
            <p:nvPr/>
          </p:nvCxnSpPr>
          <p:spPr>
            <a:xfrm rot="5400000">
              <a:off x="3602354" y="5445951"/>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949388" y="544440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754675" y="5805164"/>
              <a:ext cx="576552" cy="646331"/>
            </a:xfrm>
            <a:prstGeom prst="rect">
              <a:avLst/>
            </a:prstGeom>
            <a:noFill/>
          </p:spPr>
          <p:txBody>
            <a:bodyPr wrap="square" rtlCol="0">
              <a:spAutoFit/>
            </a:bodyPr>
            <a:lstStyle/>
            <a:p>
              <a:r>
                <a:rPr lang="en-US" dirty="0" smtClean="0"/>
                <a:t>NYT</a:t>
              </a:r>
              <a:br>
                <a:rPr lang="en-US" dirty="0" smtClean="0"/>
              </a:br>
              <a:r>
                <a:rPr lang="en-US" dirty="0" smtClean="0"/>
                <a:t>45</a:t>
              </a:r>
              <a:endParaRPr lang="en-US" dirty="0"/>
            </a:p>
          </p:txBody>
        </p:sp>
        <p:sp>
          <p:nvSpPr>
            <p:cNvPr id="23" name="TextBox 22"/>
            <p:cNvSpPr txBox="1"/>
            <p:nvPr/>
          </p:nvSpPr>
          <p:spPr>
            <a:xfrm>
              <a:off x="4823731" y="5805165"/>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24" name="TextBox 23"/>
            <p:cNvSpPr txBox="1"/>
            <p:nvPr/>
          </p:nvSpPr>
          <p:spPr>
            <a:xfrm>
              <a:off x="3250846" y="5041713"/>
              <a:ext cx="576552" cy="369332"/>
            </a:xfrm>
            <a:prstGeom prst="rect">
              <a:avLst/>
            </a:prstGeom>
            <a:noFill/>
          </p:spPr>
          <p:txBody>
            <a:bodyPr wrap="square" rtlCol="0">
              <a:spAutoFit/>
            </a:bodyPr>
            <a:lstStyle/>
            <a:p>
              <a:r>
                <a:rPr lang="en-US" dirty="0" smtClean="0"/>
                <a:t>47</a:t>
              </a:r>
              <a:endParaRPr lang="en-US" dirty="0"/>
            </a:p>
          </p:txBody>
        </p:sp>
      </p:grpSp>
      <p:pic>
        <p:nvPicPr>
          <p:cNvPr id="46" name="Picture 45" descr="Screen Shot 2013-10-14 at 2.10.40 PM.png"/>
          <p:cNvPicPr>
            <a:picLocks noChangeAspect="1"/>
          </p:cNvPicPr>
          <p:nvPr/>
        </p:nvPicPr>
        <p:blipFill>
          <a:blip r:embed="rId2"/>
          <a:stretch>
            <a:fillRect/>
          </a:stretch>
        </p:blipFill>
        <p:spPr>
          <a:xfrm>
            <a:off x="7119565" y="3065227"/>
            <a:ext cx="2024435" cy="2016708"/>
          </a:xfrm>
          <a:prstGeom prst="rect">
            <a:avLst/>
          </a:prstGeom>
        </p:spPr>
      </p:pic>
      <p:grpSp>
        <p:nvGrpSpPr>
          <p:cNvPr id="77" name="Group 76"/>
          <p:cNvGrpSpPr/>
          <p:nvPr/>
        </p:nvGrpSpPr>
        <p:grpSpPr>
          <a:xfrm>
            <a:off x="2805513" y="3268001"/>
            <a:ext cx="3943537" cy="3491140"/>
            <a:chOff x="4242231" y="3366860"/>
            <a:chExt cx="3943537" cy="3491140"/>
          </a:xfrm>
        </p:grpSpPr>
        <p:sp>
          <p:nvSpPr>
            <p:cNvPr id="65" name="TextBox 64"/>
            <p:cNvSpPr txBox="1"/>
            <p:nvPr/>
          </p:nvSpPr>
          <p:spPr>
            <a:xfrm>
              <a:off x="5050266" y="6211669"/>
              <a:ext cx="576552" cy="646331"/>
            </a:xfrm>
            <a:prstGeom prst="rect">
              <a:avLst/>
            </a:prstGeom>
            <a:noFill/>
          </p:spPr>
          <p:txBody>
            <a:bodyPr wrap="square" rtlCol="0">
              <a:spAutoFit/>
            </a:bodyPr>
            <a:lstStyle/>
            <a:p>
              <a:r>
                <a:rPr lang="en-US" dirty="0" smtClean="0"/>
                <a:t>NYT</a:t>
              </a:r>
              <a:br>
                <a:rPr lang="en-US" dirty="0" smtClean="0"/>
              </a:br>
              <a:r>
                <a:rPr lang="en-US" dirty="0" smtClean="0"/>
                <a:t>43</a:t>
              </a:r>
              <a:endParaRPr lang="en-US" dirty="0"/>
            </a:p>
          </p:txBody>
        </p:sp>
        <p:sp>
          <p:nvSpPr>
            <p:cNvPr id="48" name="Rectangle 47"/>
            <p:cNvSpPr/>
            <p:nvPr/>
          </p:nvSpPr>
          <p:spPr>
            <a:xfrm>
              <a:off x="4594069" y="401035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49" name="Rectangle 48"/>
            <p:cNvSpPr/>
            <p:nvPr/>
          </p:nvSpPr>
          <p:spPr>
            <a:xfrm>
              <a:off x="5704802" y="401351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50" name="TextBox 49"/>
            <p:cNvSpPr txBox="1"/>
            <p:nvPr/>
          </p:nvSpPr>
          <p:spPr>
            <a:xfrm>
              <a:off x="6374849" y="4013510"/>
              <a:ext cx="556594" cy="369332"/>
            </a:xfrm>
            <a:prstGeom prst="rect">
              <a:avLst/>
            </a:prstGeom>
            <a:noFill/>
          </p:spPr>
          <p:txBody>
            <a:bodyPr wrap="square" rtlCol="0">
              <a:spAutoFit/>
            </a:bodyPr>
            <a:lstStyle/>
            <a:p>
              <a:r>
                <a:rPr lang="en-US" dirty="0" smtClean="0"/>
                <a:t>50</a:t>
              </a:r>
              <a:endParaRPr lang="en-US" dirty="0"/>
            </a:p>
          </p:txBody>
        </p:sp>
        <p:sp>
          <p:nvSpPr>
            <p:cNvPr id="51" name="Rectangle 50"/>
            <p:cNvSpPr/>
            <p:nvPr/>
          </p:nvSpPr>
          <p:spPr>
            <a:xfrm>
              <a:off x="5187155" y="336686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sp>
          <p:nvSpPr>
            <p:cNvPr id="52" name="TextBox 51"/>
            <p:cNvSpPr txBox="1"/>
            <p:nvPr/>
          </p:nvSpPr>
          <p:spPr>
            <a:xfrm>
              <a:off x="5857201" y="3366860"/>
              <a:ext cx="517647" cy="369332"/>
            </a:xfrm>
            <a:prstGeom prst="rect">
              <a:avLst/>
            </a:prstGeom>
            <a:noFill/>
          </p:spPr>
          <p:txBody>
            <a:bodyPr wrap="square" rtlCol="0">
              <a:spAutoFit/>
            </a:bodyPr>
            <a:lstStyle/>
            <a:p>
              <a:r>
                <a:rPr lang="en-US" dirty="0" smtClean="0"/>
                <a:t>51</a:t>
              </a:r>
              <a:endParaRPr lang="en-US" dirty="0"/>
            </a:p>
          </p:txBody>
        </p:sp>
        <p:cxnSp>
          <p:nvCxnSpPr>
            <p:cNvPr id="53" name="Straight Connector 52"/>
            <p:cNvCxnSpPr>
              <a:stCxn id="51" idx="2"/>
              <a:endCxn id="48" idx="0"/>
            </p:cNvCxnSpPr>
            <p:nvPr/>
          </p:nvCxnSpPr>
          <p:spPr>
            <a:xfrm rot="5400000">
              <a:off x="5086977" y="3575152"/>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1" idx="2"/>
              <a:endCxn id="49" idx="0"/>
            </p:cNvCxnSpPr>
            <p:nvPr/>
          </p:nvCxnSpPr>
          <p:spPr>
            <a:xfrm rot="16200000" flipH="1">
              <a:off x="5640765" y="3614449"/>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5310831" y="4868576"/>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6" name="Rectangle 55"/>
            <p:cNvSpPr/>
            <p:nvPr/>
          </p:nvSpPr>
          <p:spPr>
            <a:xfrm>
              <a:off x="6309059" y="4868576"/>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cxnSp>
          <p:nvCxnSpPr>
            <p:cNvPr id="57" name="Straight Connector 56"/>
            <p:cNvCxnSpPr/>
            <p:nvPr/>
          </p:nvCxnSpPr>
          <p:spPr>
            <a:xfrm rot="5400000">
              <a:off x="5565391" y="4382970"/>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endCxn id="56" idx="0"/>
            </p:cNvCxnSpPr>
            <p:nvPr/>
          </p:nvCxnSpPr>
          <p:spPr>
            <a:xfrm>
              <a:off x="6050997" y="4379687"/>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979105" y="4872631"/>
              <a:ext cx="556594" cy="646331"/>
            </a:xfrm>
            <a:prstGeom prst="rect">
              <a:avLst/>
            </a:prstGeom>
            <a:noFill/>
          </p:spPr>
          <p:txBody>
            <a:bodyPr wrap="square" rtlCol="0">
              <a:spAutoFit/>
            </a:bodyPr>
            <a:lstStyle/>
            <a:p>
              <a:r>
                <a:rPr lang="en-US" dirty="0" smtClean="0"/>
                <a:t/>
              </a:r>
              <a:br>
                <a:rPr lang="en-US" dirty="0" smtClean="0"/>
              </a:br>
              <a:r>
                <a:rPr lang="en-US" dirty="0" smtClean="0"/>
                <a:t>48</a:t>
              </a:r>
              <a:endParaRPr lang="en-US" dirty="0"/>
            </a:p>
          </p:txBody>
        </p:sp>
        <p:sp>
          <p:nvSpPr>
            <p:cNvPr id="60" name="TextBox 59"/>
            <p:cNvSpPr txBox="1"/>
            <p:nvPr/>
          </p:nvSpPr>
          <p:spPr>
            <a:xfrm>
              <a:off x="4242231" y="3841097"/>
              <a:ext cx="556594" cy="646331"/>
            </a:xfrm>
            <a:prstGeom prst="rect">
              <a:avLst/>
            </a:prstGeom>
            <a:noFill/>
          </p:spPr>
          <p:txBody>
            <a:bodyPr wrap="square" rtlCol="0">
              <a:spAutoFit/>
            </a:bodyPr>
            <a:lstStyle/>
            <a:p>
              <a:r>
                <a:rPr lang="en-US" dirty="0" smtClean="0"/>
                <a:t>a</a:t>
              </a:r>
              <a:br>
                <a:rPr lang="en-US" dirty="0" smtClean="0"/>
              </a:br>
              <a:r>
                <a:rPr lang="en-US" dirty="0" smtClean="0"/>
                <a:t>49</a:t>
              </a:r>
              <a:endParaRPr lang="en-US" dirty="0"/>
            </a:p>
          </p:txBody>
        </p:sp>
        <p:sp>
          <p:nvSpPr>
            <p:cNvPr id="61" name="Rectangle 60"/>
            <p:cNvSpPr/>
            <p:nvPr/>
          </p:nvSpPr>
          <p:spPr>
            <a:xfrm>
              <a:off x="6041945" y="563202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62" name="Rectangle 61"/>
            <p:cNvSpPr/>
            <p:nvPr/>
          </p:nvSpPr>
          <p:spPr>
            <a:xfrm>
              <a:off x="6908955" y="563202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63" name="Straight Connector 62"/>
            <p:cNvCxnSpPr>
              <a:endCxn id="61" idx="0"/>
            </p:cNvCxnSpPr>
            <p:nvPr/>
          </p:nvCxnSpPr>
          <p:spPr>
            <a:xfrm rot="5400000">
              <a:off x="6338909" y="5272814"/>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6685943" y="5271272"/>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609216" y="5632027"/>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67" name="TextBox 66"/>
            <p:cNvSpPr txBox="1"/>
            <p:nvPr/>
          </p:nvSpPr>
          <p:spPr>
            <a:xfrm>
              <a:off x="4927825" y="4868576"/>
              <a:ext cx="576552" cy="646331"/>
            </a:xfrm>
            <a:prstGeom prst="rect">
              <a:avLst/>
            </a:prstGeom>
            <a:noFill/>
          </p:spPr>
          <p:txBody>
            <a:bodyPr wrap="square" rtlCol="0">
              <a:spAutoFit/>
            </a:bodyPr>
            <a:lstStyle/>
            <a:p>
              <a:r>
                <a:rPr lang="en-US" dirty="0" smtClean="0"/>
                <a:t>47</a:t>
              </a:r>
              <a:br>
                <a:rPr lang="en-US" dirty="0" smtClean="0"/>
              </a:br>
              <a:r>
                <a:rPr lang="en-US" dirty="0" err="1" smtClean="0"/>
                <a:t>r</a:t>
              </a:r>
              <a:endParaRPr lang="en-US" dirty="0"/>
            </a:p>
          </p:txBody>
        </p:sp>
        <p:sp>
          <p:nvSpPr>
            <p:cNvPr id="68" name="Rectangle 67"/>
            <p:cNvSpPr/>
            <p:nvPr/>
          </p:nvSpPr>
          <p:spPr>
            <a:xfrm>
              <a:off x="5548908" y="6392965"/>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6440527" y="6392965"/>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70" name="Straight Connector 69"/>
            <p:cNvCxnSpPr/>
            <p:nvPr/>
          </p:nvCxnSpPr>
          <p:spPr>
            <a:xfrm rot="5400000">
              <a:off x="5949340" y="6051093"/>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296382" y="602617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644586" y="5656847"/>
              <a:ext cx="576552" cy="369332"/>
            </a:xfrm>
            <a:prstGeom prst="rect">
              <a:avLst/>
            </a:prstGeom>
            <a:noFill/>
          </p:spPr>
          <p:txBody>
            <a:bodyPr wrap="square" rtlCol="0">
              <a:spAutoFit/>
            </a:bodyPr>
            <a:lstStyle/>
            <a:p>
              <a:r>
                <a:rPr lang="en-US" dirty="0" smtClean="0"/>
                <a:t>45</a:t>
              </a:r>
              <a:endParaRPr lang="en-US" dirty="0"/>
            </a:p>
          </p:txBody>
        </p:sp>
        <p:sp>
          <p:nvSpPr>
            <p:cNvPr id="74" name="TextBox 73"/>
            <p:cNvSpPr txBox="1"/>
            <p:nvPr/>
          </p:nvSpPr>
          <p:spPr>
            <a:xfrm>
              <a:off x="7110574" y="6206302"/>
              <a:ext cx="576552" cy="646331"/>
            </a:xfrm>
            <a:prstGeom prst="rect">
              <a:avLst/>
            </a:prstGeom>
            <a:noFill/>
          </p:spPr>
          <p:txBody>
            <a:bodyPr wrap="square" rtlCol="0">
              <a:spAutoFit/>
            </a:bodyPr>
            <a:lstStyle/>
            <a:p>
              <a:r>
                <a:rPr lang="en-US" dirty="0" err="1" smtClean="0"/>
                <a:t>v</a:t>
              </a:r>
              <a:r>
                <a:rPr lang="en-US" dirty="0" smtClean="0"/>
                <a:t/>
              </a:r>
              <a:br>
                <a:rPr lang="en-US" dirty="0" smtClean="0"/>
              </a:br>
              <a:r>
                <a:rPr lang="en-US" dirty="0" smtClean="0"/>
                <a:t>44</a:t>
              </a:r>
              <a:endParaRPr lang="en-US" dirty="0"/>
            </a:p>
          </p:txBody>
        </p:sp>
      </p:grpSp>
      <p:sp>
        <p:nvSpPr>
          <p:cNvPr id="75" name="TextBox 74"/>
          <p:cNvSpPr txBox="1"/>
          <p:nvPr/>
        </p:nvSpPr>
        <p:spPr>
          <a:xfrm>
            <a:off x="7351993" y="5068824"/>
            <a:ext cx="1615711" cy="369332"/>
          </a:xfrm>
          <a:prstGeom prst="rect">
            <a:avLst/>
          </a:prstGeom>
          <a:noFill/>
        </p:spPr>
        <p:txBody>
          <a:bodyPr wrap="square" rtlCol="0">
            <a:spAutoFit/>
          </a:bodyPr>
          <a:lstStyle/>
          <a:p>
            <a:r>
              <a:rPr lang="en-US" dirty="0" smtClean="0"/>
              <a:t>5. </a:t>
            </a:r>
            <a:r>
              <a:rPr lang="en-US" dirty="0" err="1" smtClean="0"/>
              <a:t>v</a:t>
            </a:r>
            <a:r>
              <a:rPr lang="en-US" dirty="0" smtClean="0"/>
              <a:t> is</a:t>
            </a:r>
            <a:r>
              <a:rPr lang="en-US" dirty="0" smtClean="0">
                <a:sym typeface="Wingdings"/>
              </a:rPr>
              <a:t> received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a:t>
            </a:r>
            <a:endParaRPr lang="en-US" dirty="0"/>
          </a:p>
        </p:txBody>
      </p:sp>
      <p:pic>
        <p:nvPicPr>
          <p:cNvPr id="4" name="Picture 3" descr="Screen Shot 2013-10-15 at 7.36.55 AM.png"/>
          <p:cNvPicPr>
            <a:picLocks noChangeAspect="1"/>
          </p:cNvPicPr>
          <p:nvPr/>
        </p:nvPicPr>
        <p:blipFill>
          <a:blip r:embed="rId2"/>
          <a:stretch>
            <a:fillRect/>
          </a:stretch>
        </p:blipFill>
        <p:spPr>
          <a:xfrm>
            <a:off x="0" y="1602207"/>
            <a:ext cx="9144000" cy="36535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Encode Example</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aardv</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5" name="Group 4"/>
          <p:cNvGrpSpPr/>
          <p:nvPr/>
        </p:nvGrpSpPr>
        <p:grpSpPr>
          <a:xfrm>
            <a:off x="510798" y="1765130"/>
            <a:ext cx="1246598" cy="646331"/>
            <a:chOff x="510798" y="1765130"/>
            <a:chExt cx="1246598" cy="646331"/>
          </a:xfrm>
        </p:grpSpPr>
        <p:sp>
          <p:nvSpPr>
            <p:cNvPr id="6" name="Rectangle 5"/>
            <p:cNvSpPr/>
            <p:nvPr/>
          </p:nvSpPr>
          <p:spPr>
            <a:xfrm>
              <a:off x="1087349" y="176513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7" name="TextBox 6"/>
            <p:cNvSpPr txBox="1"/>
            <p:nvPr/>
          </p:nvSpPr>
          <p:spPr>
            <a:xfrm>
              <a:off x="510798" y="1765130"/>
              <a:ext cx="576552" cy="646331"/>
            </a:xfrm>
            <a:prstGeom prst="rect">
              <a:avLst/>
            </a:prstGeom>
            <a:noFill/>
          </p:spPr>
          <p:txBody>
            <a:bodyPr wrap="square" rtlCol="0">
              <a:spAutoFit/>
            </a:bodyPr>
            <a:lstStyle/>
            <a:p>
              <a:r>
                <a:rPr lang="en-US" dirty="0" smtClean="0"/>
                <a:t>NYT</a:t>
              </a:r>
              <a:br>
                <a:rPr lang="en-US" dirty="0" smtClean="0"/>
              </a:br>
              <a:r>
                <a:rPr lang="en-US" dirty="0" smtClean="0"/>
                <a:t>51</a:t>
              </a:r>
              <a:endParaRPr lang="en-US" dirty="0"/>
            </a:p>
          </p:txBody>
        </p:sp>
      </p:grpSp>
      <p:sp>
        <p:nvSpPr>
          <p:cNvPr id="8" name="TextBox 7"/>
          <p:cNvSpPr txBox="1"/>
          <p:nvPr/>
        </p:nvSpPr>
        <p:spPr>
          <a:xfrm>
            <a:off x="7191300" y="4082467"/>
            <a:ext cx="1957776" cy="369332"/>
          </a:xfrm>
          <a:prstGeom prst="rect">
            <a:avLst/>
          </a:prstGeom>
          <a:noFill/>
        </p:spPr>
        <p:txBody>
          <a:bodyPr wrap="square" rtlCol="0">
            <a:spAutoFit/>
          </a:bodyPr>
          <a:lstStyle/>
          <a:p>
            <a:r>
              <a:rPr lang="en-US" dirty="0" smtClean="0"/>
              <a:t>1. a </a:t>
            </a:r>
            <a:r>
              <a:rPr lang="en-US" dirty="0" smtClean="0">
                <a:sym typeface="Wingdings"/>
              </a:rPr>
              <a:t>is received </a:t>
            </a:r>
            <a:endParaRPr lang="en-US" dirty="0"/>
          </a:p>
        </p:txBody>
      </p:sp>
      <p:grpSp>
        <p:nvGrpSpPr>
          <p:cNvPr id="9" name="Group 8"/>
          <p:cNvGrpSpPr/>
          <p:nvPr/>
        </p:nvGrpSpPr>
        <p:grpSpPr>
          <a:xfrm>
            <a:off x="2198082" y="1745497"/>
            <a:ext cx="2913925" cy="1292981"/>
            <a:chOff x="358398" y="4451799"/>
            <a:chExt cx="2913925" cy="1292981"/>
          </a:xfrm>
        </p:grpSpPr>
        <p:sp>
          <p:nvSpPr>
            <p:cNvPr id="10" name="Rectangle 9"/>
            <p:cNvSpPr/>
            <p:nvPr/>
          </p:nvSpPr>
          <p:spPr>
            <a:xfrm>
              <a:off x="934949" y="509529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11" name="TextBox 10"/>
            <p:cNvSpPr txBox="1"/>
            <p:nvPr/>
          </p:nvSpPr>
          <p:spPr>
            <a:xfrm>
              <a:off x="358398" y="5095293"/>
              <a:ext cx="576552" cy="646331"/>
            </a:xfrm>
            <a:prstGeom prst="rect">
              <a:avLst/>
            </a:prstGeom>
            <a:noFill/>
          </p:spPr>
          <p:txBody>
            <a:bodyPr wrap="square" rtlCol="0">
              <a:spAutoFit/>
            </a:bodyPr>
            <a:lstStyle/>
            <a:p>
              <a:r>
                <a:rPr lang="en-US" dirty="0" smtClean="0"/>
                <a:t>NYT</a:t>
              </a:r>
              <a:br>
                <a:rPr lang="en-US" dirty="0" smtClean="0"/>
              </a:br>
              <a:r>
                <a:rPr lang="en-US" dirty="0" smtClean="0"/>
                <a:t>49</a:t>
              </a:r>
              <a:endParaRPr lang="en-US" dirty="0"/>
            </a:p>
          </p:txBody>
        </p:sp>
        <p:sp>
          <p:nvSpPr>
            <p:cNvPr id="12" name="Rectangle 11"/>
            <p:cNvSpPr/>
            <p:nvPr/>
          </p:nvSpPr>
          <p:spPr>
            <a:xfrm>
              <a:off x="2045682" y="509844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3" name="TextBox 12"/>
            <p:cNvSpPr txBox="1"/>
            <p:nvPr/>
          </p:nvSpPr>
          <p:spPr>
            <a:xfrm>
              <a:off x="2715729" y="5098449"/>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14" name="Rectangle 13"/>
            <p:cNvSpPr/>
            <p:nvPr/>
          </p:nvSpPr>
          <p:spPr>
            <a:xfrm>
              <a:off x="1528035" y="445179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5" name="TextBox 14"/>
            <p:cNvSpPr txBox="1"/>
            <p:nvPr/>
          </p:nvSpPr>
          <p:spPr>
            <a:xfrm>
              <a:off x="2198081" y="4451799"/>
              <a:ext cx="517647" cy="369332"/>
            </a:xfrm>
            <a:prstGeom prst="rect">
              <a:avLst/>
            </a:prstGeom>
            <a:noFill/>
          </p:spPr>
          <p:txBody>
            <a:bodyPr wrap="square" rtlCol="0">
              <a:spAutoFit/>
            </a:bodyPr>
            <a:lstStyle/>
            <a:p>
              <a:r>
                <a:rPr lang="en-US" dirty="0" smtClean="0"/>
                <a:t>51</a:t>
              </a:r>
              <a:endParaRPr lang="en-US" dirty="0"/>
            </a:p>
          </p:txBody>
        </p:sp>
        <p:cxnSp>
          <p:nvCxnSpPr>
            <p:cNvPr id="16" name="Straight Connector 15"/>
            <p:cNvCxnSpPr>
              <a:stCxn id="14" idx="2"/>
              <a:endCxn id="10" idx="0"/>
            </p:cNvCxnSpPr>
            <p:nvPr/>
          </p:nvCxnSpPr>
          <p:spPr>
            <a:xfrm rot="5400000">
              <a:off x="1427857" y="4660091"/>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4" idx="2"/>
              <a:endCxn id="12" idx="0"/>
            </p:cNvCxnSpPr>
            <p:nvPr/>
          </p:nvCxnSpPr>
          <p:spPr>
            <a:xfrm rot="16200000" flipH="1">
              <a:off x="1981645" y="4699388"/>
              <a:ext cx="280474" cy="517647"/>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2774633" y="3038478"/>
            <a:ext cx="2337374" cy="646331"/>
          </a:xfrm>
          <a:prstGeom prst="rect">
            <a:avLst/>
          </a:prstGeom>
          <a:noFill/>
        </p:spPr>
        <p:txBody>
          <a:bodyPr wrap="square" rtlCol="0">
            <a:spAutoFit/>
          </a:bodyPr>
          <a:lstStyle/>
          <a:p>
            <a:r>
              <a:rPr lang="en-US" dirty="0" smtClean="0"/>
              <a:t>        00000 transmitted </a:t>
            </a:r>
            <a:br>
              <a:rPr lang="en-US" dirty="0" smtClean="0"/>
            </a:br>
            <a:r>
              <a:rPr lang="en-US" dirty="0" smtClean="0"/>
              <a:t>NYT      a</a:t>
            </a:r>
            <a:endParaRPr lang="en-US" dirty="0"/>
          </a:p>
        </p:txBody>
      </p:sp>
      <p:sp>
        <p:nvSpPr>
          <p:cNvPr id="19" name="TextBox 18"/>
          <p:cNvSpPr txBox="1"/>
          <p:nvPr/>
        </p:nvSpPr>
        <p:spPr>
          <a:xfrm>
            <a:off x="7203961" y="4605301"/>
            <a:ext cx="1813907" cy="369332"/>
          </a:xfrm>
          <a:prstGeom prst="rect">
            <a:avLst/>
          </a:prstGeom>
          <a:noFill/>
        </p:spPr>
        <p:txBody>
          <a:bodyPr wrap="square" rtlCol="0">
            <a:spAutoFit/>
          </a:bodyPr>
          <a:lstStyle/>
          <a:p>
            <a:r>
              <a:rPr lang="en-US" dirty="0" smtClean="0"/>
              <a:t>2. a is</a:t>
            </a:r>
            <a:r>
              <a:rPr lang="en-US" dirty="0" smtClean="0">
                <a:sym typeface="Wingdings"/>
              </a:rPr>
              <a:t> received </a:t>
            </a:r>
            <a:endParaRPr lang="en-US" dirty="0"/>
          </a:p>
        </p:txBody>
      </p:sp>
      <p:grpSp>
        <p:nvGrpSpPr>
          <p:cNvPr id="20" name="Group 19"/>
          <p:cNvGrpSpPr/>
          <p:nvPr/>
        </p:nvGrpSpPr>
        <p:grpSpPr>
          <a:xfrm>
            <a:off x="5496245" y="1695275"/>
            <a:ext cx="2913925" cy="1292981"/>
            <a:chOff x="358398" y="4451799"/>
            <a:chExt cx="2913925" cy="1292981"/>
          </a:xfrm>
        </p:grpSpPr>
        <p:sp>
          <p:nvSpPr>
            <p:cNvPr id="21" name="Rectangle 20"/>
            <p:cNvSpPr/>
            <p:nvPr/>
          </p:nvSpPr>
          <p:spPr>
            <a:xfrm>
              <a:off x="934949" y="509529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22" name="TextBox 21"/>
            <p:cNvSpPr txBox="1"/>
            <p:nvPr/>
          </p:nvSpPr>
          <p:spPr>
            <a:xfrm>
              <a:off x="358398" y="5095293"/>
              <a:ext cx="576552" cy="646331"/>
            </a:xfrm>
            <a:prstGeom prst="rect">
              <a:avLst/>
            </a:prstGeom>
            <a:noFill/>
          </p:spPr>
          <p:txBody>
            <a:bodyPr wrap="square" rtlCol="0">
              <a:spAutoFit/>
            </a:bodyPr>
            <a:lstStyle/>
            <a:p>
              <a:r>
                <a:rPr lang="en-US" dirty="0" smtClean="0"/>
                <a:t>NYT</a:t>
              </a:r>
              <a:br>
                <a:rPr lang="en-US" dirty="0" smtClean="0"/>
              </a:br>
              <a:r>
                <a:rPr lang="en-US" dirty="0" smtClean="0"/>
                <a:t>49</a:t>
              </a:r>
              <a:endParaRPr lang="en-US" dirty="0"/>
            </a:p>
          </p:txBody>
        </p:sp>
        <p:sp>
          <p:nvSpPr>
            <p:cNvPr id="23" name="Rectangle 22"/>
            <p:cNvSpPr/>
            <p:nvPr/>
          </p:nvSpPr>
          <p:spPr>
            <a:xfrm>
              <a:off x="2045682" y="509844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24" name="TextBox 23"/>
            <p:cNvSpPr txBox="1"/>
            <p:nvPr/>
          </p:nvSpPr>
          <p:spPr>
            <a:xfrm>
              <a:off x="2715729" y="5098449"/>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25" name="Rectangle 24"/>
            <p:cNvSpPr/>
            <p:nvPr/>
          </p:nvSpPr>
          <p:spPr>
            <a:xfrm>
              <a:off x="1528035" y="4451799"/>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26" name="TextBox 25"/>
            <p:cNvSpPr txBox="1"/>
            <p:nvPr/>
          </p:nvSpPr>
          <p:spPr>
            <a:xfrm>
              <a:off x="2198081" y="4451799"/>
              <a:ext cx="517647" cy="369332"/>
            </a:xfrm>
            <a:prstGeom prst="rect">
              <a:avLst/>
            </a:prstGeom>
            <a:noFill/>
          </p:spPr>
          <p:txBody>
            <a:bodyPr wrap="square" rtlCol="0">
              <a:spAutoFit/>
            </a:bodyPr>
            <a:lstStyle/>
            <a:p>
              <a:r>
                <a:rPr lang="en-US" dirty="0" smtClean="0"/>
                <a:t>51</a:t>
              </a:r>
              <a:endParaRPr lang="en-US" dirty="0"/>
            </a:p>
          </p:txBody>
        </p:sp>
        <p:cxnSp>
          <p:nvCxnSpPr>
            <p:cNvPr id="27" name="Straight Connector 26"/>
            <p:cNvCxnSpPr>
              <a:stCxn id="25" idx="2"/>
              <a:endCxn id="21" idx="0"/>
            </p:cNvCxnSpPr>
            <p:nvPr/>
          </p:nvCxnSpPr>
          <p:spPr>
            <a:xfrm rot="5400000">
              <a:off x="1427857" y="4660091"/>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5" idx="2"/>
              <a:endCxn id="23" idx="0"/>
            </p:cNvCxnSpPr>
            <p:nvPr/>
          </p:nvCxnSpPr>
          <p:spPr>
            <a:xfrm rot="16200000" flipH="1">
              <a:off x="1981645" y="4699388"/>
              <a:ext cx="280474" cy="517647"/>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6745017" y="3035322"/>
            <a:ext cx="2404059" cy="646331"/>
          </a:xfrm>
          <a:prstGeom prst="rect">
            <a:avLst/>
          </a:prstGeom>
          <a:noFill/>
        </p:spPr>
        <p:txBody>
          <a:bodyPr wrap="square" rtlCol="0">
            <a:spAutoFit/>
          </a:bodyPr>
          <a:lstStyle/>
          <a:p>
            <a:r>
              <a:rPr lang="en-US" smtClean="0"/>
              <a:t>    </a:t>
            </a:r>
            <a:r>
              <a:rPr lang="en-US" dirty="0" smtClean="0"/>
              <a:t>1 </a:t>
            </a:r>
            <a:r>
              <a:rPr lang="en-US" smtClean="0"/>
              <a:t>transmitted</a:t>
            </a:r>
          </a:p>
          <a:p>
            <a:r>
              <a:rPr lang="en-US" dirty="0" smtClean="0"/>
              <a:t>    a</a:t>
            </a:r>
            <a:endParaRPr lang="en-US" dirty="0"/>
          </a:p>
        </p:txBody>
      </p:sp>
      <p:sp>
        <p:nvSpPr>
          <p:cNvPr id="30" name="TextBox 29"/>
          <p:cNvSpPr txBox="1"/>
          <p:nvPr/>
        </p:nvSpPr>
        <p:spPr>
          <a:xfrm>
            <a:off x="7196170" y="5144356"/>
            <a:ext cx="1615711" cy="369332"/>
          </a:xfrm>
          <a:prstGeom prst="rect">
            <a:avLst/>
          </a:prstGeom>
          <a:noFill/>
        </p:spPr>
        <p:txBody>
          <a:bodyPr wrap="square" rtlCol="0">
            <a:spAutoFit/>
          </a:bodyPr>
          <a:lstStyle/>
          <a:p>
            <a:r>
              <a:rPr lang="en-US" dirty="0" smtClean="0"/>
              <a:t>3. </a:t>
            </a:r>
            <a:r>
              <a:rPr lang="en-US" dirty="0" err="1" smtClean="0"/>
              <a:t>r</a:t>
            </a:r>
            <a:r>
              <a:rPr lang="en-US" dirty="0" smtClean="0"/>
              <a:t> is</a:t>
            </a:r>
            <a:r>
              <a:rPr lang="en-US" dirty="0" smtClean="0">
                <a:sym typeface="Wingdings"/>
              </a:rPr>
              <a:t> received </a:t>
            </a:r>
            <a:endParaRPr lang="en-US" dirty="0"/>
          </a:p>
        </p:txBody>
      </p:sp>
      <p:grpSp>
        <p:nvGrpSpPr>
          <p:cNvPr id="31" name="Group 30"/>
          <p:cNvGrpSpPr/>
          <p:nvPr/>
        </p:nvGrpSpPr>
        <p:grpSpPr>
          <a:xfrm>
            <a:off x="23374" y="3824207"/>
            <a:ext cx="3248949" cy="2152102"/>
            <a:chOff x="23374" y="3824207"/>
            <a:chExt cx="3248949" cy="2152102"/>
          </a:xfrm>
        </p:grpSpPr>
        <p:sp>
          <p:nvSpPr>
            <p:cNvPr id="32" name="TextBox 31"/>
            <p:cNvSpPr txBox="1"/>
            <p:nvPr/>
          </p:nvSpPr>
          <p:spPr>
            <a:xfrm>
              <a:off x="23374" y="5158833"/>
              <a:ext cx="576552" cy="646331"/>
            </a:xfrm>
            <a:prstGeom prst="rect">
              <a:avLst/>
            </a:prstGeom>
            <a:noFill/>
          </p:spPr>
          <p:txBody>
            <a:bodyPr wrap="square" rtlCol="0">
              <a:spAutoFit/>
            </a:bodyPr>
            <a:lstStyle/>
            <a:p>
              <a:r>
                <a:rPr lang="en-US" dirty="0" smtClean="0"/>
                <a:t>NYT</a:t>
              </a:r>
              <a:br>
                <a:rPr lang="en-US" dirty="0" smtClean="0"/>
              </a:br>
              <a:r>
                <a:rPr lang="en-US" dirty="0" smtClean="0"/>
                <a:t>47</a:t>
              </a:r>
              <a:endParaRPr lang="en-US" dirty="0"/>
            </a:p>
          </p:txBody>
        </p:sp>
        <p:sp>
          <p:nvSpPr>
            <p:cNvPr id="33" name="Rectangle 32"/>
            <p:cNvSpPr/>
            <p:nvPr/>
          </p:nvSpPr>
          <p:spPr>
            <a:xfrm>
              <a:off x="934949" y="446770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34" name="Rectangle 33"/>
            <p:cNvSpPr/>
            <p:nvPr/>
          </p:nvSpPr>
          <p:spPr>
            <a:xfrm>
              <a:off x="2045682" y="447085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35" name="TextBox 34"/>
            <p:cNvSpPr txBox="1"/>
            <p:nvPr/>
          </p:nvSpPr>
          <p:spPr>
            <a:xfrm>
              <a:off x="2715729" y="447085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36" name="Rectangle 35"/>
            <p:cNvSpPr/>
            <p:nvPr/>
          </p:nvSpPr>
          <p:spPr>
            <a:xfrm>
              <a:off x="1528035" y="382420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37" name="TextBox 36"/>
            <p:cNvSpPr txBox="1"/>
            <p:nvPr/>
          </p:nvSpPr>
          <p:spPr>
            <a:xfrm>
              <a:off x="2198081" y="3824207"/>
              <a:ext cx="517647" cy="369332"/>
            </a:xfrm>
            <a:prstGeom prst="rect">
              <a:avLst/>
            </a:prstGeom>
            <a:noFill/>
          </p:spPr>
          <p:txBody>
            <a:bodyPr wrap="square" rtlCol="0">
              <a:spAutoFit/>
            </a:bodyPr>
            <a:lstStyle/>
            <a:p>
              <a:r>
                <a:rPr lang="en-US" dirty="0" smtClean="0"/>
                <a:t>51</a:t>
              </a:r>
              <a:endParaRPr lang="en-US" dirty="0"/>
            </a:p>
          </p:txBody>
        </p:sp>
        <p:cxnSp>
          <p:nvCxnSpPr>
            <p:cNvPr id="38" name="Straight Connector 37"/>
            <p:cNvCxnSpPr>
              <a:stCxn id="36" idx="2"/>
              <a:endCxn id="33" idx="0"/>
            </p:cNvCxnSpPr>
            <p:nvPr/>
          </p:nvCxnSpPr>
          <p:spPr>
            <a:xfrm rot="5400000">
              <a:off x="1427857" y="403249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2"/>
              <a:endCxn id="34" idx="0"/>
            </p:cNvCxnSpPr>
            <p:nvPr/>
          </p:nvCxnSpPr>
          <p:spPr>
            <a:xfrm rot="16200000" flipH="1">
              <a:off x="1981645" y="407179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29807" y="532592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41" name="Rectangle 40"/>
            <p:cNvSpPr/>
            <p:nvPr/>
          </p:nvSpPr>
          <p:spPr>
            <a:xfrm>
              <a:off x="1528035" y="532592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42" name="Straight Connector 41"/>
            <p:cNvCxnSpPr>
              <a:stCxn id="33" idx="2"/>
            </p:cNvCxnSpPr>
            <p:nvPr/>
          </p:nvCxnSpPr>
          <p:spPr>
            <a:xfrm rot="5400000">
              <a:off x="784367" y="484031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41" idx="0"/>
            </p:cNvCxnSpPr>
            <p:nvPr/>
          </p:nvCxnSpPr>
          <p:spPr>
            <a:xfrm>
              <a:off x="1269973" y="483703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198081" y="5329978"/>
              <a:ext cx="556594" cy="646331"/>
            </a:xfrm>
            <a:prstGeom prst="rect">
              <a:avLst/>
            </a:prstGeom>
            <a:noFill/>
          </p:spPr>
          <p:txBody>
            <a:bodyPr wrap="square" rtlCol="0">
              <a:spAutoFit/>
            </a:bodyPr>
            <a:lstStyle/>
            <a:p>
              <a:r>
                <a:rPr lang="en-US" dirty="0" smtClean="0"/>
                <a:t>r</a:t>
              </a:r>
              <a:br>
                <a:rPr lang="en-US" dirty="0" smtClean="0"/>
              </a:br>
              <a:r>
                <a:rPr lang="en-US" dirty="0" smtClean="0"/>
                <a:t>48</a:t>
              </a:r>
              <a:endParaRPr lang="en-US" dirty="0"/>
            </a:p>
          </p:txBody>
        </p:sp>
        <p:sp>
          <p:nvSpPr>
            <p:cNvPr id="45" name="TextBox 44"/>
            <p:cNvSpPr txBox="1"/>
            <p:nvPr/>
          </p:nvSpPr>
          <p:spPr>
            <a:xfrm>
              <a:off x="378355" y="4467701"/>
              <a:ext cx="556594" cy="369332"/>
            </a:xfrm>
            <a:prstGeom prst="rect">
              <a:avLst/>
            </a:prstGeom>
            <a:noFill/>
          </p:spPr>
          <p:txBody>
            <a:bodyPr wrap="square" rtlCol="0">
              <a:spAutoFit/>
            </a:bodyPr>
            <a:lstStyle/>
            <a:p>
              <a:r>
                <a:rPr lang="en-US" dirty="0" smtClean="0"/>
                <a:t>49</a:t>
              </a:r>
              <a:endParaRPr lang="en-US" dirty="0"/>
            </a:p>
          </p:txBody>
        </p:sp>
      </p:grpSp>
      <p:sp>
        <p:nvSpPr>
          <p:cNvPr id="46" name="TextBox 45"/>
          <p:cNvSpPr txBox="1"/>
          <p:nvPr/>
        </p:nvSpPr>
        <p:spPr>
          <a:xfrm>
            <a:off x="196960" y="5936454"/>
            <a:ext cx="2518769" cy="646331"/>
          </a:xfrm>
          <a:prstGeom prst="rect">
            <a:avLst/>
          </a:prstGeom>
          <a:noFill/>
        </p:spPr>
        <p:txBody>
          <a:bodyPr wrap="square" rtlCol="0">
            <a:spAutoFit/>
          </a:bodyPr>
          <a:lstStyle/>
          <a:p>
            <a:r>
              <a:rPr lang="en-US" dirty="0" smtClean="0"/>
              <a:t>0     10001 transmitted</a:t>
            </a:r>
          </a:p>
          <a:p>
            <a:r>
              <a:rPr lang="en-US" dirty="0" smtClean="0"/>
              <a:t>NYT       </a:t>
            </a:r>
            <a:r>
              <a:rPr lang="en-US" dirty="0" err="1" smtClean="0"/>
              <a:t>r</a:t>
            </a:r>
            <a:endParaRPr lang="en-US" dirty="0"/>
          </a:p>
        </p:txBody>
      </p:sp>
      <p:grpSp>
        <p:nvGrpSpPr>
          <p:cNvPr id="47" name="Group 46"/>
          <p:cNvGrpSpPr/>
          <p:nvPr/>
        </p:nvGrpSpPr>
        <p:grpSpPr>
          <a:xfrm>
            <a:off x="2754675" y="3539997"/>
            <a:ext cx="3621693" cy="2911499"/>
            <a:chOff x="2754675" y="3539997"/>
            <a:chExt cx="3621693" cy="2911499"/>
          </a:xfrm>
        </p:grpSpPr>
        <p:sp>
          <p:nvSpPr>
            <p:cNvPr id="48" name="Rectangle 47"/>
            <p:cNvSpPr/>
            <p:nvPr/>
          </p:nvSpPr>
          <p:spPr>
            <a:xfrm>
              <a:off x="4038994" y="418349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49" name="Rectangle 48"/>
            <p:cNvSpPr/>
            <p:nvPr/>
          </p:nvSpPr>
          <p:spPr>
            <a:xfrm>
              <a:off x="5149727" y="418664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50" name="TextBox 49"/>
            <p:cNvSpPr txBox="1"/>
            <p:nvPr/>
          </p:nvSpPr>
          <p:spPr>
            <a:xfrm>
              <a:off x="5819774" y="418664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51" name="Rectangle 50"/>
            <p:cNvSpPr/>
            <p:nvPr/>
          </p:nvSpPr>
          <p:spPr>
            <a:xfrm>
              <a:off x="4632080" y="353999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sp>
          <p:nvSpPr>
            <p:cNvPr id="52" name="TextBox 51"/>
            <p:cNvSpPr txBox="1"/>
            <p:nvPr/>
          </p:nvSpPr>
          <p:spPr>
            <a:xfrm>
              <a:off x="5302126" y="3539997"/>
              <a:ext cx="517647" cy="369332"/>
            </a:xfrm>
            <a:prstGeom prst="rect">
              <a:avLst/>
            </a:prstGeom>
            <a:noFill/>
          </p:spPr>
          <p:txBody>
            <a:bodyPr wrap="square" rtlCol="0">
              <a:spAutoFit/>
            </a:bodyPr>
            <a:lstStyle/>
            <a:p>
              <a:r>
                <a:rPr lang="en-US" dirty="0" smtClean="0"/>
                <a:t>51</a:t>
              </a:r>
              <a:endParaRPr lang="en-US" dirty="0"/>
            </a:p>
          </p:txBody>
        </p:sp>
        <p:cxnSp>
          <p:nvCxnSpPr>
            <p:cNvPr id="53" name="Straight Connector 52"/>
            <p:cNvCxnSpPr>
              <a:stCxn id="51" idx="2"/>
              <a:endCxn id="48" idx="0"/>
            </p:cNvCxnSpPr>
            <p:nvPr/>
          </p:nvCxnSpPr>
          <p:spPr>
            <a:xfrm rot="5400000">
              <a:off x="4531902" y="374828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1" idx="2"/>
              <a:endCxn id="49" idx="0"/>
            </p:cNvCxnSpPr>
            <p:nvPr/>
          </p:nvCxnSpPr>
          <p:spPr>
            <a:xfrm rot="16200000" flipH="1">
              <a:off x="5085690" y="378758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633852"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6" name="Rectangle 55"/>
            <p:cNvSpPr/>
            <p:nvPr/>
          </p:nvSpPr>
          <p:spPr>
            <a:xfrm>
              <a:off x="4632080"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57" name="Straight Connector 56"/>
            <p:cNvCxnSpPr>
              <a:stCxn id="48" idx="2"/>
            </p:cNvCxnSpPr>
            <p:nvPr/>
          </p:nvCxnSpPr>
          <p:spPr>
            <a:xfrm rot="5400000">
              <a:off x="3888412" y="455610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endCxn id="56" idx="0"/>
            </p:cNvCxnSpPr>
            <p:nvPr/>
          </p:nvCxnSpPr>
          <p:spPr>
            <a:xfrm>
              <a:off x="4374018" y="455282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302126" y="5045768"/>
              <a:ext cx="556594" cy="369332"/>
            </a:xfrm>
            <a:prstGeom prst="rect">
              <a:avLst/>
            </a:prstGeom>
            <a:noFill/>
          </p:spPr>
          <p:txBody>
            <a:bodyPr wrap="square" rtlCol="0">
              <a:spAutoFit/>
            </a:bodyPr>
            <a:lstStyle/>
            <a:p>
              <a:r>
                <a:rPr lang="en-US" dirty="0" smtClean="0"/>
                <a:t>48</a:t>
              </a:r>
              <a:endParaRPr lang="en-US" dirty="0"/>
            </a:p>
          </p:txBody>
        </p:sp>
        <p:sp>
          <p:nvSpPr>
            <p:cNvPr id="60" name="TextBox 59"/>
            <p:cNvSpPr txBox="1"/>
            <p:nvPr/>
          </p:nvSpPr>
          <p:spPr>
            <a:xfrm>
              <a:off x="3482400" y="4183491"/>
              <a:ext cx="556594" cy="369332"/>
            </a:xfrm>
            <a:prstGeom prst="rect">
              <a:avLst/>
            </a:prstGeom>
            <a:noFill/>
          </p:spPr>
          <p:txBody>
            <a:bodyPr wrap="square" rtlCol="0">
              <a:spAutoFit/>
            </a:bodyPr>
            <a:lstStyle/>
            <a:p>
              <a:r>
                <a:rPr lang="en-US" dirty="0" smtClean="0"/>
                <a:t>49</a:t>
              </a:r>
              <a:endParaRPr lang="en-US" dirty="0"/>
            </a:p>
          </p:txBody>
        </p:sp>
        <p:sp>
          <p:nvSpPr>
            <p:cNvPr id="61" name="Rectangle 60"/>
            <p:cNvSpPr/>
            <p:nvPr/>
          </p:nvSpPr>
          <p:spPr>
            <a:xfrm>
              <a:off x="330539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62" name="Rectangle 61"/>
            <p:cNvSpPr/>
            <p:nvPr/>
          </p:nvSpPr>
          <p:spPr>
            <a:xfrm>
              <a:off x="417240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63" name="Straight Connector 62"/>
            <p:cNvCxnSpPr>
              <a:endCxn id="61" idx="0"/>
            </p:cNvCxnSpPr>
            <p:nvPr/>
          </p:nvCxnSpPr>
          <p:spPr>
            <a:xfrm rot="5400000">
              <a:off x="3602354" y="5445951"/>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949388" y="544440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754675" y="5805164"/>
              <a:ext cx="576552" cy="646331"/>
            </a:xfrm>
            <a:prstGeom prst="rect">
              <a:avLst/>
            </a:prstGeom>
            <a:noFill/>
          </p:spPr>
          <p:txBody>
            <a:bodyPr wrap="square" rtlCol="0">
              <a:spAutoFit/>
            </a:bodyPr>
            <a:lstStyle/>
            <a:p>
              <a:r>
                <a:rPr lang="en-US" dirty="0" smtClean="0"/>
                <a:t>NYT</a:t>
              </a:r>
              <a:br>
                <a:rPr lang="en-US" dirty="0" smtClean="0"/>
              </a:br>
              <a:r>
                <a:rPr lang="en-US" dirty="0" smtClean="0"/>
                <a:t>45</a:t>
              </a:r>
              <a:endParaRPr lang="en-US" dirty="0"/>
            </a:p>
          </p:txBody>
        </p:sp>
        <p:sp>
          <p:nvSpPr>
            <p:cNvPr id="66" name="TextBox 65"/>
            <p:cNvSpPr txBox="1"/>
            <p:nvPr/>
          </p:nvSpPr>
          <p:spPr>
            <a:xfrm>
              <a:off x="4823731" y="5805165"/>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67" name="TextBox 66"/>
            <p:cNvSpPr txBox="1"/>
            <p:nvPr/>
          </p:nvSpPr>
          <p:spPr>
            <a:xfrm>
              <a:off x="3250846" y="4870311"/>
              <a:ext cx="576552" cy="646331"/>
            </a:xfrm>
            <a:prstGeom prst="rect">
              <a:avLst/>
            </a:prstGeom>
            <a:noFill/>
          </p:spPr>
          <p:txBody>
            <a:bodyPr wrap="square" rtlCol="0">
              <a:spAutoFit/>
            </a:bodyPr>
            <a:lstStyle/>
            <a:p>
              <a:r>
                <a:rPr lang="en-US" dirty="0" smtClean="0"/>
                <a:t>47</a:t>
              </a:r>
              <a:br>
                <a:rPr lang="en-US" dirty="0" smtClean="0"/>
              </a:br>
              <a:r>
                <a:rPr lang="en-US" dirty="0" err="1" smtClean="0"/>
                <a:t>r</a:t>
              </a:r>
              <a:endParaRPr lang="en-US" dirty="0"/>
            </a:p>
          </p:txBody>
        </p:sp>
      </p:grpSp>
      <p:sp>
        <p:nvSpPr>
          <p:cNvPr id="68" name="TextBox 67"/>
          <p:cNvSpPr txBox="1"/>
          <p:nvPr/>
        </p:nvSpPr>
        <p:spPr>
          <a:xfrm>
            <a:off x="7203961" y="5692099"/>
            <a:ext cx="1615711" cy="369332"/>
          </a:xfrm>
          <a:prstGeom prst="rect">
            <a:avLst/>
          </a:prstGeom>
          <a:noFill/>
        </p:spPr>
        <p:txBody>
          <a:bodyPr wrap="square" rtlCol="0">
            <a:spAutoFit/>
          </a:bodyPr>
          <a:lstStyle/>
          <a:p>
            <a:r>
              <a:rPr lang="en-US" dirty="0" smtClean="0"/>
              <a:t>4. </a:t>
            </a:r>
            <a:r>
              <a:rPr lang="en-US" dirty="0" err="1" smtClean="0"/>
              <a:t>d</a:t>
            </a:r>
            <a:r>
              <a:rPr lang="en-US" dirty="0" smtClean="0"/>
              <a:t> is</a:t>
            </a:r>
            <a:r>
              <a:rPr lang="en-US" dirty="0" smtClean="0">
                <a:sym typeface="Wingdings"/>
              </a:rPr>
              <a:t> received </a:t>
            </a:r>
            <a:endParaRPr lang="en-US" dirty="0"/>
          </a:p>
        </p:txBody>
      </p:sp>
      <p:sp>
        <p:nvSpPr>
          <p:cNvPr id="69" name="TextBox 68"/>
          <p:cNvSpPr txBox="1"/>
          <p:nvPr/>
        </p:nvSpPr>
        <p:spPr>
          <a:xfrm>
            <a:off x="5483458" y="6128330"/>
            <a:ext cx="2518769" cy="646331"/>
          </a:xfrm>
          <a:prstGeom prst="rect">
            <a:avLst/>
          </a:prstGeom>
          <a:noFill/>
        </p:spPr>
        <p:txBody>
          <a:bodyPr wrap="square" rtlCol="0">
            <a:spAutoFit/>
          </a:bodyPr>
          <a:lstStyle/>
          <a:p>
            <a:r>
              <a:rPr lang="en-US" dirty="0" smtClean="0"/>
              <a:t>00    00011 transmitted</a:t>
            </a:r>
          </a:p>
          <a:p>
            <a:r>
              <a:rPr lang="en-US" dirty="0" smtClean="0"/>
              <a:t>NYT       </a:t>
            </a:r>
            <a:r>
              <a:rPr lang="en-US" dirty="0" err="1" smtClean="0"/>
              <a:t>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accel="50000" decel="5000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9" grpId="0"/>
      <p:bldP spid="30" grpId="0"/>
      <p:bldP spid="46" grpId="0"/>
      <p:bldP spid="68" grpId="0"/>
      <p:bldP spid="69" grpId="0"/>
      <p:bldP spid="69" grpId="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Encode Example</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aardv</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2"/>
          <p:cNvGrpSpPr/>
          <p:nvPr/>
        </p:nvGrpSpPr>
        <p:grpSpPr>
          <a:xfrm>
            <a:off x="205705" y="830739"/>
            <a:ext cx="3621693" cy="2911499"/>
            <a:chOff x="2754675" y="3539997"/>
            <a:chExt cx="3621693" cy="2911499"/>
          </a:xfrm>
        </p:grpSpPr>
        <p:sp>
          <p:nvSpPr>
            <p:cNvPr id="4" name="Rectangle 3"/>
            <p:cNvSpPr/>
            <p:nvPr/>
          </p:nvSpPr>
          <p:spPr>
            <a:xfrm>
              <a:off x="4038994" y="4183491"/>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5" name="Rectangle 4"/>
            <p:cNvSpPr/>
            <p:nvPr/>
          </p:nvSpPr>
          <p:spPr>
            <a:xfrm>
              <a:off x="5149727" y="418664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6" name="TextBox 5"/>
            <p:cNvSpPr txBox="1"/>
            <p:nvPr/>
          </p:nvSpPr>
          <p:spPr>
            <a:xfrm>
              <a:off x="5819774" y="4186647"/>
              <a:ext cx="556594" cy="646331"/>
            </a:xfrm>
            <a:prstGeom prst="rect">
              <a:avLst/>
            </a:prstGeom>
            <a:noFill/>
          </p:spPr>
          <p:txBody>
            <a:bodyPr wrap="square" rtlCol="0">
              <a:spAutoFit/>
            </a:bodyPr>
            <a:lstStyle/>
            <a:p>
              <a:r>
                <a:rPr lang="en-US" dirty="0" smtClean="0"/>
                <a:t>a</a:t>
              </a:r>
              <a:br>
                <a:rPr lang="en-US" dirty="0" smtClean="0"/>
              </a:br>
              <a:r>
                <a:rPr lang="en-US" dirty="0" smtClean="0"/>
                <a:t>50</a:t>
              </a:r>
              <a:endParaRPr lang="en-US" dirty="0"/>
            </a:p>
          </p:txBody>
        </p:sp>
        <p:sp>
          <p:nvSpPr>
            <p:cNvPr id="7" name="Rectangle 6"/>
            <p:cNvSpPr/>
            <p:nvPr/>
          </p:nvSpPr>
          <p:spPr>
            <a:xfrm>
              <a:off x="4632080" y="353999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sp>
          <p:nvSpPr>
            <p:cNvPr id="8" name="TextBox 7"/>
            <p:cNvSpPr txBox="1"/>
            <p:nvPr/>
          </p:nvSpPr>
          <p:spPr>
            <a:xfrm>
              <a:off x="5302126" y="3539997"/>
              <a:ext cx="517647" cy="369332"/>
            </a:xfrm>
            <a:prstGeom prst="rect">
              <a:avLst/>
            </a:prstGeom>
            <a:noFill/>
          </p:spPr>
          <p:txBody>
            <a:bodyPr wrap="square" rtlCol="0">
              <a:spAutoFit/>
            </a:bodyPr>
            <a:lstStyle/>
            <a:p>
              <a:r>
                <a:rPr lang="en-US" dirty="0" smtClean="0"/>
                <a:t>51</a:t>
              </a:r>
              <a:endParaRPr lang="en-US" dirty="0"/>
            </a:p>
          </p:txBody>
        </p:sp>
        <p:cxnSp>
          <p:nvCxnSpPr>
            <p:cNvPr id="9" name="Straight Connector 8"/>
            <p:cNvCxnSpPr>
              <a:stCxn id="7" idx="2"/>
              <a:endCxn id="4" idx="0"/>
            </p:cNvCxnSpPr>
            <p:nvPr/>
          </p:nvCxnSpPr>
          <p:spPr>
            <a:xfrm rot="5400000">
              <a:off x="4531902" y="3748289"/>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7" idx="2"/>
              <a:endCxn id="5" idx="0"/>
            </p:cNvCxnSpPr>
            <p:nvPr/>
          </p:nvCxnSpPr>
          <p:spPr>
            <a:xfrm rot="16200000" flipH="1">
              <a:off x="5085690" y="3787586"/>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633852"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2" name="Rectangle 11"/>
            <p:cNvSpPr/>
            <p:nvPr/>
          </p:nvSpPr>
          <p:spPr>
            <a:xfrm>
              <a:off x="4632080" y="5041713"/>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13" name="Straight Connector 12"/>
            <p:cNvCxnSpPr>
              <a:stCxn id="4" idx="2"/>
            </p:cNvCxnSpPr>
            <p:nvPr/>
          </p:nvCxnSpPr>
          <p:spPr>
            <a:xfrm rot="5400000">
              <a:off x="3888412" y="4556107"/>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12" idx="0"/>
            </p:cNvCxnSpPr>
            <p:nvPr/>
          </p:nvCxnSpPr>
          <p:spPr>
            <a:xfrm>
              <a:off x="4374018" y="4552824"/>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302126" y="5045768"/>
              <a:ext cx="556594" cy="646331"/>
            </a:xfrm>
            <a:prstGeom prst="rect">
              <a:avLst/>
            </a:prstGeom>
            <a:noFill/>
          </p:spPr>
          <p:txBody>
            <a:bodyPr wrap="square" rtlCol="0">
              <a:spAutoFit/>
            </a:bodyPr>
            <a:lstStyle/>
            <a:p>
              <a:r>
                <a:rPr lang="en-US" dirty="0" smtClean="0"/>
                <a:t>r</a:t>
              </a:r>
              <a:br>
                <a:rPr lang="en-US" dirty="0" smtClean="0"/>
              </a:br>
              <a:r>
                <a:rPr lang="en-US" dirty="0" smtClean="0"/>
                <a:t>48</a:t>
              </a:r>
              <a:endParaRPr lang="en-US" dirty="0"/>
            </a:p>
          </p:txBody>
        </p:sp>
        <p:sp>
          <p:nvSpPr>
            <p:cNvPr id="16" name="TextBox 15"/>
            <p:cNvSpPr txBox="1"/>
            <p:nvPr/>
          </p:nvSpPr>
          <p:spPr>
            <a:xfrm>
              <a:off x="3482400" y="4183491"/>
              <a:ext cx="556594" cy="369332"/>
            </a:xfrm>
            <a:prstGeom prst="rect">
              <a:avLst/>
            </a:prstGeom>
            <a:noFill/>
          </p:spPr>
          <p:txBody>
            <a:bodyPr wrap="square" rtlCol="0">
              <a:spAutoFit/>
            </a:bodyPr>
            <a:lstStyle/>
            <a:p>
              <a:r>
                <a:rPr lang="en-US" dirty="0" smtClean="0"/>
                <a:t>49</a:t>
              </a:r>
              <a:endParaRPr lang="en-US" dirty="0"/>
            </a:p>
          </p:txBody>
        </p:sp>
        <p:sp>
          <p:nvSpPr>
            <p:cNvPr id="17" name="Rectangle 16"/>
            <p:cNvSpPr/>
            <p:nvPr/>
          </p:nvSpPr>
          <p:spPr>
            <a:xfrm>
              <a:off x="330539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4172400" y="580516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19" name="Straight Connector 18"/>
            <p:cNvCxnSpPr>
              <a:endCxn id="17" idx="0"/>
            </p:cNvCxnSpPr>
            <p:nvPr/>
          </p:nvCxnSpPr>
          <p:spPr>
            <a:xfrm rot="5400000">
              <a:off x="3602354" y="5445951"/>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949388" y="544440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54675" y="5805164"/>
              <a:ext cx="576552" cy="646331"/>
            </a:xfrm>
            <a:prstGeom prst="rect">
              <a:avLst/>
            </a:prstGeom>
            <a:noFill/>
          </p:spPr>
          <p:txBody>
            <a:bodyPr wrap="square" rtlCol="0">
              <a:spAutoFit/>
            </a:bodyPr>
            <a:lstStyle/>
            <a:p>
              <a:r>
                <a:rPr lang="en-US" dirty="0" smtClean="0"/>
                <a:t>NYT</a:t>
              </a:r>
              <a:br>
                <a:rPr lang="en-US" dirty="0" smtClean="0"/>
              </a:br>
              <a:r>
                <a:rPr lang="en-US" dirty="0" smtClean="0"/>
                <a:t>45</a:t>
              </a:r>
              <a:endParaRPr lang="en-US" dirty="0"/>
            </a:p>
          </p:txBody>
        </p:sp>
        <p:sp>
          <p:nvSpPr>
            <p:cNvPr id="22" name="TextBox 21"/>
            <p:cNvSpPr txBox="1"/>
            <p:nvPr/>
          </p:nvSpPr>
          <p:spPr>
            <a:xfrm>
              <a:off x="4823731" y="5805165"/>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23" name="TextBox 22"/>
            <p:cNvSpPr txBox="1"/>
            <p:nvPr/>
          </p:nvSpPr>
          <p:spPr>
            <a:xfrm>
              <a:off x="3250846" y="5041713"/>
              <a:ext cx="576552" cy="369332"/>
            </a:xfrm>
            <a:prstGeom prst="rect">
              <a:avLst/>
            </a:prstGeom>
            <a:noFill/>
          </p:spPr>
          <p:txBody>
            <a:bodyPr wrap="square" rtlCol="0">
              <a:spAutoFit/>
            </a:bodyPr>
            <a:lstStyle/>
            <a:p>
              <a:r>
                <a:rPr lang="en-US" dirty="0" smtClean="0"/>
                <a:t>47</a:t>
              </a:r>
              <a:endParaRPr lang="en-US" dirty="0"/>
            </a:p>
          </p:txBody>
        </p:sp>
      </p:grpSp>
      <p:pic>
        <p:nvPicPr>
          <p:cNvPr id="24" name="Picture 23" descr="Screen Shot 2013-10-14 at 2.10.40 PM.png"/>
          <p:cNvPicPr>
            <a:picLocks noChangeAspect="1"/>
          </p:cNvPicPr>
          <p:nvPr/>
        </p:nvPicPr>
        <p:blipFill>
          <a:blip r:embed="rId2"/>
          <a:stretch>
            <a:fillRect/>
          </a:stretch>
        </p:blipFill>
        <p:spPr>
          <a:xfrm>
            <a:off x="7119565" y="3065227"/>
            <a:ext cx="2024435" cy="2016708"/>
          </a:xfrm>
          <a:prstGeom prst="rect">
            <a:avLst/>
          </a:prstGeom>
        </p:spPr>
      </p:pic>
      <p:grpSp>
        <p:nvGrpSpPr>
          <p:cNvPr id="25" name="Group 24"/>
          <p:cNvGrpSpPr/>
          <p:nvPr/>
        </p:nvGrpSpPr>
        <p:grpSpPr>
          <a:xfrm>
            <a:off x="2787741" y="3268001"/>
            <a:ext cx="3961309" cy="3491140"/>
            <a:chOff x="4224459" y="3366860"/>
            <a:chExt cx="3961309" cy="3491140"/>
          </a:xfrm>
        </p:grpSpPr>
        <p:sp>
          <p:nvSpPr>
            <p:cNvPr id="26" name="TextBox 25"/>
            <p:cNvSpPr txBox="1"/>
            <p:nvPr/>
          </p:nvSpPr>
          <p:spPr>
            <a:xfrm>
              <a:off x="5050266" y="6211669"/>
              <a:ext cx="576552" cy="646331"/>
            </a:xfrm>
            <a:prstGeom prst="rect">
              <a:avLst/>
            </a:prstGeom>
            <a:noFill/>
          </p:spPr>
          <p:txBody>
            <a:bodyPr wrap="square" rtlCol="0">
              <a:spAutoFit/>
            </a:bodyPr>
            <a:lstStyle/>
            <a:p>
              <a:r>
                <a:rPr lang="en-US" dirty="0" smtClean="0"/>
                <a:t>NYT</a:t>
              </a:r>
              <a:br>
                <a:rPr lang="en-US" dirty="0" smtClean="0"/>
              </a:br>
              <a:r>
                <a:rPr lang="en-US" dirty="0" smtClean="0"/>
                <a:t>43</a:t>
              </a:r>
              <a:endParaRPr lang="en-US" dirty="0"/>
            </a:p>
          </p:txBody>
        </p:sp>
        <p:sp>
          <p:nvSpPr>
            <p:cNvPr id="27" name="Rectangle 26"/>
            <p:cNvSpPr/>
            <p:nvPr/>
          </p:nvSpPr>
          <p:spPr>
            <a:xfrm>
              <a:off x="4594069" y="4010354"/>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28" name="Rectangle 27"/>
            <p:cNvSpPr/>
            <p:nvPr/>
          </p:nvSpPr>
          <p:spPr>
            <a:xfrm>
              <a:off x="5704802" y="401351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29" name="TextBox 28"/>
            <p:cNvSpPr txBox="1"/>
            <p:nvPr/>
          </p:nvSpPr>
          <p:spPr>
            <a:xfrm>
              <a:off x="6374849" y="4013510"/>
              <a:ext cx="556594" cy="369332"/>
            </a:xfrm>
            <a:prstGeom prst="rect">
              <a:avLst/>
            </a:prstGeom>
            <a:noFill/>
          </p:spPr>
          <p:txBody>
            <a:bodyPr wrap="square" rtlCol="0">
              <a:spAutoFit/>
            </a:bodyPr>
            <a:lstStyle/>
            <a:p>
              <a:r>
                <a:rPr lang="en-US" dirty="0" smtClean="0"/>
                <a:t>50</a:t>
              </a:r>
              <a:endParaRPr lang="en-US" dirty="0"/>
            </a:p>
          </p:txBody>
        </p:sp>
        <p:sp>
          <p:nvSpPr>
            <p:cNvPr id="30" name="Rectangle 29"/>
            <p:cNvSpPr/>
            <p:nvPr/>
          </p:nvSpPr>
          <p:spPr>
            <a:xfrm>
              <a:off x="5187155" y="3366860"/>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sp>
          <p:nvSpPr>
            <p:cNvPr id="31" name="TextBox 30"/>
            <p:cNvSpPr txBox="1"/>
            <p:nvPr/>
          </p:nvSpPr>
          <p:spPr>
            <a:xfrm>
              <a:off x="5857201" y="3366860"/>
              <a:ext cx="517647" cy="369332"/>
            </a:xfrm>
            <a:prstGeom prst="rect">
              <a:avLst/>
            </a:prstGeom>
            <a:noFill/>
          </p:spPr>
          <p:txBody>
            <a:bodyPr wrap="square" rtlCol="0">
              <a:spAutoFit/>
            </a:bodyPr>
            <a:lstStyle/>
            <a:p>
              <a:r>
                <a:rPr lang="en-US" dirty="0" smtClean="0"/>
                <a:t>51</a:t>
              </a:r>
              <a:endParaRPr lang="en-US" dirty="0"/>
            </a:p>
          </p:txBody>
        </p:sp>
        <p:cxnSp>
          <p:nvCxnSpPr>
            <p:cNvPr id="32" name="Straight Connector 31"/>
            <p:cNvCxnSpPr>
              <a:stCxn id="30" idx="2"/>
              <a:endCxn id="27" idx="0"/>
            </p:cNvCxnSpPr>
            <p:nvPr/>
          </p:nvCxnSpPr>
          <p:spPr>
            <a:xfrm rot="5400000">
              <a:off x="5086977" y="3575152"/>
              <a:ext cx="277318" cy="5930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a:endCxn id="28" idx="0"/>
            </p:cNvCxnSpPr>
            <p:nvPr/>
          </p:nvCxnSpPr>
          <p:spPr>
            <a:xfrm rot="16200000" flipH="1">
              <a:off x="5640765" y="3614449"/>
              <a:ext cx="280474" cy="517647"/>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310831" y="4868576"/>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35" name="Rectangle 34"/>
            <p:cNvSpPr/>
            <p:nvPr/>
          </p:nvSpPr>
          <p:spPr>
            <a:xfrm>
              <a:off x="6309059" y="4868576"/>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cxnSp>
          <p:nvCxnSpPr>
            <p:cNvPr id="36" name="Straight Connector 35"/>
            <p:cNvCxnSpPr/>
            <p:nvPr/>
          </p:nvCxnSpPr>
          <p:spPr>
            <a:xfrm rot="5400000">
              <a:off x="5565391" y="4382970"/>
              <a:ext cx="492046" cy="479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35" idx="0"/>
            </p:cNvCxnSpPr>
            <p:nvPr/>
          </p:nvCxnSpPr>
          <p:spPr>
            <a:xfrm>
              <a:off x="6050997" y="4379687"/>
              <a:ext cx="593086" cy="488889"/>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6979105" y="4872631"/>
              <a:ext cx="556594" cy="369332"/>
            </a:xfrm>
            <a:prstGeom prst="rect">
              <a:avLst/>
            </a:prstGeom>
            <a:noFill/>
          </p:spPr>
          <p:txBody>
            <a:bodyPr wrap="square" rtlCol="0">
              <a:spAutoFit/>
            </a:bodyPr>
            <a:lstStyle/>
            <a:p>
              <a:r>
                <a:rPr lang="en-US" dirty="0" smtClean="0"/>
                <a:t>48</a:t>
              </a:r>
              <a:endParaRPr lang="en-US" dirty="0"/>
            </a:p>
          </p:txBody>
        </p:sp>
        <p:sp>
          <p:nvSpPr>
            <p:cNvPr id="39" name="TextBox 38"/>
            <p:cNvSpPr txBox="1"/>
            <p:nvPr/>
          </p:nvSpPr>
          <p:spPr>
            <a:xfrm>
              <a:off x="4224459" y="3854534"/>
              <a:ext cx="556594" cy="646331"/>
            </a:xfrm>
            <a:prstGeom prst="rect">
              <a:avLst/>
            </a:prstGeom>
            <a:noFill/>
          </p:spPr>
          <p:txBody>
            <a:bodyPr wrap="square" rtlCol="0">
              <a:spAutoFit/>
            </a:bodyPr>
            <a:lstStyle/>
            <a:p>
              <a:r>
                <a:rPr lang="en-US" dirty="0" smtClean="0"/>
                <a:t>49</a:t>
              </a:r>
              <a:br>
                <a:rPr lang="en-US" dirty="0" smtClean="0"/>
              </a:br>
              <a:r>
                <a:rPr lang="en-US" dirty="0" smtClean="0"/>
                <a:t>a</a:t>
              </a:r>
              <a:endParaRPr lang="en-US" dirty="0"/>
            </a:p>
          </p:txBody>
        </p:sp>
        <p:sp>
          <p:nvSpPr>
            <p:cNvPr id="40" name="Rectangle 39"/>
            <p:cNvSpPr/>
            <p:nvPr/>
          </p:nvSpPr>
          <p:spPr>
            <a:xfrm>
              <a:off x="6041945" y="563202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41" name="Rectangle 40"/>
            <p:cNvSpPr/>
            <p:nvPr/>
          </p:nvSpPr>
          <p:spPr>
            <a:xfrm>
              <a:off x="6908955" y="5632027"/>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42" name="Straight Connector 41"/>
            <p:cNvCxnSpPr>
              <a:endCxn id="40" idx="0"/>
            </p:cNvCxnSpPr>
            <p:nvPr/>
          </p:nvCxnSpPr>
          <p:spPr>
            <a:xfrm rot="5400000">
              <a:off x="6338909" y="5272814"/>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685943" y="5271272"/>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609216" y="5632027"/>
              <a:ext cx="576552" cy="646331"/>
            </a:xfrm>
            <a:prstGeom prst="rect">
              <a:avLst/>
            </a:prstGeom>
            <a:noFill/>
          </p:spPr>
          <p:txBody>
            <a:bodyPr wrap="square" rtlCol="0">
              <a:spAutoFit/>
            </a:bodyPr>
            <a:lstStyle/>
            <a:p>
              <a:r>
                <a:rPr lang="en-US" dirty="0" err="1" smtClean="0"/>
                <a:t>d</a:t>
              </a:r>
              <a:r>
                <a:rPr lang="en-US" dirty="0" smtClean="0"/>
                <a:t/>
              </a:r>
              <a:br>
                <a:rPr lang="en-US" dirty="0" smtClean="0"/>
              </a:br>
              <a:r>
                <a:rPr lang="en-US" dirty="0" smtClean="0"/>
                <a:t>46</a:t>
              </a:r>
              <a:endParaRPr lang="en-US" dirty="0"/>
            </a:p>
          </p:txBody>
        </p:sp>
        <p:sp>
          <p:nvSpPr>
            <p:cNvPr id="45" name="TextBox 44"/>
            <p:cNvSpPr txBox="1"/>
            <p:nvPr/>
          </p:nvSpPr>
          <p:spPr>
            <a:xfrm>
              <a:off x="4927825" y="4704965"/>
              <a:ext cx="576552" cy="646331"/>
            </a:xfrm>
            <a:prstGeom prst="rect">
              <a:avLst/>
            </a:prstGeom>
            <a:noFill/>
          </p:spPr>
          <p:txBody>
            <a:bodyPr wrap="square" rtlCol="0">
              <a:spAutoFit/>
            </a:bodyPr>
            <a:lstStyle/>
            <a:p>
              <a:r>
                <a:rPr lang="en-US" dirty="0" smtClean="0"/>
                <a:t>47</a:t>
              </a:r>
              <a:br>
                <a:rPr lang="en-US" dirty="0" smtClean="0"/>
              </a:br>
              <a:r>
                <a:rPr lang="en-US" dirty="0" err="1" smtClean="0"/>
                <a:t>r</a:t>
              </a:r>
              <a:endParaRPr lang="en-US" dirty="0"/>
            </a:p>
          </p:txBody>
        </p:sp>
        <p:sp>
          <p:nvSpPr>
            <p:cNvPr id="46" name="Rectangle 45"/>
            <p:cNvSpPr/>
            <p:nvPr/>
          </p:nvSpPr>
          <p:spPr>
            <a:xfrm>
              <a:off x="5548908" y="6392965"/>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endParaRPr lang="en-US" dirty="0"/>
            </a:p>
          </p:txBody>
        </p:sp>
        <p:sp>
          <p:nvSpPr>
            <p:cNvPr id="47" name="Rectangle 46"/>
            <p:cNvSpPr/>
            <p:nvPr/>
          </p:nvSpPr>
          <p:spPr>
            <a:xfrm>
              <a:off x="6440527" y="6392965"/>
              <a:ext cx="670047" cy="3661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cxnSp>
          <p:nvCxnSpPr>
            <p:cNvPr id="48" name="Straight Connector 47"/>
            <p:cNvCxnSpPr/>
            <p:nvPr/>
          </p:nvCxnSpPr>
          <p:spPr>
            <a:xfrm rot="5400000">
              <a:off x="5949340" y="6051093"/>
              <a:ext cx="397274" cy="321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296382" y="6026179"/>
              <a:ext cx="612573" cy="360755"/>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644586" y="5656847"/>
              <a:ext cx="576552" cy="369332"/>
            </a:xfrm>
            <a:prstGeom prst="rect">
              <a:avLst/>
            </a:prstGeom>
            <a:noFill/>
          </p:spPr>
          <p:txBody>
            <a:bodyPr wrap="square" rtlCol="0">
              <a:spAutoFit/>
            </a:bodyPr>
            <a:lstStyle/>
            <a:p>
              <a:r>
                <a:rPr lang="en-US" dirty="0" smtClean="0"/>
                <a:t>45</a:t>
              </a:r>
              <a:endParaRPr lang="en-US" dirty="0"/>
            </a:p>
          </p:txBody>
        </p:sp>
        <p:sp>
          <p:nvSpPr>
            <p:cNvPr id="51" name="TextBox 50"/>
            <p:cNvSpPr txBox="1"/>
            <p:nvPr/>
          </p:nvSpPr>
          <p:spPr>
            <a:xfrm>
              <a:off x="7110574" y="6206302"/>
              <a:ext cx="576552" cy="646331"/>
            </a:xfrm>
            <a:prstGeom prst="rect">
              <a:avLst/>
            </a:prstGeom>
            <a:noFill/>
          </p:spPr>
          <p:txBody>
            <a:bodyPr wrap="square" rtlCol="0">
              <a:spAutoFit/>
            </a:bodyPr>
            <a:lstStyle/>
            <a:p>
              <a:r>
                <a:rPr lang="en-US" dirty="0" err="1" smtClean="0"/>
                <a:t>v</a:t>
              </a:r>
              <a:r>
                <a:rPr lang="en-US" dirty="0" smtClean="0"/>
                <a:t/>
              </a:r>
              <a:br>
                <a:rPr lang="en-US" dirty="0" smtClean="0"/>
              </a:br>
              <a:r>
                <a:rPr lang="en-US" dirty="0" smtClean="0"/>
                <a:t>44</a:t>
              </a:r>
              <a:endParaRPr lang="en-US" dirty="0"/>
            </a:p>
          </p:txBody>
        </p:sp>
      </p:grpSp>
      <p:sp>
        <p:nvSpPr>
          <p:cNvPr id="52" name="TextBox 51"/>
          <p:cNvSpPr txBox="1"/>
          <p:nvPr/>
        </p:nvSpPr>
        <p:spPr>
          <a:xfrm>
            <a:off x="7351993" y="5068824"/>
            <a:ext cx="1615711" cy="369332"/>
          </a:xfrm>
          <a:prstGeom prst="rect">
            <a:avLst/>
          </a:prstGeom>
          <a:noFill/>
        </p:spPr>
        <p:txBody>
          <a:bodyPr wrap="square" rtlCol="0">
            <a:spAutoFit/>
          </a:bodyPr>
          <a:lstStyle/>
          <a:p>
            <a:r>
              <a:rPr lang="en-US" dirty="0" smtClean="0"/>
              <a:t>5. </a:t>
            </a:r>
            <a:r>
              <a:rPr lang="en-US" dirty="0" err="1" smtClean="0"/>
              <a:t>v</a:t>
            </a:r>
            <a:r>
              <a:rPr lang="en-US" dirty="0" smtClean="0"/>
              <a:t> is</a:t>
            </a:r>
            <a:r>
              <a:rPr lang="en-US" dirty="0" smtClean="0">
                <a:sym typeface="Wingdings"/>
              </a:rPr>
              <a:t> received </a:t>
            </a:r>
            <a:endParaRPr lang="en-US" dirty="0"/>
          </a:p>
        </p:txBody>
      </p:sp>
      <p:sp>
        <p:nvSpPr>
          <p:cNvPr id="53" name="TextBox 52"/>
          <p:cNvSpPr txBox="1"/>
          <p:nvPr/>
        </p:nvSpPr>
        <p:spPr>
          <a:xfrm>
            <a:off x="6558650" y="6128330"/>
            <a:ext cx="2587819" cy="646331"/>
          </a:xfrm>
          <a:prstGeom prst="rect">
            <a:avLst/>
          </a:prstGeom>
          <a:noFill/>
        </p:spPr>
        <p:txBody>
          <a:bodyPr wrap="square" rtlCol="0">
            <a:spAutoFit/>
          </a:bodyPr>
          <a:lstStyle/>
          <a:p>
            <a:r>
              <a:rPr lang="en-US" dirty="0" smtClean="0"/>
              <a:t>000    1011 transmitted</a:t>
            </a:r>
          </a:p>
          <a:p>
            <a:r>
              <a:rPr lang="en-US" dirty="0" smtClean="0"/>
              <a:t>NYT       </a:t>
            </a:r>
            <a:r>
              <a:rPr lang="en-US" dirty="0" err="1" smtClean="0"/>
              <a:t>v</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a:t>
            </a:r>
            <a:endParaRPr lang="en-US" dirty="0"/>
          </a:p>
        </p:txBody>
      </p:sp>
      <p:pic>
        <p:nvPicPr>
          <p:cNvPr id="3" name="Picture 2" descr="Screen Shot 2013-10-15 at 7.48.59 AM.png"/>
          <p:cNvPicPr>
            <a:picLocks noChangeAspect="1"/>
          </p:cNvPicPr>
          <p:nvPr/>
        </p:nvPicPr>
        <p:blipFill>
          <a:blip r:embed="rId2"/>
          <a:stretch>
            <a:fillRect/>
          </a:stretch>
        </p:blipFill>
        <p:spPr>
          <a:xfrm>
            <a:off x="1583232" y="0"/>
            <a:ext cx="597753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Non-Binary Huffman 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 is the radix of our number system. </a:t>
            </a:r>
            <a:r>
              <a:rPr lang="en-US" dirty="0" err="1" smtClean="0"/>
              <a:t>r</a:t>
            </a:r>
            <a:r>
              <a:rPr lang="en-US" dirty="0" smtClean="0"/>
              <a:t> = 2 (binary) says every interior node has two edges labeled 0 and 1 where {0,1} is the alphabet. </a:t>
            </a:r>
            <a:r>
              <a:rPr lang="en-US" dirty="0" err="1" smtClean="0"/>
              <a:t>r</a:t>
            </a:r>
            <a:r>
              <a:rPr lang="en-US" dirty="0" smtClean="0"/>
              <a:t> = 3 says every interior node has three edges labeled 0, 1, and 2. </a:t>
            </a:r>
          </a:p>
          <a:p>
            <a:r>
              <a:rPr lang="en-US" dirty="0" smtClean="0"/>
              <a:t>number of characters = </a:t>
            </a:r>
            <a:r>
              <a:rPr lang="en-US" dirty="0" err="1" smtClean="0"/>
              <a:t>r</a:t>
            </a:r>
            <a:r>
              <a:rPr lang="en-US" dirty="0" smtClean="0"/>
              <a:t> + </a:t>
            </a:r>
            <a:r>
              <a:rPr lang="en-US" b="1" dirty="0" smtClean="0"/>
              <a:t>a</a:t>
            </a:r>
            <a:r>
              <a:rPr lang="en-US" dirty="0" smtClean="0"/>
              <a:t>(r-1) where </a:t>
            </a:r>
            <a:r>
              <a:rPr lang="en-US" dirty="0" err="1" smtClean="0"/>
              <a:t>r</a:t>
            </a:r>
            <a:r>
              <a:rPr lang="en-US" dirty="0" smtClean="0"/>
              <a:t> = size of alphabet and </a:t>
            </a:r>
            <a:r>
              <a:rPr lang="en-US" b="1" dirty="0" smtClean="0"/>
              <a:t>a </a:t>
            </a:r>
            <a:r>
              <a:rPr lang="en-US" dirty="0" smtClean="0"/>
              <a:t>an integer. If </a:t>
            </a:r>
            <a:r>
              <a:rPr lang="en-US" b="1" dirty="0" smtClean="0"/>
              <a:t>a</a:t>
            </a:r>
            <a:r>
              <a:rPr lang="en-US" dirty="0" smtClean="0"/>
              <a:t> is not an integer increase the number of symbols so </a:t>
            </a:r>
            <a:r>
              <a:rPr lang="en-US" b="1" dirty="0" smtClean="0"/>
              <a:t>a</a:t>
            </a:r>
            <a:r>
              <a:rPr lang="en-US" dirty="0" smtClean="0"/>
              <a:t> is an integer. These symbols are called dummies and are assigned probability 0.0.</a:t>
            </a:r>
          </a:p>
          <a:p>
            <a:r>
              <a:rPr lang="en-US" dirty="0" smtClean="0"/>
              <a:t>Combine </a:t>
            </a:r>
            <a:r>
              <a:rPr lang="en-US" dirty="0" err="1" smtClean="0"/>
              <a:t>r</a:t>
            </a:r>
            <a:r>
              <a:rPr lang="en-US" dirty="0" smtClean="0"/>
              <a:t> symbols at a time when creating a new Huffman tree!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descr="Screen Shot 2013-10-08 at 9.10.54 AM.png"/>
          <p:cNvPicPr>
            <a:picLocks noChangeAspect="1"/>
          </p:cNvPicPr>
          <p:nvPr/>
        </p:nvPicPr>
        <p:blipFill>
          <a:blip r:embed="rId3"/>
          <a:stretch>
            <a:fillRect/>
          </a:stretch>
        </p:blipFill>
        <p:spPr>
          <a:xfrm>
            <a:off x="5106014" y="4706233"/>
            <a:ext cx="3390900" cy="2032000"/>
          </a:xfrm>
          <a:prstGeom prst="rect">
            <a:avLst/>
          </a:prstGeom>
        </p:spPr>
      </p:pic>
      <p:sp>
        <p:nvSpPr>
          <p:cNvPr id="7" name="Rectangle 6"/>
          <p:cNvSpPr/>
          <p:nvPr/>
        </p:nvSpPr>
        <p:spPr>
          <a:xfrm>
            <a:off x="2641231" y="3910749"/>
            <a:ext cx="693421" cy="485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3-10-09 at 11.31.52 AM.png"/>
          <p:cNvPicPr>
            <a:picLocks noChangeAspect="1"/>
          </p:cNvPicPr>
          <p:nvPr/>
        </p:nvPicPr>
        <p:blipFill>
          <a:blip r:embed="rId4"/>
          <a:stretch>
            <a:fillRect/>
          </a:stretch>
        </p:blipFill>
        <p:spPr>
          <a:xfrm>
            <a:off x="255666" y="1525318"/>
            <a:ext cx="2197100" cy="2654300"/>
          </a:xfrm>
          <a:prstGeom prst="rect">
            <a:avLst/>
          </a:prstGeom>
        </p:spPr>
      </p:pic>
      <p:pic>
        <p:nvPicPr>
          <p:cNvPr id="10" name="Picture 9" descr="Screen Shot 2013-10-09 at 11.33.14 AM.png"/>
          <p:cNvPicPr>
            <a:picLocks noChangeAspect="1"/>
          </p:cNvPicPr>
          <p:nvPr/>
        </p:nvPicPr>
        <p:blipFill>
          <a:blip r:embed="rId5"/>
          <a:stretch>
            <a:fillRect/>
          </a:stretch>
        </p:blipFill>
        <p:spPr>
          <a:xfrm>
            <a:off x="1633815" y="1417638"/>
            <a:ext cx="2463800" cy="2095500"/>
          </a:xfrm>
          <a:prstGeom prst="rect">
            <a:avLst/>
          </a:prstGeom>
        </p:spPr>
      </p:pic>
      <p:pic>
        <p:nvPicPr>
          <p:cNvPr id="11" name="Picture 10" descr="Screen Shot 2013-10-09 at 11.33.41 AM.png"/>
          <p:cNvPicPr>
            <a:picLocks noChangeAspect="1"/>
          </p:cNvPicPr>
          <p:nvPr/>
        </p:nvPicPr>
        <p:blipFill>
          <a:blip r:embed="rId6"/>
          <a:stretch>
            <a:fillRect/>
          </a:stretch>
        </p:blipFill>
        <p:spPr>
          <a:xfrm>
            <a:off x="1541292" y="3475746"/>
            <a:ext cx="3124200" cy="596900"/>
          </a:xfrm>
          <a:prstGeom prst="rect">
            <a:avLst/>
          </a:prstGeom>
        </p:spPr>
      </p:pic>
      <p:pic>
        <p:nvPicPr>
          <p:cNvPr id="12" name="Picture 11" descr="Screen Shot 2013-10-09 at 11.42.32 AM.png"/>
          <p:cNvPicPr>
            <a:picLocks noChangeAspect="1"/>
          </p:cNvPicPr>
          <p:nvPr/>
        </p:nvPicPr>
        <p:blipFill>
          <a:blip r:embed="rId7"/>
          <a:stretch>
            <a:fillRect/>
          </a:stretch>
        </p:blipFill>
        <p:spPr>
          <a:xfrm>
            <a:off x="4086691" y="2556850"/>
            <a:ext cx="1765300" cy="965200"/>
          </a:xfrm>
          <a:prstGeom prst="rect">
            <a:avLst/>
          </a:prstGeom>
        </p:spPr>
      </p:pic>
      <p:pic>
        <p:nvPicPr>
          <p:cNvPr id="13" name="Picture 12" descr="Screen Shot 2013-10-09 at 11.44.05 AM.png"/>
          <p:cNvPicPr>
            <a:picLocks noChangeAspect="1"/>
          </p:cNvPicPr>
          <p:nvPr/>
        </p:nvPicPr>
        <p:blipFill>
          <a:blip r:embed="rId8"/>
          <a:stretch>
            <a:fillRect/>
          </a:stretch>
        </p:blipFill>
        <p:spPr>
          <a:xfrm>
            <a:off x="4725697" y="3426339"/>
            <a:ext cx="736600" cy="457200"/>
          </a:xfrm>
          <a:prstGeom prst="rect">
            <a:avLst/>
          </a:prstGeom>
        </p:spPr>
      </p:pic>
      <p:pic>
        <p:nvPicPr>
          <p:cNvPr id="14" name="Picture 13" descr="Screen Shot 2013-10-09 at 11.46.11 AM.png"/>
          <p:cNvPicPr>
            <a:picLocks noChangeAspect="1"/>
          </p:cNvPicPr>
          <p:nvPr/>
        </p:nvPicPr>
        <p:blipFill>
          <a:blip r:embed="rId9"/>
          <a:stretch>
            <a:fillRect/>
          </a:stretch>
        </p:blipFill>
        <p:spPr>
          <a:xfrm>
            <a:off x="5836409" y="1178139"/>
            <a:ext cx="2298700" cy="1993900"/>
          </a:xfrm>
          <a:prstGeom prst="rect">
            <a:avLst/>
          </a:prstGeom>
        </p:spPr>
      </p:pic>
      <p:pic>
        <p:nvPicPr>
          <p:cNvPr id="15" name="Picture 14" descr="Screen Shot 2013-10-09 at 11.49.48 AM.png"/>
          <p:cNvPicPr>
            <a:picLocks noChangeAspect="1"/>
          </p:cNvPicPr>
          <p:nvPr/>
        </p:nvPicPr>
        <p:blipFill>
          <a:blip r:embed="rId10"/>
          <a:stretch>
            <a:fillRect/>
          </a:stretch>
        </p:blipFill>
        <p:spPr>
          <a:xfrm>
            <a:off x="53309" y="4448651"/>
            <a:ext cx="4612183" cy="2409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490"/>
            <a:ext cx="8229600" cy="1143000"/>
          </a:xfrm>
        </p:spPr>
        <p:txBody>
          <a:bodyPr>
            <a:normAutofit fontScale="90000"/>
          </a:bodyPr>
          <a:lstStyle/>
          <a:p>
            <a:r>
              <a:rPr lang="en-US" dirty="0" smtClean="0"/>
              <a:t>If we didn’t use dummy nodes, can we do better?</a:t>
            </a:r>
            <a:endParaRPr lang="en-US" dirty="0"/>
          </a:p>
        </p:txBody>
      </p:sp>
      <p:pic>
        <p:nvPicPr>
          <p:cNvPr id="4" name="Picture 3" descr="Screen Shot 2013-10-09 at 11.49.48 AM.png"/>
          <p:cNvPicPr>
            <a:picLocks noChangeAspect="1"/>
          </p:cNvPicPr>
          <p:nvPr/>
        </p:nvPicPr>
        <p:blipFill>
          <a:blip r:embed="rId2"/>
          <a:stretch>
            <a:fillRect/>
          </a:stretch>
        </p:blipFill>
        <p:spPr>
          <a:xfrm>
            <a:off x="0" y="1187645"/>
            <a:ext cx="3841305" cy="2006652"/>
          </a:xfrm>
          <a:prstGeom prst="rect">
            <a:avLst/>
          </a:prstGeom>
        </p:spPr>
      </p:pic>
      <p:pic>
        <p:nvPicPr>
          <p:cNvPr id="5" name="Picture 4" descr="Screen Shot 2013-10-09 at 11.52.11 AM.png"/>
          <p:cNvPicPr>
            <a:picLocks noChangeAspect="1"/>
          </p:cNvPicPr>
          <p:nvPr/>
        </p:nvPicPr>
        <p:blipFill>
          <a:blip r:embed="rId3"/>
          <a:stretch>
            <a:fillRect/>
          </a:stretch>
        </p:blipFill>
        <p:spPr>
          <a:xfrm>
            <a:off x="2758213" y="1417638"/>
            <a:ext cx="4635679" cy="815720"/>
          </a:xfrm>
          <a:prstGeom prst="rect">
            <a:avLst/>
          </a:prstGeom>
        </p:spPr>
      </p:pic>
      <p:pic>
        <p:nvPicPr>
          <p:cNvPr id="6" name="Picture 5" descr="Screen Shot 2013-10-09 at 11.54.55 AM.png"/>
          <p:cNvPicPr>
            <a:picLocks noChangeAspect="1"/>
          </p:cNvPicPr>
          <p:nvPr/>
        </p:nvPicPr>
        <p:blipFill>
          <a:blip r:embed="rId4"/>
          <a:stretch>
            <a:fillRect/>
          </a:stretch>
        </p:blipFill>
        <p:spPr>
          <a:xfrm>
            <a:off x="1" y="3194297"/>
            <a:ext cx="4456592" cy="1616035"/>
          </a:xfrm>
          <a:prstGeom prst="rect">
            <a:avLst/>
          </a:prstGeom>
        </p:spPr>
      </p:pic>
      <p:pic>
        <p:nvPicPr>
          <p:cNvPr id="7" name="Picture 6" descr="Screen Shot 2013-10-09 at 11.55.09 AM.png"/>
          <p:cNvPicPr>
            <a:picLocks noChangeAspect="1"/>
          </p:cNvPicPr>
          <p:nvPr/>
        </p:nvPicPr>
        <p:blipFill>
          <a:blip r:embed="rId5"/>
          <a:stretch>
            <a:fillRect/>
          </a:stretch>
        </p:blipFill>
        <p:spPr>
          <a:xfrm>
            <a:off x="5378067" y="2968772"/>
            <a:ext cx="981242" cy="1277306"/>
          </a:xfrm>
          <a:prstGeom prst="rect">
            <a:avLst/>
          </a:prstGeom>
        </p:spPr>
      </p:pic>
      <p:pic>
        <p:nvPicPr>
          <p:cNvPr id="8" name="Picture 7" descr="Screen Shot 2013-10-09 at 11.55.19 AM.png"/>
          <p:cNvPicPr>
            <a:picLocks noChangeAspect="1"/>
          </p:cNvPicPr>
          <p:nvPr/>
        </p:nvPicPr>
        <p:blipFill>
          <a:blip r:embed="rId6"/>
          <a:stretch>
            <a:fillRect/>
          </a:stretch>
        </p:blipFill>
        <p:spPr>
          <a:xfrm>
            <a:off x="6279897" y="2642260"/>
            <a:ext cx="2864103" cy="1931038"/>
          </a:xfrm>
          <a:prstGeom prst="rect">
            <a:avLst/>
          </a:prstGeom>
        </p:spPr>
      </p:pic>
      <p:pic>
        <p:nvPicPr>
          <p:cNvPr id="9" name="Picture 8" descr="Screen Shot 2013-10-09 at 11.57.57 AM.png"/>
          <p:cNvPicPr>
            <a:picLocks noChangeAspect="1"/>
          </p:cNvPicPr>
          <p:nvPr/>
        </p:nvPicPr>
        <p:blipFill>
          <a:blip r:embed="rId7"/>
          <a:stretch>
            <a:fillRect/>
          </a:stretch>
        </p:blipFill>
        <p:spPr>
          <a:xfrm>
            <a:off x="1" y="5145246"/>
            <a:ext cx="4277393" cy="1498296"/>
          </a:xfrm>
          <a:prstGeom prst="rect">
            <a:avLst/>
          </a:prstGeom>
        </p:spPr>
      </p:pic>
      <p:pic>
        <p:nvPicPr>
          <p:cNvPr id="10" name="Picture 9" descr="Screen Shot 2013-10-09 at 11.58.08 AM.png"/>
          <p:cNvPicPr>
            <a:picLocks noChangeAspect="1"/>
          </p:cNvPicPr>
          <p:nvPr/>
        </p:nvPicPr>
        <p:blipFill>
          <a:blip r:embed="rId8"/>
          <a:stretch>
            <a:fillRect/>
          </a:stretch>
        </p:blipFill>
        <p:spPr>
          <a:xfrm>
            <a:off x="5374164" y="4810332"/>
            <a:ext cx="952479" cy="1198810"/>
          </a:xfrm>
          <a:prstGeom prst="rect">
            <a:avLst/>
          </a:prstGeom>
        </p:spPr>
      </p:pic>
      <p:pic>
        <p:nvPicPr>
          <p:cNvPr id="11" name="Picture 10" descr="Screen Shot 2013-10-09 at 11.58.14 AM.png"/>
          <p:cNvPicPr>
            <a:picLocks noChangeAspect="1"/>
          </p:cNvPicPr>
          <p:nvPr/>
        </p:nvPicPr>
        <p:blipFill>
          <a:blip r:embed="rId9"/>
          <a:stretch>
            <a:fillRect/>
          </a:stretch>
        </p:blipFill>
        <p:spPr>
          <a:xfrm>
            <a:off x="6601669" y="4622800"/>
            <a:ext cx="2085131" cy="1435915"/>
          </a:xfrm>
          <a:prstGeom prst="rect">
            <a:avLst/>
          </a:prstGeom>
        </p:spPr>
      </p:pic>
      <p:pic>
        <p:nvPicPr>
          <p:cNvPr id="12" name="Picture 11" descr="Screen Shot 2013-10-09 at 11.58.23 AM.png"/>
          <p:cNvPicPr>
            <a:picLocks noChangeAspect="1"/>
          </p:cNvPicPr>
          <p:nvPr/>
        </p:nvPicPr>
        <p:blipFill>
          <a:blip r:embed="rId10"/>
          <a:stretch>
            <a:fillRect/>
          </a:stretch>
        </p:blipFill>
        <p:spPr>
          <a:xfrm>
            <a:off x="5378067" y="6040010"/>
            <a:ext cx="3765932" cy="222427"/>
          </a:xfrm>
          <a:prstGeom prst="rect">
            <a:avLst/>
          </a:prstGeom>
        </p:spPr>
      </p:pic>
      <p:sp>
        <p:nvSpPr>
          <p:cNvPr id="13" name="TextBox 12"/>
          <p:cNvSpPr txBox="1"/>
          <p:nvPr/>
        </p:nvSpPr>
        <p:spPr>
          <a:xfrm>
            <a:off x="6817358" y="1807505"/>
            <a:ext cx="1750107" cy="369332"/>
          </a:xfrm>
          <a:prstGeom prst="rect">
            <a:avLst/>
          </a:prstGeom>
          <a:noFill/>
        </p:spPr>
        <p:txBody>
          <a:bodyPr wrap="square" rtlCol="0">
            <a:spAutoFit/>
          </a:bodyPr>
          <a:lstStyle/>
          <a:p>
            <a:pPr algn="r"/>
            <a:r>
              <a:rPr lang="en-US" dirty="0" smtClean="0">
                <a:solidFill>
                  <a:srgbClr val="FF0000"/>
                </a:solidFill>
              </a:rPr>
              <a:t>is optimal!</a:t>
            </a:r>
            <a:endParaRPr lang="en-US" dirty="0">
              <a:solidFill>
                <a:srgbClr val="FF0000"/>
              </a:solidFill>
            </a:endParaRPr>
          </a:p>
        </p:txBody>
      </p:sp>
      <p:sp>
        <p:nvSpPr>
          <p:cNvPr id="14" name="TextBox 13"/>
          <p:cNvSpPr txBox="1"/>
          <p:nvPr/>
        </p:nvSpPr>
        <p:spPr>
          <a:xfrm>
            <a:off x="5944720" y="708978"/>
            <a:ext cx="973906" cy="461665"/>
          </a:xfrm>
          <a:prstGeom prst="rect">
            <a:avLst/>
          </a:prstGeom>
          <a:noFill/>
        </p:spPr>
        <p:txBody>
          <a:bodyPr wrap="square" rtlCol="0">
            <a:spAutoFit/>
          </a:bodyPr>
          <a:lstStyle/>
          <a:p>
            <a:r>
              <a:rPr lang="en-US" sz="2400" dirty="0" smtClean="0">
                <a:solidFill>
                  <a:srgbClr val="FF0000"/>
                </a:solidFill>
              </a:rPr>
              <a:t>NO!</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Huffman</a:t>
            </a:r>
            <a:endParaRPr lang="en-US" dirty="0"/>
          </a:p>
        </p:txBody>
      </p:sp>
      <p:sp>
        <p:nvSpPr>
          <p:cNvPr id="3" name="Content Placeholder 2"/>
          <p:cNvSpPr>
            <a:spLocks noGrp="1"/>
          </p:cNvSpPr>
          <p:nvPr>
            <p:ph idx="1"/>
          </p:nvPr>
        </p:nvSpPr>
        <p:spPr/>
        <p:txBody>
          <a:bodyPr/>
          <a:lstStyle/>
          <a:p>
            <a:r>
              <a:rPr lang="en-US" dirty="0" smtClean="0"/>
              <a:t>Adaptive Huffman refers to the process of building a Huffman code based on the characters already seen in the input. The code created from the last character seen is now reconstructed for the next character seen in the input stream. This process continues until all the characters have been seen.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pic>
        <p:nvPicPr>
          <p:cNvPr id="4" name="Picture 3" descr="Screen Shot 2013-10-14 at 11.57.54 AM.png"/>
          <p:cNvPicPr>
            <a:picLocks noChangeAspect="1"/>
          </p:cNvPicPr>
          <p:nvPr/>
        </p:nvPicPr>
        <p:blipFill>
          <a:blip r:embed="rId3"/>
          <a:stretch>
            <a:fillRect/>
          </a:stretch>
        </p:blipFill>
        <p:spPr>
          <a:xfrm>
            <a:off x="344709" y="1301092"/>
            <a:ext cx="2354961" cy="2204844"/>
          </a:xfrm>
          <a:prstGeom prst="rect">
            <a:avLst/>
          </a:prstGeom>
        </p:spPr>
      </p:pic>
      <p:pic>
        <p:nvPicPr>
          <p:cNvPr id="6" name="Picture 5" descr="Screen Shot 2013-10-14 at 11.59.52 AM.png"/>
          <p:cNvPicPr>
            <a:picLocks noChangeAspect="1"/>
          </p:cNvPicPr>
          <p:nvPr/>
        </p:nvPicPr>
        <p:blipFill>
          <a:blip r:embed="rId4"/>
          <a:stretch>
            <a:fillRect/>
          </a:stretch>
        </p:blipFill>
        <p:spPr>
          <a:xfrm>
            <a:off x="2419194" y="1328249"/>
            <a:ext cx="1810518" cy="1998495"/>
          </a:xfrm>
          <a:prstGeom prst="rect">
            <a:avLst/>
          </a:prstGeom>
        </p:spPr>
      </p:pic>
      <p:pic>
        <p:nvPicPr>
          <p:cNvPr id="7" name="Picture 6" descr="Screen Shot 2013-10-14 at 11.59.59 AM.png"/>
          <p:cNvPicPr>
            <a:picLocks noChangeAspect="1"/>
          </p:cNvPicPr>
          <p:nvPr/>
        </p:nvPicPr>
        <p:blipFill>
          <a:blip r:embed="rId5"/>
          <a:stretch>
            <a:fillRect/>
          </a:stretch>
        </p:blipFill>
        <p:spPr>
          <a:xfrm>
            <a:off x="4333087" y="1542612"/>
            <a:ext cx="4236243" cy="394436"/>
          </a:xfrm>
          <a:prstGeom prst="rect">
            <a:avLst/>
          </a:prstGeom>
        </p:spPr>
      </p:pic>
      <p:sp>
        <p:nvSpPr>
          <p:cNvPr id="8" name="TextBox 7"/>
          <p:cNvSpPr txBox="1"/>
          <p:nvPr/>
        </p:nvSpPr>
        <p:spPr>
          <a:xfrm>
            <a:off x="4247386" y="1773437"/>
            <a:ext cx="4073666" cy="1277273"/>
          </a:xfrm>
          <a:prstGeom prst="rect">
            <a:avLst/>
          </a:prstGeom>
          <a:noFill/>
        </p:spPr>
        <p:txBody>
          <a:bodyPr wrap="square" rtlCol="0">
            <a:spAutoFit/>
          </a:bodyPr>
          <a:lstStyle/>
          <a:p>
            <a:r>
              <a:rPr lang="en-US" sz="1100" dirty="0" smtClean="0">
                <a:latin typeface="Courier New"/>
              </a:rPr>
              <a:t>Some nodes are internal and the others are external nodes.</a:t>
            </a:r>
          </a:p>
          <a:p>
            <a:endParaRPr lang="en-US" sz="1100" dirty="0" smtClean="0">
              <a:latin typeface="Courier New"/>
            </a:endParaRPr>
          </a:p>
          <a:p>
            <a:r>
              <a:rPr lang="en-US" sz="1100" dirty="0" smtClean="0">
                <a:latin typeface="Courier New"/>
              </a:rPr>
              <a:t>We wish to number the nodes using </a:t>
            </a:r>
            <a:r>
              <a:rPr lang="en-US" sz="1100" dirty="0" err="1" smtClean="0">
                <a:latin typeface="Courier New"/>
              </a:rPr>
              <a:t>ni</a:t>
            </a:r>
            <a:r>
              <a:rPr lang="en-US" sz="1100" dirty="0" smtClean="0">
                <a:latin typeface="Courier New"/>
              </a:rPr>
              <a:t> and represent its probability as a weight </a:t>
            </a:r>
            <a:r>
              <a:rPr lang="en-US" sz="1100" dirty="0" err="1" smtClean="0">
                <a:latin typeface="Courier New"/>
              </a:rPr>
              <a:t>wi</a:t>
            </a:r>
            <a:r>
              <a:rPr lang="en-US" sz="1100" dirty="0" smtClean="0">
                <a:latin typeface="Courier New"/>
              </a:rPr>
              <a:t>. The weight of an internal node is the sum of the weights of its children.</a:t>
            </a:r>
            <a:endParaRPr lang="en-US" sz="1100" dirty="0">
              <a:latin typeface="Courier New"/>
            </a:endParaRPr>
          </a:p>
        </p:txBody>
      </p:sp>
      <p:pic>
        <p:nvPicPr>
          <p:cNvPr id="9" name="Picture 8" descr="Screen Shot 2013-10-14 at 12.05.15 PM.png"/>
          <p:cNvPicPr>
            <a:picLocks noChangeAspect="1"/>
          </p:cNvPicPr>
          <p:nvPr/>
        </p:nvPicPr>
        <p:blipFill>
          <a:blip r:embed="rId6"/>
          <a:stretch>
            <a:fillRect/>
          </a:stretch>
        </p:blipFill>
        <p:spPr>
          <a:xfrm>
            <a:off x="117852" y="3767575"/>
            <a:ext cx="6964390" cy="751142"/>
          </a:xfrm>
          <a:prstGeom prst="rect">
            <a:avLst/>
          </a:prstGeom>
        </p:spPr>
      </p:pic>
      <p:pic>
        <p:nvPicPr>
          <p:cNvPr id="10" name="Picture 9" descr="Screen Shot 2013-10-14 at 12.10.00 PM.png"/>
          <p:cNvPicPr>
            <a:picLocks noChangeAspect="1"/>
          </p:cNvPicPr>
          <p:nvPr/>
        </p:nvPicPr>
        <p:blipFill>
          <a:blip r:embed="rId7"/>
          <a:stretch>
            <a:fillRect/>
          </a:stretch>
        </p:blipFill>
        <p:spPr>
          <a:xfrm>
            <a:off x="2303038" y="4199332"/>
            <a:ext cx="2284953" cy="2453641"/>
          </a:xfrm>
          <a:prstGeom prst="rect">
            <a:avLst/>
          </a:prstGeom>
        </p:spPr>
      </p:pic>
      <p:sp>
        <p:nvSpPr>
          <p:cNvPr id="11" name="TextBox 10"/>
          <p:cNvSpPr txBox="1"/>
          <p:nvPr/>
        </p:nvSpPr>
        <p:spPr>
          <a:xfrm>
            <a:off x="2303038" y="6481571"/>
            <a:ext cx="2284953" cy="369332"/>
          </a:xfrm>
          <a:prstGeom prst="rect">
            <a:avLst/>
          </a:prstGeom>
          <a:noFill/>
        </p:spPr>
        <p:txBody>
          <a:bodyPr wrap="square" rtlCol="0">
            <a:spAutoFit/>
          </a:bodyPr>
          <a:lstStyle/>
          <a:p>
            <a:r>
              <a:rPr lang="en-US" dirty="0" smtClean="0"/>
              <a:t>Tree shown above</a:t>
            </a:r>
            <a:endParaRPr lang="en-US" dirty="0"/>
          </a:p>
        </p:txBody>
      </p:sp>
      <p:sp>
        <p:nvSpPr>
          <p:cNvPr id="12" name="TextBox 11"/>
          <p:cNvSpPr txBox="1"/>
          <p:nvPr/>
        </p:nvSpPr>
        <p:spPr>
          <a:xfrm>
            <a:off x="117852" y="4697953"/>
            <a:ext cx="1931245" cy="2031325"/>
          </a:xfrm>
          <a:prstGeom prst="rect">
            <a:avLst/>
          </a:prstGeom>
          <a:noFill/>
        </p:spPr>
        <p:txBody>
          <a:bodyPr wrap="square" rtlCol="0">
            <a:spAutoFit/>
          </a:bodyPr>
          <a:lstStyle/>
          <a:p>
            <a:r>
              <a:rPr lang="en-US" dirty="0" smtClean="0">
                <a:solidFill>
                  <a:srgbClr val="FF0000"/>
                </a:solidFill>
              </a:rPr>
              <a:t>This tree violates one of the sibling properties since w5 is not less or equal to w6 and w7 is not less or equal to w8!</a:t>
            </a:r>
            <a:endParaRPr lang="en-US" dirty="0">
              <a:solidFill>
                <a:srgbClr val="FF0000"/>
              </a:solidFill>
            </a:endParaRPr>
          </a:p>
        </p:txBody>
      </p:sp>
      <p:pic>
        <p:nvPicPr>
          <p:cNvPr id="13" name="Picture 12" descr="Screen Shot 2013-10-14 at 12.15.19 PM.png"/>
          <p:cNvPicPr>
            <a:picLocks noChangeAspect="1"/>
          </p:cNvPicPr>
          <p:nvPr/>
        </p:nvPicPr>
        <p:blipFill>
          <a:blip r:embed="rId8"/>
          <a:stretch>
            <a:fillRect/>
          </a:stretch>
        </p:blipFill>
        <p:spPr>
          <a:xfrm>
            <a:off x="4727857" y="4090258"/>
            <a:ext cx="3309631" cy="648356"/>
          </a:xfrm>
          <a:prstGeom prst="rect">
            <a:avLst/>
          </a:prstGeom>
        </p:spPr>
      </p:pic>
      <p:pic>
        <p:nvPicPr>
          <p:cNvPr id="14" name="Picture 13" descr="Screen Shot 2013-10-14 at 12.15.43 PM.png"/>
          <p:cNvPicPr>
            <a:picLocks noChangeAspect="1"/>
          </p:cNvPicPr>
          <p:nvPr/>
        </p:nvPicPr>
        <p:blipFill>
          <a:blip r:embed="rId9"/>
          <a:stretch>
            <a:fillRect/>
          </a:stretch>
        </p:blipFill>
        <p:spPr>
          <a:xfrm>
            <a:off x="5570741" y="4275551"/>
            <a:ext cx="3573260" cy="2578384"/>
          </a:xfrm>
          <a:prstGeom prst="rect">
            <a:avLst/>
          </a:prstGeom>
        </p:spPr>
      </p:pic>
      <p:sp>
        <p:nvSpPr>
          <p:cNvPr id="15" name="TextBox 14"/>
          <p:cNvSpPr txBox="1"/>
          <p:nvPr/>
        </p:nvSpPr>
        <p:spPr>
          <a:xfrm>
            <a:off x="1620579" y="3124178"/>
            <a:ext cx="7523421" cy="646331"/>
          </a:xfrm>
          <a:prstGeom prst="rect">
            <a:avLst/>
          </a:prstGeom>
          <a:noFill/>
        </p:spPr>
        <p:txBody>
          <a:bodyPr wrap="square" rtlCol="0">
            <a:spAutoFit/>
          </a:bodyPr>
          <a:lstStyle/>
          <a:p>
            <a:r>
              <a:rPr lang="en-US" dirty="0" smtClean="0">
                <a:solidFill>
                  <a:srgbClr val="FF0000"/>
                </a:solidFill>
              </a:rPr>
              <a:t>The Huffman code has changed but the sibling properties are preserved!</a:t>
            </a:r>
            <a:br>
              <a:rPr lang="en-US" dirty="0" smtClean="0">
                <a:solidFill>
                  <a:srgbClr val="FF0000"/>
                </a:solidFill>
              </a:rPr>
            </a:br>
            <a:r>
              <a:rPr lang="en-US" dirty="0" smtClean="0">
                <a:solidFill>
                  <a:srgbClr val="FF0000"/>
                </a:solidFill>
              </a:rPr>
              <a:t>This is how Adaptive Huffman constructs the tree after each character is seen.</a:t>
            </a:r>
            <a:endParaRPr lang="en-US" dirty="0">
              <a:solidFill>
                <a:srgbClr val="FF0000"/>
              </a:solidFill>
            </a:endParaRPr>
          </a:p>
        </p:txBody>
      </p:sp>
      <p:pic>
        <p:nvPicPr>
          <p:cNvPr id="17" name="Picture 16" descr="Screen Shot 2013-10-14 at 12.23.10 PM.png"/>
          <p:cNvPicPr>
            <a:picLocks noChangeAspect="1"/>
          </p:cNvPicPr>
          <p:nvPr/>
        </p:nvPicPr>
        <p:blipFill>
          <a:blip r:embed="rId10"/>
          <a:stretch>
            <a:fillRect/>
          </a:stretch>
        </p:blipFill>
        <p:spPr>
          <a:xfrm>
            <a:off x="4727857" y="5357678"/>
            <a:ext cx="1308100" cy="137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5"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Huffman Trees</a:t>
            </a:r>
            <a:endParaRPr lang="en-US" dirty="0"/>
          </a:p>
        </p:txBody>
      </p:sp>
      <p:sp>
        <p:nvSpPr>
          <p:cNvPr id="3" name="Content Placeholder 2"/>
          <p:cNvSpPr>
            <a:spLocks noGrp="1"/>
          </p:cNvSpPr>
          <p:nvPr>
            <p:ph idx="1"/>
          </p:nvPr>
        </p:nvSpPr>
        <p:spPr/>
        <p:txBody>
          <a:bodyPr/>
          <a:lstStyle/>
          <a:p>
            <a:r>
              <a:rPr lang="en-US" dirty="0" smtClean="0"/>
              <a:t>Show animation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characters</a:t>
            </a:r>
            <a:endParaRPr lang="en-US" dirty="0"/>
          </a:p>
        </p:txBody>
      </p:sp>
      <p:pic>
        <p:nvPicPr>
          <p:cNvPr id="4" name="Picture 3" descr="Screen Shot 2013-10-14 at 12.47.45 PM.png"/>
          <p:cNvPicPr>
            <a:picLocks noChangeAspect="1"/>
          </p:cNvPicPr>
          <p:nvPr/>
        </p:nvPicPr>
        <p:blipFill>
          <a:blip r:embed="rId3"/>
          <a:stretch>
            <a:fillRect/>
          </a:stretch>
        </p:blipFill>
        <p:spPr>
          <a:xfrm>
            <a:off x="457200" y="1417638"/>
            <a:ext cx="4635322" cy="493119"/>
          </a:xfrm>
          <a:prstGeom prst="rect">
            <a:avLst/>
          </a:prstGeom>
        </p:spPr>
      </p:pic>
      <p:pic>
        <p:nvPicPr>
          <p:cNvPr id="5" name="Picture 4" descr="Screen Shot 2013-10-14 at 12.48.11 PM.png"/>
          <p:cNvPicPr>
            <a:picLocks noChangeAspect="1"/>
          </p:cNvPicPr>
          <p:nvPr/>
        </p:nvPicPr>
        <p:blipFill>
          <a:blip r:embed="rId4"/>
          <a:stretch>
            <a:fillRect/>
          </a:stretch>
        </p:blipFill>
        <p:spPr>
          <a:xfrm>
            <a:off x="457201" y="1910758"/>
            <a:ext cx="5962786" cy="1222056"/>
          </a:xfrm>
          <a:prstGeom prst="rect">
            <a:avLst/>
          </a:prstGeom>
        </p:spPr>
      </p:pic>
      <p:pic>
        <p:nvPicPr>
          <p:cNvPr id="6" name="Picture 5" descr="Screen Shot 2013-10-14 at 12.48.31 PM.png"/>
          <p:cNvPicPr>
            <a:picLocks noChangeAspect="1"/>
          </p:cNvPicPr>
          <p:nvPr/>
        </p:nvPicPr>
        <p:blipFill>
          <a:blip r:embed="rId5"/>
          <a:stretch>
            <a:fillRect/>
          </a:stretch>
        </p:blipFill>
        <p:spPr>
          <a:xfrm>
            <a:off x="457200" y="3077431"/>
            <a:ext cx="7502969" cy="924207"/>
          </a:xfrm>
          <a:prstGeom prst="rect">
            <a:avLst/>
          </a:prstGeom>
        </p:spPr>
      </p:pic>
      <p:pic>
        <p:nvPicPr>
          <p:cNvPr id="7" name="Picture 6" descr="Screen Shot 2013-10-14 at 12.48.44 PM.png"/>
          <p:cNvPicPr>
            <a:picLocks noChangeAspect="1"/>
          </p:cNvPicPr>
          <p:nvPr/>
        </p:nvPicPr>
        <p:blipFill>
          <a:blip r:embed="rId6"/>
          <a:stretch>
            <a:fillRect/>
          </a:stretch>
        </p:blipFill>
        <p:spPr>
          <a:xfrm>
            <a:off x="589653" y="4083113"/>
            <a:ext cx="8448192" cy="879734"/>
          </a:xfrm>
          <a:prstGeom prst="rect">
            <a:avLst/>
          </a:prstGeom>
        </p:spPr>
      </p:pic>
      <p:pic>
        <p:nvPicPr>
          <p:cNvPr id="8" name="Picture 7" descr="Screen Shot 2013-10-14 at 12.49.03 PM.png"/>
          <p:cNvPicPr>
            <a:picLocks noChangeAspect="1"/>
          </p:cNvPicPr>
          <p:nvPr/>
        </p:nvPicPr>
        <p:blipFill>
          <a:blip r:embed="rId7"/>
          <a:stretch>
            <a:fillRect/>
          </a:stretch>
        </p:blipFill>
        <p:spPr>
          <a:xfrm>
            <a:off x="589653" y="4962847"/>
            <a:ext cx="8339114" cy="261710"/>
          </a:xfrm>
          <a:prstGeom prst="rect">
            <a:avLst/>
          </a:prstGeom>
        </p:spPr>
      </p:pic>
      <p:pic>
        <p:nvPicPr>
          <p:cNvPr id="9" name="Picture 8" descr="Screen Shot 2013-10-14 at 12.49.13 PM.png"/>
          <p:cNvPicPr>
            <a:picLocks noChangeAspect="1"/>
          </p:cNvPicPr>
          <p:nvPr/>
        </p:nvPicPr>
        <p:blipFill>
          <a:blip r:embed="rId8"/>
          <a:stretch>
            <a:fillRect/>
          </a:stretch>
        </p:blipFill>
        <p:spPr>
          <a:xfrm>
            <a:off x="589653" y="5361845"/>
            <a:ext cx="8554347" cy="208697"/>
          </a:xfrm>
          <a:prstGeom prst="rect">
            <a:avLst/>
          </a:prstGeom>
        </p:spPr>
      </p:pic>
      <p:pic>
        <p:nvPicPr>
          <p:cNvPr id="10" name="Picture 9" descr="Screen Shot 2013-10-14 at 12.49.21 PM.png"/>
          <p:cNvPicPr>
            <a:picLocks noChangeAspect="1"/>
          </p:cNvPicPr>
          <p:nvPr/>
        </p:nvPicPr>
        <p:blipFill>
          <a:blip r:embed="rId9"/>
          <a:stretch>
            <a:fillRect/>
          </a:stretch>
        </p:blipFill>
        <p:spPr>
          <a:xfrm>
            <a:off x="589653" y="5749735"/>
            <a:ext cx="8554347" cy="216976"/>
          </a:xfrm>
          <a:prstGeom prst="rect">
            <a:avLst/>
          </a:prstGeom>
        </p:spPr>
      </p:pic>
      <p:pic>
        <p:nvPicPr>
          <p:cNvPr id="11" name="Picture 10" descr="Screen Shot 2013-10-14 at 12.57.25 PM.png"/>
          <p:cNvPicPr>
            <a:picLocks noChangeAspect="1"/>
          </p:cNvPicPr>
          <p:nvPr/>
        </p:nvPicPr>
        <p:blipFill>
          <a:blip r:embed="rId10"/>
          <a:stretch>
            <a:fillRect/>
          </a:stretch>
        </p:blipFill>
        <p:spPr>
          <a:xfrm>
            <a:off x="7960169" y="0"/>
            <a:ext cx="1117679" cy="45752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Huffman</a:t>
            </a:r>
            <a:endParaRPr lang="en-US" dirty="0"/>
          </a:p>
        </p:txBody>
      </p:sp>
      <p:pic>
        <p:nvPicPr>
          <p:cNvPr id="6" name="Picture 5" descr="Screen Shot 2013-10-14 at 1.02.36 PM.png"/>
          <p:cNvPicPr>
            <a:picLocks noChangeAspect="1"/>
          </p:cNvPicPr>
          <p:nvPr/>
        </p:nvPicPr>
        <p:blipFill>
          <a:blip r:embed="rId2"/>
          <a:stretch>
            <a:fillRect/>
          </a:stretch>
        </p:blipFill>
        <p:spPr>
          <a:xfrm>
            <a:off x="747960" y="1417638"/>
            <a:ext cx="5929052" cy="848434"/>
          </a:xfrm>
          <a:prstGeom prst="rect">
            <a:avLst/>
          </a:prstGeom>
        </p:spPr>
      </p:pic>
      <p:pic>
        <p:nvPicPr>
          <p:cNvPr id="7" name="Picture 6" descr="Screen Shot 2013-10-14 at 1.02.43 PM.png"/>
          <p:cNvPicPr>
            <a:picLocks noChangeAspect="1"/>
          </p:cNvPicPr>
          <p:nvPr/>
        </p:nvPicPr>
        <p:blipFill>
          <a:blip r:embed="rId3"/>
          <a:stretch>
            <a:fillRect/>
          </a:stretch>
        </p:blipFill>
        <p:spPr>
          <a:xfrm>
            <a:off x="747960" y="2376245"/>
            <a:ext cx="6551097" cy="990282"/>
          </a:xfrm>
          <a:prstGeom prst="rect">
            <a:avLst/>
          </a:prstGeom>
        </p:spPr>
      </p:pic>
      <p:pic>
        <p:nvPicPr>
          <p:cNvPr id="8" name="Picture 7" descr="Screen Shot 2013-10-14 at 2.24.52 PM.png"/>
          <p:cNvPicPr>
            <a:picLocks noChangeAspect="1"/>
          </p:cNvPicPr>
          <p:nvPr/>
        </p:nvPicPr>
        <p:blipFill>
          <a:blip r:embed="rId4"/>
          <a:stretch>
            <a:fillRect/>
          </a:stretch>
        </p:blipFill>
        <p:spPr>
          <a:xfrm>
            <a:off x="747960" y="3836595"/>
            <a:ext cx="7165524" cy="25308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2151</TotalTime>
  <Words>863</Words>
  <Application>Microsoft Macintosh PowerPoint</Application>
  <PresentationFormat>On-screen Show (4:3)</PresentationFormat>
  <Paragraphs>211</Paragraphs>
  <Slides>16</Slides>
  <Notes>5</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Compression II</vt:lpstr>
      <vt:lpstr>Non-Binary Huffman Code</vt:lpstr>
      <vt:lpstr>Example</vt:lpstr>
      <vt:lpstr>If we didn’t use dummy nodes, can we do better?</vt:lpstr>
      <vt:lpstr>Adaptive Huffman</vt:lpstr>
      <vt:lpstr>Observations</vt:lpstr>
      <vt:lpstr>Adaptive Huffman Trees</vt:lpstr>
      <vt:lpstr>Preprocessing characters</vt:lpstr>
      <vt:lpstr>Adaptive Huffman</vt:lpstr>
      <vt:lpstr>Closer Look at Update</vt:lpstr>
      <vt:lpstr>Update Example (aardv)</vt:lpstr>
      <vt:lpstr>Update Example (aardv)</vt:lpstr>
      <vt:lpstr>Encode</vt:lpstr>
      <vt:lpstr>Slide 14</vt:lpstr>
      <vt:lpstr>Slide 15</vt:lpstr>
      <vt:lpstr>Decode</vt:lpstr>
    </vt:vector>
  </TitlesOfParts>
  <Company>University of Pittsburgh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Compression II</dc:title>
  <dc:creator>George Novacky</dc:creator>
  <cp:lastModifiedBy>George Novacky</cp:lastModifiedBy>
  <cp:revision>73</cp:revision>
  <dcterms:created xsi:type="dcterms:W3CDTF">2013-10-21T14:43:06Z</dcterms:created>
  <dcterms:modified xsi:type="dcterms:W3CDTF">2013-10-21T15:55:57Z</dcterms:modified>
</cp:coreProperties>
</file>