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theme/theme1.xml" ContentType="application/vnd.openxmlformats-officedocument.them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2"/>
  </p:notes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63" d="100"/>
          <a:sy n="163" d="100"/>
        </p:scale>
        <p:origin x="-88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F0C8C5-4C09-2749-A8EF-1E46F5771F37}" type="datetimeFigureOut">
              <a:rPr lang="en-US" smtClean="0"/>
              <a:pPr/>
              <a:t>10/26/13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7B3FC5-539F-AC40-9593-4927C3D43EF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7B3FC5-539F-AC40-9593-4927C3D43EFB}"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DA6485-910D-CD40-9786-AFD7B683C823}" type="datetimeFigureOut">
              <a:rPr lang="en-US" smtClean="0"/>
              <a:pPr/>
              <a:t>10/26/13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0B8B-7995-4A4A-B13A-29C7A247D3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A6485-910D-CD40-9786-AFD7B683C823}" type="datetimeFigureOut">
              <a:rPr lang="en-US" smtClean="0"/>
              <a:pPr/>
              <a:t>10/26/13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0B8B-7995-4A4A-B13A-29C7A247D3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A6485-910D-CD40-9786-AFD7B683C823}" type="datetimeFigureOut">
              <a:rPr lang="en-US" smtClean="0"/>
              <a:pPr/>
              <a:t>10/26/13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0B8B-7995-4A4A-B13A-29C7A247D3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A6485-910D-CD40-9786-AFD7B683C823}" type="datetimeFigureOut">
              <a:rPr lang="en-US" smtClean="0"/>
              <a:pPr/>
              <a:t>10/26/13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0B8B-7995-4A4A-B13A-29C7A247D3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DA6485-910D-CD40-9786-AFD7B683C823}" type="datetimeFigureOut">
              <a:rPr lang="en-US" smtClean="0"/>
              <a:pPr/>
              <a:t>10/26/13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0B8B-7995-4A4A-B13A-29C7A247D3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DA6485-910D-CD40-9786-AFD7B683C823}" type="datetimeFigureOut">
              <a:rPr lang="en-US" smtClean="0"/>
              <a:pPr/>
              <a:t>10/26/13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50B8B-7995-4A4A-B13A-29C7A247D3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DA6485-910D-CD40-9786-AFD7B683C823}" type="datetimeFigureOut">
              <a:rPr lang="en-US" smtClean="0"/>
              <a:pPr/>
              <a:t>10/26/13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C50B8B-7995-4A4A-B13A-29C7A247D3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DA6485-910D-CD40-9786-AFD7B683C823}" type="datetimeFigureOut">
              <a:rPr lang="en-US" smtClean="0"/>
              <a:pPr/>
              <a:t>10/26/13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C50B8B-7995-4A4A-B13A-29C7A247D3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A6485-910D-CD40-9786-AFD7B683C823}" type="datetimeFigureOut">
              <a:rPr lang="en-US" smtClean="0"/>
              <a:pPr/>
              <a:t>10/26/13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C50B8B-7995-4A4A-B13A-29C7A247D3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A6485-910D-CD40-9786-AFD7B683C823}" type="datetimeFigureOut">
              <a:rPr lang="en-US" smtClean="0"/>
              <a:pPr/>
              <a:t>10/26/13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50B8B-7995-4A4A-B13A-29C7A247D3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A6485-910D-CD40-9786-AFD7B683C823}" type="datetimeFigureOut">
              <a:rPr lang="en-US" smtClean="0"/>
              <a:pPr/>
              <a:t>10/26/13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50B8B-7995-4A4A-B13A-29C7A247D3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A6485-910D-CD40-9786-AFD7B683C823}" type="datetimeFigureOut">
              <a:rPr lang="en-US" smtClean="0"/>
              <a:pPr/>
              <a:t>10/26/13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50B8B-7995-4A4A-B13A-29C7A247D3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18.xml.rels><?xml version="1.0" encoding="UTF-8" standalone="yes"?>
<Relationships xmlns="http://schemas.openxmlformats.org/package/2006/relationships"><Relationship Id="rId11" Type="http://schemas.openxmlformats.org/officeDocument/2006/relationships/image" Target="../media/image67.png"/><Relationship Id="rId12" Type="http://schemas.openxmlformats.org/officeDocument/2006/relationships/image" Target="../media/image68.png"/><Relationship Id="rId13" Type="http://schemas.openxmlformats.org/officeDocument/2006/relationships/image" Target="../media/image69.png"/><Relationship Id="rId1" Type="http://schemas.openxmlformats.org/officeDocument/2006/relationships/slideLayout" Target="../slideLayouts/slideLayout2.xml"/><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image" Target="../media/image62.png"/><Relationship Id="rId7" Type="http://schemas.openxmlformats.org/officeDocument/2006/relationships/image" Target="../media/image63.png"/><Relationship Id="rId8" Type="http://schemas.openxmlformats.org/officeDocument/2006/relationships/image" Target="../media/image64.png"/><Relationship Id="rId9" Type="http://schemas.openxmlformats.org/officeDocument/2006/relationships/image" Target="../media/image65.png"/><Relationship Id="rId10" Type="http://schemas.openxmlformats.org/officeDocument/2006/relationships/image" Target="../media/image66.png"/></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4" Type="http://schemas.openxmlformats.org/officeDocument/2006/relationships/image" Target="../media/image72.png"/><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3.png"/><Relationship Id="rId3" Type="http://schemas.openxmlformats.org/officeDocument/2006/relationships/image" Target="../media/image7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26" Type="http://schemas.openxmlformats.org/officeDocument/2006/relationships/image" Target="../media/image25.png"/><Relationship Id="rId27" Type="http://schemas.openxmlformats.org/officeDocument/2006/relationships/image" Target="../media/image26.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7.xml.rels><?xml version="1.0" encoding="UTF-8" standalone="yes"?>
<Relationships xmlns="http://schemas.openxmlformats.org/package/2006/relationships"><Relationship Id="rId9" Type="http://schemas.openxmlformats.org/officeDocument/2006/relationships/image" Target="../media/image35.png"/><Relationship Id="rId20" Type="http://schemas.openxmlformats.org/officeDocument/2006/relationships/image" Target="../media/image46.png"/><Relationship Id="rId21" Type="http://schemas.openxmlformats.org/officeDocument/2006/relationships/image" Target="../media/image47.png"/><Relationship Id="rId10" Type="http://schemas.openxmlformats.org/officeDocument/2006/relationships/image" Target="../media/image36.png"/><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image" Target="../media/image39.png"/><Relationship Id="rId14" Type="http://schemas.openxmlformats.org/officeDocument/2006/relationships/image" Target="../media/image40.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image" Target="../media/image43.png"/><Relationship Id="rId18" Type="http://schemas.openxmlformats.org/officeDocument/2006/relationships/image" Target="../media/image44.png"/><Relationship Id="rId19"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Compression III</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Compression</a:t>
            </a:r>
            <a:endParaRPr lang="en-US" dirty="0"/>
          </a:p>
        </p:txBody>
      </p:sp>
      <p:sp>
        <p:nvSpPr>
          <p:cNvPr id="3" name="Content Placeholder 2"/>
          <p:cNvSpPr>
            <a:spLocks noGrp="1"/>
          </p:cNvSpPr>
          <p:nvPr>
            <p:ph idx="1"/>
          </p:nvPr>
        </p:nvSpPr>
        <p:spPr/>
        <p:txBody>
          <a:bodyPr>
            <a:normAutofit/>
          </a:bodyPr>
          <a:lstStyle/>
          <a:p>
            <a:r>
              <a:rPr lang="en-US" dirty="0" smtClean="0"/>
              <a:t>The move-to-front (or MTF) transform is an encoding of data (typically a stream of bytes) designed to improve the performance of lossless data compression techniques. </a:t>
            </a:r>
          </a:p>
          <a:p>
            <a:r>
              <a:rPr lang="en-US" dirty="0" smtClean="0"/>
              <a:t>When efficiently implemented, it is fast enough that its benefits usually justify including it as an extra step in data compression algorithms like Huffman or LZW.</a:t>
            </a:r>
            <a:endParaRPr lang="en-US" dirty="0"/>
          </a:p>
        </p:txBody>
      </p:sp>
      <p:sp>
        <p:nvSpPr>
          <p:cNvPr id="4" name="Rectangle 3"/>
          <p:cNvSpPr/>
          <p:nvPr/>
        </p:nvSpPr>
        <p:spPr>
          <a:xfrm>
            <a:off x="457200" y="3792960"/>
            <a:ext cx="8018306" cy="19180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Compression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main idea of move-to-front encoding is to maintain an ordered list of legal symbols, and  repeatedly read in symbols from the input message, print out the position in which that symbol appears, and move that symbol to the front of the list. Each byte value is encoded by its index in the list, which changes over the course of the algorithm. </a:t>
            </a:r>
          </a:p>
          <a:p>
            <a:r>
              <a:rPr lang="en-US" dirty="0" smtClean="0"/>
              <a:t>The list is initially in order by byte value (0, 1, 2, 3, ..., 255). Therefore, the first byte is always encoded by its own value. However, after encoding a byte, that value is moved to the front of the list before continuing to the next byte. </a:t>
            </a:r>
          </a:p>
          <a:p>
            <a:r>
              <a:rPr lang="en-US" dirty="0" smtClean="0"/>
              <a:t>The idea to is put the most frequently occurring bytes at the front of list while the less frequently seen are move deeper in the list.</a:t>
            </a:r>
            <a:endParaRPr lang="en-US" dirty="0"/>
          </a:p>
        </p:txBody>
      </p:sp>
      <p:sp>
        <p:nvSpPr>
          <p:cNvPr id="4" name="Rectangle 3"/>
          <p:cNvSpPr/>
          <p:nvPr/>
        </p:nvSpPr>
        <p:spPr>
          <a:xfrm>
            <a:off x="457200" y="3559680"/>
            <a:ext cx="8229600" cy="12355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7200" y="4795200"/>
            <a:ext cx="8372532" cy="1088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Compression</a:t>
            </a:r>
            <a:endParaRPr lang="en-US" dirty="0"/>
          </a:p>
        </p:txBody>
      </p:sp>
      <p:sp>
        <p:nvSpPr>
          <p:cNvPr id="3" name="Content Placeholder 2"/>
          <p:cNvSpPr>
            <a:spLocks noGrp="1"/>
          </p:cNvSpPr>
          <p:nvPr>
            <p:ph idx="1"/>
          </p:nvPr>
        </p:nvSpPr>
        <p:spPr/>
        <p:txBody>
          <a:bodyPr>
            <a:normAutofit/>
          </a:bodyPr>
          <a:lstStyle/>
          <a:p>
            <a:r>
              <a:rPr lang="en-US" sz="2400" dirty="0" smtClean="0"/>
              <a:t>Let's use the symbols a, </a:t>
            </a:r>
            <a:r>
              <a:rPr lang="en-US" sz="2400" dirty="0" err="1" smtClean="0"/>
              <a:t>b</a:t>
            </a:r>
            <a:r>
              <a:rPr lang="en-US" sz="2400" dirty="0" smtClean="0"/>
              <a:t>, </a:t>
            </a:r>
            <a:r>
              <a:rPr lang="en-US" sz="2400" dirty="0" err="1" smtClean="0"/>
              <a:t>c</a:t>
            </a:r>
            <a:r>
              <a:rPr lang="en-US" sz="2400" dirty="0" smtClean="0"/>
              <a:t>, </a:t>
            </a:r>
            <a:r>
              <a:rPr lang="en-US" sz="2400" dirty="0" err="1" smtClean="0"/>
              <a:t>d</a:t>
            </a:r>
            <a:r>
              <a:rPr lang="en-US" sz="2400" dirty="0" smtClean="0"/>
              <a:t> to represent the different kinds of bytes encountered. Suppose we are processing the stream: </a:t>
            </a:r>
            <a:r>
              <a:rPr lang="en-US" sz="2400" dirty="0" err="1" smtClean="0"/>
              <a:t>cabacdbad</a:t>
            </a:r>
            <a:r>
              <a:rPr lang="en-US" sz="2400" dirty="0" smtClean="0"/>
              <a:t>. </a:t>
            </a:r>
            <a:endParaRPr lang="en-US" sz="2400" dirty="0"/>
          </a:p>
        </p:txBody>
      </p:sp>
      <p:grpSp>
        <p:nvGrpSpPr>
          <p:cNvPr id="7" name="Group 6"/>
          <p:cNvGrpSpPr/>
          <p:nvPr/>
        </p:nvGrpSpPr>
        <p:grpSpPr>
          <a:xfrm>
            <a:off x="5874968" y="2530810"/>
            <a:ext cx="2400119" cy="3985950"/>
            <a:chOff x="5874968" y="2530810"/>
            <a:chExt cx="2400119" cy="3985950"/>
          </a:xfrm>
        </p:grpSpPr>
        <p:pic>
          <p:nvPicPr>
            <p:cNvPr id="4" name="Picture 3" descr="Screen Shot 2013-10-22 at 8.29.48 AM.png"/>
            <p:cNvPicPr>
              <a:picLocks noChangeAspect="1"/>
            </p:cNvPicPr>
            <p:nvPr/>
          </p:nvPicPr>
          <p:blipFill>
            <a:blip r:embed="rId2"/>
            <a:stretch>
              <a:fillRect/>
            </a:stretch>
          </p:blipFill>
          <p:spPr>
            <a:xfrm>
              <a:off x="5874968" y="2900142"/>
              <a:ext cx="2400119" cy="3616618"/>
            </a:xfrm>
            <a:prstGeom prst="rect">
              <a:avLst/>
            </a:prstGeom>
          </p:spPr>
        </p:pic>
        <p:sp>
          <p:nvSpPr>
            <p:cNvPr id="5" name="TextBox 4"/>
            <p:cNvSpPr txBox="1"/>
            <p:nvPr/>
          </p:nvSpPr>
          <p:spPr>
            <a:xfrm>
              <a:off x="7291875" y="2530810"/>
              <a:ext cx="863966" cy="369332"/>
            </a:xfrm>
            <a:prstGeom prst="rect">
              <a:avLst/>
            </a:prstGeom>
            <a:noFill/>
          </p:spPr>
          <p:txBody>
            <a:bodyPr wrap="square" rtlCol="0">
              <a:spAutoFit/>
            </a:bodyPr>
            <a:lstStyle/>
            <a:p>
              <a:r>
                <a:rPr lang="en-US" dirty="0" smtClean="0"/>
                <a:t>0 1 2 3</a:t>
              </a:r>
              <a:endParaRPr lang="en-US" dirty="0"/>
            </a:p>
          </p:txBody>
        </p:sp>
      </p:grpSp>
      <p:sp>
        <p:nvSpPr>
          <p:cNvPr id="6" name="TextBox 5"/>
          <p:cNvSpPr txBox="1"/>
          <p:nvPr/>
        </p:nvSpPr>
        <p:spPr>
          <a:xfrm>
            <a:off x="457200" y="3343680"/>
            <a:ext cx="3655278" cy="2308324"/>
          </a:xfrm>
          <a:prstGeom prst="rect">
            <a:avLst/>
          </a:prstGeom>
          <a:noFill/>
        </p:spPr>
        <p:txBody>
          <a:bodyPr wrap="square" rtlCol="0">
            <a:spAutoFit/>
          </a:bodyPr>
          <a:lstStyle/>
          <a:p>
            <a:r>
              <a:rPr lang="en-US" dirty="0" smtClean="0"/>
              <a:t>So the input stream: "</a:t>
            </a:r>
            <a:r>
              <a:rPr lang="en-US" dirty="0" err="1" smtClean="0"/>
              <a:t>cabacdbad</a:t>
            </a:r>
            <a:r>
              <a:rPr lang="en-US" dirty="0" smtClean="0"/>
              <a:t>" is encoded as: "2 1 2 1 2 3 3 3 2" </a:t>
            </a:r>
          </a:p>
          <a:p>
            <a:endParaRPr lang="en-US" dirty="0" smtClean="0"/>
          </a:p>
          <a:p>
            <a:r>
              <a:rPr lang="en-US" dirty="0" smtClean="0"/>
              <a:t>(note: four 2s, three 3s, and two 1s : Huffman)</a:t>
            </a:r>
          </a:p>
          <a:p>
            <a:endParaRPr lang="en-US" dirty="0" smtClean="0"/>
          </a:p>
          <a:p>
            <a:r>
              <a:rPr lang="en-US" dirty="0" smtClean="0"/>
              <a:t>  or look at the seen patterns "21", "12", "212", ..., : LZW).</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MTF</a:t>
            </a:r>
            <a:endParaRPr lang="en-US" dirty="0"/>
          </a:p>
        </p:txBody>
      </p:sp>
      <p:pic>
        <p:nvPicPr>
          <p:cNvPr id="6" name="Content Placeholder 5" descr="Screen Shot 2013-10-22 at 8.37.43 AM.png"/>
          <p:cNvPicPr>
            <a:picLocks noGrp="1" noChangeAspect="1"/>
          </p:cNvPicPr>
          <p:nvPr>
            <p:ph idx="1"/>
          </p:nvPr>
        </p:nvPicPr>
        <p:blipFill>
          <a:blip r:embed="rId2"/>
          <a:srcRect t="-3218" b="-3218"/>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process reversible?</a:t>
            </a:r>
            <a:endParaRPr lang="en-US" dirty="0"/>
          </a:p>
        </p:txBody>
      </p:sp>
      <p:sp>
        <p:nvSpPr>
          <p:cNvPr id="4" name="TextBox 3"/>
          <p:cNvSpPr txBox="1"/>
          <p:nvPr/>
        </p:nvSpPr>
        <p:spPr>
          <a:xfrm>
            <a:off x="276469" y="1537920"/>
            <a:ext cx="8536793" cy="646331"/>
          </a:xfrm>
          <a:prstGeom prst="rect">
            <a:avLst/>
          </a:prstGeom>
          <a:noFill/>
        </p:spPr>
        <p:txBody>
          <a:bodyPr wrap="square" rtlCol="0">
            <a:spAutoFit/>
          </a:bodyPr>
          <a:lstStyle/>
          <a:p>
            <a:r>
              <a:rPr lang="en-US" dirty="0" smtClean="0"/>
              <a:t> Example:                                                                                                                               </a:t>
            </a:r>
            <a:r>
              <a:rPr lang="en-US" sz="1200" dirty="0" smtClean="0">
                <a:latin typeface="Courier New"/>
              </a:rPr>
              <a:t>0 1  2  3</a:t>
            </a:r>
          </a:p>
          <a:p>
            <a:r>
              <a:rPr lang="en-US" dirty="0" smtClean="0"/>
              <a:t> Suppose we are processing the stream:"2 1 2 1 2 3 3 3 2" using the characters    a  </a:t>
            </a:r>
            <a:r>
              <a:rPr lang="en-US" dirty="0" err="1" smtClean="0"/>
              <a:t>b</a:t>
            </a:r>
            <a:r>
              <a:rPr lang="en-US" dirty="0" smtClean="0"/>
              <a:t>  </a:t>
            </a:r>
            <a:r>
              <a:rPr lang="en-US" dirty="0" err="1" smtClean="0"/>
              <a:t>c</a:t>
            </a:r>
            <a:r>
              <a:rPr lang="en-US" dirty="0" smtClean="0"/>
              <a:t>   </a:t>
            </a:r>
            <a:r>
              <a:rPr lang="en-US" dirty="0" err="1" smtClean="0"/>
              <a:t>d</a:t>
            </a:r>
            <a:endParaRPr lang="en-US" dirty="0"/>
          </a:p>
        </p:txBody>
      </p:sp>
      <p:pic>
        <p:nvPicPr>
          <p:cNvPr id="5" name="Picture 4" descr="Screen Shot 2013-10-23 at 7.11.06 AM.png"/>
          <p:cNvPicPr>
            <a:picLocks noChangeAspect="1"/>
          </p:cNvPicPr>
          <p:nvPr/>
        </p:nvPicPr>
        <p:blipFill>
          <a:blip r:embed="rId2"/>
          <a:stretch>
            <a:fillRect/>
          </a:stretch>
        </p:blipFill>
        <p:spPr>
          <a:xfrm>
            <a:off x="6226677" y="2184251"/>
            <a:ext cx="2586585" cy="40133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Decoding</a:t>
            </a:r>
            <a:endParaRPr lang="en-US" dirty="0"/>
          </a:p>
        </p:txBody>
      </p:sp>
      <p:sp>
        <p:nvSpPr>
          <p:cNvPr id="4" name="TextBox 3"/>
          <p:cNvSpPr txBox="1"/>
          <p:nvPr/>
        </p:nvSpPr>
        <p:spPr>
          <a:xfrm>
            <a:off x="1356627" y="1417638"/>
            <a:ext cx="6840862" cy="4524316"/>
          </a:xfrm>
          <a:prstGeom prst="rect">
            <a:avLst/>
          </a:prstGeom>
          <a:noFill/>
        </p:spPr>
        <p:txBody>
          <a:bodyPr wrap="square" rtlCol="0">
            <a:spAutoFit/>
          </a:bodyPr>
          <a:lstStyle/>
          <a:p>
            <a:r>
              <a:rPr lang="en-US" dirty="0" smtClean="0"/>
              <a:t>Store all the characters into an array of size 256 called </a:t>
            </a:r>
            <a:r>
              <a:rPr lang="en-US" dirty="0" err="1" smtClean="0"/>
              <a:t>byte_order</a:t>
            </a:r>
            <a:r>
              <a:rPr lang="en-US" dirty="0" smtClean="0"/>
              <a:t>[].</a:t>
            </a:r>
          </a:p>
          <a:p>
            <a:endParaRPr lang="en-US" dirty="0" smtClean="0"/>
          </a:p>
          <a:p>
            <a:r>
              <a:rPr lang="en-US" dirty="0" smtClean="0"/>
              <a:t>Next, initialize the position numbers of each character in a list:</a:t>
            </a:r>
          </a:p>
          <a:p>
            <a:r>
              <a:rPr lang="en-US" dirty="0" smtClean="0"/>
              <a:t>      </a:t>
            </a:r>
            <a:r>
              <a:rPr lang="en-US" dirty="0" err="1" smtClean="0"/>
              <a:t>for(c</a:t>
            </a:r>
            <a:r>
              <a:rPr lang="en-US" dirty="0" smtClean="0"/>
              <a:t>=0; </a:t>
            </a:r>
            <a:r>
              <a:rPr lang="en-US" dirty="0" err="1" smtClean="0"/>
              <a:t>c</a:t>
            </a:r>
            <a:r>
              <a:rPr lang="en-US" dirty="0" smtClean="0"/>
              <a:t>&lt;256; </a:t>
            </a:r>
            <a:r>
              <a:rPr lang="en-US" dirty="0" err="1" smtClean="0"/>
              <a:t>c</a:t>
            </a:r>
            <a:r>
              <a:rPr lang="en-US" dirty="0" smtClean="0"/>
              <a:t>++)</a:t>
            </a:r>
          </a:p>
          <a:p>
            <a:r>
              <a:rPr lang="en-US" dirty="0" smtClean="0"/>
              <a:t>         </a:t>
            </a:r>
            <a:r>
              <a:rPr lang="en-US" dirty="0" err="1" smtClean="0"/>
              <a:t>list[c</a:t>
            </a:r>
            <a:r>
              <a:rPr lang="en-US" dirty="0" smtClean="0"/>
              <a:t>] = </a:t>
            </a:r>
            <a:r>
              <a:rPr lang="en-US" dirty="0" err="1" smtClean="0"/>
              <a:t>c</a:t>
            </a:r>
            <a:r>
              <a:rPr lang="en-US" dirty="0" smtClean="0"/>
              <a:t>;</a:t>
            </a:r>
          </a:p>
          <a:p>
            <a:endParaRPr lang="en-US" dirty="0" smtClean="0"/>
          </a:p>
          <a:p>
            <a:r>
              <a:rPr lang="en-US" dirty="0" smtClean="0"/>
              <a:t>     Get a code from the input stream</a:t>
            </a:r>
          </a:p>
          <a:p>
            <a:r>
              <a:rPr lang="en-US" dirty="0" smtClean="0"/>
              <a:t>     Compute the character </a:t>
            </a:r>
            <a:r>
              <a:rPr lang="en-US" dirty="0" err="1" smtClean="0"/>
              <a:t>b</a:t>
            </a:r>
            <a:r>
              <a:rPr lang="en-US" dirty="0" smtClean="0"/>
              <a:t> = </a:t>
            </a:r>
            <a:r>
              <a:rPr lang="en-US" dirty="0" err="1" smtClean="0"/>
              <a:t>list[code</a:t>
            </a:r>
            <a:r>
              <a:rPr lang="en-US" dirty="0" smtClean="0"/>
              <a:t>]     </a:t>
            </a:r>
          </a:p>
          <a:p>
            <a:endParaRPr lang="en-US" dirty="0" smtClean="0"/>
          </a:p>
          <a:p>
            <a:r>
              <a:rPr lang="en-US" dirty="0" smtClean="0"/>
              <a:t>      Now update the table like the encoder does:</a:t>
            </a:r>
          </a:p>
          <a:p>
            <a:r>
              <a:rPr lang="en-US" dirty="0" smtClean="0"/>
              <a:t>      index = start position;</a:t>
            </a:r>
          </a:p>
          <a:p>
            <a:r>
              <a:rPr lang="en-US" dirty="0" smtClean="0"/>
              <a:t>        </a:t>
            </a:r>
          </a:p>
          <a:p>
            <a:r>
              <a:rPr lang="en-US" dirty="0" smtClean="0"/>
              <a:t>      for(; index!=0; --index)</a:t>
            </a:r>
          </a:p>
          <a:p>
            <a:r>
              <a:rPr lang="en-US" dirty="0" smtClean="0"/>
              <a:t>            </a:t>
            </a:r>
            <a:r>
              <a:rPr lang="en-US" dirty="0" err="1" smtClean="0"/>
              <a:t>list[index</a:t>
            </a:r>
            <a:r>
              <a:rPr lang="en-US" dirty="0" smtClean="0"/>
              <a:t>] =  list[index-1];</a:t>
            </a:r>
          </a:p>
          <a:p>
            <a:endParaRPr lang="en-US" dirty="0" smtClean="0"/>
          </a:p>
          <a:p>
            <a:r>
              <a:rPr lang="en-US" dirty="0" smtClean="0"/>
              <a:t>       list[0] = </a:t>
            </a:r>
            <a:r>
              <a:rPr lang="en-US" dirty="0" err="1" smtClean="0"/>
              <a:t>b</a:t>
            </a:r>
            <a:r>
              <a:rPr lang="en-US" dirty="0" smtClean="0"/>
              <a:t>; //</a:t>
            </a:r>
            <a:r>
              <a:rPr lang="en-US" dirty="0" err="1" smtClean="0"/>
              <a:t>interprete</a:t>
            </a:r>
            <a:r>
              <a:rPr lang="en-US" dirty="0" smtClean="0"/>
              <a:t> as an index</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Burrows Wheeler Encoding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Burrows-Wheeler transform (BWT, also called block-sorting compression), is an algorithm used in data compression techniques such as bzip2. It was invented by Michael Burrows and David Wheeler in 1994.</a:t>
            </a:r>
          </a:p>
          <a:p>
            <a:r>
              <a:rPr lang="en-US" dirty="0" smtClean="0"/>
              <a:t>When a character string is transformed by the BWT, none of its characters change value. The transformation permutes the order of the characters. </a:t>
            </a:r>
          </a:p>
          <a:p>
            <a:r>
              <a:rPr lang="en-US" dirty="0" smtClean="0"/>
              <a:t>If the original string had several substrings that occurred often, then the transformed string will have several places where a single character is repeated multiple times in a row. This is useful for compression, since it tends to be easy to compress a string that has runs of repeated characters by techniques such as move-to-front transform and run-length encoding. </a:t>
            </a:r>
            <a:endParaRPr lang="en-US" dirty="0"/>
          </a:p>
        </p:txBody>
      </p:sp>
      <p:sp>
        <p:nvSpPr>
          <p:cNvPr id="4" name="Rectangle 3"/>
          <p:cNvSpPr/>
          <p:nvPr/>
        </p:nvSpPr>
        <p:spPr>
          <a:xfrm>
            <a:off x="350130" y="2914004"/>
            <a:ext cx="8336670" cy="99430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7200" y="3849244"/>
            <a:ext cx="8384051" cy="23359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Burrows Wheeler Encoding</a:t>
            </a:r>
            <a:endParaRPr lang="en-US" dirty="0"/>
          </a:p>
        </p:txBody>
      </p:sp>
      <p:sp>
        <p:nvSpPr>
          <p:cNvPr id="4" name="TextBox 3"/>
          <p:cNvSpPr txBox="1"/>
          <p:nvPr/>
        </p:nvSpPr>
        <p:spPr>
          <a:xfrm>
            <a:off x="177219" y="1191198"/>
            <a:ext cx="8821560" cy="5355313"/>
          </a:xfrm>
          <a:prstGeom prst="rect">
            <a:avLst/>
          </a:prstGeom>
          <a:noFill/>
        </p:spPr>
        <p:txBody>
          <a:bodyPr wrap="square" rtlCol="0">
            <a:spAutoFit/>
          </a:bodyPr>
          <a:lstStyle/>
          <a:p>
            <a:r>
              <a:rPr lang="en-US" dirty="0" smtClean="0"/>
              <a:t>Burrows-Wheeler Transform algorithm of string </a:t>
            </a:r>
            <a:r>
              <a:rPr lang="en-US" dirty="0" err="1" smtClean="0"/>
              <a:t>s</a:t>
            </a:r>
            <a:r>
              <a:rPr lang="en-US" dirty="0" smtClean="0"/>
              <a:t>:</a:t>
            </a:r>
          </a:p>
          <a:p>
            <a:pPr>
              <a:buFont typeface="Arial"/>
              <a:buChar char="•"/>
            </a:pPr>
            <a:r>
              <a:rPr lang="en-US" dirty="0" smtClean="0"/>
              <a:t> create a table, where rows are all possible rotations of the string </a:t>
            </a:r>
            <a:r>
              <a:rPr lang="en-US" dirty="0" err="1" smtClean="0"/>
              <a:t>s</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a:buFont typeface="Arial"/>
              <a:buChar char="•"/>
            </a:pPr>
            <a:r>
              <a:rPr lang="en-US" dirty="0" smtClean="0"/>
              <a:t> sort rows alphabetically</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a:buFont typeface="Arial"/>
              <a:buChar char="•"/>
            </a:pPr>
            <a:r>
              <a:rPr lang="en-US" dirty="0" smtClean="0"/>
              <a:t> return (last column of the table)</a:t>
            </a:r>
            <a:endParaRPr lang="en-US" dirty="0"/>
          </a:p>
        </p:txBody>
      </p:sp>
      <p:pic>
        <p:nvPicPr>
          <p:cNvPr id="5" name="Picture 4" descr="Screen Shot 2013-10-23 at 5.15.52 PM.png"/>
          <p:cNvPicPr>
            <a:picLocks noChangeAspect="1"/>
          </p:cNvPicPr>
          <p:nvPr/>
        </p:nvPicPr>
        <p:blipFill>
          <a:blip r:embed="rId2"/>
          <a:stretch>
            <a:fillRect/>
          </a:stretch>
        </p:blipFill>
        <p:spPr>
          <a:xfrm>
            <a:off x="1516205" y="1843814"/>
            <a:ext cx="3419564" cy="2330289"/>
          </a:xfrm>
          <a:prstGeom prst="rect">
            <a:avLst/>
          </a:prstGeom>
        </p:spPr>
      </p:pic>
      <p:pic>
        <p:nvPicPr>
          <p:cNvPr id="6" name="Picture 5" descr="Screen Shot 2013-10-23 at 5.18.28 PM.png"/>
          <p:cNvPicPr>
            <a:picLocks noChangeAspect="1"/>
          </p:cNvPicPr>
          <p:nvPr/>
        </p:nvPicPr>
        <p:blipFill>
          <a:blip r:embed="rId3"/>
          <a:stretch>
            <a:fillRect/>
          </a:stretch>
        </p:blipFill>
        <p:spPr>
          <a:xfrm>
            <a:off x="3308079" y="4272553"/>
            <a:ext cx="1457139" cy="2112558"/>
          </a:xfrm>
          <a:prstGeom prst="rect">
            <a:avLst/>
          </a:prstGeom>
        </p:spPr>
      </p:pic>
      <p:pic>
        <p:nvPicPr>
          <p:cNvPr id="7" name="Picture 6" descr="Screen Shot 2013-10-23 at 5.21.12 PM.png"/>
          <p:cNvPicPr>
            <a:picLocks noChangeAspect="1"/>
          </p:cNvPicPr>
          <p:nvPr/>
        </p:nvPicPr>
        <p:blipFill>
          <a:blip r:embed="rId4"/>
          <a:stretch>
            <a:fillRect/>
          </a:stretch>
        </p:blipFill>
        <p:spPr>
          <a:xfrm>
            <a:off x="617617" y="6546511"/>
            <a:ext cx="1443269" cy="2886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Burrows Wheeler Decoding</a:t>
            </a:r>
            <a:endParaRPr lang="en-US" dirty="0"/>
          </a:p>
        </p:txBody>
      </p:sp>
      <p:sp>
        <p:nvSpPr>
          <p:cNvPr id="4" name="TextBox 3"/>
          <p:cNvSpPr txBox="1"/>
          <p:nvPr/>
        </p:nvSpPr>
        <p:spPr>
          <a:xfrm>
            <a:off x="817176" y="1240421"/>
            <a:ext cx="7718865" cy="1754327"/>
          </a:xfrm>
          <a:prstGeom prst="rect">
            <a:avLst/>
          </a:prstGeom>
          <a:noFill/>
        </p:spPr>
        <p:txBody>
          <a:bodyPr wrap="square" rtlCol="0">
            <a:spAutoFit/>
          </a:bodyPr>
          <a:lstStyle/>
          <a:p>
            <a:r>
              <a:rPr lang="en-US" dirty="0" smtClean="0"/>
              <a:t>create empty table </a:t>
            </a:r>
          </a:p>
          <a:p>
            <a:r>
              <a:rPr lang="en-US" dirty="0" smtClean="0"/>
              <a:t> repeat </a:t>
            </a:r>
            <a:r>
              <a:rPr lang="en-US" dirty="0" err="1" smtClean="0"/>
              <a:t>length(s</a:t>
            </a:r>
            <a:r>
              <a:rPr lang="en-US" dirty="0" smtClean="0"/>
              <a:t>) times</a:t>
            </a:r>
          </a:p>
          <a:p>
            <a:r>
              <a:rPr lang="en-US" dirty="0" smtClean="0"/>
              <a:t>      insert </a:t>
            </a:r>
            <a:r>
              <a:rPr lang="en-US" dirty="0" err="1" smtClean="0"/>
              <a:t>s</a:t>
            </a:r>
            <a:r>
              <a:rPr lang="en-US" dirty="0" smtClean="0"/>
              <a:t> as a column of table before first column of the table</a:t>
            </a:r>
            <a:br>
              <a:rPr lang="en-US" dirty="0" smtClean="0"/>
            </a:br>
            <a:endParaRPr lang="en-US" dirty="0" smtClean="0"/>
          </a:p>
          <a:p>
            <a:r>
              <a:rPr lang="en-US" dirty="0" smtClean="0"/>
              <a:t>sort rows of the table alphabetically</a:t>
            </a:r>
          </a:p>
          <a:p>
            <a:r>
              <a:rPr lang="en-US" dirty="0" smtClean="0"/>
              <a:t>return (row that ends with the 'EOF' character)</a:t>
            </a:r>
            <a:endParaRPr lang="en-US" dirty="0"/>
          </a:p>
        </p:txBody>
      </p:sp>
      <p:pic>
        <p:nvPicPr>
          <p:cNvPr id="5" name="Picture 4" descr="Screen Shot 2013-10-23 at 5.30.08 PM.png"/>
          <p:cNvPicPr>
            <a:picLocks noChangeAspect="1"/>
          </p:cNvPicPr>
          <p:nvPr/>
        </p:nvPicPr>
        <p:blipFill>
          <a:blip r:embed="rId2"/>
          <a:stretch>
            <a:fillRect/>
          </a:stretch>
        </p:blipFill>
        <p:spPr>
          <a:xfrm>
            <a:off x="5863759" y="2795869"/>
            <a:ext cx="3280241" cy="3566611"/>
          </a:xfrm>
          <a:prstGeom prst="rect">
            <a:avLst/>
          </a:prstGeom>
        </p:spPr>
      </p:pic>
      <p:pic>
        <p:nvPicPr>
          <p:cNvPr id="6" name="Picture 5" descr="Screen Shot 2013-10-23 at 5.31.27 PM.png"/>
          <p:cNvPicPr>
            <a:picLocks noChangeAspect="1"/>
          </p:cNvPicPr>
          <p:nvPr/>
        </p:nvPicPr>
        <p:blipFill>
          <a:blip r:embed="rId3"/>
          <a:stretch>
            <a:fillRect/>
          </a:stretch>
        </p:blipFill>
        <p:spPr>
          <a:xfrm>
            <a:off x="5893294" y="3179810"/>
            <a:ext cx="2305279" cy="3222050"/>
          </a:xfrm>
          <a:prstGeom prst="rect">
            <a:avLst/>
          </a:prstGeom>
        </p:spPr>
      </p:pic>
      <p:pic>
        <p:nvPicPr>
          <p:cNvPr id="7" name="Picture 6" descr="Screen Shot 2013-10-23 at 5.32.50 PM.png"/>
          <p:cNvPicPr>
            <a:picLocks noChangeAspect="1"/>
          </p:cNvPicPr>
          <p:nvPr/>
        </p:nvPicPr>
        <p:blipFill>
          <a:blip r:embed="rId4"/>
          <a:stretch>
            <a:fillRect/>
          </a:stretch>
        </p:blipFill>
        <p:spPr>
          <a:xfrm>
            <a:off x="5873604" y="3211526"/>
            <a:ext cx="2258483" cy="3219926"/>
          </a:xfrm>
          <a:prstGeom prst="rect">
            <a:avLst/>
          </a:prstGeom>
        </p:spPr>
      </p:pic>
      <p:pic>
        <p:nvPicPr>
          <p:cNvPr id="8" name="Picture 7" descr="Screen Shot 2013-10-23 at 5.34.41 PM.png"/>
          <p:cNvPicPr>
            <a:picLocks noChangeAspect="1"/>
          </p:cNvPicPr>
          <p:nvPr/>
        </p:nvPicPr>
        <p:blipFill>
          <a:blip r:embed="rId5"/>
          <a:stretch>
            <a:fillRect/>
          </a:stretch>
        </p:blipFill>
        <p:spPr>
          <a:xfrm>
            <a:off x="5867079" y="3238880"/>
            <a:ext cx="2141507" cy="3162980"/>
          </a:xfrm>
          <a:prstGeom prst="rect">
            <a:avLst/>
          </a:prstGeom>
        </p:spPr>
      </p:pic>
      <p:pic>
        <p:nvPicPr>
          <p:cNvPr id="9" name="Picture 8" descr="Screen Shot 2013-10-23 at 5.36.53 PM.png"/>
          <p:cNvPicPr>
            <a:picLocks noChangeAspect="1"/>
          </p:cNvPicPr>
          <p:nvPr/>
        </p:nvPicPr>
        <p:blipFill>
          <a:blip r:embed="rId6"/>
          <a:stretch>
            <a:fillRect/>
          </a:stretch>
        </p:blipFill>
        <p:spPr>
          <a:xfrm>
            <a:off x="5893294" y="3230236"/>
            <a:ext cx="2238793" cy="3171624"/>
          </a:xfrm>
          <a:prstGeom prst="rect">
            <a:avLst/>
          </a:prstGeom>
        </p:spPr>
      </p:pic>
      <p:pic>
        <p:nvPicPr>
          <p:cNvPr id="10" name="Picture 9" descr="Screen Shot 2013-10-23 at 5.38.10 PM.png"/>
          <p:cNvPicPr>
            <a:picLocks noChangeAspect="1"/>
          </p:cNvPicPr>
          <p:nvPr/>
        </p:nvPicPr>
        <p:blipFill>
          <a:blip r:embed="rId7"/>
          <a:stretch>
            <a:fillRect/>
          </a:stretch>
        </p:blipFill>
        <p:spPr>
          <a:xfrm>
            <a:off x="5837639" y="3288094"/>
            <a:ext cx="2180792" cy="3042766"/>
          </a:xfrm>
          <a:prstGeom prst="rect">
            <a:avLst/>
          </a:prstGeom>
        </p:spPr>
      </p:pic>
      <p:pic>
        <p:nvPicPr>
          <p:cNvPr id="11" name="Picture 10" descr="Screen Shot 2013-10-23 at 5.39.56 PM.png"/>
          <p:cNvPicPr>
            <a:picLocks noChangeAspect="1"/>
          </p:cNvPicPr>
          <p:nvPr/>
        </p:nvPicPr>
        <p:blipFill>
          <a:blip r:embed="rId8"/>
          <a:stretch>
            <a:fillRect/>
          </a:stretch>
        </p:blipFill>
        <p:spPr>
          <a:xfrm>
            <a:off x="5827729" y="3329666"/>
            <a:ext cx="2262549" cy="2977914"/>
          </a:xfrm>
          <a:prstGeom prst="rect">
            <a:avLst/>
          </a:prstGeom>
        </p:spPr>
      </p:pic>
      <p:pic>
        <p:nvPicPr>
          <p:cNvPr id="12" name="Picture 11" descr="Screen Shot 2013-10-23 at 5.41.19 PM.png"/>
          <p:cNvPicPr>
            <a:picLocks noChangeAspect="1"/>
          </p:cNvPicPr>
          <p:nvPr/>
        </p:nvPicPr>
        <p:blipFill>
          <a:blip r:embed="rId9"/>
          <a:stretch>
            <a:fillRect/>
          </a:stretch>
        </p:blipFill>
        <p:spPr>
          <a:xfrm>
            <a:off x="5443275" y="3357003"/>
            <a:ext cx="2650371" cy="3077850"/>
          </a:xfrm>
          <a:prstGeom prst="rect">
            <a:avLst/>
          </a:prstGeom>
        </p:spPr>
      </p:pic>
      <p:pic>
        <p:nvPicPr>
          <p:cNvPr id="13" name="Picture 12" descr="Screen Shot 2013-10-23 at 5.42.53 PM.png"/>
          <p:cNvPicPr>
            <a:picLocks noChangeAspect="1"/>
          </p:cNvPicPr>
          <p:nvPr/>
        </p:nvPicPr>
        <p:blipFill>
          <a:blip r:embed="rId10"/>
          <a:stretch>
            <a:fillRect/>
          </a:stretch>
        </p:blipFill>
        <p:spPr>
          <a:xfrm>
            <a:off x="5326427" y="3406524"/>
            <a:ext cx="2947653" cy="2955956"/>
          </a:xfrm>
          <a:prstGeom prst="rect">
            <a:avLst/>
          </a:prstGeom>
        </p:spPr>
      </p:pic>
      <p:pic>
        <p:nvPicPr>
          <p:cNvPr id="14" name="Picture 13" descr="Screen Shot 2013-10-23 at 5.44.39 PM.png"/>
          <p:cNvPicPr>
            <a:picLocks noChangeAspect="1"/>
          </p:cNvPicPr>
          <p:nvPr/>
        </p:nvPicPr>
        <p:blipFill>
          <a:blip r:embed="rId11"/>
          <a:stretch>
            <a:fillRect/>
          </a:stretch>
        </p:blipFill>
        <p:spPr>
          <a:xfrm>
            <a:off x="5139339" y="3283619"/>
            <a:ext cx="3282416" cy="3029273"/>
          </a:xfrm>
          <a:prstGeom prst="rect">
            <a:avLst/>
          </a:prstGeom>
        </p:spPr>
      </p:pic>
      <p:pic>
        <p:nvPicPr>
          <p:cNvPr id="15" name="Picture 14" descr="Screen Shot 2013-10-23 at 5.45.53 PM.png"/>
          <p:cNvPicPr>
            <a:picLocks noChangeAspect="1"/>
          </p:cNvPicPr>
          <p:nvPr/>
        </p:nvPicPr>
        <p:blipFill>
          <a:blip r:embed="rId12"/>
          <a:stretch>
            <a:fillRect/>
          </a:stretch>
        </p:blipFill>
        <p:spPr>
          <a:xfrm>
            <a:off x="5097967" y="3283619"/>
            <a:ext cx="3323787" cy="3023961"/>
          </a:xfrm>
          <a:prstGeom prst="rect">
            <a:avLst/>
          </a:prstGeom>
        </p:spPr>
      </p:pic>
      <p:pic>
        <p:nvPicPr>
          <p:cNvPr id="16" name="Picture 15" descr="Screen Shot 2013-10-23 at 5.47.15 PM.png"/>
          <p:cNvPicPr>
            <a:picLocks noChangeAspect="1"/>
          </p:cNvPicPr>
          <p:nvPr/>
        </p:nvPicPr>
        <p:blipFill>
          <a:blip r:embed="rId13"/>
          <a:stretch>
            <a:fillRect/>
          </a:stretch>
        </p:blipFill>
        <p:spPr>
          <a:xfrm>
            <a:off x="1806628" y="3288094"/>
            <a:ext cx="1677242" cy="3207839"/>
          </a:xfrm>
          <a:prstGeom prst="rect">
            <a:avLst/>
          </a:prstGeom>
        </p:spPr>
      </p:pic>
      <p:sp>
        <p:nvSpPr>
          <p:cNvPr id="17" name="TextBox 16"/>
          <p:cNvSpPr txBox="1"/>
          <p:nvPr/>
        </p:nvSpPr>
        <p:spPr>
          <a:xfrm>
            <a:off x="1634340" y="4843547"/>
            <a:ext cx="418414" cy="369332"/>
          </a:xfrm>
          <a:prstGeom prst="rect">
            <a:avLst/>
          </a:prstGeom>
          <a:noFill/>
        </p:spPr>
        <p:txBody>
          <a:bodyPr wrap="square" rtlCol="0">
            <a:spAutoFit/>
          </a:bodyPr>
          <a:lstStyle/>
          <a:p>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Burrows Wheeler</a:t>
            </a:r>
            <a:endParaRPr lang="en-US" dirty="0"/>
          </a:p>
        </p:txBody>
      </p:sp>
      <p:pic>
        <p:nvPicPr>
          <p:cNvPr id="5" name="Picture 4" descr="Screen Shot 2013-10-26 at 7.01.50 PM.png"/>
          <p:cNvPicPr>
            <a:picLocks noChangeAspect="1"/>
          </p:cNvPicPr>
          <p:nvPr/>
        </p:nvPicPr>
        <p:blipFill>
          <a:blip r:embed="rId2"/>
          <a:stretch>
            <a:fillRect/>
          </a:stretch>
        </p:blipFill>
        <p:spPr>
          <a:xfrm>
            <a:off x="646674" y="1569771"/>
            <a:ext cx="2057698" cy="3747595"/>
          </a:xfrm>
          <a:prstGeom prst="rect">
            <a:avLst/>
          </a:prstGeom>
        </p:spPr>
      </p:pic>
      <p:pic>
        <p:nvPicPr>
          <p:cNvPr id="6" name="Picture 5" descr="Screen Shot 2013-10-26 at 7.02.00 PM.png"/>
          <p:cNvPicPr>
            <a:picLocks noChangeAspect="1"/>
          </p:cNvPicPr>
          <p:nvPr/>
        </p:nvPicPr>
        <p:blipFill>
          <a:blip r:embed="rId3"/>
          <a:stretch>
            <a:fillRect/>
          </a:stretch>
        </p:blipFill>
        <p:spPr>
          <a:xfrm>
            <a:off x="3583972" y="2086460"/>
            <a:ext cx="2791427" cy="3066638"/>
          </a:xfrm>
          <a:prstGeom prst="rect">
            <a:avLst/>
          </a:prstGeom>
        </p:spPr>
      </p:pic>
      <p:pic>
        <p:nvPicPr>
          <p:cNvPr id="7" name="Picture 6" descr="Screen Shot 2013-10-26 at 7.02.10 PM.png"/>
          <p:cNvPicPr>
            <a:picLocks noChangeAspect="1"/>
          </p:cNvPicPr>
          <p:nvPr/>
        </p:nvPicPr>
        <p:blipFill>
          <a:blip r:embed="rId4"/>
          <a:stretch>
            <a:fillRect/>
          </a:stretch>
        </p:blipFill>
        <p:spPr>
          <a:xfrm>
            <a:off x="2984499" y="5317366"/>
            <a:ext cx="3390900" cy="520700"/>
          </a:xfrm>
          <a:prstGeom prst="rect">
            <a:avLst/>
          </a:prstGeom>
        </p:spPr>
      </p:pic>
      <p:sp>
        <p:nvSpPr>
          <p:cNvPr id="8" name="Rectangle 7"/>
          <p:cNvSpPr/>
          <p:nvPr/>
        </p:nvSpPr>
        <p:spPr>
          <a:xfrm>
            <a:off x="5703191" y="2086460"/>
            <a:ext cx="672208" cy="30666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reeform 8"/>
          <p:cNvSpPr/>
          <p:nvPr/>
        </p:nvSpPr>
        <p:spPr>
          <a:xfrm>
            <a:off x="5103266" y="2539856"/>
            <a:ext cx="231063" cy="2514130"/>
          </a:xfrm>
          <a:custGeom>
            <a:avLst/>
            <a:gdLst>
              <a:gd name="connsiteX0" fmla="*/ 0 w 231063"/>
              <a:gd name="connsiteY0" fmla="*/ 7791 h 2514130"/>
              <a:gd name="connsiteX1" fmla="*/ 93494 w 231063"/>
              <a:gd name="connsiteY1" fmla="*/ 46745 h 2514130"/>
              <a:gd name="connsiteX2" fmla="*/ 155824 w 231063"/>
              <a:gd name="connsiteY2" fmla="*/ 93491 h 2514130"/>
              <a:gd name="connsiteX3" fmla="*/ 171407 w 231063"/>
              <a:gd name="connsiteY3" fmla="*/ 124655 h 2514130"/>
              <a:gd name="connsiteX4" fmla="*/ 194781 w 231063"/>
              <a:gd name="connsiteY4" fmla="*/ 210356 h 2514130"/>
              <a:gd name="connsiteX5" fmla="*/ 218154 w 231063"/>
              <a:gd name="connsiteY5" fmla="*/ 303847 h 2514130"/>
              <a:gd name="connsiteX6" fmla="*/ 225946 w 231063"/>
              <a:gd name="connsiteY6" fmla="*/ 1168645 h 2514130"/>
              <a:gd name="connsiteX7" fmla="*/ 194781 w 231063"/>
              <a:gd name="connsiteY7" fmla="*/ 1620521 h 2514130"/>
              <a:gd name="connsiteX8" fmla="*/ 186989 w 231063"/>
              <a:gd name="connsiteY8" fmla="*/ 2228217 h 2514130"/>
              <a:gd name="connsiteX9" fmla="*/ 179198 w 231063"/>
              <a:gd name="connsiteY9" fmla="*/ 2251589 h 2514130"/>
              <a:gd name="connsiteX10" fmla="*/ 155824 w 231063"/>
              <a:gd name="connsiteY10" fmla="*/ 2321708 h 2514130"/>
              <a:gd name="connsiteX11" fmla="*/ 140242 w 231063"/>
              <a:gd name="connsiteY11" fmla="*/ 2368454 h 2514130"/>
              <a:gd name="connsiteX12" fmla="*/ 132451 w 231063"/>
              <a:gd name="connsiteY12" fmla="*/ 2469737 h 2514130"/>
              <a:gd name="connsiteX13" fmla="*/ 31165 w 231063"/>
              <a:gd name="connsiteY13" fmla="*/ 2438573 h 2514130"/>
              <a:gd name="connsiteX14" fmla="*/ 23373 w 231063"/>
              <a:gd name="connsiteY14" fmla="*/ 2415200 h 2514130"/>
              <a:gd name="connsiteX15" fmla="*/ 31165 w 231063"/>
              <a:gd name="connsiteY15" fmla="*/ 2212635 h 2514130"/>
              <a:gd name="connsiteX16" fmla="*/ 23373 w 231063"/>
              <a:gd name="connsiteY16" fmla="*/ 2165889 h 2514130"/>
              <a:gd name="connsiteX17" fmla="*/ 31165 w 231063"/>
              <a:gd name="connsiteY17" fmla="*/ 1456911 h 2514130"/>
              <a:gd name="connsiteX18" fmla="*/ 46747 w 231063"/>
              <a:gd name="connsiteY18" fmla="*/ 1394583 h 2514130"/>
              <a:gd name="connsiteX19" fmla="*/ 31165 w 231063"/>
              <a:gd name="connsiteY19" fmla="*/ 872588 h 2514130"/>
              <a:gd name="connsiteX20" fmla="*/ 38956 w 231063"/>
              <a:gd name="connsiteY20" fmla="*/ 521994 h 2514130"/>
              <a:gd name="connsiteX21" fmla="*/ 31165 w 231063"/>
              <a:gd name="connsiteY21" fmla="*/ 436294 h 2514130"/>
              <a:gd name="connsiteX22" fmla="*/ 23373 w 231063"/>
              <a:gd name="connsiteY22" fmla="*/ 412921 h 2514130"/>
              <a:gd name="connsiteX23" fmla="*/ 31165 w 231063"/>
              <a:gd name="connsiteY23" fmla="*/ 218147 h 2514130"/>
              <a:gd name="connsiteX24" fmla="*/ 38956 w 231063"/>
              <a:gd name="connsiteY24" fmla="*/ 186983 h 2514130"/>
              <a:gd name="connsiteX25" fmla="*/ 70121 w 231063"/>
              <a:gd name="connsiteY25" fmla="*/ 77909 h 2514130"/>
              <a:gd name="connsiteX26" fmla="*/ 70121 w 231063"/>
              <a:gd name="connsiteY26" fmla="*/ 0 h 251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1063" h="2514130">
                <a:moveTo>
                  <a:pt x="0" y="7791"/>
                </a:moveTo>
                <a:cubicBezTo>
                  <a:pt x="31165" y="20776"/>
                  <a:pt x="63911" y="30475"/>
                  <a:pt x="93494" y="46745"/>
                </a:cubicBezTo>
                <a:cubicBezTo>
                  <a:pt x="116250" y="59260"/>
                  <a:pt x="137460" y="75127"/>
                  <a:pt x="155824" y="93491"/>
                </a:cubicBezTo>
                <a:cubicBezTo>
                  <a:pt x="164037" y="101703"/>
                  <a:pt x="167734" y="113637"/>
                  <a:pt x="171407" y="124655"/>
                </a:cubicBezTo>
                <a:cubicBezTo>
                  <a:pt x="180771" y="152746"/>
                  <a:pt x="187599" y="181630"/>
                  <a:pt x="194781" y="210356"/>
                </a:cubicBezTo>
                <a:cubicBezTo>
                  <a:pt x="220829" y="314543"/>
                  <a:pt x="199813" y="248824"/>
                  <a:pt x="218154" y="303847"/>
                </a:cubicBezTo>
                <a:cubicBezTo>
                  <a:pt x="220751" y="592113"/>
                  <a:pt x="231063" y="880413"/>
                  <a:pt x="225946" y="1168645"/>
                </a:cubicBezTo>
                <a:cubicBezTo>
                  <a:pt x="223266" y="1319604"/>
                  <a:pt x="200328" y="1469640"/>
                  <a:pt x="194781" y="1620521"/>
                </a:cubicBezTo>
                <a:cubicBezTo>
                  <a:pt x="187338" y="1822966"/>
                  <a:pt x="191990" y="2025697"/>
                  <a:pt x="186989" y="2228217"/>
                </a:cubicBezTo>
                <a:cubicBezTo>
                  <a:pt x="186786" y="2236427"/>
                  <a:pt x="181190" y="2243622"/>
                  <a:pt x="179198" y="2251589"/>
                </a:cubicBezTo>
                <a:cubicBezTo>
                  <a:pt x="154242" y="2351409"/>
                  <a:pt x="190386" y="2235306"/>
                  <a:pt x="155824" y="2321708"/>
                </a:cubicBezTo>
                <a:cubicBezTo>
                  <a:pt x="149724" y="2336958"/>
                  <a:pt x="140242" y="2368454"/>
                  <a:pt x="140242" y="2368454"/>
                </a:cubicBezTo>
                <a:cubicBezTo>
                  <a:pt x="137645" y="2402215"/>
                  <a:pt x="156395" y="2445794"/>
                  <a:pt x="132451" y="2469737"/>
                </a:cubicBezTo>
                <a:cubicBezTo>
                  <a:pt x="88057" y="2514130"/>
                  <a:pt x="46131" y="2468503"/>
                  <a:pt x="31165" y="2438573"/>
                </a:cubicBezTo>
                <a:cubicBezTo>
                  <a:pt x="27492" y="2431228"/>
                  <a:pt x="25970" y="2422991"/>
                  <a:pt x="23373" y="2415200"/>
                </a:cubicBezTo>
                <a:cubicBezTo>
                  <a:pt x="25970" y="2347678"/>
                  <a:pt x="31165" y="2280207"/>
                  <a:pt x="31165" y="2212635"/>
                </a:cubicBezTo>
                <a:cubicBezTo>
                  <a:pt x="31165" y="2196838"/>
                  <a:pt x="23373" y="2181686"/>
                  <a:pt x="23373" y="2165889"/>
                </a:cubicBezTo>
                <a:cubicBezTo>
                  <a:pt x="23373" y="1929549"/>
                  <a:pt x="24006" y="1693143"/>
                  <a:pt x="31165" y="1456911"/>
                </a:cubicBezTo>
                <a:cubicBezTo>
                  <a:pt x="31814" y="1435505"/>
                  <a:pt x="46747" y="1394583"/>
                  <a:pt x="46747" y="1394583"/>
                </a:cubicBezTo>
                <a:cubicBezTo>
                  <a:pt x="42275" y="1269355"/>
                  <a:pt x="31165" y="978805"/>
                  <a:pt x="31165" y="872588"/>
                </a:cubicBezTo>
                <a:cubicBezTo>
                  <a:pt x="31165" y="755694"/>
                  <a:pt x="36359" y="638859"/>
                  <a:pt x="38956" y="521994"/>
                </a:cubicBezTo>
                <a:cubicBezTo>
                  <a:pt x="36359" y="493427"/>
                  <a:pt x="35222" y="464690"/>
                  <a:pt x="31165" y="436294"/>
                </a:cubicBezTo>
                <a:cubicBezTo>
                  <a:pt x="30003" y="428164"/>
                  <a:pt x="23373" y="421134"/>
                  <a:pt x="23373" y="412921"/>
                </a:cubicBezTo>
                <a:cubicBezTo>
                  <a:pt x="23373" y="347944"/>
                  <a:pt x="26694" y="282970"/>
                  <a:pt x="31165" y="218147"/>
                </a:cubicBezTo>
                <a:cubicBezTo>
                  <a:pt x="31902" y="207465"/>
                  <a:pt x="35879" y="197239"/>
                  <a:pt x="38956" y="186983"/>
                </a:cubicBezTo>
                <a:cubicBezTo>
                  <a:pt x="46303" y="162493"/>
                  <a:pt x="70121" y="100664"/>
                  <a:pt x="70121" y="77909"/>
                </a:cubicBezTo>
                <a:lnTo>
                  <a:pt x="70121"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 name="Straight Arrow Connector 10"/>
          <p:cNvCxnSpPr/>
          <p:nvPr/>
        </p:nvCxnSpPr>
        <p:spPr>
          <a:xfrm>
            <a:off x="3031245" y="3093015"/>
            <a:ext cx="43585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2399703" y="2664511"/>
            <a:ext cx="1184270" cy="1332256"/>
            <a:chOff x="2399703" y="2664511"/>
            <a:chExt cx="1184270" cy="1332256"/>
          </a:xfrm>
        </p:grpSpPr>
        <p:cxnSp>
          <p:nvCxnSpPr>
            <p:cNvPr id="14" name="Straight Connector 13"/>
            <p:cNvCxnSpPr/>
            <p:nvPr/>
          </p:nvCxnSpPr>
          <p:spPr>
            <a:xfrm rot="10800000">
              <a:off x="2399704" y="2664511"/>
              <a:ext cx="1184269" cy="430092"/>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399703" y="2882658"/>
              <a:ext cx="1184269" cy="1114109"/>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2399704" y="2882658"/>
            <a:ext cx="1184270" cy="1986701"/>
            <a:chOff x="2399704" y="2882658"/>
            <a:chExt cx="1184270" cy="1986701"/>
          </a:xfrm>
        </p:grpSpPr>
        <p:cxnSp>
          <p:nvCxnSpPr>
            <p:cNvPr id="19" name="Straight Arrow Connector 18"/>
            <p:cNvCxnSpPr/>
            <p:nvPr/>
          </p:nvCxnSpPr>
          <p:spPr>
            <a:xfrm rot="16200000" flipV="1">
              <a:off x="2376349" y="2906013"/>
              <a:ext cx="1114109" cy="1067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16200000" flipH="1">
              <a:off x="2170686" y="3456072"/>
              <a:ext cx="1642305" cy="11842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2298417" y="3094604"/>
            <a:ext cx="1285555" cy="1774756"/>
            <a:chOff x="2298417" y="3094604"/>
            <a:chExt cx="1285555" cy="1774756"/>
          </a:xfrm>
        </p:grpSpPr>
        <p:cxnSp>
          <p:nvCxnSpPr>
            <p:cNvPr id="30" name="Straight Arrow Connector 29"/>
            <p:cNvCxnSpPr/>
            <p:nvPr/>
          </p:nvCxnSpPr>
          <p:spPr>
            <a:xfrm rot="16200000" flipV="1">
              <a:off x="1995383" y="3397638"/>
              <a:ext cx="1774756" cy="1168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2298417" y="3342325"/>
              <a:ext cx="128555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LZW Compression</a:t>
            </a:r>
            <a:endParaRPr lang="en-US" dirty="0"/>
          </a:p>
        </p:txBody>
      </p:sp>
      <p:sp>
        <p:nvSpPr>
          <p:cNvPr id="3" name="Content Placeholder 2"/>
          <p:cNvSpPr>
            <a:spLocks noGrp="1"/>
          </p:cNvSpPr>
          <p:nvPr>
            <p:ph idx="1"/>
          </p:nvPr>
        </p:nvSpPr>
        <p:spPr/>
        <p:txBody>
          <a:bodyPr>
            <a:normAutofit fontScale="92500"/>
          </a:bodyPr>
          <a:lstStyle/>
          <a:p>
            <a:r>
              <a:rPr lang="en-US" dirty="0" smtClean="0"/>
              <a:t>Trace of table insertions and output codes for the input string:</a:t>
            </a:r>
          </a:p>
          <a:p>
            <a:pPr>
              <a:buNone/>
            </a:pPr>
            <a:r>
              <a:rPr lang="en-US" dirty="0" smtClean="0"/>
              <a:t>      </a:t>
            </a:r>
            <a:r>
              <a:rPr lang="en-US" sz="2353" i="1" dirty="0" smtClean="0"/>
              <a:t>SEE SPOT RUN. RUN SPOT RUN. RUN RUN SPOT. RUN RUN RUN.</a:t>
            </a:r>
          </a:p>
          <a:p>
            <a:pPr>
              <a:buNone/>
            </a:pPr>
            <a:endParaRPr lang="en-US" dirty="0" smtClean="0"/>
          </a:p>
          <a:p>
            <a:r>
              <a:rPr lang="en-US" dirty="0" smtClean="0"/>
              <a:t>Initially: insert codes 0..255 (all ASCII characters) into the dictionary for each possible 8-bit sequence.  For strings, this amounts to the values in the extended ASCII sequence.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Recovering Original</a:t>
            </a:r>
            <a:endParaRPr lang="en-US" dirty="0"/>
          </a:p>
        </p:txBody>
      </p:sp>
      <p:pic>
        <p:nvPicPr>
          <p:cNvPr id="4" name="Picture 3" descr="Screen Shot 2013-10-26 at 7.38.29 PM.png"/>
          <p:cNvPicPr>
            <a:picLocks noChangeAspect="1"/>
          </p:cNvPicPr>
          <p:nvPr/>
        </p:nvPicPr>
        <p:blipFill>
          <a:blip r:embed="rId2"/>
          <a:stretch>
            <a:fillRect/>
          </a:stretch>
        </p:blipFill>
        <p:spPr>
          <a:xfrm>
            <a:off x="0" y="1565985"/>
            <a:ext cx="6664942" cy="2111353"/>
          </a:xfrm>
          <a:prstGeom prst="rect">
            <a:avLst/>
          </a:prstGeom>
        </p:spPr>
      </p:pic>
      <p:pic>
        <p:nvPicPr>
          <p:cNvPr id="5" name="Picture 4" descr="Screen Shot 2013-10-26 at 7.39.04 PM.png"/>
          <p:cNvPicPr>
            <a:picLocks noChangeAspect="1"/>
          </p:cNvPicPr>
          <p:nvPr/>
        </p:nvPicPr>
        <p:blipFill>
          <a:blip r:embed="rId3"/>
          <a:stretch>
            <a:fillRect/>
          </a:stretch>
        </p:blipFill>
        <p:spPr>
          <a:xfrm>
            <a:off x="6109452" y="3677338"/>
            <a:ext cx="2933259" cy="31806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LZW Compress</a:t>
            </a:r>
            <a:endParaRPr lang="en-US" dirty="0"/>
          </a:p>
        </p:txBody>
      </p:sp>
      <p:pic>
        <p:nvPicPr>
          <p:cNvPr id="4" name="Content Placeholder 3" descr="Screen Shot 2013-10-19 at 4.23.06 PM.png"/>
          <p:cNvPicPr>
            <a:picLocks noGrp="1" noChangeAspect="1"/>
          </p:cNvPicPr>
          <p:nvPr>
            <p:ph idx="1"/>
          </p:nvPr>
        </p:nvPicPr>
        <p:blipFill>
          <a:blip r:embed="rId2"/>
          <a:srcRect l="-22088" r="-22088"/>
          <a:stretch>
            <a:fillRect/>
          </a:stretch>
        </p:blip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3-10-19 at 3.41.37 PM.png"/>
          <p:cNvPicPr>
            <a:picLocks noChangeAspect="1"/>
          </p:cNvPicPr>
          <p:nvPr/>
        </p:nvPicPr>
        <p:blipFill>
          <a:blip r:embed="rId3"/>
          <a:stretch>
            <a:fillRect/>
          </a:stretch>
        </p:blipFill>
        <p:spPr>
          <a:xfrm>
            <a:off x="222250" y="118584"/>
            <a:ext cx="8699500" cy="762000"/>
          </a:xfrm>
          <a:prstGeom prst="rect">
            <a:avLst/>
          </a:prstGeom>
        </p:spPr>
      </p:pic>
      <p:pic>
        <p:nvPicPr>
          <p:cNvPr id="5" name="Picture 4" descr="Screen Shot 2013-10-19 at 3.42.28 PM.png"/>
          <p:cNvPicPr>
            <a:picLocks noChangeAspect="1"/>
          </p:cNvPicPr>
          <p:nvPr/>
        </p:nvPicPr>
        <p:blipFill>
          <a:blip r:embed="rId4"/>
          <a:stretch>
            <a:fillRect/>
          </a:stretch>
        </p:blipFill>
        <p:spPr>
          <a:xfrm>
            <a:off x="192796" y="217523"/>
            <a:ext cx="8851900" cy="1016000"/>
          </a:xfrm>
          <a:prstGeom prst="rect">
            <a:avLst/>
          </a:prstGeom>
        </p:spPr>
      </p:pic>
      <p:pic>
        <p:nvPicPr>
          <p:cNvPr id="6" name="Picture 5" descr="Screen Shot 2013-10-19 at 3.42.39 PM.png"/>
          <p:cNvPicPr>
            <a:picLocks noChangeAspect="1"/>
          </p:cNvPicPr>
          <p:nvPr/>
        </p:nvPicPr>
        <p:blipFill>
          <a:blip r:embed="rId5"/>
          <a:stretch>
            <a:fillRect/>
          </a:stretch>
        </p:blipFill>
        <p:spPr>
          <a:xfrm>
            <a:off x="222250" y="259725"/>
            <a:ext cx="8737600" cy="1257300"/>
          </a:xfrm>
          <a:prstGeom prst="rect">
            <a:avLst/>
          </a:prstGeom>
        </p:spPr>
      </p:pic>
      <p:pic>
        <p:nvPicPr>
          <p:cNvPr id="7" name="Picture 6" descr="Screen Shot 2013-10-19 at 3.42.53 PM.png"/>
          <p:cNvPicPr>
            <a:picLocks noChangeAspect="1"/>
          </p:cNvPicPr>
          <p:nvPr/>
        </p:nvPicPr>
        <p:blipFill>
          <a:blip r:embed="rId6"/>
          <a:stretch>
            <a:fillRect/>
          </a:stretch>
        </p:blipFill>
        <p:spPr>
          <a:xfrm>
            <a:off x="200587" y="352228"/>
            <a:ext cx="8844109" cy="1447800"/>
          </a:xfrm>
          <a:prstGeom prst="rect">
            <a:avLst/>
          </a:prstGeom>
        </p:spPr>
      </p:pic>
      <p:pic>
        <p:nvPicPr>
          <p:cNvPr id="8" name="Picture 7" descr="Screen Shot 2013-10-19 at 3.43.02 PM.png"/>
          <p:cNvPicPr>
            <a:picLocks noChangeAspect="1"/>
          </p:cNvPicPr>
          <p:nvPr/>
        </p:nvPicPr>
        <p:blipFill>
          <a:blip r:embed="rId7"/>
          <a:stretch>
            <a:fillRect/>
          </a:stretch>
        </p:blipFill>
        <p:spPr>
          <a:xfrm>
            <a:off x="192796" y="352228"/>
            <a:ext cx="8788400" cy="1638300"/>
          </a:xfrm>
          <a:prstGeom prst="rect">
            <a:avLst/>
          </a:prstGeom>
        </p:spPr>
      </p:pic>
      <p:pic>
        <p:nvPicPr>
          <p:cNvPr id="9" name="Picture 8" descr="Screen Shot 2013-10-19 at 3.43.14 PM.png"/>
          <p:cNvPicPr>
            <a:picLocks noChangeAspect="1"/>
          </p:cNvPicPr>
          <p:nvPr/>
        </p:nvPicPr>
        <p:blipFill>
          <a:blip r:embed="rId8"/>
          <a:stretch>
            <a:fillRect/>
          </a:stretch>
        </p:blipFill>
        <p:spPr>
          <a:xfrm>
            <a:off x="192796" y="352228"/>
            <a:ext cx="8724900" cy="1892300"/>
          </a:xfrm>
          <a:prstGeom prst="rect">
            <a:avLst/>
          </a:prstGeom>
        </p:spPr>
      </p:pic>
      <p:pic>
        <p:nvPicPr>
          <p:cNvPr id="11" name="Picture 10" descr="Screen Shot 2013-10-19 at 3.43.29 PM.png"/>
          <p:cNvPicPr>
            <a:picLocks noChangeAspect="1"/>
          </p:cNvPicPr>
          <p:nvPr/>
        </p:nvPicPr>
        <p:blipFill>
          <a:blip r:embed="rId9"/>
          <a:stretch>
            <a:fillRect/>
          </a:stretch>
        </p:blipFill>
        <p:spPr>
          <a:xfrm>
            <a:off x="192796" y="437756"/>
            <a:ext cx="8724900" cy="2070100"/>
          </a:xfrm>
          <a:prstGeom prst="rect">
            <a:avLst/>
          </a:prstGeom>
        </p:spPr>
      </p:pic>
      <p:pic>
        <p:nvPicPr>
          <p:cNvPr id="13" name="Picture 12" descr="Screen Shot 2013-10-19 at 3.56.03 PM.png"/>
          <p:cNvPicPr>
            <a:picLocks noChangeAspect="1"/>
          </p:cNvPicPr>
          <p:nvPr/>
        </p:nvPicPr>
        <p:blipFill>
          <a:blip r:embed="rId10"/>
          <a:stretch>
            <a:fillRect/>
          </a:stretch>
        </p:blipFill>
        <p:spPr>
          <a:xfrm>
            <a:off x="192796" y="437756"/>
            <a:ext cx="8724900" cy="2324100"/>
          </a:xfrm>
          <a:prstGeom prst="rect">
            <a:avLst/>
          </a:prstGeom>
        </p:spPr>
      </p:pic>
      <p:pic>
        <p:nvPicPr>
          <p:cNvPr id="14" name="Picture 13" descr="Screen Shot 2013-10-19 at 3.56.12 PM.png"/>
          <p:cNvPicPr>
            <a:picLocks noChangeAspect="1"/>
          </p:cNvPicPr>
          <p:nvPr/>
        </p:nvPicPr>
        <p:blipFill>
          <a:blip r:embed="rId11"/>
          <a:stretch>
            <a:fillRect/>
          </a:stretch>
        </p:blipFill>
        <p:spPr>
          <a:xfrm>
            <a:off x="192796" y="455000"/>
            <a:ext cx="8724900" cy="2565400"/>
          </a:xfrm>
          <a:prstGeom prst="rect">
            <a:avLst/>
          </a:prstGeom>
        </p:spPr>
      </p:pic>
      <p:pic>
        <p:nvPicPr>
          <p:cNvPr id="15" name="Picture 14" descr="Screen Shot 2013-10-19 at 3.56.21 PM.png"/>
          <p:cNvPicPr>
            <a:picLocks noChangeAspect="1"/>
          </p:cNvPicPr>
          <p:nvPr/>
        </p:nvPicPr>
        <p:blipFill>
          <a:blip r:embed="rId12"/>
          <a:stretch>
            <a:fillRect/>
          </a:stretch>
        </p:blipFill>
        <p:spPr>
          <a:xfrm>
            <a:off x="192796" y="455000"/>
            <a:ext cx="8801100" cy="2781300"/>
          </a:xfrm>
          <a:prstGeom prst="rect">
            <a:avLst/>
          </a:prstGeom>
        </p:spPr>
      </p:pic>
      <p:pic>
        <p:nvPicPr>
          <p:cNvPr id="16" name="Picture 15" descr="Screen Shot 2013-10-19 at 3.56.31 PM.png"/>
          <p:cNvPicPr>
            <a:picLocks noChangeAspect="1"/>
          </p:cNvPicPr>
          <p:nvPr/>
        </p:nvPicPr>
        <p:blipFill>
          <a:blip r:embed="rId13"/>
          <a:stretch>
            <a:fillRect/>
          </a:stretch>
        </p:blipFill>
        <p:spPr>
          <a:xfrm>
            <a:off x="218196" y="455000"/>
            <a:ext cx="8826500" cy="3009900"/>
          </a:xfrm>
          <a:prstGeom prst="rect">
            <a:avLst/>
          </a:prstGeom>
        </p:spPr>
      </p:pic>
      <p:pic>
        <p:nvPicPr>
          <p:cNvPr id="17" name="Picture 16" descr="Screen Shot 2013-10-19 at 3.56.43 PM.png"/>
          <p:cNvPicPr>
            <a:picLocks noChangeAspect="1"/>
          </p:cNvPicPr>
          <p:nvPr/>
        </p:nvPicPr>
        <p:blipFill>
          <a:blip r:embed="rId14"/>
          <a:stretch>
            <a:fillRect/>
          </a:stretch>
        </p:blipFill>
        <p:spPr>
          <a:xfrm>
            <a:off x="218196" y="437756"/>
            <a:ext cx="8763000" cy="3276600"/>
          </a:xfrm>
          <a:prstGeom prst="rect">
            <a:avLst/>
          </a:prstGeom>
        </p:spPr>
      </p:pic>
      <p:pic>
        <p:nvPicPr>
          <p:cNvPr id="18" name="Picture 17" descr="Screen Shot 2013-10-19 at 3.56.55 PM.png"/>
          <p:cNvPicPr>
            <a:picLocks noChangeAspect="1"/>
          </p:cNvPicPr>
          <p:nvPr/>
        </p:nvPicPr>
        <p:blipFill>
          <a:blip r:embed="rId15"/>
          <a:stretch>
            <a:fillRect/>
          </a:stretch>
        </p:blipFill>
        <p:spPr>
          <a:xfrm>
            <a:off x="200587" y="455000"/>
            <a:ext cx="8699500" cy="3492500"/>
          </a:xfrm>
          <a:prstGeom prst="rect">
            <a:avLst/>
          </a:prstGeom>
        </p:spPr>
      </p:pic>
      <p:pic>
        <p:nvPicPr>
          <p:cNvPr id="19" name="Picture 18" descr="Screen Shot 2013-10-19 at 3.57.06 PM.png"/>
          <p:cNvPicPr>
            <a:picLocks noChangeAspect="1"/>
          </p:cNvPicPr>
          <p:nvPr/>
        </p:nvPicPr>
        <p:blipFill>
          <a:blip r:embed="rId16"/>
          <a:stretch>
            <a:fillRect/>
          </a:stretch>
        </p:blipFill>
        <p:spPr>
          <a:xfrm>
            <a:off x="200587" y="455000"/>
            <a:ext cx="8801100" cy="3683000"/>
          </a:xfrm>
          <a:prstGeom prst="rect">
            <a:avLst/>
          </a:prstGeom>
        </p:spPr>
      </p:pic>
      <p:pic>
        <p:nvPicPr>
          <p:cNvPr id="20" name="Picture 19" descr="Screen Shot 2013-10-19 at 3.57.17 PM.png"/>
          <p:cNvPicPr>
            <a:picLocks noChangeAspect="1"/>
          </p:cNvPicPr>
          <p:nvPr/>
        </p:nvPicPr>
        <p:blipFill>
          <a:blip r:embed="rId17"/>
          <a:stretch>
            <a:fillRect/>
          </a:stretch>
        </p:blipFill>
        <p:spPr>
          <a:xfrm>
            <a:off x="196850" y="455000"/>
            <a:ext cx="8763000" cy="3924300"/>
          </a:xfrm>
          <a:prstGeom prst="rect">
            <a:avLst/>
          </a:prstGeom>
        </p:spPr>
      </p:pic>
      <p:pic>
        <p:nvPicPr>
          <p:cNvPr id="21" name="Picture 20" descr="Screen Shot 2013-10-19 at 4.06.09 PM.png"/>
          <p:cNvPicPr>
            <a:picLocks noChangeAspect="1"/>
          </p:cNvPicPr>
          <p:nvPr/>
        </p:nvPicPr>
        <p:blipFill>
          <a:blip r:embed="rId18"/>
          <a:stretch>
            <a:fillRect/>
          </a:stretch>
        </p:blipFill>
        <p:spPr>
          <a:xfrm>
            <a:off x="167396" y="437756"/>
            <a:ext cx="8877300" cy="4178300"/>
          </a:xfrm>
          <a:prstGeom prst="rect">
            <a:avLst/>
          </a:prstGeom>
        </p:spPr>
      </p:pic>
      <p:pic>
        <p:nvPicPr>
          <p:cNvPr id="22" name="Picture 21" descr="Screen Shot 2013-10-19 at 4.06.23 PM.png"/>
          <p:cNvPicPr>
            <a:picLocks noChangeAspect="1"/>
          </p:cNvPicPr>
          <p:nvPr/>
        </p:nvPicPr>
        <p:blipFill>
          <a:blip r:embed="rId19"/>
          <a:stretch>
            <a:fillRect/>
          </a:stretch>
        </p:blipFill>
        <p:spPr>
          <a:xfrm>
            <a:off x="180096" y="455000"/>
            <a:ext cx="8737600" cy="4368800"/>
          </a:xfrm>
          <a:prstGeom prst="rect">
            <a:avLst/>
          </a:prstGeom>
        </p:spPr>
      </p:pic>
      <p:pic>
        <p:nvPicPr>
          <p:cNvPr id="24" name="Picture 23" descr="Screen Shot 2013-10-19 at 4.06.37 PM.png"/>
          <p:cNvPicPr>
            <a:picLocks noChangeAspect="1"/>
          </p:cNvPicPr>
          <p:nvPr/>
        </p:nvPicPr>
        <p:blipFill>
          <a:blip r:embed="rId20"/>
          <a:stretch>
            <a:fillRect/>
          </a:stretch>
        </p:blipFill>
        <p:spPr>
          <a:xfrm>
            <a:off x="190500" y="437756"/>
            <a:ext cx="8763000" cy="4635500"/>
          </a:xfrm>
          <a:prstGeom prst="rect">
            <a:avLst/>
          </a:prstGeom>
        </p:spPr>
      </p:pic>
      <p:pic>
        <p:nvPicPr>
          <p:cNvPr id="25" name="Picture 24" descr="Screen Shot 2013-10-19 at 4.06.46 PM.png"/>
          <p:cNvPicPr>
            <a:picLocks noChangeAspect="1"/>
          </p:cNvPicPr>
          <p:nvPr/>
        </p:nvPicPr>
        <p:blipFill>
          <a:blip r:embed="rId21"/>
          <a:stretch>
            <a:fillRect/>
          </a:stretch>
        </p:blipFill>
        <p:spPr>
          <a:xfrm>
            <a:off x="187887" y="455000"/>
            <a:ext cx="8712200" cy="4851400"/>
          </a:xfrm>
          <a:prstGeom prst="rect">
            <a:avLst/>
          </a:prstGeom>
        </p:spPr>
      </p:pic>
      <p:pic>
        <p:nvPicPr>
          <p:cNvPr id="26" name="Picture 25" descr="Screen Shot 2013-10-19 at 4.06.57 PM.png"/>
          <p:cNvPicPr>
            <a:picLocks noChangeAspect="1"/>
          </p:cNvPicPr>
          <p:nvPr/>
        </p:nvPicPr>
        <p:blipFill>
          <a:blip r:embed="rId22"/>
          <a:stretch>
            <a:fillRect/>
          </a:stretch>
        </p:blipFill>
        <p:spPr>
          <a:xfrm>
            <a:off x="222250" y="467700"/>
            <a:ext cx="8839200" cy="5105400"/>
          </a:xfrm>
          <a:prstGeom prst="rect">
            <a:avLst/>
          </a:prstGeom>
        </p:spPr>
      </p:pic>
      <p:pic>
        <p:nvPicPr>
          <p:cNvPr id="29" name="Picture 28" descr="Screen Shot 2013-10-19 at 4.07.07 PM.png"/>
          <p:cNvPicPr>
            <a:picLocks noChangeAspect="1"/>
          </p:cNvPicPr>
          <p:nvPr/>
        </p:nvPicPr>
        <p:blipFill>
          <a:blip r:embed="rId23"/>
          <a:stretch>
            <a:fillRect/>
          </a:stretch>
        </p:blipFill>
        <p:spPr>
          <a:xfrm>
            <a:off x="200587" y="467700"/>
            <a:ext cx="8724900" cy="5321300"/>
          </a:xfrm>
          <a:prstGeom prst="rect">
            <a:avLst/>
          </a:prstGeom>
        </p:spPr>
      </p:pic>
      <p:pic>
        <p:nvPicPr>
          <p:cNvPr id="30" name="Picture 29" descr="Screen Shot 2013-10-19 at 4.07.19 PM.png"/>
          <p:cNvPicPr>
            <a:picLocks noChangeAspect="1"/>
          </p:cNvPicPr>
          <p:nvPr/>
        </p:nvPicPr>
        <p:blipFill>
          <a:blip r:embed="rId24"/>
          <a:stretch>
            <a:fillRect/>
          </a:stretch>
        </p:blipFill>
        <p:spPr>
          <a:xfrm>
            <a:off x="196850" y="437756"/>
            <a:ext cx="8763000" cy="5524500"/>
          </a:xfrm>
          <a:prstGeom prst="rect">
            <a:avLst/>
          </a:prstGeom>
        </p:spPr>
      </p:pic>
      <p:pic>
        <p:nvPicPr>
          <p:cNvPr id="31" name="Picture 30" descr="Screen Shot 2013-10-19 at 4.07.30 PM.png"/>
          <p:cNvPicPr>
            <a:picLocks noChangeAspect="1"/>
          </p:cNvPicPr>
          <p:nvPr/>
        </p:nvPicPr>
        <p:blipFill>
          <a:blip r:embed="rId25"/>
          <a:stretch>
            <a:fillRect/>
          </a:stretch>
        </p:blipFill>
        <p:spPr>
          <a:xfrm>
            <a:off x="192796" y="451167"/>
            <a:ext cx="8724900" cy="5753100"/>
          </a:xfrm>
          <a:prstGeom prst="rect">
            <a:avLst/>
          </a:prstGeom>
        </p:spPr>
      </p:pic>
      <p:pic>
        <p:nvPicPr>
          <p:cNvPr id="32" name="Picture 31" descr="Screen Shot 2013-10-19 at 4.18.23 PM.png"/>
          <p:cNvPicPr>
            <a:picLocks noChangeAspect="1"/>
          </p:cNvPicPr>
          <p:nvPr/>
        </p:nvPicPr>
        <p:blipFill>
          <a:blip r:embed="rId26"/>
          <a:stretch>
            <a:fillRect/>
          </a:stretch>
        </p:blipFill>
        <p:spPr>
          <a:xfrm>
            <a:off x="167396" y="425450"/>
            <a:ext cx="8834291" cy="6007100"/>
          </a:xfrm>
          <a:prstGeom prst="rect">
            <a:avLst/>
          </a:prstGeom>
        </p:spPr>
      </p:pic>
      <p:pic>
        <p:nvPicPr>
          <p:cNvPr id="33" name="Picture 32" descr="Screen Shot 2013-10-19 at 4.18.38 PM.png"/>
          <p:cNvPicPr>
            <a:picLocks noChangeAspect="1"/>
          </p:cNvPicPr>
          <p:nvPr/>
        </p:nvPicPr>
        <p:blipFill>
          <a:blip r:embed="rId27"/>
          <a:stretch>
            <a:fillRect/>
          </a:stretch>
        </p:blipFill>
        <p:spPr>
          <a:xfrm>
            <a:off x="120650" y="317500"/>
            <a:ext cx="8902700" cy="6223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4"/>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15"/>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6"/>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17"/>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19"/>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20"/>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21"/>
                                        </p:tgtEl>
                                        <p:attrNameLst>
                                          <p:attrName>style.visibility</p:attrName>
                                        </p:attrNameLst>
                                      </p:cBhvr>
                                      <p:to>
                                        <p:strVal val="hidden"/>
                                      </p:to>
                                    </p:set>
                                  </p:childTnLst>
                                </p:cTn>
                              </p:par>
                              <p:par>
                                <p:cTn id="97" presetID="1" presetClass="entr" presetSubtype="0" fill="hold" nodeType="withEffect">
                                  <p:stCondLst>
                                    <p:cond delay="0"/>
                                  </p:stCondLst>
                                  <p:childTnLst>
                                    <p:set>
                                      <p:cBhvr>
                                        <p:cTn id="98" dur="1" fill="hold">
                                          <p:stCondLst>
                                            <p:cond delay="0"/>
                                          </p:stCondLst>
                                        </p:cTn>
                                        <p:tgtEl>
                                          <p:spTgt spid="2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22"/>
                                        </p:tgtEl>
                                        <p:attrNameLst>
                                          <p:attrName>style.visibility</p:attrName>
                                        </p:attrNameLst>
                                      </p:cBhvr>
                                      <p:to>
                                        <p:strVal val="hidden"/>
                                      </p:to>
                                    </p:set>
                                  </p:childTnLst>
                                </p:cTn>
                              </p:par>
                              <p:par>
                                <p:cTn id="103" presetID="1" presetClass="entr" presetSubtype="0" fill="hold" nodeType="withEffect">
                                  <p:stCondLst>
                                    <p:cond delay="0"/>
                                  </p:stCondLst>
                                  <p:childTnLst>
                                    <p:set>
                                      <p:cBhvr>
                                        <p:cTn id="104" dur="1" fill="hold">
                                          <p:stCondLst>
                                            <p:cond delay="0"/>
                                          </p:stCondLst>
                                        </p:cTn>
                                        <p:tgtEl>
                                          <p:spTgt spid="2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0"/>
                                  </p:stCondLst>
                                  <p:childTnLst>
                                    <p:set>
                                      <p:cBhvr>
                                        <p:cTn id="108" dur="1" fill="hold">
                                          <p:stCondLst>
                                            <p:cond delay="0"/>
                                          </p:stCondLst>
                                        </p:cTn>
                                        <p:tgtEl>
                                          <p:spTgt spid="24"/>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2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25"/>
                                        </p:tgtEl>
                                        <p:attrNameLst>
                                          <p:attrName>style.visibility</p:attrName>
                                        </p:attrNameLst>
                                      </p:cBhvr>
                                      <p:to>
                                        <p:strVal val="hidden"/>
                                      </p:to>
                                    </p:set>
                                  </p:childTnLst>
                                </p:cTn>
                              </p:par>
                              <p:par>
                                <p:cTn id="115" presetID="1" presetClass="entr" presetSubtype="0"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26"/>
                                        </p:tgtEl>
                                        <p:attrNameLst>
                                          <p:attrName>style.visibility</p:attrName>
                                        </p:attrNameLst>
                                      </p:cBhvr>
                                      <p:to>
                                        <p:strVal val="hidden"/>
                                      </p:to>
                                    </p:set>
                                  </p:childTnLst>
                                </p:cTn>
                              </p:par>
                              <p:par>
                                <p:cTn id="121" presetID="1" presetClass="entr" presetSubtype="0" fill="hold" nodeType="with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29"/>
                                        </p:tgtEl>
                                        <p:attrNameLst>
                                          <p:attrName>style.visibility</p:attrName>
                                        </p:attrNameLst>
                                      </p:cBhvr>
                                      <p:to>
                                        <p:strVal val="hidden"/>
                                      </p:to>
                                    </p:set>
                                  </p:childTnLst>
                                </p:cTn>
                              </p:par>
                              <p:par>
                                <p:cTn id="127" presetID="1" presetClass="entr" presetSubtype="0" fill="hold" nodeType="withEffect">
                                  <p:stCondLst>
                                    <p:cond delay="0"/>
                                  </p:stCondLst>
                                  <p:childTnLst>
                                    <p:set>
                                      <p:cBhvr>
                                        <p:cTn id="128" dur="1" fill="hold">
                                          <p:stCondLst>
                                            <p:cond delay="0"/>
                                          </p:stCondLst>
                                        </p:cTn>
                                        <p:tgtEl>
                                          <p:spTgt spid="3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nodeType="clickEffect">
                                  <p:stCondLst>
                                    <p:cond delay="0"/>
                                  </p:stCondLst>
                                  <p:childTnLst>
                                    <p:set>
                                      <p:cBhvr>
                                        <p:cTn id="132" dur="1" fill="hold">
                                          <p:stCondLst>
                                            <p:cond delay="0"/>
                                          </p:stCondLst>
                                        </p:cTn>
                                        <p:tgtEl>
                                          <p:spTgt spid="30"/>
                                        </p:tgtEl>
                                        <p:attrNameLst>
                                          <p:attrName>style.visibility</p:attrName>
                                        </p:attrNameLst>
                                      </p:cBhvr>
                                      <p:to>
                                        <p:strVal val="hidden"/>
                                      </p:to>
                                    </p:set>
                                  </p:childTnLst>
                                </p:cTn>
                              </p:par>
                              <p:par>
                                <p:cTn id="133" presetID="1" presetClass="entr" presetSubtype="0" fill="hold" nodeType="withEffect">
                                  <p:stCondLst>
                                    <p:cond delay="0"/>
                                  </p:stCondLst>
                                  <p:childTnLst>
                                    <p:set>
                                      <p:cBhvr>
                                        <p:cTn id="134" dur="1" fill="hold">
                                          <p:stCondLst>
                                            <p:cond delay="0"/>
                                          </p:stCondLst>
                                        </p:cTn>
                                        <p:tgtEl>
                                          <p:spTgt spid="3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31"/>
                                        </p:tgtEl>
                                        <p:attrNameLst>
                                          <p:attrName>style.visibility</p:attrName>
                                        </p:attrNameLst>
                                      </p:cBhvr>
                                      <p:to>
                                        <p:strVal val="hidden"/>
                                      </p:to>
                                    </p:set>
                                  </p:childTnLst>
                                </p:cTn>
                              </p:par>
                              <p:par>
                                <p:cTn id="139" presetID="1" presetClass="entr" presetSubtype="0" fill="hold" nodeType="withEffect">
                                  <p:stCondLst>
                                    <p:cond delay="0"/>
                                  </p:stCondLst>
                                  <p:childTnLst>
                                    <p:set>
                                      <p:cBhvr>
                                        <p:cTn id="140" dur="1" fill="hold">
                                          <p:stCondLst>
                                            <p:cond delay="0"/>
                                          </p:stCondLst>
                                        </p:cTn>
                                        <p:tgtEl>
                                          <p:spTgt spid="3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nodeType="clickEffect">
                                  <p:stCondLst>
                                    <p:cond delay="0"/>
                                  </p:stCondLst>
                                  <p:childTnLst>
                                    <p:set>
                                      <p:cBhvr>
                                        <p:cTn id="144" dur="1" fill="hold">
                                          <p:stCondLst>
                                            <p:cond delay="0"/>
                                          </p:stCondLst>
                                        </p:cTn>
                                        <p:tgtEl>
                                          <p:spTgt spid="32"/>
                                        </p:tgtEl>
                                        <p:attrNameLst>
                                          <p:attrName>style.visibility</p:attrName>
                                        </p:attrNameLst>
                                      </p:cBhvr>
                                      <p:to>
                                        <p:strVal val="hidden"/>
                                      </p:to>
                                    </p:set>
                                  </p:childTnLst>
                                </p:cTn>
                              </p:par>
                              <p:par>
                                <p:cTn id="145" presetID="1" presetClass="entr" presetSubtype="0" fill="hold" nodeType="withEffect">
                                  <p:stCondLst>
                                    <p:cond delay="0"/>
                                  </p:stCondLst>
                                  <p:childTnLst>
                                    <p:set>
                                      <p:cBhvr>
                                        <p:cTn id="1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LZW Decompression</a:t>
            </a:r>
            <a:endParaRPr lang="en-US" dirty="0"/>
          </a:p>
        </p:txBody>
      </p:sp>
      <p:sp>
        <p:nvSpPr>
          <p:cNvPr id="3" name="Content Placeholder 2"/>
          <p:cNvSpPr>
            <a:spLocks noGrp="1"/>
          </p:cNvSpPr>
          <p:nvPr>
            <p:ph idx="1"/>
          </p:nvPr>
        </p:nvSpPr>
        <p:spPr/>
        <p:txBody>
          <a:bodyPr>
            <a:normAutofit fontScale="92500"/>
          </a:bodyPr>
          <a:lstStyle/>
          <a:p>
            <a:r>
              <a:rPr lang="en-US" dirty="0" smtClean="0"/>
              <a:t>Trace of table insertions and output codes for the input string:</a:t>
            </a:r>
          </a:p>
          <a:p>
            <a:pPr>
              <a:buNone/>
            </a:pPr>
            <a:r>
              <a:rPr lang="en-US" dirty="0" smtClean="0"/>
              <a:t>   83 69 69 32 83 80 79 84 3282 85 78 46 264 266 269 …</a:t>
            </a:r>
            <a:endParaRPr lang="en-US" sz="2353" i="1" dirty="0" smtClean="0"/>
          </a:p>
          <a:p>
            <a:pPr>
              <a:buNone/>
            </a:pPr>
            <a:endParaRPr lang="en-US" dirty="0" smtClean="0"/>
          </a:p>
          <a:p>
            <a:r>
              <a:rPr lang="en-US" dirty="0" smtClean="0"/>
              <a:t>Initially: insert codes 0..255 (all ASCII characters) into the dictionary for each possible 8-bit sequence.  For strings, this amounts to the values in the extended ASCII sequence.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LZW Decompress</a:t>
            </a:r>
            <a:endParaRPr lang="en-US" dirty="0"/>
          </a:p>
        </p:txBody>
      </p:sp>
      <p:pic>
        <p:nvPicPr>
          <p:cNvPr id="4" name="Content Placeholder 3" descr="Screen Shot 2013-10-19 at 4.24.40 PM.png"/>
          <p:cNvPicPr>
            <a:picLocks noGrp="1" noChangeAspect="1"/>
          </p:cNvPicPr>
          <p:nvPr>
            <p:ph idx="1"/>
          </p:nvPr>
        </p:nvPicPr>
        <p:blipFill>
          <a:blip r:embed="rId2"/>
          <a:srcRect l="-12022" r="-12022"/>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3-10-19 at 4.32.58 PM.png"/>
          <p:cNvPicPr>
            <a:picLocks noChangeAspect="1"/>
          </p:cNvPicPr>
          <p:nvPr/>
        </p:nvPicPr>
        <p:blipFill>
          <a:blip r:embed="rId2"/>
          <a:stretch>
            <a:fillRect/>
          </a:stretch>
        </p:blipFill>
        <p:spPr>
          <a:xfrm>
            <a:off x="177343" y="180069"/>
            <a:ext cx="7823200" cy="685800"/>
          </a:xfrm>
          <a:prstGeom prst="rect">
            <a:avLst/>
          </a:prstGeom>
        </p:spPr>
      </p:pic>
      <p:pic>
        <p:nvPicPr>
          <p:cNvPr id="5" name="Picture 4" descr="Screen Shot 2013-10-19 at 4.33.11 PM.png"/>
          <p:cNvPicPr>
            <a:picLocks noChangeAspect="1"/>
          </p:cNvPicPr>
          <p:nvPr/>
        </p:nvPicPr>
        <p:blipFill>
          <a:blip r:embed="rId3"/>
          <a:stretch>
            <a:fillRect/>
          </a:stretch>
        </p:blipFill>
        <p:spPr>
          <a:xfrm>
            <a:off x="177343" y="180069"/>
            <a:ext cx="7886700" cy="914400"/>
          </a:xfrm>
          <a:prstGeom prst="rect">
            <a:avLst/>
          </a:prstGeom>
        </p:spPr>
      </p:pic>
      <p:pic>
        <p:nvPicPr>
          <p:cNvPr id="6" name="Picture 5" descr="Screen Shot 2013-10-19 at 4.33.20 PM.png"/>
          <p:cNvPicPr>
            <a:picLocks noChangeAspect="1"/>
          </p:cNvPicPr>
          <p:nvPr/>
        </p:nvPicPr>
        <p:blipFill>
          <a:blip r:embed="rId4"/>
          <a:stretch>
            <a:fillRect/>
          </a:stretch>
        </p:blipFill>
        <p:spPr>
          <a:xfrm>
            <a:off x="177343" y="180069"/>
            <a:ext cx="7912100" cy="1130300"/>
          </a:xfrm>
          <a:prstGeom prst="rect">
            <a:avLst/>
          </a:prstGeom>
        </p:spPr>
      </p:pic>
      <p:pic>
        <p:nvPicPr>
          <p:cNvPr id="7" name="Picture 6" descr="Screen Shot 2013-10-19 at 4.33.30 PM.png"/>
          <p:cNvPicPr>
            <a:picLocks noChangeAspect="1"/>
          </p:cNvPicPr>
          <p:nvPr/>
        </p:nvPicPr>
        <p:blipFill>
          <a:blip r:embed="rId5"/>
          <a:stretch>
            <a:fillRect/>
          </a:stretch>
        </p:blipFill>
        <p:spPr>
          <a:xfrm>
            <a:off x="177343" y="180069"/>
            <a:ext cx="7886700" cy="1371600"/>
          </a:xfrm>
          <a:prstGeom prst="rect">
            <a:avLst/>
          </a:prstGeom>
        </p:spPr>
      </p:pic>
      <p:pic>
        <p:nvPicPr>
          <p:cNvPr id="8" name="Picture 7" descr="Screen Shot 2013-10-19 at 4.33.37 PM.png"/>
          <p:cNvPicPr>
            <a:picLocks noChangeAspect="1"/>
          </p:cNvPicPr>
          <p:nvPr/>
        </p:nvPicPr>
        <p:blipFill>
          <a:blip r:embed="rId6"/>
          <a:stretch>
            <a:fillRect/>
          </a:stretch>
        </p:blipFill>
        <p:spPr>
          <a:xfrm>
            <a:off x="202743" y="180069"/>
            <a:ext cx="7886700" cy="1587500"/>
          </a:xfrm>
          <a:prstGeom prst="rect">
            <a:avLst/>
          </a:prstGeom>
        </p:spPr>
      </p:pic>
      <p:pic>
        <p:nvPicPr>
          <p:cNvPr id="9" name="Picture 8" descr="Screen Shot 2013-10-19 at 4.33.46 PM.png"/>
          <p:cNvPicPr>
            <a:picLocks noChangeAspect="1"/>
          </p:cNvPicPr>
          <p:nvPr/>
        </p:nvPicPr>
        <p:blipFill>
          <a:blip r:embed="rId7"/>
          <a:stretch>
            <a:fillRect/>
          </a:stretch>
        </p:blipFill>
        <p:spPr>
          <a:xfrm>
            <a:off x="177343" y="180069"/>
            <a:ext cx="7886700" cy="1828800"/>
          </a:xfrm>
          <a:prstGeom prst="rect">
            <a:avLst/>
          </a:prstGeom>
        </p:spPr>
      </p:pic>
      <p:pic>
        <p:nvPicPr>
          <p:cNvPr id="12" name="Picture 11" descr="Screen Shot 2013-10-19 at 4.41.37 PM.png"/>
          <p:cNvPicPr>
            <a:picLocks noChangeAspect="1"/>
          </p:cNvPicPr>
          <p:nvPr/>
        </p:nvPicPr>
        <p:blipFill>
          <a:blip r:embed="rId8"/>
          <a:stretch>
            <a:fillRect/>
          </a:stretch>
        </p:blipFill>
        <p:spPr>
          <a:xfrm>
            <a:off x="164643" y="180069"/>
            <a:ext cx="7899400" cy="2019300"/>
          </a:xfrm>
          <a:prstGeom prst="rect">
            <a:avLst/>
          </a:prstGeom>
        </p:spPr>
      </p:pic>
      <p:pic>
        <p:nvPicPr>
          <p:cNvPr id="13" name="Picture 12" descr="Screen Shot 2013-10-19 at 4.41.48 PM.png"/>
          <p:cNvPicPr>
            <a:picLocks noChangeAspect="1"/>
          </p:cNvPicPr>
          <p:nvPr/>
        </p:nvPicPr>
        <p:blipFill>
          <a:blip r:embed="rId9"/>
          <a:stretch>
            <a:fillRect/>
          </a:stretch>
        </p:blipFill>
        <p:spPr>
          <a:xfrm>
            <a:off x="202743" y="180069"/>
            <a:ext cx="7912100" cy="2209800"/>
          </a:xfrm>
          <a:prstGeom prst="rect">
            <a:avLst/>
          </a:prstGeom>
        </p:spPr>
      </p:pic>
      <p:pic>
        <p:nvPicPr>
          <p:cNvPr id="14" name="Picture 13" descr="Screen Shot 2013-10-19 at 4.41.56 PM.png"/>
          <p:cNvPicPr>
            <a:picLocks noChangeAspect="1"/>
          </p:cNvPicPr>
          <p:nvPr/>
        </p:nvPicPr>
        <p:blipFill>
          <a:blip r:embed="rId10"/>
          <a:stretch>
            <a:fillRect/>
          </a:stretch>
        </p:blipFill>
        <p:spPr>
          <a:xfrm>
            <a:off x="215443" y="180069"/>
            <a:ext cx="7899400" cy="2692400"/>
          </a:xfrm>
          <a:prstGeom prst="rect">
            <a:avLst/>
          </a:prstGeom>
        </p:spPr>
      </p:pic>
      <p:pic>
        <p:nvPicPr>
          <p:cNvPr id="15" name="Picture 14" descr="Screen Shot 2013-10-19 at 4.43.44 PM.png"/>
          <p:cNvPicPr>
            <a:picLocks noChangeAspect="1"/>
          </p:cNvPicPr>
          <p:nvPr/>
        </p:nvPicPr>
        <p:blipFill>
          <a:blip r:embed="rId11"/>
          <a:stretch>
            <a:fillRect/>
          </a:stretch>
        </p:blipFill>
        <p:spPr>
          <a:xfrm>
            <a:off x="215443" y="180069"/>
            <a:ext cx="7899400" cy="2438400"/>
          </a:xfrm>
          <a:prstGeom prst="rect">
            <a:avLst/>
          </a:prstGeom>
        </p:spPr>
      </p:pic>
      <p:pic>
        <p:nvPicPr>
          <p:cNvPr id="16" name="Picture 15" descr="Screen Shot 2013-10-19 at 4.45.02 PM.png"/>
          <p:cNvPicPr>
            <a:picLocks noChangeAspect="1"/>
          </p:cNvPicPr>
          <p:nvPr/>
        </p:nvPicPr>
        <p:blipFill>
          <a:blip r:embed="rId12"/>
          <a:stretch>
            <a:fillRect/>
          </a:stretch>
        </p:blipFill>
        <p:spPr>
          <a:xfrm>
            <a:off x="202743" y="180069"/>
            <a:ext cx="7886700" cy="2857500"/>
          </a:xfrm>
          <a:prstGeom prst="rect">
            <a:avLst/>
          </a:prstGeom>
        </p:spPr>
      </p:pic>
      <p:pic>
        <p:nvPicPr>
          <p:cNvPr id="17" name="Picture 16" descr="Screen Shot 2013-10-19 at 4.45.12 PM.png"/>
          <p:cNvPicPr>
            <a:picLocks noChangeAspect="1"/>
          </p:cNvPicPr>
          <p:nvPr/>
        </p:nvPicPr>
        <p:blipFill>
          <a:blip r:embed="rId13"/>
          <a:stretch>
            <a:fillRect/>
          </a:stretch>
        </p:blipFill>
        <p:spPr>
          <a:xfrm>
            <a:off x="202743" y="180069"/>
            <a:ext cx="8013700" cy="3124200"/>
          </a:xfrm>
          <a:prstGeom prst="rect">
            <a:avLst/>
          </a:prstGeom>
        </p:spPr>
      </p:pic>
      <p:pic>
        <p:nvPicPr>
          <p:cNvPr id="18" name="Picture 17" descr="Screen Shot 2013-10-19 at 4.45.21 PM.png"/>
          <p:cNvPicPr>
            <a:picLocks noChangeAspect="1"/>
          </p:cNvPicPr>
          <p:nvPr/>
        </p:nvPicPr>
        <p:blipFill>
          <a:blip r:embed="rId14"/>
          <a:stretch>
            <a:fillRect/>
          </a:stretch>
        </p:blipFill>
        <p:spPr>
          <a:xfrm>
            <a:off x="215443" y="180069"/>
            <a:ext cx="7962900" cy="3302000"/>
          </a:xfrm>
          <a:prstGeom prst="rect">
            <a:avLst/>
          </a:prstGeom>
        </p:spPr>
      </p:pic>
      <p:pic>
        <p:nvPicPr>
          <p:cNvPr id="19" name="Picture 18" descr="Screen Shot 2013-10-19 at 4.45.30 PM.png"/>
          <p:cNvPicPr>
            <a:picLocks noChangeAspect="1"/>
          </p:cNvPicPr>
          <p:nvPr/>
        </p:nvPicPr>
        <p:blipFill>
          <a:blip r:embed="rId15"/>
          <a:stretch>
            <a:fillRect/>
          </a:stretch>
        </p:blipFill>
        <p:spPr>
          <a:xfrm>
            <a:off x="202743" y="275319"/>
            <a:ext cx="7861300" cy="3467100"/>
          </a:xfrm>
          <a:prstGeom prst="rect">
            <a:avLst/>
          </a:prstGeom>
        </p:spPr>
      </p:pic>
      <p:pic>
        <p:nvPicPr>
          <p:cNvPr id="20" name="Picture 19" descr="Screen Shot 2013-10-19 at 4.45.37 PM.png"/>
          <p:cNvPicPr>
            <a:picLocks noChangeAspect="1"/>
          </p:cNvPicPr>
          <p:nvPr/>
        </p:nvPicPr>
        <p:blipFill>
          <a:blip r:embed="rId16"/>
          <a:stretch>
            <a:fillRect/>
          </a:stretch>
        </p:blipFill>
        <p:spPr>
          <a:xfrm>
            <a:off x="240843" y="275319"/>
            <a:ext cx="7874000" cy="3746500"/>
          </a:xfrm>
          <a:prstGeom prst="rect">
            <a:avLst/>
          </a:prstGeom>
        </p:spPr>
      </p:pic>
      <p:pic>
        <p:nvPicPr>
          <p:cNvPr id="21" name="Picture 20" descr="Screen Shot 2013-10-19 at 4.56.44 PM.png"/>
          <p:cNvPicPr>
            <a:picLocks noChangeAspect="1"/>
          </p:cNvPicPr>
          <p:nvPr/>
        </p:nvPicPr>
        <p:blipFill>
          <a:blip r:embed="rId17"/>
          <a:stretch>
            <a:fillRect/>
          </a:stretch>
        </p:blipFill>
        <p:spPr>
          <a:xfrm>
            <a:off x="240843" y="275319"/>
            <a:ext cx="7912100" cy="3898900"/>
          </a:xfrm>
          <a:prstGeom prst="rect">
            <a:avLst/>
          </a:prstGeom>
        </p:spPr>
      </p:pic>
      <p:pic>
        <p:nvPicPr>
          <p:cNvPr id="22" name="Picture 21" descr="Screen Shot 2013-10-19 at 4.56.58 PM.png"/>
          <p:cNvPicPr>
            <a:picLocks noChangeAspect="1"/>
          </p:cNvPicPr>
          <p:nvPr/>
        </p:nvPicPr>
        <p:blipFill>
          <a:blip r:embed="rId18"/>
          <a:stretch>
            <a:fillRect/>
          </a:stretch>
        </p:blipFill>
        <p:spPr>
          <a:xfrm>
            <a:off x="240843" y="275319"/>
            <a:ext cx="7861300" cy="4165600"/>
          </a:xfrm>
          <a:prstGeom prst="rect">
            <a:avLst/>
          </a:prstGeom>
        </p:spPr>
      </p:pic>
      <p:pic>
        <p:nvPicPr>
          <p:cNvPr id="23" name="Picture 22" descr="Screen Shot 2013-10-19 at 4.57.08 PM.png"/>
          <p:cNvPicPr>
            <a:picLocks noChangeAspect="1"/>
          </p:cNvPicPr>
          <p:nvPr/>
        </p:nvPicPr>
        <p:blipFill>
          <a:blip r:embed="rId19"/>
          <a:stretch>
            <a:fillRect/>
          </a:stretch>
        </p:blipFill>
        <p:spPr>
          <a:xfrm>
            <a:off x="240843" y="275319"/>
            <a:ext cx="7874000" cy="4368800"/>
          </a:xfrm>
          <a:prstGeom prst="rect">
            <a:avLst/>
          </a:prstGeom>
        </p:spPr>
      </p:pic>
      <p:pic>
        <p:nvPicPr>
          <p:cNvPr id="24" name="Picture 23" descr="Screen Shot 2013-10-19 at 4.57.31 PM.png"/>
          <p:cNvPicPr>
            <a:picLocks noChangeAspect="1"/>
          </p:cNvPicPr>
          <p:nvPr/>
        </p:nvPicPr>
        <p:blipFill>
          <a:blip r:embed="rId20"/>
          <a:stretch>
            <a:fillRect/>
          </a:stretch>
        </p:blipFill>
        <p:spPr>
          <a:xfrm>
            <a:off x="240843" y="332469"/>
            <a:ext cx="7874000" cy="4572000"/>
          </a:xfrm>
          <a:prstGeom prst="rect">
            <a:avLst/>
          </a:prstGeom>
        </p:spPr>
      </p:pic>
      <p:pic>
        <p:nvPicPr>
          <p:cNvPr id="25" name="Picture 24" descr="Screen Shot 2013-10-19 at 4.57.40 PM.png"/>
          <p:cNvPicPr>
            <a:picLocks noChangeAspect="1"/>
          </p:cNvPicPr>
          <p:nvPr/>
        </p:nvPicPr>
        <p:blipFill>
          <a:blip r:embed="rId21"/>
          <a:stretch>
            <a:fillRect/>
          </a:stretch>
        </p:blipFill>
        <p:spPr>
          <a:xfrm>
            <a:off x="278943" y="332469"/>
            <a:ext cx="7874000" cy="477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6"/>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17"/>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19"/>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20"/>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21"/>
                                        </p:tgtEl>
                                        <p:attrNameLst>
                                          <p:attrName>style.visibility</p:attrName>
                                        </p:attrNameLst>
                                      </p:cBhvr>
                                      <p:to>
                                        <p:strVal val="hidden"/>
                                      </p:to>
                                    </p:set>
                                  </p:childTnLst>
                                </p:cTn>
                              </p:par>
                              <p:par>
                                <p:cTn id="97" presetID="1" presetClass="entr" presetSubtype="0" fill="hold" nodeType="withEffect">
                                  <p:stCondLst>
                                    <p:cond delay="0"/>
                                  </p:stCondLst>
                                  <p:childTnLst>
                                    <p:set>
                                      <p:cBhvr>
                                        <p:cTn id="98" dur="1" fill="hold">
                                          <p:stCondLst>
                                            <p:cond delay="0"/>
                                          </p:stCondLst>
                                        </p:cTn>
                                        <p:tgtEl>
                                          <p:spTgt spid="2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22"/>
                                        </p:tgtEl>
                                        <p:attrNameLst>
                                          <p:attrName>style.visibility</p:attrName>
                                        </p:attrNameLst>
                                      </p:cBhvr>
                                      <p:to>
                                        <p:strVal val="hidden"/>
                                      </p:to>
                                    </p:set>
                                  </p:childTnLst>
                                </p:cTn>
                              </p:par>
                              <p:par>
                                <p:cTn id="103" presetID="1" presetClass="entr" presetSubtype="0" fill="hold" nodeType="withEffect">
                                  <p:stCondLst>
                                    <p:cond delay="0"/>
                                  </p:stCondLst>
                                  <p:childTnLst>
                                    <p:set>
                                      <p:cBhvr>
                                        <p:cTn id="104" dur="1" fill="hold">
                                          <p:stCondLst>
                                            <p:cond delay="0"/>
                                          </p:stCondLst>
                                        </p:cTn>
                                        <p:tgtEl>
                                          <p:spTgt spid="2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0"/>
                                  </p:stCondLst>
                                  <p:childTnLst>
                                    <p:set>
                                      <p:cBhvr>
                                        <p:cTn id="108" dur="1" fill="hold">
                                          <p:stCondLst>
                                            <p:cond delay="0"/>
                                          </p:stCondLst>
                                        </p:cTn>
                                        <p:tgtEl>
                                          <p:spTgt spid="23"/>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2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24"/>
                                        </p:tgtEl>
                                        <p:attrNameLst>
                                          <p:attrName>style.visibility</p:attrName>
                                        </p:attrNameLst>
                                      </p:cBhvr>
                                      <p:to>
                                        <p:strVal val="hidden"/>
                                      </p:to>
                                    </p:set>
                                  </p:childTnLst>
                                </p:cTn>
                              </p:par>
                              <p:par>
                                <p:cTn id="115" presetID="1" presetClass="entr" presetSubtype="0" fill="hold" nodeType="withEffect">
                                  <p:stCondLst>
                                    <p:cond delay="0"/>
                                  </p:stCondLst>
                                  <p:childTnLst>
                                    <p:set>
                                      <p:cBhvr>
                                        <p:cTn id="1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Decompression</a:t>
            </a:r>
            <a:endParaRPr lang="en-US" dirty="0"/>
          </a:p>
        </p:txBody>
      </p:sp>
      <p:pic>
        <p:nvPicPr>
          <p:cNvPr id="4" name="Picture 3" descr="Screen Shot 2013-10-19 at 5.03.12 PM.png"/>
          <p:cNvPicPr>
            <a:picLocks noChangeAspect="1"/>
          </p:cNvPicPr>
          <p:nvPr/>
        </p:nvPicPr>
        <p:blipFill>
          <a:blip r:embed="rId2"/>
          <a:stretch>
            <a:fillRect/>
          </a:stretch>
        </p:blipFill>
        <p:spPr>
          <a:xfrm>
            <a:off x="184150" y="1231900"/>
            <a:ext cx="8775700" cy="2197100"/>
          </a:xfrm>
          <a:prstGeom prst="rect">
            <a:avLst/>
          </a:prstGeom>
        </p:spPr>
      </p:pic>
      <p:pic>
        <p:nvPicPr>
          <p:cNvPr id="5" name="Picture 4" descr="Screen Shot 2013-10-19 at 5.03.33 PM.png"/>
          <p:cNvPicPr>
            <a:picLocks noChangeAspect="1"/>
          </p:cNvPicPr>
          <p:nvPr/>
        </p:nvPicPr>
        <p:blipFill>
          <a:blip r:embed="rId3"/>
          <a:stretch>
            <a:fillRect/>
          </a:stretch>
        </p:blipFill>
        <p:spPr>
          <a:xfrm>
            <a:off x="302587" y="3429000"/>
            <a:ext cx="7759700" cy="825500"/>
          </a:xfrm>
          <a:prstGeom prst="rect">
            <a:avLst/>
          </a:prstGeom>
        </p:spPr>
      </p:pic>
      <p:pic>
        <p:nvPicPr>
          <p:cNvPr id="6" name="Picture 5" descr="Screen Shot 2013-10-19 at 5.03.40 PM.png"/>
          <p:cNvPicPr>
            <a:picLocks noChangeAspect="1"/>
          </p:cNvPicPr>
          <p:nvPr/>
        </p:nvPicPr>
        <p:blipFill>
          <a:blip r:embed="rId4"/>
          <a:stretch>
            <a:fillRect/>
          </a:stretch>
        </p:blipFill>
        <p:spPr>
          <a:xfrm>
            <a:off x="38100" y="4254500"/>
            <a:ext cx="9105900" cy="1524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Revised Decompression</a:t>
            </a:r>
            <a:endParaRPr lang="en-US" dirty="0"/>
          </a:p>
        </p:txBody>
      </p:sp>
      <p:pic>
        <p:nvPicPr>
          <p:cNvPr id="4" name="Content Placeholder 3" descr="Screen Shot 2013-10-19 at 5.06.32 PM.png"/>
          <p:cNvPicPr>
            <a:picLocks noGrp="1" noChangeAspect="1"/>
          </p:cNvPicPr>
          <p:nvPr>
            <p:ph idx="1"/>
          </p:nvPr>
        </p:nvPicPr>
        <p:blipFill>
          <a:blip r:embed="rId2"/>
          <a:srcRect l="-12528" r="-12528"/>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2141</TotalTime>
  <Words>888</Words>
  <Application>Microsoft Macintosh PowerPoint</Application>
  <PresentationFormat>On-screen Show (4:3)</PresentationFormat>
  <Paragraphs>70</Paragraphs>
  <Slides>20</Slides>
  <Notes>1</Notes>
  <HiddenSlides>0</HiddenSlides>
  <MMClips>0</MMClips>
  <ScaleCrop>false</ScaleCrop>
  <HeadingPairs>
    <vt:vector size="4" baseType="variant">
      <vt:variant>
        <vt:lpstr>Design Template</vt:lpstr>
      </vt:variant>
      <vt:variant>
        <vt:i4>1</vt:i4>
      </vt:variant>
      <vt:variant>
        <vt:lpstr>Slide Titles</vt:lpstr>
      </vt:variant>
      <vt:variant>
        <vt:i4>20</vt:i4>
      </vt:variant>
    </vt:vector>
  </HeadingPairs>
  <TitlesOfParts>
    <vt:vector size="21" baseType="lpstr">
      <vt:lpstr>Office Theme</vt:lpstr>
      <vt:lpstr>Compression III</vt:lpstr>
      <vt:lpstr>LZW Compression</vt:lpstr>
      <vt:lpstr>LZW Compress</vt:lpstr>
      <vt:lpstr>Slide 4</vt:lpstr>
      <vt:lpstr>LZW Decompression</vt:lpstr>
      <vt:lpstr>LZW Decompress</vt:lpstr>
      <vt:lpstr>Slide 7</vt:lpstr>
      <vt:lpstr>Problem with Decompression</vt:lpstr>
      <vt:lpstr>Revised Decompression</vt:lpstr>
      <vt:lpstr>Improving Compression</vt:lpstr>
      <vt:lpstr>Improving Compression</vt:lpstr>
      <vt:lpstr>Improving Compression</vt:lpstr>
      <vt:lpstr>Encoding MTF</vt:lpstr>
      <vt:lpstr>Is this process reversible?</vt:lpstr>
      <vt:lpstr>Decoding</vt:lpstr>
      <vt:lpstr>Burrows Wheeler Encoding</vt:lpstr>
      <vt:lpstr>Burrows Wheeler Encoding</vt:lpstr>
      <vt:lpstr>Burrows Wheeler Decoding</vt:lpstr>
      <vt:lpstr>Burrows Wheeler</vt:lpstr>
      <vt:lpstr>Recovering Original</vt:lpstr>
    </vt:vector>
  </TitlesOfParts>
  <Company>University of Pittsburgh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Compression III</dc:title>
  <dc:creator>George Novacky</dc:creator>
  <cp:lastModifiedBy>George Novacky</cp:lastModifiedBy>
  <cp:revision>64</cp:revision>
  <dcterms:created xsi:type="dcterms:W3CDTF">2013-10-26T23:00:25Z</dcterms:created>
  <dcterms:modified xsi:type="dcterms:W3CDTF">2013-10-26T23:40:59Z</dcterms:modified>
</cp:coreProperties>
</file>