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Default Extension="jpeg" ContentType="image/jpeg"/>
  <Override PartName="/ppt/embeddings/Microsoft_Equation3.bin" ContentType="application/vnd.openxmlformats-officedocument.oleObject"/>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embeddings/Microsoft_Equation1.bin" ContentType="application/vnd.openxmlformats-officedocument.oleObject"/>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Default Extension="wmf" ContentType="image/x-wmf"/>
  <Override PartName="/ppt/slideLayouts/slideLayout4.xml" ContentType="application/vnd.openxmlformats-officedocument.presentationml.slideLayout+xml"/>
  <Override PartName="/ppt/slides/slide25.xml" ContentType="application/vnd.openxmlformats-officedocument.presentationml.slide+xml"/>
  <Override PartName="/ppt/embeddings/Microsoft_Equation2.bin" ContentType="application/vnd.openxmlformats-officedocument.oleObject"/>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6" r:id="rId7"/>
    <p:sldId id="263" r:id="rId8"/>
    <p:sldId id="264" r:id="rId9"/>
    <p:sldId id="265" r:id="rId10"/>
    <p:sldId id="267" r:id="rId11"/>
    <p:sldId id="268" r:id="rId12"/>
    <p:sldId id="269" r:id="rId13"/>
    <p:sldId id="270" r:id="rId14"/>
    <p:sldId id="271" r:id="rId15"/>
    <p:sldId id="272" r:id="rId16"/>
    <p:sldId id="273" r:id="rId17"/>
    <p:sldId id="274" r:id="rId18"/>
    <p:sldId id="276" r:id="rId19"/>
    <p:sldId id="278" r:id="rId20"/>
    <p:sldId id="279" r:id="rId21"/>
    <p:sldId id="281" r:id="rId22"/>
    <p:sldId id="280" r:id="rId23"/>
    <p:sldId id="282" r:id="rId24"/>
    <p:sldId id="283" r:id="rId25"/>
    <p:sldId id="284" r:id="rId26"/>
    <p:sldId id="285" r:id="rId27"/>
    <p:sldId id="286" r:id="rId28"/>
    <p:sldId id="287" r:id="rId29"/>
    <p:sldId id="288"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47" d="100"/>
          <a:sy n="147" d="100"/>
        </p:scale>
        <p:origin x="-134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 Id="rId2" Type="http://schemas.openxmlformats.org/officeDocument/2006/relationships/image" Target="../media/image5.pict"/><Relationship Id="rId3" Type="http://schemas.openxmlformats.org/officeDocument/2006/relationships/image" Target="../media/image6.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9CC390-F3CF-FE47-A662-5E9F9F6CD5DB}" type="datetimeFigureOut">
              <a:rPr lang="en-US" smtClean="0"/>
              <a:t>11/17/13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206D98-A4B9-C743-A3C6-97911B19C05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206D98-A4B9-C743-A3C6-97911B19C052}"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206D98-A4B9-C743-A3C6-97911B19C052}" type="slidenum">
              <a:rPr lang="en-US" smtClean="0"/>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206D98-A4B9-C743-A3C6-97911B19C052}" type="slidenum">
              <a:rPr lang="en-US" smtClean="0"/>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56770-96DE-FB45-8874-DEAED88F5860}" type="datetimeFigureOut">
              <a:rPr lang="en-US" smtClean="0"/>
              <a:t>11/17/13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56770-96DE-FB45-8874-DEAED88F5860}" type="datetimeFigureOut">
              <a:rPr lang="en-US" smtClean="0"/>
              <a:t>11/17/13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56770-96DE-FB45-8874-DEAED88F5860}" type="datetimeFigureOut">
              <a:rPr lang="en-US" smtClean="0"/>
              <a:t>11/17/13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56770-96DE-FB45-8874-DEAED88F5860}" type="datetimeFigureOut">
              <a:rPr lang="en-US" smtClean="0"/>
              <a:t>11/17/13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56770-96DE-FB45-8874-DEAED88F5860}" type="datetimeFigureOut">
              <a:rPr lang="en-US" smtClean="0"/>
              <a:t>11/17/13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56770-96DE-FB45-8874-DEAED88F5860}" type="datetimeFigureOut">
              <a:rPr lang="en-US" smtClean="0"/>
              <a:t>11/17/13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56770-96DE-FB45-8874-DEAED88F5860}" type="datetimeFigureOut">
              <a:rPr lang="en-US" smtClean="0"/>
              <a:t>11/17/13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56770-96DE-FB45-8874-DEAED88F5860}" type="datetimeFigureOut">
              <a:rPr lang="en-US" smtClean="0"/>
              <a:t>11/17/13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56770-96DE-FB45-8874-DEAED88F5860}" type="datetimeFigureOut">
              <a:rPr lang="en-US" smtClean="0"/>
              <a:t>11/17/13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56770-96DE-FB45-8874-DEAED88F5860}" type="datetimeFigureOut">
              <a:rPr lang="en-US" smtClean="0"/>
              <a:t>11/17/13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56770-96DE-FB45-8874-DEAED88F5860}" type="datetimeFigureOut">
              <a:rPr lang="en-US" smtClean="0"/>
              <a:t>11/17/13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7A82A-E926-2448-827F-8CB2464B813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56770-96DE-FB45-8874-DEAED88F5860}" type="datetimeFigureOut">
              <a:rPr lang="en-US" smtClean="0"/>
              <a:t>11/17/13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7A82A-E926-2448-827F-8CB2464B813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Equation1.bin"/><Relationship Id="rId5" Type="http://schemas.openxmlformats.org/officeDocument/2006/relationships/oleObject" Target="../embeddings/Microsoft_Equation2.bin"/><Relationship Id="rId6" Type="http://schemas.openxmlformats.org/officeDocument/2006/relationships/oleObject" Target="../embeddings/Microsoft_Equation3.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w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wmf"/><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RSA_numb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RSA Encryption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a:t>How does Ron create his public and private keys?</a:t>
            </a:r>
          </a:p>
        </p:txBody>
      </p:sp>
      <p:sp>
        <p:nvSpPr>
          <p:cNvPr id="406531" name="Rectangle 3"/>
          <p:cNvSpPr>
            <a:spLocks noGrp="1" noChangeArrowheads="1"/>
          </p:cNvSpPr>
          <p:nvPr>
            <p:ph type="body" idx="1"/>
          </p:nvPr>
        </p:nvSpPr>
        <p:spPr/>
        <p:txBody>
          <a:bodyPr/>
          <a:lstStyle/>
          <a:p>
            <a:pPr eaLnBrk="1" hangingPunct="1"/>
            <a:r>
              <a:rPr lang="en-US" sz="2800" dirty="0"/>
              <a:t>Ron generates randomly and independently two large prime numbers </a:t>
            </a:r>
            <a:r>
              <a:rPr lang="en-US" sz="2800" dirty="0" err="1"/>
              <a:t>p</a:t>
            </a:r>
            <a:r>
              <a:rPr lang="en-US" sz="2800" dirty="0"/>
              <a:t> and </a:t>
            </a:r>
            <a:r>
              <a:rPr lang="en-US" sz="2800" dirty="0" err="1"/>
              <a:t>q</a:t>
            </a:r>
            <a:r>
              <a:rPr lang="en-US" sz="2800" dirty="0"/>
              <a:t>. He forms </a:t>
            </a:r>
            <a:r>
              <a:rPr lang="en-US" sz="2800" dirty="0" err="1"/>
              <a:t>n</a:t>
            </a:r>
            <a:r>
              <a:rPr lang="en-US" sz="2800" dirty="0"/>
              <a:t> = </a:t>
            </a:r>
            <a:r>
              <a:rPr lang="en-US" sz="2800" dirty="0" err="1"/>
              <a:t>pq</a:t>
            </a:r>
            <a:r>
              <a:rPr lang="en-US" sz="2800" dirty="0"/>
              <a:t>.</a:t>
            </a:r>
          </a:p>
          <a:p>
            <a:pPr eaLnBrk="1" hangingPunct="1"/>
            <a:r>
              <a:rPr lang="en-US" sz="2800" dirty="0"/>
              <a:t>Ron selects an integer </a:t>
            </a:r>
            <a:r>
              <a:rPr lang="en-US" sz="2800" dirty="0" err="1"/>
              <a:t>e</a:t>
            </a:r>
            <a:r>
              <a:rPr lang="en-US" sz="2800" dirty="0"/>
              <a:t> &gt; 1 and  </a:t>
            </a:r>
            <a:r>
              <a:rPr lang="en-US" sz="2800" dirty="0" err="1"/>
              <a:t>e</a:t>
            </a:r>
            <a:r>
              <a:rPr lang="en-US" sz="2800" dirty="0"/>
              <a:t> &lt; (p-1)(q-1) that is relatively prime to (</a:t>
            </a:r>
            <a:r>
              <a:rPr lang="en-US" sz="2800" dirty="0" err="1"/>
              <a:t>p</a:t>
            </a:r>
            <a:r>
              <a:rPr lang="en-US" sz="2800" dirty="0"/>
              <a:t> - 1)</a:t>
            </a:r>
            <a:r>
              <a:rPr lang="en-US" sz="2800" dirty="0">
                <a:ea typeface="Times New Roman" pitchFamily="13" charset="0"/>
                <a:cs typeface="Times New Roman" pitchFamily="13" charset="0"/>
              </a:rPr>
              <a:t>(q - 1).</a:t>
            </a:r>
          </a:p>
          <a:p>
            <a:pPr eaLnBrk="1" hangingPunct="1"/>
            <a:r>
              <a:rPr lang="en-US" sz="2800" dirty="0">
                <a:ea typeface="Times New Roman" pitchFamily="13" charset="0"/>
                <a:cs typeface="Times New Roman" pitchFamily="13" charset="0"/>
              </a:rPr>
              <a:t>Ron solves  </a:t>
            </a:r>
            <a:r>
              <a:rPr lang="en-US" sz="2800" dirty="0" err="1" smtClean="0">
                <a:ea typeface="Times New Roman" pitchFamily="13" charset="0"/>
                <a:cs typeface="Times New Roman" pitchFamily="13" charset="0"/>
              </a:rPr>
              <a:t>d</a:t>
            </a:r>
            <a:r>
              <a:rPr lang="en-US" sz="2800" dirty="0" smtClean="0">
                <a:ea typeface="Times New Roman" pitchFamily="13" charset="0"/>
                <a:cs typeface="Times New Roman" pitchFamily="13" charset="0"/>
              </a:rPr>
              <a:t>*</a:t>
            </a:r>
            <a:r>
              <a:rPr lang="en-US" sz="2800" dirty="0" err="1" smtClean="0">
                <a:ea typeface="Times New Roman" pitchFamily="13" charset="0"/>
                <a:cs typeface="Times New Roman" pitchFamily="13" charset="0"/>
              </a:rPr>
              <a:t>e</a:t>
            </a:r>
            <a:r>
              <a:rPr lang="en-US" sz="2800" dirty="0" smtClean="0">
                <a:ea typeface="Times New Roman" pitchFamily="13" charset="0"/>
                <a:cs typeface="Times New Roman" pitchFamily="13" charset="0"/>
              </a:rPr>
              <a:t> </a:t>
            </a:r>
            <a:r>
              <a:rPr lang="en-US" sz="2800" dirty="0" err="1">
                <a:ea typeface="Times New Roman" pitchFamily="13" charset="0"/>
                <a:cs typeface="Times New Roman" pitchFamily="13" charset="0"/>
                <a:sym typeface="Symbol" pitchFamily="13" charset="2"/>
              </a:rPr>
              <a:t></a:t>
            </a:r>
            <a:r>
              <a:rPr lang="en-US" sz="2800" dirty="0">
                <a:ea typeface="Times New Roman" pitchFamily="13" charset="0"/>
                <a:cs typeface="Times New Roman" pitchFamily="13" charset="0"/>
                <a:sym typeface="Symbol" pitchFamily="13" charset="2"/>
              </a:rPr>
              <a:t> 1 mod </a:t>
            </a:r>
            <a:r>
              <a:rPr lang="en-US" sz="2800" dirty="0"/>
              <a:t>(</a:t>
            </a:r>
            <a:r>
              <a:rPr lang="en-US" sz="2800" dirty="0" err="1"/>
              <a:t>p</a:t>
            </a:r>
            <a:r>
              <a:rPr lang="en-US" sz="2800" dirty="0"/>
              <a:t> - 1)</a:t>
            </a:r>
            <a:r>
              <a:rPr lang="en-US" sz="2800" dirty="0">
                <a:ea typeface="Times New Roman" pitchFamily="13" charset="0"/>
                <a:cs typeface="Times New Roman" pitchFamily="13" charset="0"/>
              </a:rPr>
              <a:t>(q - 1) for </a:t>
            </a:r>
            <a:r>
              <a:rPr lang="en-US" sz="2800" dirty="0" err="1">
                <a:ea typeface="Times New Roman" pitchFamily="13" charset="0"/>
                <a:cs typeface="Times New Roman" pitchFamily="13" charset="0"/>
              </a:rPr>
              <a:t>d</a:t>
            </a:r>
            <a:r>
              <a:rPr lang="en-US" sz="2800" dirty="0">
                <a:ea typeface="Times New Roman" pitchFamily="13" charset="0"/>
                <a:cs typeface="Times New Roman" pitchFamily="13" charset="0"/>
              </a:rPr>
              <a:t> where</a:t>
            </a:r>
            <a:br>
              <a:rPr lang="en-US" sz="2800" dirty="0">
                <a:ea typeface="Times New Roman" pitchFamily="13" charset="0"/>
                <a:cs typeface="Times New Roman" pitchFamily="13" charset="0"/>
              </a:rPr>
            </a:br>
            <a:r>
              <a:rPr lang="en-US" sz="2800" dirty="0">
                <a:ea typeface="Times New Roman" pitchFamily="13" charset="0"/>
                <a:cs typeface="Times New Roman" pitchFamily="13" charset="0"/>
              </a:rPr>
              <a:t>1 &lt; </a:t>
            </a:r>
            <a:r>
              <a:rPr lang="en-US" sz="2800" dirty="0" err="1">
                <a:ea typeface="Times New Roman" pitchFamily="13" charset="0"/>
                <a:cs typeface="Times New Roman" pitchFamily="13" charset="0"/>
              </a:rPr>
              <a:t>d</a:t>
            </a:r>
            <a:r>
              <a:rPr lang="en-US" sz="2800" dirty="0">
                <a:ea typeface="Times New Roman" pitchFamily="13" charset="0"/>
                <a:cs typeface="Times New Roman" pitchFamily="13" charset="0"/>
              </a:rPr>
              <a:t> &lt; </a:t>
            </a:r>
            <a:r>
              <a:rPr lang="en-US" sz="2800" dirty="0"/>
              <a:t>(</a:t>
            </a:r>
            <a:r>
              <a:rPr lang="en-US" sz="2800" dirty="0" err="1"/>
              <a:t>p</a:t>
            </a:r>
            <a:r>
              <a:rPr lang="en-US" sz="2800" dirty="0"/>
              <a:t> - 1)</a:t>
            </a:r>
            <a:r>
              <a:rPr lang="en-US" sz="2800" dirty="0">
                <a:ea typeface="Times New Roman" pitchFamily="13" charset="0"/>
                <a:cs typeface="Times New Roman" pitchFamily="13" charset="0"/>
              </a:rPr>
              <a:t>(q - 1).</a:t>
            </a:r>
          </a:p>
          <a:p>
            <a:pPr eaLnBrk="1" hangingPunct="1"/>
            <a:r>
              <a:rPr lang="en-US" sz="2800" dirty="0">
                <a:ea typeface="Times New Roman" pitchFamily="13" charset="0"/>
                <a:cs typeface="Times New Roman" pitchFamily="13" charset="0"/>
              </a:rPr>
              <a:t>Public key = (</a:t>
            </a:r>
            <a:r>
              <a:rPr lang="en-US" sz="2800" dirty="0" err="1">
                <a:ea typeface="Times New Roman" pitchFamily="13" charset="0"/>
                <a:cs typeface="Times New Roman" pitchFamily="13" charset="0"/>
              </a:rPr>
              <a:t>n,e</a:t>
            </a:r>
            <a:r>
              <a:rPr lang="en-US" sz="2800" dirty="0">
                <a:ea typeface="Times New Roman" pitchFamily="13" charset="0"/>
                <a:cs typeface="Times New Roman" pitchFamily="13" charset="0"/>
              </a:rPr>
              <a:t>)        </a:t>
            </a:r>
            <a:r>
              <a:rPr lang="en-US" sz="1800" dirty="0">
                <a:ea typeface="Times New Roman" pitchFamily="13" charset="0"/>
                <a:cs typeface="Times New Roman" pitchFamily="13" charset="0"/>
              </a:rPr>
              <a:t>(known to everyone on the network)</a:t>
            </a:r>
          </a:p>
          <a:p>
            <a:pPr eaLnBrk="1" hangingPunct="1"/>
            <a:r>
              <a:rPr lang="en-US" sz="2800" dirty="0">
                <a:ea typeface="Times New Roman" pitchFamily="13" charset="0"/>
                <a:cs typeface="Times New Roman" pitchFamily="13" charset="0"/>
              </a:rPr>
              <a:t>Private key = (</a:t>
            </a:r>
            <a:r>
              <a:rPr lang="en-US" sz="2800" dirty="0" err="1">
                <a:ea typeface="Times New Roman" pitchFamily="13" charset="0"/>
                <a:cs typeface="Times New Roman" pitchFamily="13" charset="0"/>
              </a:rPr>
              <a:t>n,d</a:t>
            </a:r>
            <a:r>
              <a:rPr lang="en-US" sz="2800" dirty="0">
                <a:ea typeface="Times New Roman" pitchFamily="13" charset="0"/>
                <a:cs typeface="Times New Roman" pitchFamily="13" charset="0"/>
              </a:rPr>
              <a:t>)       </a:t>
            </a:r>
            <a:r>
              <a:rPr lang="en-US" sz="1800" dirty="0">
                <a:ea typeface="Times New Roman" pitchFamily="13" charset="0"/>
                <a:cs typeface="Times New Roman" pitchFamily="13" charset="0"/>
              </a:rPr>
              <a:t>(known only to Ron)</a:t>
            </a:r>
            <a:endParaRPr lang="en-US" sz="2800" dirty="0">
              <a:ea typeface="Times New Roman" pitchFamily="13" charset="0"/>
              <a:cs typeface="Times New Roman" pitchFamily="1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anim calcmode="lin" valueType="num">
                                      <p:cBhvr additive="base">
                                        <p:cTn id="7" dur="500" fill="hold"/>
                                        <p:tgtEl>
                                          <p:spTgt spid="406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6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6531">
                                            <p:txEl>
                                              <p:pRg st="1" end="1"/>
                                            </p:txEl>
                                          </p:spTgt>
                                        </p:tgtEl>
                                        <p:attrNameLst>
                                          <p:attrName>style.visibility</p:attrName>
                                        </p:attrNameLst>
                                      </p:cBhvr>
                                      <p:to>
                                        <p:strVal val="visible"/>
                                      </p:to>
                                    </p:set>
                                    <p:anim calcmode="lin" valueType="num">
                                      <p:cBhvr additive="base">
                                        <p:cTn id="13" dur="500" fill="hold"/>
                                        <p:tgtEl>
                                          <p:spTgt spid="406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6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6531">
                                            <p:txEl>
                                              <p:pRg st="2" end="2"/>
                                            </p:txEl>
                                          </p:spTgt>
                                        </p:tgtEl>
                                        <p:attrNameLst>
                                          <p:attrName>style.visibility</p:attrName>
                                        </p:attrNameLst>
                                      </p:cBhvr>
                                      <p:to>
                                        <p:strVal val="visible"/>
                                      </p:to>
                                    </p:set>
                                    <p:anim calcmode="lin" valueType="num">
                                      <p:cBhvr additive="base">
                                        <p:cTn id="19" dur="500" fill="hold"/>
                                        <p:tgtEl>
                                          <p:spTgt spid="406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6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6531">
                                            <p:txEl>
                                              <p:pRg st="3" end="3"/>
                                            </p:txEl>
                                          </p:spTgt>
                                        </p:tgtEl>
                                        <p:attrNameLst>
                                          <p:attrName>style.visibility</p:attrName>
                                        </p:attrNameLst>
                                      </p:cBhvr>
                                      <p:to>
                                        <p:strVal val="visible"/>
                                      </p:to>
                                    </p:set>
                                    <p:anim calcmode="lin" valueType="num">
                                      <p:cBhvr additive="base">
                                        <p:cTn id="25" dur="500" fill="hold"/>
                                        <p:tgtEl>
                                          <p:spTgt spid="406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6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6531">
                                            <p:txEl>
                                              <p:pRg st="4" end="4"/>
                                            </p:txEl>
                                          </p:spTgt>
                                        </p:tgtEl>
                                        <p:attrNameLst>
                                          <p:attrName>style.visibility</p:attrName>
                                        </p:attrNameLst>
                                      </p:cBhvr>
                                      <p:to>
                                        <p:strVal val="visible"/>
                                      </p:to>
                                    </p:set>
                                    <p:anim calcmode="lin" valueType="num">
                                      <p:cBhvr additive="base">
                                        <p:cTn id="31" dur="500" fill="hold"/>
                                        <p:tgtEl>
                                          <p:spTgt spid="4065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65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autoUpdateAnimBg="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Creating Keys Example</a:t>
            </a:r>
          </a:p>
        </p:txBody>
      </p:sp>
      <p:sp>
        <p:nvSpPr>
          <p:cNvPr id="407555" name="Rectangle 3"/>
          <p:cNvSpPr>
            <a:spLocks noGrp="1" noChangeArrowheads="1"/>
          </p:cNvSpPr>
          <p:nvPr>
            <p:ph type="body" idx="1"/>
          </p:nvPr>
        </p:nvSpPr>
        <p:spPr/>
        <p:txBody>
          <a:bodyPr/>
          <a:lstStyle/>
          <a:p>
            <a:pPr eaLnBrk="1" hangingPunct="1"/>
            <a:r>
              <a:rPr lang="en-US" dirty="0"/>
              <a:t>Let </a:t>
            </a:r>
            <a:r>
              <a:rPr lang="en-US" dirty="0" err="1"/>
              <a:t>p</a:t>
            </a:r>
            <a:r>
              <a:rPr lang="en-US" dirty="0"/>
              <a:t> = 631 and </a:t>
            </a:r>
            <a:r>
              <a:rPr lang="en-US" dirty="0" err="1"/>
              <a:t>q</a:t>
            </a:r>
            <a:r>
              <a:rPr lang="en-US" dirty="0"/>
              <a:t> = 409. So, </a:t>
            </a:r>
            <a:r>
              <a:rPr lang="en-US" dirty="0" err="1"/>
              <a:t>n</a:t>
            </a:r>
            <a:r>
              <a:rPr lang="en-US" dirty="0"/>
              <a:t> = 258079.</a:t>
            </a:r>
          </a:p>
          <a:p>
            <a:pPr eaLnBrk="1" hangingPunct="1"/>
            <a:r>
              <a:rPr lang="en-US" dirty="0"/>
              <a:t>Since (p-1)(q-1) = 257040. Let </a:t>
            </a:r>
            <a:r>
              <a:rPr lang="en-US" dirty="0" err="1"/>
              <a:t>e</a:t>
            </a:r>
            <a:r>
              <a:rPr lang="en-US" dirty="0"/>
              <a:t> =</a:t>
            </a:r>
            <a:r>
              <a:rPr lang="en-US" dirty="0" smtClean="0"/>
              <a:t> 191.</a:t>
            </a:r>
            <a:endParaRPr lang="en-US" dirty="0"/>
          </a:p>
          <a:p>
            <a:r>
              <a:rPr lang="en-US" dirty="0"/>
              <a:t>Solving</a:t>
            </a:r>
            <a:r>
              <a:rPr lang="en-US" dirty="0" smtClean="0"/>
              <a:t> 191*</a:t>
            </a:r>
            <a:r>
              <a:rPr lang="en-US" dirty="0" err="1" smtClean="0"/>
              <a:t>d</a:t>
            </a:r>
            <a:r>
              <a:rPr lang="en-US" dirty="0" smtClean="0"/>
              <a:t> </a:t>
            </a:r>
            <a:r>
              <a:rPr lang="en-US" dirty="0" err="1">
                <a:ea typeface="Times New Roman" pitchFamily="13" charset="0"/>
                <a:cs typeface="Times New Roman" pitchFamily="13" charset="0"/>
                <a:sym typeface="Symbol" pitchFamily="13" charset="2"/>
              </a:rPr>
              <a:t></a:t>
            </a:r>
            <a:r>
              <a:rPr lang="en-US" dirty="0">
                <a:ea typeface="Times New Roman" pitchFamily="13" charset="0"/>
                <a:cs typeface="Times New Roman" pitchFamily="13" charset="0"/>
                <a:sym typeface="Symbol" pitchFamily="13" charset="2"/>
              </a:rPr>
              <a:t> 1 mod 257040 gives </a:t>
            </a:r>
            <a:br>
              <a:rPr lang="en-US" dirty="0">
                <a:ea typeface="Times New Roman" pitchFamily="13" charset="0"/>
                <a:cs typeface="Times New Roman" pitchFamily="13" charset="0"/>
                <a:sym typeface="Symbol" pitchFamily="13" charset="2"/>
              </a:rPr>
            </a:br>
            <a:r>
              <a:rPr lang="en-US" dirty="0" err="1">
                <a:ea typeface="Times New Roman" pitchFamily="13" charset="0"/>
                <a:cs typeface="Times New Roman" pitchFamily="13" charset="0"/>
                <a:sym typeface="Symbol" pitchFamily="13" charset="2"/>
              </a:rPr>
              <a:t>d</a:t>
            </a:r>
            <a:r>
              <a:rPr lang="en-US" dirty="0">
                <a:ea typeface="Times New Roman" pitchFamily="13" charset="0"/>
                <a:cs typeface="Times New Roman" pitchFamily="13" charset="0"/>
                <a:sym typeface="Symbol" pitchFamily="13" charset="2"/>
              </a:rPr>
              <a:t> </a:t>
            </a:r>
            <a:r>
              <a:rPr lang="en-US" dirty="0" smtClean="0">
                <a:ea typeface="Times New Roman" pitchFamily="13" charset="0"/>
                <a:cs typeface="Times New Roman" pitchFamily="13" charset="0"/>
                <a:sym typeface="Symbol" pitchFamily="13" charset="2"/>
              </a:rPr>
              <a:t>=72671.</a:t>
            </a:r>
            <a:endParaRPr lang="en-US" dirty="0">
              <a:ea typeface="Times New Roman" pitchFamily="13" charset="0"/>
              <a:cs typeface="Times New Roman" pitchFamily="13" charset="0"/>
              <a:sym typeface="Symbol" pitchFamily="13" charset="2"/>
            </a:endParaRPr>
          </a:p>
          <a:p>
            <a:pPr eaLnBrk="1" hangingPunct="1"/>
            <a:r>
              <a:rPr lang="en-US" dirty="0">
                <a:ea typeface="Times New Roman" pitchFamily="13" charset="0"/>
                <a:cs typeface="Times New Roman" pitchFamily="13" charset="0"/>
                <a:sym typeface="Symbol" pitchFamily="13" charset="2"/>
              </a:rPr>
              <a:t>Public key = (258079,</a:t>
            </a:r>
            <a:r>
              <a:rPr lang="en-US" dirty="0" smtClean="0">
                <a:ea typeface="Times New Roman" pitchFamily="13" charset="0"/>
                <a:cs typeface="Times New Roman" pitchFamily="13" charset="0"/>
                <a:sym typeface="Symbol" pitchFamily="13" charset="2"/>
              </a:rPr>
              <a:t> 191)</a:t>
            </a:r>
            <a:endParaRPr lang="en-US" dirty="0">
              <a:ea typeface="Times New Roman" pitchFamily="13" charset="0"/>
              <a:cs typeface="Times New Roman" pitchFamily="13" charset="0"/>
              <a:sym typeface="Symbol" pitchFamily="13" charset="2"/>
            </a:endParaRPr>
          </a:p>
          <a:p>
            <a:r>
              <a:rPr lang="en-US" dirty="0">
                <a:ea typeface="Times New Roman" pitchFamily="13" charset="0"/>
                <a:cs typeface="Times New Roman" pitchFamily="13" charset="0"/>
                <a:sym typeface="Symbol" pitchFamily="13" charset="2"/>
              </a:rPr>
              <a:t>Private key = (258079,</a:t>
            </a:r>
            <a:r>
              <a:rPr lang="en-US" dirty="0" smtClean="0">
                <a:ea typeface="Times New Roman" pitchFamily="13" charset="0"/>
                <a:cs typeface="Times New Roman" pitchFamily="13" charset="0"/>
                <a:sym typeface="Symbol" pitchFamily="13" charset="2"/>
              </a:rPr>
              <a:t> 72671)</a:t>
            </a:r>
            <a:endParaRPr lang="en-US" dirty="0">
              <a:ea typeface="Times New Roman" pitchFamily="13" charset="0"/>
              <a:cs typeface="Times New Roman" pitchFamily="13" charset="0"/>
              <a:sym typeface="Symbol" pitchFamily="13"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 calcmode="lin" valueType="num">
                                      <p:cBhvr additive="base">
                                        <p:cTn id="7" dur="500" fill="hold"/>
                                        <p:tgtEl>
                                          <p:spTgt spid="407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7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7555">
                                            <p:txEl>
                                              <p:pRg st="1" end="1"/>
                                            </p:txEl>
                                          </p:spTgt>
                                        </p:tgtEl>
                                        <p:attrNameLst>
                                          <p:attrName>style.visibility</p:attrName>
                                        </p:attrNameLst>
                                      </p:cBhvr>
                                      <p:to>
                                        <p:strVal val="visible"/>
                                      </p:to>
                                    </p:set>
                                    <p:anim calcmode="lin" valueType="num">
                                      <p:cBhvr additive="base">
                                        <p:cTn id="13" dur="500" fill="hold"/>
                                        <p:tgtEl>
                                          <p:spTgt spid="407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7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7555">
                                            <p:txEl>
                                              <p:pRg st="2" end="2"/>
                                            </p:txEl>
                                          </p:spTgt>
                                        </p:tgtEl>
                                        <p:attrNameLst>
                                          <p:attrName>style.visibility</p:attrName>
                                        </p:attrNameLst>
                                      </p:cBhvr>
                                      <p:to>
                                        <p:strVal val="visible"/>
                                      </p:to>
                                    </p:set>
                                    <p:anim calcmode="lin" valueType="num">
                                      <p:cBhvr additive="base">
                                        <p:cTn id="19" dur="500" fill="hold"/>
                                        <p:tgtEl>
                                          <p:spTgt spid="407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7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7555">
                                            <p:txEl>
                                              <p:pRg st="3" end="3"/>
                                            </p:txEl>
                                          </p:spTgt>
                                        </p:tgtEl>
                                        <p:attrNameLst>
                                          <p:attrName>style.visibility</p:attrName>
                                        </p:attrNameLst>
                                      </p:cBhvr>
                                      <p:to>
                                        <p:strVal val="visible"/>
                                      </p:to>
                                    </p:set>
                                    <p:anim calcmode="lin" valueType="num">
                                      <p:cBhvr additive="base">
                                        <p:cTn id="25" dur="500" fill="hold"/>
                                        <p:tgtEl>
                                          <p:spTgt spid="4075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7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7555">
                                            <p:txEl>
                                              <p:pRg st="4" end="4"/>
                                            </p:txEl>
                                          </p:spTgt>
                                        </p:tgtEl>
                                        <p:attrNameLst>
                                          <p:attrName>style.visibility</p:attrName>
                                        </p:attrNameLst>
                                      </p:cBhvr>
                                      <p:to>
                                        <p:strVal val="visible"/>
                                      </p:to>
                                    </p:set>
                                    <p:anim calcmode="lin" valueType="num">
                                      <p:cBhvr additive="base">
                                        <p:cTn id="31" dur="500" fill="hold"/>
                                        <p:tgtEl>
                                          <p:spTgt spid="4075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75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autoUpdateAnimBg="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Sending a Message</a:t>
            </a:r>
          </a:p>
        </p:txBody>
      </p:sp>
      <p:sp>
        <p:nvSpPr>
          <p:cNvPr id="408579" name="Rectangle 3"/>
          <p:cNvSpPr>
            <a:spLocks noGrp="1" noChangeArrowheads="1"/>
          </p:cNvSpPr>
          <p:nvPr>
            <p:ph type="body" idx="1"/>
          </p:nvPr>
        </p:nvSpPr>
        <p:spPr/>
        <p:txBody>
          <a:bodyPr/>
          <a:lstStyle/>
          <a:p>
            <a:pPr eaLnBrk="1" hangingPunct="1"/>
            <a:r>
              <a:rPr lang="en-US" dirty="0"/>
              <a:t>Look up the receiver’s public key (</a:t>
            </a:r>
            <a:r>
              <a:rPr lang="en-US" dirty="0" err="1"/>
              <a:t>n,e</a:t>
            </a:r>
            <a:r>
              <a:rPr lang="en-US" dirty="0"/>
              <a:t>).</a:t>
            </a:r>
          </a:p>
          <a:p>
            <a:pPr eaLnBrk="1" hangingPunct="1"/>
            <a:r>
              <a:rPr lang="en-US" dirty="0"/>
              <a:t>Make sure the</a:t>
            </a:r>
            <a:r>
              <a:rPr lang="en-US" dirty="0" smtClean="0"/>
              <a:t> plain text message P </a:t>
            </a:r>
            <a:r>
              <a:rPr lang="en-US" dirty="0"/>
              <a:t>is an integer such that 0 </a:t>
            </a:r>
            <a:r>
              <a:rPr lang="en-US" dirty="0" err="1">
                <a:sym typeface="Symbol" pitchFamily="13" charset="2"/>
              </a:rPr>
              <a:t></a:t>
            </a:r>
            <a:r>
              <a:rPr lang="en-US" dirty="0" smtClean="0">
                <a:sym typeface="Symbol" pitchFamily="13" charset="2"/>
              </a:rPr>
              <a:t> P </a:t>
            </a:r>
            <a:r>
              <a:rPr lang="en-US" dirty="0">
                <a:sym typeface="Symbol" pitchFamily="13" charset="2"/>
              </a:rPr>
              <a:t>&lt; </a:t>
            </a:r>
            <a:r>
              <a:rPr lang="en-US" dirty="0" err="1">
                <a:sym typeface="Symbol" pitchFamily="13" charset="2"/>
              </a:rPr>
              <a:t>n</a:t>
            </a:r>
            <a:r>
              <a:rPr lang="en-US" dirty="0">
                <a:sym typeface="Symbol" pitchFamily="13" charset="2"/>
              </a:rPr>
              <a:t>. </a:t>
            </a:r>
          </a:p>
          <a:p>
            <a:pPr eaLnBrk="1" hangingPunct="1"/>
            <a:r>
              <a:rPr lang="en-US" dirty="0">
                <a:sym typeface="Symbol" pitchFamily="13" charset="2"/>
              </a:rPr>
              <a:t>Compute the cipher text</a:t>
            </a:r>
            <a:r>
              <a:rPr lang="en-US" dirty="0" smtClean="0">
                <a:sym typeface="Symbol" pitchFamily="13" charset="2"/>
              </a:rPr>
              <a:t> C </a:t>
            </a:r>
            <a:r>
              <a:rPr lang="en-US" dirty="0" err="1">
                <a:ea typeface="Times New Roman" pitchFamily="13" charset="0"/>
                <a:cs typeface="Times New Roman" pitchFamily="13" charset="0"/>
                <a:sym typeface="Symbol" pitchFamily="13" charset="2"/>
              </a:rPr>
              <a:t></a:t>
            </a:r>
            <a:r>
              <a:rPr lang="en-US" dirty="0" smtClean="0">
                <a:ea typeface="Times New Roman" pitchFamily="13" charset="0"/>
                <a:cs typeface="Times New Roman" pitchFamily="13" charset="0"/>
                <a:sym typeface="Symbol" pitchFamily="13" charset="2"/>
              </a:rPr>
              <a:t> </a:t>
            </a:r>
            <a:r>
              <a:rPr lang="en-US" dirty="0" err="1" smtClean="0">
                <a:ea typeface="Times New Roman" pitchFamily="13" charset="0"/>
                <a:cs typeface="Times New Roman" pitchFamily="13" charset="0"/>
                <a:sym typeface="Symbol" pitchFamily="13" charset="2"/>
              </a:rPr>
              <a:t>P</a:t>
            </a:r>
            <a:r>
              <a:rPr lang="en-US" baseline="30000" dirty="0" err="1" smtClean="0">
                <a:ea typeface="Times New Roman" pitchFamily="13" charset="0"/>
                <a:cs typeface="Times New Roman" pitchFamily="13" charset="0"/>
                <a:sym typeface="Symbol" pitchFamily="13" charset="2"/>
              </a:rPr>
              <a:t>e</a:t>
            </a:r>
            <a:r>
              <a:rPr lang="en-US" dirty="0" smtClean="0">
                <a:ea typeface="Times New Roman" pitchFamily="13" charset="0"/>
                <a:cs typeface="Times New Roman" pitchFamily="13" charset="0"/>
                <a:sym typeface="Symbol" pitchFamily="13" charset="2"/>
              </a:rPr>
              <a:t> </a:t>
            </a:r>
            <a:r>
              <a:rPr lang="en-US" dirty="0">
                <a:ea typeface="Times New Roman" pitchFamily="13" charset="0"/>
                <a:cs typeface="Times New Roman" pitchFamily="13" charset="0"/>
                <a:sym typeface="Symbol" pitchFamily="13" charset="2"/>
              </a:rPr>
              <a:t>mod </a:t>
            </a:r>
            <a:r>
              <a:rPr lang="en-US" dirty="0" err="1">
                <a:ea typeface="Times New Roman" pitchFamily="13" charset="0"/>
                <a:cs typeface="Times New Roman" pitchFamily="13" charset="0"/>
                <a:sym typeface="Symbol" pitchFamily="13" charset="2"/>
              </a:rPr>
              <a:t>n</a:t>
            </a:r>
            <a:r>
              <a:rPr lang="en-US" dirty="0">
                <a:ea typeface="Times New Roman" pitchFamily="13" charset="0"/>
                <a:cs typeface="Times New Roman" pitchFamily="13" charset="0"/>
                <a:sym typeface="Symbol" pitchFamily="13" charset="2"/>
              </a:rPr>
              <a:t>.</a:t>
            </a:r>
          </a:p>
          <a:p>
            <a:pPr eaLnBrk="1" hangingPunct="1"/>
            <a:r>
              <a:rPr lang="en-US" dirty="0">
                <a:ea typeface="Times New Roman" pitchFamily="13" charset="0"/>
                <a:cs typeface="Times New Roman" pitchFamily="13" charset="0"/>
                <a:sym typeface="Symbol" pitchFamily="13" charset="2"/>
              </a:rPr>
              <a:t>Transmit</a:t>
            </a:r>
            <a:r>
              <a:rPr lang="en-US" dirty="0" smtClean="0">
                <a:ea typeface="Times New Roman" pitchFamily="13" charset="0"/>
                <a:cs typeface="Times New Roman" pitchFamily="13" charset="0"/>
                <a:sym typeface="Symbol" pitchFamily="13" charset="2"/>
              </a:rPr>
              <a:t> C </a:t>
            </a:r>
            <a:endParaRPr lang="en-US" dirty="0">
              <a:ea typeface="Times New Roman" pitchFamily="13" charset="0"/>
              <a:cs typeface="Times New Roman" pitchFamily="13" charset="0"/>
              <a:sym typeface="Symbol" pitchFamily="13"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 calcmode="lin" valueType="num">
                                      <p:cBhvr additive="base">
                                        <p:cTn id="7" dur="500" fill="hold"/>
                                        <p:tgtEl>
                                          <p:spTgt spid="408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8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8579">
                                            <p:txEl>
                                              <p:pRg st="1" end="1"/>
                                            </p:txEl>
                                          </p:spTgt>
                                        </p:tgtEl>
                                        <p:attrNameLst>
                                          <p:attrName>style.visibility</p:attrName>
                                        </p:attrNameLst>
                                      </p:cBhvr>
                                      <p:to>
                                        <p:strVal val="visible"/>
                                      </p:to>
                                    </p:set>
                                    <p:anim calcmode="lin" valueType="num">
                                      <p:cBhvr additive="base">
                                        <p:cTn id="13" dur="500" fill="hold"/>
                                        <p:tgtEl>
                                          <p:spTgt spid="408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8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8579">
                                            <p:txEl>
                                              <p:pRg st="2" end="2"/>
                                            </p:txEl>
                                          </p:spTgt>
                                        </p:tgtEl>
                                        <p:attrNameLst>
                                          <p:attrName>style.visibility</p:attrName>
                                        </p:attrNameLst>
                                      </p:cBhvr>
                                      <p:to>
                                        <p:strVal val="visible"/>
                                      </p:to>
                                    </p:set>
                                    <p:anim calcmode="lin" valueType="num">
                                      <p:cBhvr additive="base">
                                        <p:cTn id="19" dur="500" fill="hold"/>
                                        <p:tgtEl>
                                          <p:spTgt spid="408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8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8579">
                                            <p:txEl>
                                              <p:pRg st="3" end="3"/>
                                            </p:txEl>
                                          </p:spTgt>
                                        </p:tgtEl>
                                        <p:attrNameLst>
                                          <p:attrName>style.visibility</p:attrName>
                                        </p:attrNameLst>
                                      </p:cBhvr>
                                      <p:to>
                                        <p:strVal val="visible"/>
                                      </p:to>
                                    </p:set>
                                    <p:anim calcmode="lin" valueType="num">
                                      <p:cBhvr additive="base">
                                        <p:cTn id="25" dur="500" fill="hold"/>
                                        <p:tgtEl>
                                          <p:spTgt spid="408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85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autoUpdateAnimBg="0"/>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pPr eaLnBrk="1" hangingPunct="1"/>
            <a:r>
              <a:rPr lang="en-US" dirty="0"/>
              <a:t>Public Key (</a:t>
            </a:r>
            <a:r>
              <a:rPr lang="en-US" dirty="0" err="1"/>
              <a:t>n</a:t>
            </a:r>
            <a:r>
              <a:rPr lang="en-US" dirty="0"/>
              <a:t>=258079, </a:t>
            </a:r>
            <a:r>
              <a:rPr lang="en-US" dirty="0" err="1"/>
              <a:t>e</a:t>
            </a:r>
            <a:r>
              <a:rPr lang="en-US" dirty="0"/>
              <a:t>=</a:t>
            </a:r>
            <a:r>
              <a:rPr lang="en-US" dirty="0" smtClean="0"/>
              <a:t>191</a:t>
            </a:r>
            <a:r>
              <a:rPr lang="en-US" dirty="0"/>
              <a:t>)</a:t>
            </a:r>
          </a:p>
        </p:txBody>
      </p:sp>
      <p:sp>
        <p:nvSpPr>
          <p:cNvPr id="36867" name="Rectangle 1027"/>
          <p:cNvSpPr>
            <a:spLocks noGrp="1" noChangeArrowheads="1"/>
          </p:cNvSpPr>
          <p:nvPr>
            <p:ph type="body" idx="1"/>
          </p:nvPr>
        </p:nvSpPr>
        <p:spPr/>
        <p:txBody>
          <a:bodyPr/>
          <a:lstStyle/>
          <a:p>
            <a:pPr eaLnBrk="1" hangingPunct="1"/>
            <a:r>
              <a:rPr lang="en-US" dirty="0"/>
              <a:t>Send the message “RSA”</a:t>
            </a:r>
            <a:br>
              <a:rPr lang="en-US" dirty="0"/>
            </a:br>
            <a:r>
              <a:rPr lang="en-US" dirty="0" smtClean="0"/>
              <a:t/>
            </a:r>
            <a:br>
              <a:rPr lang="en-US" dirty="0" smtClean="0"/>
            </a:br>
            <a:r>
              <a:rPr lang="en-US" dirty="0" smtClean="0"/>
              <a:t>P </a:t>
            </a:r>
            <a:r>
              <a:rPr lang="en-US" dirty="0"/>
              <a:t>=                         </a:t>
            </a:r>
            <a:r>
              <a:rPr lang="en-US" dirty="0">
                <a:sym typeface="Symbol" pitchFamily="13" charset="2"/>
              </a:rPr>
              <a:t>&lt; </a:t>
            </a:r>
            <a:r>
              <a:rPr lang="en-US" dirty="0"/>
              <a:t> </a:t>
            </a:r>
            <a:r>
              <a:rPr lang="en-US" dirty="0" err="1" smtClean="0"/>
              <a:t>n</a:t>
            </a:r>
            <a:r>
              <a:rPr lang="en-US" dirty="0" smtClean="0"/>
              <a:t> = 258079</a:t>
            </a:r>
          </a:p>
          <a:p>
            <a:pPr eaLnBrk="1" hangingPunct="1"/>
            <a:endParaRPr lang="en-US" dirty="0"/>
          </a:p>
        </p:txBody>
      </p:sp>
      <p:sp>
        <p:nvSpPr>
          <p:cNvPr id="6" name="TextBox 5"/>
          <p:cNvSpPr txBox="1"/>
          <p:nvPr/>
        </p:nvSpPr>
        <p:spPr>
          <a:xfrm>
            <a:off x="4035865" y="2134725"/>
            <a:ext cx="1153104" cy="307777"/>
          </a:xfrm>
          <a:prstGeom prst="rect">
            <a:avLst/>
          </a:prstGeom>
          <a:noFill/>
        </p:spPr>
        <p:txBody>
          <a:bodyPr wrap="square" rtlCol="0">
            <a:spAutoFit/>
          </a:bodyPr>
          <a:lstStyle/>
          <a:p>
            <a:r>
              <a:rPr lang="en-US" sz="1400" dirty="0" smtClean="0">
                <a:solidFill>
                  <a:srgbClr val="FF0000"/>
                </a:solidFill>
              </a:rPr>
              <a:t>18 19 01</a:t>
            </a:r>
            <a:endParaRPr lang="en-US" sz="1400" dirty="0">
              <a:solidFill>
                <a:srgbClr val="FF0000"/>
              </a:solidFill>
            </a:endParaRPr>
          </a:p>
        </p:txBody>
      </p:sp>
      <p:sp>
        <p:nvSpPr>
          <p:cNvPr id="7" name="TextBox 6"/>
          <p:cNvSpPr txBox="1"/>
          <p:nvPr/>
        </p:nvSpPr>
        <p:spPr>
          <a:xfrm>
            <a:off x="1975552" y="2633347"/>
            <a:ext cx="1701916" cy="523220"/>
          </a:xfrm>
          <a:prstGeom prst="rect">
            <a:avLst/>
          </a:prstGeom>
          <a:noFill/>
        </p:spPr>
        <p:txBody>
          <a:bodyPr wrap="square" rtlCol="0">
            <a:spAutoFit/>
          </a:bodyPr>
          <a:lstStyle/>
          <a:p>
            <a:r>
              <a:rPr lang="en-US" sz="2800" dirty="0" smtClean="0">
                <a:solidFill>
                  <a:srgbClr val="FF0000"/>
                </a:solidFill>
              </a:rPr>
              <a:t>181901</a:t>
            </a:r>
            <a:endParaRPr lang="en-US" sz="28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Encrypt </a:t>
            </a:r>
            <a:r>
              <a:rPr lang="en-US" dirty="0" smtClean="0"/>
              <a:t> Plain Text</a:t>
            </a:r>
            <a:endParaRPr lang="en-US" dirty="0"/>
          </a:p>
        </p:txBody>
      </p:sp>
      <p:sp>
        <p:nvSpPr>
          <p:cNvPr id="37891" name="Rectangle 3"/>
          <p:cNvSpPr>
            <a:spLocks noGrp="1" noChangeArrowheads="1"/>
          </p:cNvSpPr>
          <p:nvPr>
            <p:ph type="body" idx="1"/>
          </p:nvPr>
        </p:nvSpPr>
        <p:spPr/>
        <p:txBody>
          <a:bodyPr/>
          <a:lstStyle/>
          <a:p>
            <a:r>
              <a:rPr lang="en-US" sz="2800" dirty="0" smtClean="0"/>
              <a:t>C </a:t>
            </a:r>
            <a:r>
              <a:rPr lang="en-US" sz="2800" dirty="0"/>
              <a:t>= </a:t>
            </a:r>
            <a:r>
              <a:rPr lang="en-US" sz="2800" dirty="0" smtClean="0"/>
              <a:t>181901</a:t>
            </a:r>
            <a:r>
              <a:rPr lang="en-US" sz="2800" baseline="30000" dirty="0" smtClean="0"/>
              <a:t>191 </a:t>
            </a:r>
            <a:r>
              <a:rPr lang="en-US" sz="2800" dirty="0"/>
              <a:t>mod 258079 =</a:t>
            </a:r>
            <a:r>
              <a:rPr lang="en-US" sz="2800" dirty="0" smtClean="0"/>
              <a:t> 124666</a:t>
            </a:r>
            <a:br>
              <a:rPr lang="en-US" sz="2800" dirty="0" smtClean="0"/>
            </a:br>
            <a:r>
              <a:rPr lang="en-US" dirty="0" smtClean="0"/>
              <a:t/>
            </a:r>
            <a:br>
              <a:rPr lang="en-US" dirty="0" smtClean="0"/>
            </a:br>
            <a:r>
              <a:rPr lang="en-US" dirty="0" smtClean="0"/>
              <a:t>  “</a:t>
            </a:r>
            <a:r>
              <a:rPr lang="en-US" dirty="0"/>
              <a:t>RSA</a:t>
            </a:r>
            <a:r>
              <a:rPr lang="en-US" dirty="0" smtClean="0"/>
              <a:t>” = 181901                              124666</a:t>
            </a:r>
            <a:endParaRPr lang="en-US" dirty="0"/>
          </a:p>
        </p:txBody>
      </p:sp>
      <p:sp>
        <p:nvSpPr>
          <p:cNvPr id="37892" name="Line 4"/>
          <p:cNvSpPr>
            <a:spLocks noChangeShapeType="1"/>
          </p:cNvSpPr>
          <p:nvPr/>
        </p:nvSpPr>
        <p:spPr bwMode="auto">
          <a:xfrm>
            <a:off x="2819400" y="3505200"/>
            <a:ext cx="838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7893" name="Rectangle 5"/>
          <p:cNvSpPr>
            <a:spLocks noChangeArrowheads="1"/>
          </p:cNvSpPr>
          <p:nvPr/>
        </p:nvSpPr>
        <p:spPr bwMode="auto">
          <a:xfrm>
            <a:off x="3886200" y="2895600"/>
            <a:ext cx="2133600" cy="1447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dirty="0"/>
              <a:t>Encrypt</a:t>
            </a:r>
            <a:br>
              <a:rPr lang="en-US" dirty="0"/>
            </a:br>
            <a:r>
              <a:rPr lang="en-US" dirty="0"/>
              <a:t/>
            </a:r>
            <a:br>
              <a:rPr lang="en-US" dirty="0"/>
            </a:br>
            <a:r>
              <a:rPr lang="en-US" dirty="0" smtClean="0"/>
              <a:t> </a:t>
            </a:r>
            <a:r>
              <a:rPr lang="en-US" dirty="0" err="1" smtClean="0"/>
              <a:t>P</a:t>
            </a:r>
            <a:r>
              <a:rPr lang="en-US" baseline="30000" dirty="0" err="1" smtClean="0"/>
              <a:t>e</a:t>
            </a:r>
            <a:r>
              <a:rPr lang="en-US" dirty="0" smtClean="0"/>
              <a:t> </a:t>
            </a:r>
            <a:r>
              <a:rPr lang="en-US" dirty="0"/>
              <a:t>mod </a:t>
            </a:r>
            <a:r>
              <a:rPr lang="en-US" dirty="0" err="1"/>
              <a:t>n</a:t>
            </a:r>
            <a:endParaRPr lang="en-US" dirty="0"/>
          </a:p>
        </p:txBody>
      </p:sp>
      <p:sp>
        <p:nvSpPr>
          <p:cNvPr id="37894" name="Line 6"/>
          <p:cNvSpPr>
            <a:spLocks noChangeShapeType="1"/>
          </p:cNvSpPr>
          <p:nvPr/>
        </p:nvSpPr>
        <p:spPr bwMode="auto">
          <a:xfrm>
            <a:off x="6096000" y="3505200"/>
            <a:ext cx="838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7895" name="Text Box 7"/>
          <p:cNvSpPr txBox="1">
            <a:spLocks noChangeArrowheads="1"/>
          </p:cNvSpPr>
          <p:nvPr/>
        </p:nvSpPr>
        <p:spPr bwMode="auto">
          <a:xfrm>
            <a:off x="1524000" y="3962400"/>
            <a:ext cx="7620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dirty="0"/>
              <a:t>P</a:t>
            </a:r>
            <a:endParaRPr lang="en-US" dirty="0"/>
          </a:p>
        </p:txBody>
      </p:sp>
      <p:sp>
        <p:nvSpPr>
          <p:cNvPr id="37896" name="Text Box 8"/>
          <p:cNvSpPr txBox="1">
            <a:spLocks noChangeArrowheads="1"/>
          </p:cNvSpPr>
          <p:nvPr/>
        </p:nvSpPr>
        <p:spPr bwMode="auto">
          <a:xfrm>
            <a:off x="7391400" y="3886200"/>
            <a:ext cx="6858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dirty="0"/>
              <a:t>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Receiving a Message</a:t>
            </a:r>
          </a:p>
        </p:txBody>
      </p:sp>
      <p:sp>
        <p:nvSpPr>
          <p:cNvPr id="409603" name="Rectangle 3"/>
          <p:cNvSpPr>
            <a:spLocks noGrp="1" noChangeArrowheads="1"/>
          </p:cNvSpPr>
          <p:nvPr>
            <p:ph type="body" idx="1"/>
          </p:nvPr>
        </p:nvSpPr>
        <p:spPr/>
        <p:txBody>
          <a:bodyPr/>
          <a:lstStyle/>
          <a:p>
            <a:pPr eaLnBrk="1" hangingPunct="1"/>
            <a:r>
              <a:rPr lang="en-US" dirty="0"/>
              <a:t>Use your private key (</a:t>
            </a:r>
            <a:r>
              <a:rPr lang="en-US" dirty="0" err="1"/>
              <a:t>n</a:t>
            </a:r>
            <a:r>
              <a:rPr lang="en-US" dirty="0"/>
              <a:t>, </a:t>
            </a:r>
            <a:r>
              <a:rPr lang="en-US" dirty="0" err="1"/>
              <a:t>d</a:t>
            </a:r>
            <a:r>
              <a:rPr lang="en-US" dirty="0"/>
              <a:t>).</a:t>
            </a:r>
          </a:p>
          <a:p>
            <a:pPr eaLnBrk="1" hangingPunct="1"/>
            <a:r>
              <a:rPr lang="en-US" dirty="0"/>
              <a:t>Receive</a:t>
            </a:r>
            <a:r>
              <a:rPr lang="en-US" dirty="0" smtClean="0"/>
              <a:t> C, </a:t>
            </a:r>
            <a:r>
              <a:rPr lang="en-US" dirty="0"/>
              <a:t>where 0 </a:t>
            </a:r>
            <a:r>
              <a:rPr lang="en-US" dirty="0" err="1">
                <a:sym typeface="Symbol" pitchFamily="13" charset="2"/>
              </a:rPr>
              <a:t></a:t>
            </a:r>
            <a:r>
              <a:rPr lang="en-US" dirty="0" smtClean="0">
                <a:sym typeface="Symbol" pitchFamily="13" charset="2"/>
              </a:rPr>
              <a:t> C </a:t>
            </a:r>
            <a:r>
              <a:rPr lang="en-US" dirty="0">
                <a:sym typeface="Symbol" pitchFamily="13" charset="2"/>
              </a:rPr>
              <a:t>&lt; </a:t>
            </a:r>
            <a:r>
              <a:rPr lang="en-US" dirty="0" err="1">
                <a:sym typeface="Symbol" pitchFamily="13" charset="2"/>
              </a:rPr>
              <a:t>n</a:t>
            </a:r>
            <a:r>
              <a:rPr lang="en-US" dirty="0">
                <a:sym typeface="Symbol" pitchFamily="13" charset="2"/>
              </a:rPr>
              <a:t>. </a:t>
            </a:r>
          </a:p>
          <a:p>
            <a:pPr eaLnBrk="1" hangingPunct="1"/>
            <a:r>
              <a:rPr lang="en-US" dirty="0">
                <a:sym typeface="Symbol" pitchFamily="13" charset="2"/>
              </a:rPr>
              <a:t>Compute R </a:t>
            </a:r>
            <a:r>
              <a:rPr lang="en-US" dirty="0" err="1">
                <a:ea typeface="Times New Roman" pitchFamily="13" charset="0"/>
                <a:cs typeface="Times New Roman" pitchFamily="13" charset="0"/>
                <a:sym typeface="Symbol" pitchFamily="13" charset="2"/>
              </a:rPr>
              <a:t></a:t>
            </a:r>
            <a:r>
              <a:rPr lang="en-US" dirty="0" smtClean="0">
                <a:ea typeface="Times New Roman" pitchFamily="13" charset="0"/>
                <a:cs typeface="Times New Roman" pitchFamily="13" charset="0"/>
                <a:sym typeface="Symbol" pitchFamily="13" charset="2"/>
              </a:rPr>
              <a:t> </a:t>
            </a:r>
            <a:r>
              <a:rPr lang="en-US" dirty="0" err="1" smtClean="0">
                <a:ea typeface="Times New Roman" pitchFamily="13" charset="0"/>
                <a:cs typeface="Times New Roman" pitchFamily="13" charset="0"/>
                <a:sym typeface="Symbol" pitchFamily="13" charset="2"/>
              </a:rPr>
              <a:t>C</a:t>
            </a:r>
            <a:r>
              <a:rPr lang="en-US" baseline="30000" dirty="0" err="1" smtClean="0">
                <a:ea typeface="Times New Roman" pitchFamily="13" charset="0"/>
                <a:cs typeface="Times New Roman" pitchFamily="13" charset="0"/>
                <a:sym typeface="Symbol" pitchFamily="13" charset="2"/>
              </a:rPr>
              <a:t>d</a:t>
            </a:r>
            <a:r>
              <a:rPr lang="en-US" dirty="0" smtClean="0">
                <a:ea typeface="Times New Roman" pitchFamily="13" charset="0"/>
                <a:cs typeface="Times New Roman" pitchFamily="13" charset="0"/>
                <a:sym typeface="Symbol" pitchFamily="13" charset="2"/>
              </a:rPr>
              <a:t> </a:t>
            </a:r>
            <a:r>
              <a:rPr lang="en-US" dirty="0">
                <a:ea typeface="Times New Roman" pitchFamily="13" charset="0"/>
                <a:cs typeface="Times New Roman" pitchFamily="13" charset="0"/>
                <a:sym typeface="Symbol" pitchFamily="13" charset="2"/>
              </a:rPr>
              <a:t>mod </a:t>
            </a:r>
            <a:r>
              <a:rPr lang="en-US" dirty="0" err="1">
                <a:ea typeface="Times New Roman" pitchFamily="13" charset="0"/>
                <a:cs typeface="Times New Roman" pitchFamily="13" charset="0"/>
                <a:sym typeface="Symbol" pitchFamily="13" charset="2"/>
              </a:rPr>
              <a:t>n</a:t>
            </a:r>
            <a:r>
              <a:rPr lang="en-US" dirty="0">
                <a:ea typeface="Times New Roman" pitchFamily="13" charset="0"/>
                <a:cs typeface="Times New Roman" pitchFamily="13" charset="0"/>
                <a:sym typeface="Symbol" pitchFamily="13" charset="2"/>
              </a:rPr>
              <a:t>.</a:t>
            </a:r>
          </a:p>
          <a:p>
            <a:pPr eaLnBrk="1" hangingPunct="1"/>
            <a:r>
              <a:rPr lang="en-US" dirty="0">
                <a:ea typeface="Times New Roman" pitchFamily="13" charset="0"/>
                <a:cs typeface="Times New Roman" pitchFamily="13" charset="0"/>
                <a:sym typeface="Symbol" pitchFamily="13" charset="2"/>
              </a:rPr>
              <a:t>R is the </a:t>
            </a:r>
            <a:r>
              <a:rPr lang="en-US" dirty="0" smtClean="0">
                <a:ea typeface="Times New Roman" pitchFamily="13" charset="0"/>
                <a:cs typeface="Times New Roman" pitchFamily="13" charset="0"/>
                <a:sym typeface="Symbol" pitchFamily="13" charset="2"/>
              </a:rPr>
              <a:t>original (recovered) </a:t>
            </a:r>
            <a:r>
              <a:rPr lang="en-US" dirty="0">
                <a:ea typeface="Times New Roman" pitchFamily="13" charset="0"/>
                <a:cs typeface="Times New Roman" pitchFamily="13" charset="0"/>
                <a:sym typeface="Symbol" pitchFamily="13" charset="2"/>
              </a:rPr>
              <a:t>message</a:t>
            </a:r>
            <a:r>
              <a:rPr lang="en-US" dirty="0" smtClean="0">
                <a:ea typeface="Times New Roman" pitchFamily="13" charset="0"/>
                <a:cs typeface="Times New Roman" pitchFamily="13" charset="0"/>
                <a:sym typeface="Symbol" pitchFamily="13" charset="2"/>
              </a:rPr>
              <a:t> P.</a:t>
            </a:r>
            <a:endParaRPr lang="en-US" dirty="0">
              <a:ea typeface="Times New Roman" pitchFamily="13" charset="0"/>
              <a:cs typeface="Times New Roman" pitchFamily="13" charset="0"/>
              <a:sym typeface="Symbol" pitchFamily="13" charset="2"/>
            </a:endParaRPr>
          </a:p>
          <a:p>
            <a:pPr eaLnBrk="1" hangingPunct="1"/>
            <a:endParaRPr lang="en-US" dirty="0">
              <a:sym typeface="Symbol" pitchFamily="13" charset="2"/>
            </a:endParaRPr>
          </a:p>
          <a:p>
            <a:pPr eaLnBrk="1" hangingPunct="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 calcmode="lin" valueType="num">
                                      <p:cBhvr additive="base">
                                        <p:cTn id="7" dur="500" fill="hold"/>
                                        <p:tgtEl>
                                          <p:spTgt spid="409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03">
                                            <p:txEl>
                                              <p:pRg st="1" end="1"/>
                                            </p:txEl>
                                          </p:spTgt>
                                        </p:tgtEl>
                                        <p:attrNameLst>
                                          <p:attrName>style.visibility</p:attrName>
                                        </p:attrNameLst>
                                      </p:cBhvr>
                                      <p:to>
                                        <p:strVal val="visible"/>
                                      </p:to>
                                    </p:set>
                                    <p:anim calcmode="lin" valueType="num">
                                      <p:cBhvr additive="base">
                                        <p:cTn id="13" dur="500" fill="hold"/>
                                        <p:tgtEl>
                                          <p:spTgt spid="409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03">
                                            <p:txEl>
                                              <p:pRg st="2" end="2"/>
                                            </p:txEl>
                                          </p:spTgt>
                                        </p:tgtEl>
                                        <p:attrNameLst>
                                          <p:attrName>style.visibility</p:attrName>
                                        </p:attrNameLst>
                                      </p:cBhvr>
                                      <p:to>
                                        <p:strVal val="visible"/>
                                      </p:to>
                                    </p:set>
                                    <p:anim calcmode="lin" valueType="num">
                                      <p:cBhvr additive="base">
                                        <p:cTn id="19" dur="500" fill="hold"/>
                                        <p:tgtEl>
                                          <p:spTgt spid="409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603">
                                            <p:txEl>
                                              <p:pRg st="3" end="3"/>
                                            </p:txEl>
                                          </p:spTgt>
                                        </p:tgtEl>
                                        <p:attrNameLst>
                                          <p:attrName>style.visibility</p:attrName>
                                        </p:attrNameLst>
                                      </p:cBhvr>
                                      <p:to>
                                        <p:strVal val="visible"/>
                                      </p:to>
                                    </p:set>
                                    <p:anim calcmode="lin" valueType="num">
                                      <p:cBhvr additive="base">
                                        <p:cTn id="25" dur="500" fill="hold"/>
                                        <p:tgtEl>
                                          <p:spTgt spid="4096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autoUpdateAnimBg="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Decrypt  Cipher Text</a:t>
            </a:r>
            <a:endParaRPr lang="en-US" dirty="0"/>
          </a:p>
        </p:txBody>
      </p:sp>
      <p:sp>
        <p:nvSpPr>
          <p:cNvPr id="37891" name="Rectangle 3"/>
          <p:cNvSpPr>
            <a:spLocks noGrp="1" noChangeArrowheads="1"/>
          </p:cNvSpPr>
          <p:nvPr>
            <p:ph type="body" idx="1"/>
          </p:nvPr>
        </p:nvSpPr>
        <p:spPr/>
        <p:txBody>
          <a:bodyPr/>
          <a:lstStyle/>
          <a:p>
            <a:r>
              <a:rPr lang="en-US" sz="2800" dirty="0"/>
              <a:t>R</a:t>
            </a:r>
            <a:r>
              <a:rPr lang="en-US" sz="2800" dirty="0" smtClean="0"/>
              <a:t> </a:t>
            </a:r>
            <a:r>
              <a:rPr lang="en-US" sz="2800" dirty="0"/>
              <a:t>=</a:t>
            </a:r>
            <a:r>
              <a:rPr lang="en-US" sz="2800" dirty="0" smtClean="0"/>
              <a:t> 124666</a:t>
            </a:r>
            <a:r>
              <a:rPr lang="en-US" sz="2800" baseline="30000" dirty="0" smtClean="0">
                <a:ea typeface="Times New Roman" pitchFamily="13" charset="0"/>
                <a:cs typeface="Times New Roman" pitchFamily="13" charset="0"/>
                <a:sym typeface="Symbol" pitchFamily="13" charset="2"/>
              </a:rPr>
              <a:t>72671</a:t>
            </a:r>
            <a:r>
              <a:rPr lang="en-US" sz="2800" baseline="30000" dirty="0" smtClean="0"/>
              <a:t> </a:t>
            </a:r>
            <a:r>
              <a:rPr lang="en-US" sz="2800" dirty="0"/>
              <a:t>mod 258079 =</a:t>
            </a:r>
            <a:r>
              <a:rPr lang="en-US" sz="2800" dirty="0" smtClean="0"/>
              <a:t> 181901</a:t>
            </a:r>
            <a:br>
              <a:rPr lang="en-US" sz="2800" dirty="0" smtClean="0"/>
            </a:br>
            <a:r>
              <a:rPr lang="en-US" dirty="0" smtClean="0"/>
              <a:t/>
            </a:r>
            <a:br>
              <a:rPr lang="en-US" dirty="0" smtClean="0"/>
            </a:br>
            <a:r>
              <a:rPr lang="en-US" dirty="0" smtClean="0"/>
              <a:t>         124666                                      181901</a:t>
            </a:r>
            <a:endParaRPr lang="en-US" dirty="0"/>
          </a:p>
        </p:txBody>
      </p:sp>
      <p:sp>
        <p:nvSpPr>
          <p:cNvPr id="37892" name="Line 4"/>
          <p:cNvSpPr>
            <a:spLocks noChangeShapeType="1"/>
          </p:cNvSpPr>
          <p:nvPr/>
        </p:nvSpPr>
        <p:spPr bwMode="auto">
          <a:xfrm>
            <a:off x="2819400" y="3505200"/>
            <a:ext cx="838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7893" name="Rectangle 5"/>
          <p:cNvSpPr>
            <a:spLocks noChangeArrowheads="1"/>
          </p:cNvSpPr>
          <p:nvPr/>
        </p:nvSpPr>
        <p:spPr bwMode="auto">
          <a:xfrm>
            <a:off x="3886200" y="2895600"/>
            <a:ext cx="2133600" cy="14478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dirty="0" smtClean="0"/>
              <a:t>Decrypt</a:t>
            </a:r>
            <a:r>
              <a:rPr lang="en-US" dirty="0"/>
              <a:t/>
            </a:r>
            <a:br>
              <a:rPr lang="en-US" dirty="0"/>
            </a:br>
            <a:r>
              <a:rPr lang="en-US" dirty="0"/>
              <a:t/>
            </a:r>
            <a:br>
              <a:rPr lang="en-US" dirty="0"/>
            </a:br>
            <a:r>
              <a:rPr lang="en-US" dirty="0" smtClean="0"/>
              <a:t> </a:t>
            </a:r>
            <a:r>
              <a:rPr lang="en-US" dirty="0" err="1" smtClean="0"/>
              <a:t>C</a:t>
            </a:r>
            <a:r>
              <a:rPr lang="en-US" baseline="30000" dirty="0" err="1" smtClean="0"/>
              <a:t>d</a:t>
            </a:r>
            <a:r>
              <a:rPr lang="en-US" dirty="0" smtClean="0"/>
              <a:t> </a:t>
            </a:r>
            <a:r>
              <a:rPr lang="en-US" dirty="0"/>
              <a:t>mod </a:t>
            </a:r>
            <a:r>
              <a:rPr lang="en-US" dirty="0" err="1"/>
              <a:t>n</a:t>
            </a:r>
            <a:endParaRPr lang="en-US" dirty="0"/>
          </a:p>
        </p:txBody>
      </p:sp>
      <p:sp>
        <p:nvSpPr>
          <p:cNvPr id="37894" name="Line 6"/>
          <p:cNvSpPr>
            <a:spLocks noChangeShapeType="1"/>
          </p:cNvSpPr>
          <p:nvPr/>
        </p:nvSpPr>
        <p:spPr bwMode="auto">
          <a:xfrm>
            <a:off x="6096000" y="3505200"/>
            <a:ext cx="838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7895" name="Text Box 7"/>
          <p:cNvSpPr txBox="1">
            <a:spLocks noChangeArrowheads="1"/>
          </p:cNvSpPr>
          <p:nvPr/>
        </p:nvSpPr>
        <p:spPr bwMode="auto">
          <a:xfrm>
            <a:off x="1524000" y="3962400"/>
            <a:ext cx="1117232" cy="369332"/>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dirty="0" smtClean="0"/>
              <a:t>Cipher</a:t>
            </a:r>
            <a:endParaRPr lang="en-US" dirty="0"/>
          </a:p>
        </p:txBody>
      </p:sp>
      <p:sp>
        <p:nvSpPr>
          <p:cNvPr id="37896" name="Text Box 8"/>
          <p:cNvSpPr txBox="1">
            <a:spLocks noChangeArrowheads="1"/>
          </p:cNvSpPr>
          <p:nvPr/>
        </p:nvSpPr>
        <p:spPr bwMode="auto">
          <a:xfrm>
            <a:off x="7149871" y="3964110"/>
            <a:ext cx="1171178" cy="369332"/>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dirty="0" smtClean="0"/>
              <a:t>Recovered</a:t>
            </a:r>
            <a:endParaRPr lang="en-US" dirty="0"/>
          </a:p>
        </p:txBody>
      </p:sp>
      <p:sp>
        <p:nvSpPr>
          <p:cNvPr id="9" name="Rectangle 8"/>
          <p:cNvSpPr/>
          <p:nvPr/>
        </p:nvSpPr>
        <p:spPr>
          <a:xfrm>
            <a:off x="6451152" y="3059668"/>
            <a:ext cx="1626048" cy="369332"/>
          </a:xfrm>
          <a:prstGeom prst="rect">
            <a:avLst/>
          </a:prstGeom>
        </p:spPr>
        <p:txBody>
          <a:bodyPr wrap="square">
            <a:spAutoFit/>
          </a:bodyPr>
          <a:lstStyle/>
          <a:p>
            <a:r>
              <a:rPr lang="en-US" dirty="0" smtClean="0"/>
              <a:t>R      </a:t>
            </a:r>
            <a:r>
              <a:rPr lang="en-US" dirty="0" smtClean="0"/>
              <a:t>S      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457199" y="1285509"/>
            <a:ext cx="5027837" cy="4601261"/>
          </a:xfrm>
          <a:prstGeom prst="rect">
            <a:avLst/>
          </a:prstGeom>
        </p:spPr>
        <p:txBody>
          <a:bodyPr wrap="square">
            <a:spAutoFit/>
          </a:bodyPr>
          <a:lstStyle/>
          <a:p>
            <a:r>
              <a:rPr lang="en-US" dirty="0" smtClean="0">
                <a:solidFill>
                  <a:srgbClr val="FF0000"/>
                </a:solidFill>
              </a:rPr>
              <a:t>RSA Encryption (ATTACK AT DAWN)</a:t>
            </a:r>
          </a:p>
          <a:p>
            <a:endParaRPr lang="en-US" dirty="0" smtClean="0"/>
          </a:p>
          <a:p>
            <a:r>
              <a:rPr lang="en-US" dirty="0" smtClean="0"/>
              <a:t>A = 01, B = 02, C = 03, ..., Z = 26, blank = 00</a:t>
            </a:r>
          </a:p>
          <a:p>
            <a:endParaRPr lang="en-US" dirty="0" smtClean="0"/>
          </a:p>
          <a:p>
            <a:r>
              <a:rPr lang="en-US" dirty="0" err="1" smtClean="0"/>
              <a:t>p</a:t>
            </a:r>
            <a:r>
              <a:rPr lang="en-US" dirty="0" smtClean="0"/>
              <a:t> = 631</a:t>
            </a:r>
          </a:p>
          <a:p>
            <a:r>
              <a:rPr lang="en-US" dirty="0" err="1" smtClean="0"/>
              <a:t>q</a:t>
            </a:r>
            <a:r>
              <a:rPr lang="en-US" dirty="0" smtClean="0"/>
              <a:t> = 409</a:t>
            </a:r>
          </a:p>
          <a:p>
            <a:r>
              <a:rPr lang="en-US" dirty="0" err="1" smtClean="0"/>
              <a:t>n</a:t>
            </a:r>
            <a:r>
              <a:rPr lang="en-US" dirty="0" smtClean="0"/>
              <a:t> = 258079</a:t>
            </a:r>
          </a:p>
          <a:p>
            <a:r>
              <a:rPr lang="en-US" dirty="0" smtClean="0"/>
              <a:t>phi = 257040</a:t>
            </a:r>
          </a:p>
          <a:p>
            <a:r>
              <a:rPr lang="en-US" dirty="0" err="1" smtClean="0"/>
              <a:t>e</a:t>
            </a:r>
            <a:r>
              <a:rPr lang="en-US" dirty="0" smtClean="0"/>
              <a:t> = 191</a:t>
            </a:r>
          </a:p>
          <a:p>
            <a:r>
              <a:rPr lang="en-US" dirty="0" err="1" smtClean="0"/>
              <a:t>d</a:t>
            </a:r>
            <a:r>
              <a:rPr lang="en-US" dirty="0" smtClean="0"/>
              <a:t> = 72671</a:t>
            </a:r>
            <a:br>
              <a:rPr lang="en-US" dirty="0" smtClean="0"/>
            </a:br>
            <a:r>
              <a:rPr lang="en-US" dirty="0" smtClean="0"/>
              <a:t/>
            </a:r>
            <a:br>
              <a:rPr lang="en-US" dirty="0" smtClean="0"/>
            </a:br>
            <a:r>
              <a:rPr lang="en-US" dirty="0" smtClean="0"/>
              <a:t> ATT     ACK     _AT     _DA     WN_</a:t>
            </a:r>
            <a:br>
              <a:rPr lang="en-US" dirty="0" smtClean="0"/>
            </a:br>
            <a:r>
              <a:rPr lang="en-US" sz="1100" dirty="0" smtClean="0"/>
              <a:t>012020      010311       000120      000401        231400      </a:t>
            </a:r>
            <a:r>
              <a:rPr lang="en-US" sz="1100" dirty="0" err="1" smtClean="0">
                <a:sym typeface="Wingdings"/>
              </a:rPr>
              <a:t></a:t>
            </a:r>
            <a:r>
              <a:rPr lang="en-US" sz="1100" dirty="0" smtClean="0">
                <a:sym typeface="Wingdings"/>
              </a:rPr>
              <a:t> plaintext P</a:t>
            </a:r>
          </a:p>
          <a:p>
            <a:endParaRPr lang="en-US" sz="1100" dirty="0" smtClean="0">
              <a:sym typeface="Wingdings"/>
            </a:endParaRPr>
          </a:p>
          <a:p>
            <a:r>
              <a:rPr lang="en-US" sz="1100" dirty="0" smtClean="0"/>
              <a:t>034225      024375      174133       123149        017576      </a:t>
            </a:r>
            <a:r>
              <a:rPr lang="en-US" sz="1100" dirty="0" err="1" smtClean="0">
                <a:sym typeface="Wingdings"/>
              </a:rPr>
              <a:t></a:t>
            </a:r>
            <a:r>
              <a:rPr lang="en-US" sz="1100" dirty="0" smtClean="0">
                <a:sym typeface="Wingdings"/>
              </a:rPr>
              <a:t> </a:t>
            </a:r>
            <a:r>
              <a:rPr lang="en-US" sz="1100" dirty="0" err="1" smtClean="0">
                <a:sym typeface="Wingdings"/>
              </a:rPr>
              <a:t>ciphertext</a:t>
            </a:r>
            <a:r>
              <a:rPr lang="en-US" sz="1100" dirty="0" smtClean="0">
                <a:sym typeface="Wingdings"/>
              </a:rPr>
              <a:t> C</a:t>
            </a:r>
          </a:p>
          <a:p>
            <a:endParaRPr lang="en-US" sz="1100" dirty="0" smtClean="0">
              <a:sym typeface="Wingdings"/>
            </a:endParaRPr>
          </a:p>
          <a:p>
            <a:r>
              <a:rPr lang="en-US" sz="1100" dirty="0" smtClean="0"/>
              <a:t>012020      010311       000120      000401        231400      </a:t>
            </a:r>
            <a:r>
              <a:rPr lang="en-US" sz="1100" dirty="0" err="1" smtClean="0">
                <a:sym typeface="Wingdings"/>
              </a:rPr>
              <a:t></a:t>
            </a:r>
            <a:r>
              <a:rPr lang="en-US" sz="1100" dirty="0" smtClean="0">
                <a:sym typeface="Wingdings"/>
              </a:rPr>
              <a:t> </a:t>
            </a:r>
            <a:r>
              <a:rPr lang="en-US" sz="1100" dirty="0" smtClean="0">
                <a:sym typeface="Wingdings"/>
              </a:rPr>
              <a:t>recovered </a:t>
            </a:r>
            <a:r>
              <a:rPr lang="en-US" sz="1100" dirty="0" smtClean="0">
                <a:sym typeface="Wingdings"/>
              </a:rPr>
              <a:t>text R</a:t>
            </a:r>
            <a:r>
              <a:rPr lang="en-US" sz="1100" dirty="0" smtClean="0">
                <a:sym typeface="Wingdings"/>
              </a:rPr>
              <a:t/>
            </a:r>
            <a:br>
              <a:rPr lang="en-US" sz="1100" dirty="0" smtClean="0">
                <a:sym typeface="Wingdings"/>
              </a:rPr>
            </a:br>
            <a:r>
              <a:rPr lang="en-US" sz="1100" dirty="0" smtClean="0">
                <a:sym typeface="Wingdings"/>
              </a:rPr>
              <a:t/>
            </a:r>
            <a:br>
              <a:rPr lang="en-US" sz="1100" dirty="0" smtClean="0">
                <a:sym typeface="Wingdings"/>
              </a:rPr>
            </a:br>
            <a:endParaRPr lang="en-US" sz="1100"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t>Complexity</a:t>
            </a:r>
          </a:p>
        </p:txBody>
      </p:sp>
      <p:sp>
        <p:nvSpPr>
          <p:cNvPr id="418819" name="Rectangle 3"/>
          <p:cNvSpPr>
            <a:spLocks noGrp="1" noChangeArrowheads="1"/>
          </p:cNvSpPr>
          <p:nvPr>
            <p:ph type="body" idx="1"/>
          </p:nvPr>
        </p:nvSpPr>
        <p:spPr/>
        <p:txBody>
          <a:bodyPr/>
          <a:lstStyle/>
          <a:p>
            <a:pPr eaLnBrk="1" hangingPunct="1">
              <a:lnSpc>
                <a:spcPct val="90000"/>
              </a:lnSpc>
            </a:pPr>
            <a:r>
              <a:rPr lang="en-US" sz="2800" dirty="0"/>
              <a:t>Suppose </a:t>
            </a:r>
            <a:r>
              <a:rPr lang="en-US" sz="2800" dirty="0" err="1"/>
              <a:t>p</a:t>
            </a:r>
            <a:r>
              <a:rPr lang="en-US" sz="2800" dirty="0"/>
              <a:t> and </a:t>
            </a:r>
            <a:r>
              <a:rPr lang="en-US" sz="2800" dirty="0" err="1"/>
              <a:t>q</a:t>
            </a:r>
            <a:r>
              <a:rPr lang="en-US" sz="2800" dirty="0"/>
              <a:t> are primes with each 100 digits then </a:t>
            </a:r>
            <a:r>
              <a:rPr lang="en-US" sz="2800" dirty="0" err="1"/>
              <a:t>n</a:t>
            </a:r>
            <a:r>
              <a:rPr lang="en-US" sz="2800" dirty="0"/>
              <a:t> </a:t>
            </a:r>
            <a:r>
              <a:rPr lang="en-US" sz="2800" dirty="0" err="1">
                <a:sym typeface="Symbol" pitchFamily="13" charset="2"/>
              </a:rPr>
              <a:t></a:t>
            </a:r>
            <a:r>
              <a:rPr lang="en-US" sz="2800" dirty="0"/>
              <a:t> 10</a:t>
            </a:r>
            <a:r>
              <a:rPr lang="en-US" sz="2800" baseline="30000" dirty="0"/>
              <a:t>200</a:t>
            </a:r>
            <a:r>
              <a:rPr lang="en-US" sz="2800" dirty="0"/>
              <a:t>. How long to factor </a:t>
            </a:r>
            <a:r>
              <a:rPr lang="en-US" sz="2800" dirty="0" err="1"/>
              <a:t>n</a:t>
            </a:r>
            <a:r>
              <a:rPr lang="en-US" sz="2800" dirty="0"/>
              <a:t>?</a:t>
            </a:r>
          </a:p>
          <a:p>
            <a:pPr eaLnBrk="1" hangingPunct="1">
              <a:lnSpc>
                <a:spcPct val="90000"/>
              </a:lnSpc>
            </a:pPr>
            <a:r>
              <a:rPr lang="en-US" sz="2800" dirty="0"/>
              <a:t>Prime Number Theorem says the number of primes between 1 and </a:t>
            </a:r>
            <a:r>
              <a:rPr lang="en-US" sz="2800" dirty="0" err="1"/>
              <a:t>x</a:t>
            </a:r>
            <a:r>
              <a:rPr lang="en-US" sz="2800" dirty="0"/>
              <a:t> is</a:t>
            </a:r>
            <a:r>
              <a:rPr lang="en-US" sz="2800" dirty="0" smtClean="0"/>
              <a:t>      . </a:t>
            </a:r>
            <a:r>
              <a:rPr lang="en-US" sz="2800" dirty="0"/>
              <a:t>So the number of primes between 1 and </a:t>
            </a:r>
            <a:r>
              <a:rPr lang="en-US" sz="2800" dirty="0" err="1">
                <a:sym typeface="Symbol" pitchFamily="13" charset="2"/>
              </a:rPr>
              <a:t>n</a:t>
            </a:r>
            <a:r>
              <a:rPr lang="en-US" sz="2800" dirty="0" smtClean="0">
                <a:sym typeface="Symbol" pitchFamily="13" charset="2"/>
              </a:rPr>
              <a:t> is           =</a:t>
            </a:r>
            <a:endParaRPr lang="en-US" sz="2800" baseline="30000" dirty="0" smtClean="0"/>
          </a:p>
          <a:p>
            <a:pPr eaLnBrk="1" hangingPunct="1">
              <a:lnSpc>
                <a:spcPct val="90000"/>
              </a:lnSpc>
            </a:pPr>
            <a:r>
              <a:rPr lang="en-US" sz="2800" dirty="0"/>
              <a:t>There are approximately 10</a:t>
            </a:r>
            <a:r>
              <a:rPr lang="en-US" sz="2800" baseline="30000" dirty="0"/>
              <a:t>8</a:t>
            </a:r>
            <a:r>
              <a:rPr lang="en-US" sz="2800" dirty="0"/>
              <a:t> seconds in a year. If one billion divisions can be done in one second then 10</a:t>
            </a:r>
            <a:r>
              <a:rPr lang="en-US" sz="2800" baseline="30000" dirty="0"/>
              <a:t>17</a:t>
            </a:r>
            <a:r>
              <a:rPr lang="en-US" sz="2800" dirty="0"/>
              <a:t> divisions can be done in one year. This means that it would take 10</a:t>
            </a:r>
            <a:r>
              <a:rPr lang="en-US" sz="2800" baseline="30000" dirty="0"/>
              <a:t>81</a:t>
            </a:r>
            <a:r>
              <a:rPr lang="en-US" sz="2800" dirty="0"/>
              <a:t> years to factor </a:t>
            </a:r>
            <a:r>
              <a:rPr lang="en-US" sz="2800" dirty="0" err="1"/>
              <a:t>n</a:t>
            </a:r>
            <a:r>
              <a:rPr lang="en-US" sz="2800" dirty="0"/>
              <a:t>.</a:t>
            </a:r>
          </a:p>
        </p:txBody>
      </p:sp>
      <p:sp>
        <p:nvSpPr>
          <p:cNvPr id="45061" name="Line 5"/>
          <p:cNvSpPr>
            <a:spLocks noChangeShapeType="1"/>
          </p:cNvSpPr>
          <p:nvPr/>
        </p:nvSpPr>
        <p:spPr bwMode="auto">
          <a:xfrm>
            <a:off x="1524000" y="4267200"/>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5062" name="Line 6"/>
          <p:cNvSpPr>
            <a:spLocks noChangeShapeType="1"/>
          </p:cNvSpPr>
          <p:nvPr/>
        </p:nvSpPr>
        <p:spPr bwMode="auto">
          <a:xfrm>
            <a:off x="2667000" y="4267200"/>
            <a:ext cx="228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5063" name="Line 7"/>
          <p:cNvSpPr>
            <a:spLocks noChangeShapeType="1"/>
          </p:cNvSpPr>
          <p:nvPr/>
        </p:nvSpPr>
        <p:spPr bwMode="auto">
          <a:xfrm>
            <a:off x="3657600" y="4267200"/>
            <a:ext cx="685800" cy="0"/>
          </a:xfrm>
          <a:prstGeom prst="line">
            <a:avLst/>
          </a:prstGeom>
          <a:noFill/>
          <a:ln w="9525">
            <a:solidFill>
              <a:schemeClr val="tx1"/>
            </a:solidFill>
            <a:round/>
            <a:headEnd/>
            <a:tailEnd/>
          </a:ln>
        </p:spPr>
        <p:txBody>
          <a:bodyPr wrap="none">
            <a:prstTxWarp prst="textNoShape">
              <a:avLst/>
            </a:prstTxWarp>
          </a:bodyPr>
          <a:lstStyle/>
          <a:p>
            <a:endParaRPr lang="en-US"/>
          </a:p>
        </p:txBody>
      </p:sp>
      <p:graphicFrame>
        <p:nvGraphicFramePr>
          <p:cNvPr id="9" name="Object 8"/>
          <p:cNvGraphicFramePr>
            <a:graphicFrameLocks noChangeAspect="1"/>
          </p:cNvGraphicFramePr>
          <p:nvPr/>
        </p:nvGraphicFramePr>
        <p:xfrm>
          <a:off x="3657600" y="2874867"/>
          <a:ext cx="355600" cy="393700"/>
        </p:xfrm>
        <a:graphic>
          <a:graphicData uri="http://schemas.openxmlformats.org/presentationml/2006/ole">
            <p:oleObj spid="_x0000_s35842" name="Equation" r:id="rId4" imgW="355600" imgH="393700" progId="Equation.3">
              <p:embed/>
            </p:oleObj>
          </a:graphicData>
        </a:graphic>
      </p:graphicFrame>
      <p:graphicFrame>
        <p:nvGraphicFramePr>
          <p:cNvPr id="35843" name="Object 3"/>
          <p:cNvGraphicFramePr>
            <a:graphicFrameLocks noChangeAspect="1"/>
          </p:cNvGraphicFramePr>
          <p:nvPr/>
        </p:nvGraphicFramePr>
        <p:xfrm>
          <a:off x="3974783" y="3268567"/>
          <a:ext cx="469900" cy="431800"/>
        </p:xfrm>
        <a:graphic>
          <a:graphicData uri="http://schemas.openxmlformats.org/presentationml/2006/ole">
            <p:oleObj spid="_x0000_s35843" name="Equation" r:id="rId5" imgW="469900" imgH="431800" progId="Equation.3">
              <p:embed/>
            </p:oleObj>
          </a:graphicData>
        </a:graphic>
      </p:graphicFrame>
      <p:graphicFrame>
        <p:nvGraphicFramePr>
          <p:cNvPr id="35844" name="Object 4"/>
          <p:cNvGraphicFramePr>
            <a:graphicFrameLocks noChangeAspect="1"/>
          </p:cNvGraphicFramePr>
          <p:nvPr/>
        </p:nvGraphicFramePr>
        <p:xfrm>
          <a:off x="5076808" y="3268567"/>
          <a:ext cx="1511300" cy="482600"/>
        </p:xfrm>
        <a:graphic>
          <a:graphicData uri="http://schemas.openxmlformats.org/presentationml/2006/ole">
            <p:oleObj spid="_x0000_s35844" name="Equation" r:id="rId6" imgW="1511300" imgH="482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 calcmode="lin" valueType="num">
                                      <p:cBhvr additive="base">
                                        <p:cTn id="7" dur="500" fill="hold"/>
                                        <p:tgtEl>
                                          <p:spTgt spid="418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8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8819">
                                            <p:txEl>
                                              <p:pRg st="1" end="1"/>
                                            </p:txEl>
                                          </p:spTgt>
                                        </p:tgtEl>
                                        <p:attrNameLst>
                                          <p:attrName>style.visibility</p:attrName>
                                        </p:attrNameLst>
                                      </p:cBhvr>
                                      <p:to>
                                        <p:strVal val="visible"/>
                                      </p:to>
                                    </p:set>
                                    <p:anim calcmode="lin" valueType="num">
                                      <p:cBhvr additive="base">
                                        <p:cTn id="13" dur="500" fill="hold"/>
                                        <p:tgtEl>
                                          <p:spTgt spid="418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8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8819">
                                            <p:txEl>
                                              <p:pRg st="2" end="2"/>
                                            </p:txEl>
                                          </p:spTgt>
                                        </p:tgtEl>
                                        <p:attrNameLst>
                                          <p:attrName>style.visibility</p:attrName>
                                        </p:attrNameLst>
                                      </p:cBhvr>
                                      <p:to>
                                        <p:strVal val="visible"/>
                                      </p:to>
                                    </p:set>
                                    <p:anim calcmode="lin" valueType="num">
                                      <p:cBhvr additive="base">
                                        <p:cTn id="19" dur="500" fill="hold"/>
                                        <p:tgtEl>
                                          <p:spTgt spid="418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88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autoUpdateAnimBg="0"/>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Typical n</a:t>
            </a:r>
          </a:p>
        </p:txBody>
      </p:sp>
      <p:pic>
        <p:nvPicPr>
          <p:cNvPr id="46083" name="Picture 3"/>
          <p:cNvPicPr>
            <a:picLocks noChangeAspect="1" noChangeArrowheads="1"/>
          </p:cNvPicPr>
          <p:nvPr/>
        </p:nvPicPr>
        <p:blipFill>
          <a:blip r:embed="rId2"/>
          <a:srcRect/>
          <a:stretch>
            <a:fillRect/>
          </a:stretch>
        </p:blipFill>
        <p:spPr bwMode="auto">
          <a:xfrm>
            <a:off x="685800" y="2133600"/>
            <a:ext cx="7524750" cy="4100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Communication Process</a:t>
            </a:r>
          </a:p>
        </p:txBody>
      </p:sp>
      <p:pic>
        <p:nvPicPr>
          <p:cNvPr id="16387" name="Picture 3" descr="C:\Documents and Settings\NOVACKY\My Documents\My Pictures\woman.jpg"/>
          <p:cNvPicPr>
            <a:picLocks noChangeAspect="1" noChangeArrowheads="1"/>
          </p:cNvPicPr>
          <p:nvPr/>
        </p:nvPicPr>
        <p:blipFill>
          <a:blip r:embed="rId3"/>
          <a:srcRect/>
          <a:stretch>
            <a:fillRect/>
          </a:stretch>
        </p:blipFill>
        <p:spPr bwMode="auto">
          <a:xfrm>
            <a:off x="914400" y="5562600"/>
            <a:ext cx="538163" cy="685800"/>
          </a:xfrm>
          <a:prstGeom prst="rect">
            <a:avLst/>
          </a:prstGeom>
          <a:noFill/>
          <a:ln w="9525">
            <a:noFill/>
            <a:miter lim="800000"/>
            <a:headEnd/>
            <a:tailEnd/>
          </a:ln>
        </p:spPr>
      </p:pic>
      <p:pic>
        <p:nvPicPr>
          <p:cNvPr id="16388" name="Picture 4" descr="C:\Documents and Settings\NOVACKY\My Documents\My Pictures\man.jpg"/>
          <p:cNvPicPr>
            <a:picLocks noChangeAspect="1" noChangeArrowheads="1"/>
          </p:cNvPicPr>
          <p:nvPr/>
        </p:nvPicPr>
        <p:blipFill>
          <a:blip r:embed="rId4"/>
          <a:srcRect/>
          <a:stretch>
            <a:fillRect/>
          </a:stretch>
        </p:blipFill>
        <p:spPr bwMode="auto">
          <a:xfrm>
            <a:off x="7924800" y="2590800"/>
            <a:ext cx="747713" cy="971550"/>
          </a:xfrm>
          <a:prstGeom prst="rect">
            <a:avLst/>
          </a:prstGeom>
          <a:noFill/>
          <a:ln w="9525">
            <a:noFill/>
            <a:miter lim="800000"/>
            <a:headEnd/>
            <a:tailEnd/>
          </a:ln>
        </p:spPr>
      </p:pic>
      <p:sp>
        <p:nvSpPr>
          <p:cNvPr id="401414" name="AutoShape 6"/>
          <p:cNvSpPr>
            <a:spLocks noChangeArrowheads="1"/>
          </p:cNvSpPr>
          <p:nvPr/>
        </p:nvSpPr>
        <p:spPr bwMode="auto">
          <a:xfrm>
            <a:off x="1295400" y="4495800"/>
            <a:ext cx="1981200" cy="1447800"/>
          </a:xfrm>
          <a:prstGeom prst="cloudCallout">
            <a:avLst>
              <a:gd name="adj1" fmla="val -46875"/>
              <a:gd name="adj2" fmla="val 19519"/>
            </a:avLst>
          </a:prstGeom>
          <a:solidFill>
            <a:schemeClr val="accent1"/>
          </a:solidFill>
          <a:ln w="9525">
            <a:solidFill>
              <a:schemeClr val="tx1"/>
            </a:solidFill>
            <a:round/>
            <a:headEnd/>
            <a:tailEnd/>
          </a:ln>
        </p:spPr>
        <p:txBody>
          <a:bodyPr>
            <a:prstTxWarp prst="textNoShape">
              <a:avLst/>
            </a:prstTxWarp>
          </a:bodyPr>
          <a:lstStyle/>
          <a:p>
            <a:pPr algn="ctr"/>
            <a:r>
              <a:rPr lang="en-US"/>
              <a:t>Message S</a:t>
            </a:r>
            <a:br>
              <a:rPr lang="en-US"/>
            </a:br>
            <a:r>
              <a:rPr lang="en-US" sz="1600"/>
              <a:t>(plaintext)</a:t>
            </a:r>
            <a:endParaRPr lang="en-US"/>
          </a:p>
        </p:txBody>
      </p:sp>
      <p:sp>
        <p:nvSpPr>
          <p:cNvPr id="16390" name="Text Box 16"/>
          <p:cNvSpPr txBox="1">
            <a:spLocks noChangeArrowheads="1"/>
          </p:cNvSpPr>
          <p:nvPr/>
        </p:nvSpPr>
        <p:spPr bwMode="auto">
          <a:xfrm>
            <a:off x="685800" y="6324600"/>
            <a:ext cx="1219200" cy="336550"/>
          </a:xfrm>
          <a:prstGeom prst="rect">
            <a:avLst/>
          </a:prstGeom>
          <a:noFill/>
          <a:ln w="9525">
            <a:noFill/>
            <a:miter lim="800000"/>
            <a:headEnd/>
            <a:tailEnd/>
          </a:ln>
        </p:spPr>
        <p:txBody>
          <a:bodyPr>
            <a:prstTxWarp prst="textNoShape">
              <a:avLst/>
            </a:prstTxWarp>
            <a:spAutoFit/>
          </a:bodyPr>
          <a:lstStyle/>
          <a:p>
            <a:pPr>
              <a:spcBef>
                <a:spcPct val="50000"/>
              </a:spcBef>
            </a:pPr>
            <a:r>
              <a:rPr lang="en-US" sz="1600"/>
              <a:t>SENDER</a:t>
            </a:r>
          </a:p>
        </p:txBody>
      </p:sp>
      <p:sp>
        <p:nvSpPr>
          <p:cNvPr id="16391" name="Text Box 17"/>
          <p:cNvSpPr txBox="1">
            <a:spLocks noChangeArrowheads="1"/>
          </p:cNvSpPr>
          <p:nvPr/>
        </p:nvSpPr>
        <p:spPr bwMode="auto">
          <a:xfrm>
            <a:off x="7772400" y="2362200"/>
            <a:ext cx="1219200" cy="336550"/>
          </a:xfrm>
          <a:prstGeom prst="rect">
            <a:avLst/>
          </a:prstGeom>
          <a:noFill/>
          <a:ln w="9525">
            <a:noFill/>
            <a:miter lim="800000"/>
            <a:headEnd/>
            <a:tailEnd/>
          </a:ln>
        </p:spPr>
        <p:txBody>
          <a:bodyPr>
            <a:prstTxWarp prst="textNoShape">
              <a:avLst/>
            </a:prstTxWarp>
            <a:spAutoFit/>
          </a:bodyPr>
          <a:lstStyle/>
          <a:p>
            <a:pPr>
              <a:spcBef>
                <a:spcPct val="50000"/>
              </a:spcBef>
            </a:pPr>
            <a:r>
              <a:rPr lang="en-US" sz="1600"/>
              <a:t>RECEIVER</a:t>
            </a:r>
          </a:p>
        </p:txBody>
      </p:sp>
      <p:grpSp>
        <p:nvGrpSpPr>
          <p:cNvPr id="2" name="Group 33"/>
          <p:cNvGrpSpPr>
            <a:grpSpLocks/>
          </p:cNvGrpSpPr>
          <p:nvPr/>
        </p:nvGrpSpPr>
        <p:grpSpPr bwMode="auto">
          <a:xfrm>
            <a:off x="4191000" y="3733800"/>
            <a:ext cx="2438400" cy="1295400"/>
            <a:chOff x="2640" y="2352"/>
            <a:chExt cx="1536" cy="816"/>
          </a:xfrm>
        </p:grpSpPr>
        <p:sp>
          <p:nvSpPr>
            <p:cNvPr id="16413" name="Line 12"/>
            <p:cNvSpPr>
              <a:spLocks noChangeShapeType="1"/>
            </p:cNvSpPr>
            <p:nvPr/>
          </p:nvSpPr>
          <p:spPr bwMode="auto">
            <a:xfrm>
              <a:off x="3264" y="2352"/>
              <a:ext cx="144" cy="288"/>
            </a:xfrm>
            <a:prstGeom prst="line">
              <a:avLst/>
            </a:prstGeom>
            <a:noFill/>
            <a:ln w="25400">
              <a:solidFill>
                <a:srgbClr val="FF0000"/>
              </a:solidFill>
              <a:round/>
              <a:headEnd/>
              <a:tailEnd/>
            </a:ln>
          </p:spPr>
          <p:txBody>
            <a:bodyPr wrap="none">
              <a:prstTxWarp prst="textNoShape">
                <a:avLst/>
              </a:prstTxWarp>
            </a:bodyPr>
            <a:lstStyle/>
            <a:p>
              <a:endParaRPr lang="en-US"/>
            </a:p>
          </p:txBody>
        </p:sp>
        <p:sp>
          <p:nvSpPr>
            <p:cNvPr id="16414" name="Text Box 13"/>
            <p:cNvSpPr txBox="1">
              <a:spLocks noChangeArrowheads="1"/>
            </p:cNvSpPr>
            <p:nvPr/>
          </p:nvSpPr>
          <p:spPr bwMode="auto">
            <a:xfrm>
              <a:off x="2640" y="2544"/>
              <a:ext cx="1536" cy="366"/>
            </a:xfrm>
            <a:prstGeom prst="rect">
              <a:avLst/>
            </a:prstGeom>
            <a:noFill/>
            <a:ln w="9525">
              <a:noFill/>
              <a:miter lim="800000"/>
              <a:headEnd/>
              <a:tailEnd/>
            </a:ln>
          </p:spPr>
          <p:txBody>
            <a:bodyPr>
              <a:prstTxWarp prst="textNoShape">
                <a:avLst/>
              </a:prstTxWarp>
              <a:spAutoFit/>
            </a:bodyPr>
            <a:lstStyle/>
            <a:p>
              <a:pPr algn="ctr">
                <a:spcBef>
                  <a:spcPct val="50000"/>
                </a:spcBef>
              </a:pPr>
              <a:r>
                <a:rPr lang="en-US" sz="1600"/>
                <a:t>Communication </a:t>
              </a:r>
              <a:br>
                <a:rPr lang="en-US" sz="1600"/>
              </a:br>
              <a:r>
                <a:rPr lang="en-US" sz="1600"/>
                <a:t>channel</a:t>
              </a:r>
            </a:p>
          </p:txBody>
        </p:sp>
        <p:sp>
          <p:nvSpPr>
            <p:cNvPr id="16415" name="Line 14"/>
            <p:cNvSpPr>
              <a:spLocks noChangeShapeType="1"/>
            </p:cNvSpPr>
            <p:nvPr/>
          </p:nvSpPr>
          <p:spPr bwMode="auto">
            <a:xfrm>
              <a:off x="3504" y="2880"/>
              <a:ext cx="144" cy="288"/>
            </a:xfrm>
            <a:prstGeom prst="line">
              <a:avLst/>
            </a:prstGeom>
            <a:noFill/>
            <a:ln w="25400">
              <a:solidFill>
                <a:srgbClr val="FF0000"/>
              </a:solidFill>
              <a:round/>
              <a:headEnd/>
              <a:tailEnd type="triangle" w="med" len="med"/>
            </a:ln>
          </p:spPr>
          <p:txBody>
            <a:bodyPr wrap="none">
              <a:prstTxWarp prst="textNoShape">
                <a:avLst/>
              </a:prstTxWarp>
            </a:bodyPr>
            <a:lstStyle/>
            <a:p>
              <a:endParaRPr lang="en-US"/>
            </a:p>
          </p:txBody>
        </p:sp>
      </p:grpSp>
      <p:grpSp>
        <p:nvGrpSpPr>
          <p:cNvPr id="3" name="Group 43"/>
          <p:cNvGrpSpPr>
            <a:grpSpLocks/>
          </p:cNvGrpSpPr>
          <p:nvPr/>
        </p:nvGrpSpPr>
        <p:grpSpPr bwMode="auto">
          <a:xfrm>
            <a:off x="2209800" y="2971800"/>
            <a:ext cx="3352800" cy="1524000"/>
            <a:chOff x="1392" y="1872"/>
            <a:chExt cx="2112" cy="960"/>
          </a:xfrm>
        </p:grpSpPr>
        <p:grpSp>
          <p:nvGrpSpPr>
            <p:cNvPr id="4" name="Group 30"/>
            <p:cNvGrpSpPr>
              <a:grpSpLocks/>
            </p:cNvGrpSpPr>
            <p:nvPr/>
          </p:nvGrpSpPr>
          <p:grpSpPr bwMode="auto">
            <a:xfrm>
              <a:off x="1392" y="2112"/>
              <a:ext cx="2112" cy="720"/>
              <a:chOff x="1392" y="2112"/>
              <a:chExt cx="2112" cy="720"/>
            </a:xfrm>
          </p:grpSpPr>
          <p:sp>
            <p:nvSpPr>
              <p:cNvPr id="16409" name="Line 7"/>
              <p:cNvSpPr>
                <a:spLocks noChangeShapeType="1"/>
              </p:cNvSpPr>
              <p:nvPr/>
            </p:nvSpPr>
            <p:spPr bwMode="auto">
              <a:xfrm flipV="1">
                <a:off x="1392" y="2448"/>
                <a:ext cx="288" cy="384"/>
              </a:xfrm>
              <a:prstGeom prst="line">
                <a:avLst/>
              </a:prstGeom>
              <a:noFill/>
              <a:ln w="15875">
                <a:solidFill>
                  <a:schemeClr val="tx1"/>
                </a:solidFill>
                <a:round/>
                <a:headEnd/>
                <a:tailEnd type="triangle" w="med" len="med"/>
              </a:ln>
            </p:spPr>
            <p:txBody>
              <a:bodyPr wrap="none">
                <a:prstTxWarp prst="textNoShape">
                  <a:avLst/>
                </a:prstTxWarp>
              </a:bodyPr>
              <a:lstStyle/>
              <a:p>
                <a:endParaRPr lang="en-US"/>
              </a:p>
            </p:txBody>
          </p:sp>
          <p:sp>
            <p:nvSpPr>
              <p:cNvPr id="16410" name="Rectangle 8"/>
              <p:cNvSpPr>
                <a:spLocks noChangeArrowheads="1"/>
              </p:cNvSpPr>
              <p:nvPr/>
            </p:nvSpPr>
            <p:spPr bwMode="auto">
              <a:xfrm>
                <a:off x="1680" y="2208"/>
                <a:ext cx="960" cy="288"/>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a:t>encrypt</a:t>
                </a:r>
              </a:p>
            </p:txBody>
          </p:sp>
          <p:sp>
            <p:nvSpPr>
              <p:cNvPr id="16411" name="Line 10"/>
              <p:cNvSpPr>
                <a:spLocks noChangeShapeType="1"/>
              </p:cNvSpPr>
              <p:nvPr/>
            </p:nvSpPr>
            <p:spPr bwMode="auto">
              <a:xfrm>
                <a:off x="2640" y="2352"/>
                <a:ext cx="624"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6412" name="Text Box 11"/>
              <p:cNvSpPr txBox="1">
                <a:spLocks noChangeArrowheads="1"/>
              </p:cNvSpPr>
              <p:nvPr/>
            </p:nvSpPr>
            <p:spPr bwMode="auto">
              <a:xfrm>
                <a:off x="2736" y="2112"/>
                <a:ext cx="768" cy="212"/>
              </a:xfrm>
              <a:prstGeom prst="rect">
                <a:avLst/>
              </a:prstGeom>
              <a:noFill/>
              <a:ln w="9525">
                <a:noFill/>
                <a:miter lim="800000"/>
                <a:headEnd/>
                <a:tailEnd/>
              </a:ln>
            </p:spPr>
            <p:txBody>
              <a:bodyPr>
                <a:prstTxWarp prst="textNoShape">
                  <a:avLst/>
                </a:prstTxWarp>
                <a:spAutoFit/>
              </a:bodyPr>
              <a:lstStyle/>
              <a:p>
                <a:pPr>
                  <a:spcBef>
                    <a:spcPct val="50000"/>
                  </a:spcBef>
                </a:pPr>
                <a:r>
                  <a:rPr lang="en-US" sz="1600"/>
                  <a:t>Ciphertext T</a:t>
                </a:r>
              </a:p>
            </p:txBody>
          </p:sp>
        </p:grpSp>
        <p:sp>
          <p:nvSpPr>
            <p:cNvPr id="16408" name="Text Box 41"/>
            <p:cNvSpPr txBox="1">
              <a:spLocks noChangeArrowheads="1"/>
            </p:cNvSpPr>
            <p:nvPr/>
          </p:nvSpPr>
          <p:spPr bwMode="auto">
            <a:xfrm>
              <a:off x="1824" y="1872"/>
              <a:ext cx="672" cy="288"/>
            </a:xfrm>
            <a:prstGeom prst="rect">
              <a:avLst/>
            </a:prstGeom>
            <a:noFill/>
            <a:ln w="9525">
              <a:noFill/>
              <a:miter lim="800000"/>
              <a:headEnd/>
              <a:tailEnd/>
            </a:ln>
          </p:spPr>
          <p:txBody>
            <a:bodyPr>
              <a:prstTxWarp prst="textNoShape">
                <a:avLst/>
              </a:prstTxWarp>
              <a:spAutoFit/>
            </a:bodyPr>
            <a:lstStyle/>
            <a:p>
              <a:pPr>
                <a:spcBef>
                  <a:spcPct val="50000"/>
                </a:spcBef>
              </a:pPr>
              <a:r>
                <a:rPr lang="en-US"/>
                <a:t>f</a:t>
              </a:r>
              <a:r>
                <a:rPr lang="en-US" baseline="-25000"/>
                <a:t>k</a:t>
              </a:r>
              <a:r>
                <a:rPr lang="en-US"/>
                <a:t>(S)</a:t>
              </a:r>
            </a:p>
          </p:txBody>
        </p:sp>
      </p:grpSp>
      <p:grpSp>
        <p:nvGrpSpPr>
          <p:cNvPr id="5" name="Group 45"/>
          <p:cNvGrpSpPr>
            <a:grpSpLocks/>
          </p:cNvGrpSpPr>
          <p:nvPr/>
        </p:nvGrpSpPr>
        <p:grpSpPr bwMode="auto">
          <a:xfrm>
            <a:off x="4800600" y="3200400"/>
            <a:ext cx="3581400" cy="2743200"/>
            <a:chOff x="3024" y="2016"/>
            <a:chExt cx="2112" cy="1728"/>
          </a:xfrm>
        </p:grpSpPr>
        <p:grpSp>
          <p:nvGrpSpPr>
            <p:cNvPr id="6" name="Group 35"/>
            <p:cNvGrpSpPr>
              <a:grpSpLocks/>
            </p:cNvGrpSpPr>
            <p:nvPr/>
          </p:nvGrpSpPr>
          <p:grpSpPr bwMode="auto">
            <a:xfrm>
              <a:off x="3024" y="2016"/>
              <a:ext cx="2112" cy="1440"/>
              <a:chOff x="3024" y="2016"/>
              <a:chExt cx="2112" cy="1440"/>
            </a:xfrm>
          </p:grpSpPr>
          <p:sp>
            <p:nvSpPr>
              <p:cNvPr id="16404" name="Rectangle 18"/>
              <p:cNvSpPr>
                <a:spLocks noChangeArrowheads="1"/>
              </p:cNvSpPr>
              <p:nvPr/>
            </p:nvSpPr>
            <p:spPr bwMode="auto">
              <a:xfrm>
                <a:off x="3024" y="3168"/>
                <a:ext cx="960" cy="288"/>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a:t>decrypt</a:t>
                </a:r>
              </a:p>
            </p:txBody>
          </p:sp>
          <p:sp>
            <p:nvSpPr>
              <p:cNvPr id="16405" name="Line 27"/>
              <p:cNvSpPr>
                <a:spLocks noChangeShapeType="1"/>
              </p:cNvSpPr>
              <p:nvPr/>
            </p:nvSpPr>
            <p:spPr bwMode="auto">
              <a:xfrm flipV="1">
                <a:off x="3984" y="2784"/>
                <a:ext cx="240" cy="576"/>
              </a:xfrm>
              <a:prstGeom prst="line">
                <a:avLst/>
              </a:prstGeom>
              <a:noFill/>
              <a:ln w="22225">
                <a:solidFill>
                  <a:schemeClr val="tx1"/>
                </a:solidFill>
                <a:round/>
                <a:headEnd/>
                <a:tailEnd type="triangle" w="med" len="med"/>
              </a:ln>
            </p:spPr>
            <p:txBody>
              <a:bodyPr wrap="none">
                <a:prstTxWarp prst="textNoShape">
                  <a:avLst/>
                </a:prstTxWarp>
              </a:bodyPr>
              <a:lstStyle/>
              <a:p>
                <a:endParaRPr lang="en-US"/>
              </a:p>
            </p:txBody>
          </p:sp>
          <p:sp>
            <p:nvSpPr>
              <p:cNvPr id="16406" name="AutoShape 29"/>
              <p:cNvSpPr>
                <a:spLocks noChangeArrowheads="1"/>
              </p:cNvSpPr>
              <p:nvPr/>
            </p:nvSpPr>
            <p:spPr bwMode="auto">
              <a:xfrm>
                <a:off x="4032" y="2016"/>
                <a:ext cx="1104" cy="864"/>
              </a:xfrm>
              <a:prstGeom prst="irregularSeal2">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sz="2200"/>
                  <a:t>Message</a:t>
                </a:r>
                <a:r>
                  <a:rPr lang="en-US"/>
                  <a:t/>
                </a:r>
                <a:br>
                  <a:rPr lang="en-US"/>
                </a:br>
                <a:r>
                  <a:rPr lang="en-US"/>
                  <a:t>S</a:t>
                </a:r>
              </a:p>
            </p:txBody>
          </p:sp>
        </p:grpSp>
        <p:sp>
          <p:nvSpPr>
            <p:cNvPr id="16403" name="Text Box 44"/>
            <p:cNvSpPr txBox="1">
              <a:spLocks noChangeArrowheads="1"/>
            </p:cNvSpPr>
            <p:nvPr/>
          </p:nvSpPr>
          <p:spPr bwMode="auto">
            <a:xfrm>
              <a:off x="3216" y="3456"/>
              <a:ext cx="816" cy="288"/>
            </a:xfrm>
            <a:prstGeom prst="rect">
              <a:avLst/>
            </a:prstGeom>
            <a:noFill/>
            <a:ln w="9525">
              <a:noFill/>
              <a:miter lim="800000"/>
              <a:headEnd/>
              <a:tailEnd/>
            </a:ln>
          </p:spPr>
          <p:txBody>
            <a:bodyPr>
              <a:prstTxWarp prst="textNoShape">
                <a:avLst/>
              </a:prstTxWarp>
              <a:spAutoFit/>
            </a:bodyPr>
            <a:lstStyle/>
            <a:p>
              <a:pPr>
                <a:spcBef>
                  <a:spcPct val="50000"/>
                </a:spcBef>
              </a:pPr>
              <a:r>
                <a:rPr lang="en-US"/>
                <a:t>g</a:t>
              </a:r>
              <a:r>
                <a:rPr lang="en-US" baseline="-25000"/>
                <a:t>k’</a:t>
              </a:r>
              <a:r>
                <a:rPr lang="en-US"/>
                <a:t>(T)</a:t>
              </a:r>
            </a:p>
          </p:txBody>
        </p:sp>
      </p:grpSp>
      <p:grpSp>
        <p:nvGrpSpPr>
          <p:cNvPr id="7" name="Group 47"/>
          <p:cNvGrpSpPr>
            <a:grpSpLocks/>
          </p:cNvGrpSpPr>
          <p:nvPr/>
        </p:nvGrpSpPr>
        <p:grpSpPr bwMode="auto">
          <a:xfrm>
            <a:off x="3200400" y="4038600"/>
            <a:ext cx="2362200" cy="2819400"/>
            <a:chOff x="2016" y="2544"/>
            <a:chExt cx="1488" cy="1776"/>
          </a:xfrm>
        </p:grpSpPr>
        <p:grpSp>
          <p:nvGrpSpPr>
            <p:cNvPr id="8" name="Group 40"/>
            <p:cNvGrpSpPr>
              <a:grpSpLocks/>
            </p:cNvGrpSpPr>
            <p:nvPr/>
          </p:nvGrpSpPr>
          <p:grpSpPr bwMode="auto">
            <a:xfrm>
              <a:off x="2016" y="2544"/>
              <a:ext cx="1488" cy="1776"/>
              <a:chOff x="2016" y="2544"/>
              <a:chExt cx="1488" cy="1776"/>
            </a:xfrm>
          </p:grpSpPr>
          <p:sp>
            <p:nvSpPr>
              <p:cNvPr id="16398" name="Text Box 36"/>
              <p:cNvSpPr txBox="1">
                <a:spLocks noChangeArrowheads="1"/>
              </p:cNvSpPr>
              <p:nvPr/>
            </p:nvSpPr>
            <p:spPr bwMode="auto">
              <a:xfrm>
                <a:off x="2160" y="3792"/>
                <a:ext cx="1200" cy="294"/>
              </a:xfrm>
              <a:prstGeom prst="rect">
                <a:avLst/>
              </a:prstGeom>
              <a:noFill/>
              <a:ln w="9525">
                <a:solidFill>
                  <a:schemeClr val="tx1"/>
                </a:solidFill>
                <a:miter lim="800000"/>
                <a:headEnd/>
                <a:tailEnd/>
              </a:ln>
            </p:spPr>
            <p:txBody>
              <a:bodyPr>
                <a:prstTxWarp prst="textNoShape">
                  <a:avLst/>
                </a:prstTxWarp>
                <a:spAutoFit/>
              </a:bodyPr>
              <a:lstStyle/>
              <a:p>
                <a:pPr>
                  <a:spcBef>
                    <a:spcPct val="50000"/>
                  </a:spcBef>
                </a:pPr>
                <a:r>
                  <a:rPr lang="en-US"/>
                  <a:t>eavesdropper</a:t>
                </a:r>
              </a:p>
            </p:txBody>
          </p:sp>
          <p:grpSp>
            <p:nvGrpSpPr>
              <p:cNvPr id="9" name="Group 39"/>
              <p:cNvGrpSpPr>
                <a:grpSpLocks/>
              </p:cNvGrpSpPr>
              <p:nvPr/>
            </p:nvGrpSpPr>
            <p:grpSpPr bwMode="auto">
              <a:xfrm>
                <a:off x="2016" y="2544"/>
                <a:ext cx="1488" cy="1776"/>
                <a:chOff x="2016" y="2544"/>
                <a:chExt cx="1488" cy="1776"/>
              </a:xfrm>
            </p:grpSpPr>
            <p:sp>
              <p:nvSpPr>
                <p:cNvPr id="16400" name="Freeform 37"/>
                <p:cNvSpPr>
                  <a:spLocks/>
                </p:cNvSpPr>
                <p:nvPr/>
              </p:nvSpPr>
              <p:spPr bwMode="auto">
                <a:xfrm>
                  <a:off x="2336" y="2544"/>
                  <a:ext cx="1024" cy="1248"/>
                </a:xfrm>
                <a:custGeom>
                  <a:avLst/>
                  <a:gdLst>
                    <a:gd name="T0" fmla="*/ 448 w 1024"/>
                    <a:gd name="T1" fmla="*/ 1248 h 1248"/>
                    <a:gd name="T2" fmla="*/ 160 w 1024"/>
                    <a:gd name="T3" fmla="*/ 1152 h 1248"/>
                    <a:gd name="T4" fmla="*/ 16 w 1024"/>
                    <a:gd name="T5" fmla="*/ 1008 h 1248"/>
                    <a:gd name="T6" fmla="*/ 256 w 1024"/>
                    <a:gd name="T7" fmla="*/ 768 h 1248"/>
                    <a:gd name="T8" fmla="*/ 544 w 1024"/>
                    <a:gd name="T9" fmla="*/ 528 h 1248"/>
                    <a:gd name="T10" fmla="*/ 448 w 1024"/>
                    <a:gd name="T11" fmla="*/ 144 h 1248"/>
                    <a:gd name="T12" fmla="*/ 1024 w 1024"/>
                    <a:gd name="T13" fmla="*/ 0 h 1248"/>
                    <a:gd name="T14" fmla="*/ 0 60000 65536"/>
                    <a:gd name="T15" fmla="*/ 0 60000 65536"/>
                    <a:gd name="T16" fmla="*/ 0 60000 65536"/>
                    <a:gd name="T17" fmla="*/ 0 60000 65536"/>
                    <a:gd name="T18" fmla="*/ 0 60000 65536"/>
                    <a:gd name="T19" fmla="*/ 0 60000 65536"/>
                    <a:gd name="T20" fmla="*/ 0 60000 65536"/>
                    <a:gd name="T21" fmla="*/ 0 w 1024"/>
                    <a:gd name="T22" fmla="*/ 0 h 1248"/>
                    <a:gd name="T23" fmla="*/ 1024 w 1024"/>
                    <a:gd name="T24" fmla="*/ 1248 h 1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4" h="1248">
                      <a:moveTo>
                        <a:pt x="448" y="1248"/>
                      </a:moveTo>
                      <a:cubicBezTo>
                        <a:pt x="340" y="1220"/>
                        <a:pt x="232" y="1192"/>
                        <a:pt x="160" y="1152"/>
                      </a:cubicBezTo>
                      <a:cubicBezTo>
                        <a:pt x="88" y="1112"/>
                        <a:pt x="0" y="1072"/>
                        <a:pt x="16" y="1008"/>
                      </a:cubicBezTo>
                      <a:cubicBezTo>
                        <a:pt x="32" y="944"/>
                        <a:pt x="168" y="848"/>
                        <a:pt x="256" y="768"/>
                      </a:cubicBezTo>
                      <a:cubicBezTo>
                        <a:pt x="344" y="688"/>
                        <a:pt x="512" y="632"/>
                        <a:pt x="544" y="528"/>
                      </a:cubicBezTo>
                      <a:cubicBezTo>
                        <a:pt x="576" y="424"/>
                        <a:pt x="368" y="232"/>
                        <a:pt x="448" y="144"/>
                      </a:cubicBezTo>
                      <a:cubicBezTo>
                        <a:pt x="528" y="56"/>
                        <a:pt x="928" y="16"/>
                        <a:pt x="1024" y="0"/>
                      </a:cubicBezTo>
                    </a:path>
                  </a:pathLst>
                </a:custGeom>
                <a:noFill/>
                <a:ln w="9525">
                  <a:solidFill>
                    <a:schemeClr val="tx1"/>
                  </a:solidFill>
                  <a:round/>
                  <a:headEnd/>
                  <a:tailEnd type="triangle" w="med" len="med"/>
                </a:ln>
              </p:spPr>
              <p:txBody>
                <a:bodyPr wrap="none">
                  <a:prstTxWarp prst="textNoShape">
                    <a:avLst/>
                  </a:prstTxWarp>
                </a:bodyPr>
                <a:lstStyle/>
                <a:p>
                  <a:endParaRPr lang="en-US"/>
                </a:p>
              </p:txBody>
            </p:sp>
            <p:sp>
              <p:nvSpPr>
                <p:cNvPr id="16401" name="Oval 38"/>
                <p:cNvSpPr>
                  <a:spLocks noChangeArrowheads="1"/>
                </p:cNvSpPr>
                <p:nvPr/>
              </p:nvSpPr>
              <p:spPr bwMode="auto">
                <a:xfrm>
                  <a:off x="2016" y="3792"/>
                  <a:ext cx="1488" cy="528"/>
                </a:xfrm>
                <a:prstGeom prst="ellipse">
                  <a:avLst/>
                </a:prstGeom>
                <a:noFill/>
                <a:ln w="9525">
                  <a:noFill/>
                  <a:round/>
                  <a:headEnd/>
                  <a:tailEnd/>
                </a:ln>
              </p:spPr>
              <p:txBody>
                <a:bodyPr wrap="none" anchor="ctr">
                  <a:prstTxWarp prst="textNoShape">
                    <a:avLst/>
                  </a:prstTxWarp>
                </a:bodyPr>
                <a:lstStyle/>
                <a:p>
                  <a:endParaRPr lang="en-US"/>
                </a:p>
              </p:txBody>
            </p:sp>
          </p:grpSp>
        </p:grpSp>
        <p:pic>
          <p:nvPicPr>
            <p:cNvPr id="16397" name="Picture 46" descr="C:\Program Files\Common Files\Microsoft Shared\Clipart\cagcat50\PE01460_.wmf"/>
            <p:cNvPicPr>
              <a:picLocks noChangeAspect="1" noChangeArrowheads="1"/>
            </p:cNvPicPr>
            <p:nvPr/>
          </p:nvPicPr>
          <p:blipFill>
            <a:blip r:embed="rId5"/>
            <a:srcRect/>
            <a:stretch>
              <a:fillRect/>
            </a:stretch>
          </p:blipFill>
          <p:spPr bwMode="auto">
            <a:xfrm>
              <a:off x="2256" y="3264"/>
              <a:ext cx="492" cy="612"/>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1414"/>
                                        </p:tgtEl>
                                        <p:attrNameLst>
                                          <p:attrName>style.visibility</p:attrName>
                                        </p:attrNameLst>
                                      </p:cBhvr>
                                      <p:to>
                                        <p:strVal val="visible"/>
                                      </p:to>
                                    </p:set>
                                    <p:anim calcmode="lin" valueType="num">
                                      <p:cBhvr additive="base">
                                        <p:cTn id="7" dur="500" fill="hold"/>
                                        <p:tgtEl>
                                          <p:spTgt spid="401414"/>
                                        </p:tgtEl>
                                        <p:attrNameLst>
                                          <p:attrName>ppt_x</p:attrName>
                                        </p:attrNameLst>
                                      </p:cBhvr>
                                      <p:tavLst>
                                        <p:tav tm="0">
                                          <p:val>
                                            <p:strVal val="0-#ppt_w/2"/>
                                          </p:val>
                                        </p:tav>
                                        <p:tav tm="100000">
                                          <p:val>
                                            <p:strVal val="#ppt_x"/>
                                          </p:val>
                                        </p:tav>
                                      </p:tavLst>
                                    </p:anim>
                                    <p:anim calcmode="lin" valueType="num">
                                      <p:cBhvr additive="base">
                                        <p:cTn id="8" dur="500" fill="hold"/>
                                        <p:tgtEl>
                                          <p:spTgt spid="4014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4" grpId="0" animBg="1" autoUpdateAnimBg="0"/>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compute </a:t>
            </a:r>
            <a:r>
              <a:rPr lang="en-US" dirty="0" err="1" smtClean="0"/>
              <a:t>A</a:t>
            </a:r>
            <a:r>
              <a:rPr lang="en-US" baseline="30000" dirty="0" err="1" smtClean="0"/>
              <a:t>b</a:t>
            </a:r>
            <a:r>
              <a:rPr lang="en-US" dirty="0" smtClean="0"/>
              <a:t> mod </a:t>
            </a:r>
            <a:r>
              <a:rPr lang="en-US" dirty="0" err="1"/>
              <a:t>c</a:t>
            </a:r>
            <a:r>
              <a:rPr lang="en-US" dirty="0" smtClean="0"/>
              <a:t> by hand</a:t>
            </a:r>
            <a:endParaRPr lang="en-US" dirty="0"/>
          </a:p>
        </p:txBody>
      </p:sp>
      <p:sp>
        <p:nvSpPr>
          <p:cNvPr id="4" name="TextBox 3"/>
          <p:cNvSpPr txBox="1"/>
          <p:nvPr/>
        </p:nvSpPr>
        <p:spPr>
          <a:xfrm>
            <a:off x="693420" y="1542612"/>
            <a:ext cx="8450579" cy="5170647"/>
          </a:xfrm>
          <a:prstGeom prst="rect">
            <a:avLst/>
          </a:prstGeom>
          <a:noFill/>
        </p:spPr>
        <p:txBody>
          <a:bodyPr wrap="square" rtlCol="0">
            <a:spAutoFit/>
          </a:bodyPr>
          <a:lstStyle/>
          <a:p>
            <a:r>
              <a:rPr lang="en-US" dirty="0" smtClean="0"/>
              <a:t>Compute 873</a:t>
            </a:r>
            <a:r>
              <a:rPr lang="en-US" baseline="30000" dirty="0" smtClean="0"/>
              <a:t>193</a:t>
            </a:r>
            <a:r>
              <a:rPr lang="en-US" dirty="0" smtClean="0"/>
              <a:t> mod 1000</a:t>
            </a:r>
          </a:p>
          <a:p>
            <a:endParaRPr lang="en-US" dirty="0" smtClean="0">
              <a:solidFill>
                <a:srgbClr val="FF0000"/>
              </a:solidFill>
            </a:endParaRPr>
          </a:p>
          <a:p>
            <a:r>
              <a:rPr lang="en-US" dirty="0" smtClean="0">
                <a:solidFill>
                  <a:srgbClr val="FF0000"/>
                </a:solidFill>
              </a:rPr>
              <a:t>1. Write </a:t>
            </a:r>
            <a:r>
              <a:rPr lang="en-US" dirty="0" err="1" smtClean="0">
                <a:solidFill>
                  <a:srgbClr val="FF0000"/>
                </a:solidFill>
              </a:rPr>
              <a:t>b</a:t>
            </a:r>
            <a:r>
              <a:rPr lang="en-US" dirty="0" smtClean="0">
                <a:solidFill>
                  <a:srgbClr val="FF0000"/>
                </a:solidFill>
              </a:rPr>
              <a:t> as a sum of powers of 2.</a:t>
            </a:r>
          </a:p>
          <a:p>
            <a:r>
              <a:rPr lang="en-US" dirty="0" smtClean="0"/>
              <a:t>         193 = 128 + 64 + 1 = 2</a:t>
            </a:r>
            <a:r>
              <a:rPr lang="en-US" baseline="30000" dirty="0" smtClean="0"/>
              <a:t>7</a:t>
            </a:r>
            <a:r>
              <a:rPr lang="en-US" dirty="0" smtClean="0"/>
              <a:t> + 2</a:t>
            </a:r>
            <a:r>
              <a:rPr lang="en-US" baseline="30000" dirty="0" smtClean="0"/>
              <a:t>6</a:t>
            </a:r>
            <a:r>
              <a:rPr lang="en-US" dirty="0" smtClean="0"/>
              <a:t> + 2</a:t>
            </a:r>
            <a:r>
              <a:rPr lang="en-US" baseline="30000" dirty="0" smtClean="0"/>
              <a:t>0</a:t>
            </a:r>
            <a:endParaRPr lang="en-US" dirty="0" smtClean="0"/>
          </a:p>
          <a:p>
            <a:endParaRPr lang="en-US" baseline="30000" dirty="0" smtClean="0"/>
          </a:p>
          <a:p>
            <a:r>
              <a:rPr lang="en-US" dirty="0" smtClean="0">
                <a:solidFill>
                  <a:srgbClr val="FF0000"/>
                </a:solidFill>
              </a:rPr>
              <a:t>2. Let </a:t>
            </a:r>
            <a:r>
              <a:rPr lang="en-US" dirty="0" err="1" smtClean="0">
                <a:solidFill>
                  <a:srgbClr val="FF0000"/>
                </a:solidFill>
              </a:rPr>
              <a:t>t</a:t>
            </a:r>
            <a:r>
              <a:rPr lang="en-US" dirty="0" smtClean="0">
                <a:solidFill>
                  <a:srgbClr val="FF0000"/>
                </a:solidFill>
              </a:rPr>
              <a:t> be the smallest power of 2 ≥ </a:t>
            </a:r>
            <a:r>
              <a:rPr lang="en-US" dirty="0" err="1" smtClean="0">
                <a:solidFill>
                  <a:srgbClr val="FF0000"/>
                </a:solidFill>
              </a:rPr>
              <a:t>b</a:t>
            </a:r>
            <a:r>
              <a:rPr lang="en-US" dirty="0" smtClean="0">
                <a:solidFill>
                  <a:srgbClr val="FF0000"/>
                </a:solidFill>
              </a:rPr>
              <a:t>. Compute M</a:t>
            </a:r>
            <a:r>
              <a:rPr lang="en-US" baseline="30000" dirty="0" smtClean="0">
                <a:solidFill>
                  <a:srgbClr val="FF0000"/>
                </a:solidFill>
              </a:rPr>
              <a:t>1</a:t>
            </a:r>
            <a:r>
              <a:rPr lang="en-US" dirty="0" smtClean="0">
                <a:solidFill>
                  <a:srgbClr val="FF0000"/>
                </a:solidFill>
              </a:rPr>
              <a:t> mod </a:t>
            </a:r>
            <a:r>
              <a:rPr lang="en-US" dirty="0" err="1" smtClean="0">
                <a:solidFill>
                  <a:srgbClr val="FF0000"/>
                </a:solidFill>
              </a:rPr>
              <a:t>c</a:t>
            </a:r>
            <a:r>
              <a:rPr lang="en-US" dirty="0" smtClean="0">
                <a:solidFill>
                  <a:srgbClr val="FF0000"/>
                </a:solidFill>
              </a:rPr>
              <a:t>, M</a:t>
            </a:r>
            <a:r>
              <a:rPr lang="en-US" baseline="30000" dirty="0" smtClean="0">
                <a:solidFill>
                  <a:srgbClr val="FF0000"/>
                </a:solidFill>
              </a:rPr>
              <a:t>2</a:t>
            </a:r>
            <a:r>
              <a:rPr lang="en-US" dirty="0" smtClean="0">
                <a:solidFill>
                  <a:srgbClr val="FF0000"/>
                </a:solidFill>
              </a:rPr>
              <a:t> mod </a:t>
            </a:r>
            <a:r>
              <a:rPr lang="en-US" dirty="0" err="1" smtClean="0">
                <a:solidFill>
                  <a:srgbClr val="FF0000"/>
                </a:solidFill>
              </a:rPr>
              <a:t>c</a:t>
            </a:r>
            <a:r>
              <a:rPr lang="en-US" dirty="0" smtClean="0">
                <a:solidFill>
                  <a:srgbClr val="FF0000"/>
                </a:solidFill>
              </a:rPr>
              <a:t>,  </a:t>
            </a:r>
            <a:br>
              <a:rPr lang="en-US" dirty="0" smtClean="0">
                <a:solidFill>
                  <a:srgbClr val="FF0000"/>
                </a:solidFill>
              </a:rPr>
            </a:br>
            <a:r>
              <a:rPr lang="en-US" dirty="0" smtClean="0">
                <a:solidFill>
                  <a:srgbClr val="FF0000"/>
                </a:solidFill>
              </a:rPr>
              <a:t>M</a:t>
            </a:r>
            <a:r>
              <a:rPr lang="en-US" baseline="30000" dirty="0" smtClean="0">
                <a:solidFill>
                  <a:srgbClr val="FF0000"/>
                </a:solidFill>
              </a:rPr>
              <a:t>4</a:t>
            </a:r>
            <a:r>
              <a:rPr lang="en-US" dirty="0" smtClean="0">
                <a:solidFill>
                  <a:srgbClr val="FF0000"/>
                </a:solidFill>
              </a:rPr>
              <a:t> mod </a:t>
            </a:r>
            <a:r>
              <a:rPr lang="en-US" dirty="0" err="1" smtClean="0">
                <a:solidFill>
                  <a:srgbClr val="FF0000"/>
                </a:solidFill>
              </a:rPr>
              <a:t>c</a:t>
            </a:r>
            <a:r>
              <a:rPr lang="en-US" dirty="0" smtClean="0">
                <a:solidFill>
                  <a:srgbClr val="FF0000"/>
                </a:solidFill>
              </a:rPr>
              <a:t>, …, </a:t>
            </a:r>
            <a:r>
              <a:rPr lang="en-US" dirty="0" smtClean="0">
                <a:solidFill>
                  <a:srgbClr val="FF0000"/>
                </a:solidFill>
              </a:rPr>
              <a:t> M</a:t>
            </a:r>
            <a:r>
              <a:rPr lang="en-US" baseline="30000" dirty="0" smtClean="0">
                <a:solidFill>
                  <a:srgbClr val="FF0000"/>
                </a:solidFill>
              </a:rPr>
              <a:t>t</a:t>
            </a:r>
            <a:r>
              <a:rPr lang="en-US" dirty="0" smtClean="0">
                <a:solidFill>
                  <a:srgbClr val="FF0000"/>
                </a:solidFill>
              </a:rPr>
              <a:t> mod </a:t>
            </a:r>
            <a:r>
              <a:rPr lang="en-US" dirty="0" err="1" smtClean="0">
                <a:solidFill>
                  <a:srgbClr val="FF0000"/>
                </a:solidFill>
              </a:rPr>
              <a:t>c</a:t>
            </a:r>
            <a:r>
              <a:rPr lang="en-US" dirty="0" smtClean="0">
                <a:solidFill>
                  <a:srgbClr val="FF0000"/>
                </a:solidFill>
              </a:rPr>
              <a:t>.</a:t>
            </a:r>
            <a:r>
              <a:rPr lang="en-US" dirty="0" smtClean="0"/>
              <a:t/>
            </a:r>
            <a:br>
              <a:rPr lang="en-US" dirty="0" smtClean="0"/>
            </a:br>
            <a:r>
              <a:rPr lang="en-US" dirty="0" smtClean="0"/>
              <a:t> 873 mod 1000 = 873</a:t>
            </a:r>
            <a:br>
              <a:rPr lang="en-US" dirty="0" smtClean="0"/>
            </a:br>
            <a:r>
              <a:rPr lang="en-US" dirty="0" smtClean="0"/>
              <a:t> 873</a:t>
            </a:r>
            <a:r>
              <a:rPr lang="en-US" baseline="30000" dirty="0" smtClean="0"/>
              <a:t>2</a:t>
            </a:r>
            <a:r>
              <a:rPr lang="en-US" dirty="0" smtClean="0"/>
              <a:t> mod 1000 = 129</a:t>
            </a:r>
          </a:p>
          <a:p>
            <a:r>
              <a:rPr lang="en-US" dirty="0" smtClean="0"/>
              <a:t> </a:t>
            </a:r>
            <a:r>
              <a:rPr lang="en-US" dirty="0" smtClean="0"/>
              <a:t>873</a:t>
            </a:r>
            <a:r>
              <a:rPr lang="en-US" baseline="30000" dirty="0" smtClean="0"/>
              <a:t>4</a:t>
            </a:r>
            <a:r>
              <a:rPr lang="en-US" dirty="0" smtClean="0"/>
              <a:t> mod 1000 = 129 * 129 mod 1000 = 641</a:t>
            </a:r>
          </a:p>
          <a:p>
            <a:r>
              <a:rPr lang="en-US" dirty="0" smtClean="0"/>
              <a:t> </a:t>
            </a:r>
            <a:r>
              <a:rPr lang="en-US" dirty="0" smtClean="0"/>
              <a:t>873</a:t>
            </a:r>
            <a:r>
              <a:rPr lang="en-US" baseline="30000" dirty="0" smtClean="0"/>
              <a:t>8</a:t>
            </a:r>
            <a:r>
              <a:rPr lang="en-US" dirty="0" smtClean="0"/>
              <a:t> mod 1000 = 641 * 641 mod 1000 = 881</a:t>
            </a:r>
          </a:p>
          <a:p>
            <a:r>
              <a:rPr lang="en-US" dirty="0" smtClean="0"/>
              <a:t> </a:t>
            </a:r>
            <a:r>
              <a:rPr lang="en-US" dirty="0" smtClean="0"/>
              <a:t>873</a:t>
            </a:r>
            <a:r>
              <a:rPr lang="en-US" baseline="30000" dirty="0" smtClean="0"/>
              <a:t>16</a:t>
            </a:r>
            <a:r>
              <a:rPr lang="en-US" dirty="0" smtClean="0"/>
              <a:t> mod 1000 = 881 * 881 mod 1000 = 161</a:t>
            </a:r>
          </a:p>
          <a:p>
            <a:r>
              <a:rPr lang="en-US" dirty="0" smtClean="0"/>
              <a:t> </a:t>
            </a:r>
            <a:r>
              <a:rPr lang="en-US" dirty="0" smtClean="0"/>
              <a:t>873</a:t>
            </a:r>
            <a:r>
              <a:rPr lang="en-US" baseline="30000" dirty="0" smtClean="0"/>
              <a:t>32</a:t>
            </a:r>
            <a:r>
              <a:rPr lang="en-US" dirty="0" smtClean="0"/>
              <a:t> mod 1000 = 161 * 161 mod 1000 = 921</a:t>
            </a:r>
            <a:br>
              <a:rPr lang="en-US" dirty="0" smtClean="0"/>
            </a:br>
            <a:r>
              <a:rPr lang="en-US" dirty="0" smtClean="0"/>
              <a:t> 873</a:t>
            </a:r>
            <a:r>
              <a:rPr lang="en-US" baseline="30000" dirty="0" smtClean="0"/>
              <a:t>64</a:t>
            </a:r>
            <a:r>
              <a:rPr lang="en-US" dirty="0" smtClean="0"/>
              <a:t> mod 1000 = = 921 * 921 mod 1000 = 241 </a:t>
            </a:r>
          </a:p>
          <a:p>
            <a:r>
              <a:rPr lang="en-US" dirty="0" smtClean="0"/>
              <a:t> </a:t>
            </a:r>
            <a:r>
              <a:rPr lang="en-US" dirty="0" smtClean="0"/>
              <a:t>873</a:t>
            </a:r>
            <a:r>
              <a:rPr lang="en-US" baseline="30000" dirty="0" smtClean="0"/>
              <a:t>128</a:t>
            </a:r>
            <a:r>
              <a:rPr lang="en-US" dirty="0" smtClean="0"/>
              <a:t> mod 1000 = 241 * 241 mod 1000 = 81</a:t>
            </a:r>
            <a:endParaRPr lang="en-US" dirty="0" smtClean="0">
              <a:solidFill>
                <a:srgbClr val="FF0000"/>
              </a:solidFill>
            </a:endParaRPr>
          </a:p>
          <a:p>
            <a:endParaRPr lang="en-US" dirty="0" smtClean="0">
              <a:solidFill>
                <a:srgbClr val="FF0000"/>
              </a:solidFill>
            </a:endParaRPr>
          </a:p>
          <a:p>
            <a:r>
              <a:rPr lang="en-US" dirty="0" smtClean="0">
                <a:solidFill>
                  <a:srgbClr val="FF0000"/>
                </a:solidFill>
              </a:rPr>
              <a:t>3. Take the product of the numbers above whose powers of 2 sum to </a:t>
            </a:r>
            <a:r>
              <a:rPr lang="en-US" dirty="0" err="1" smtClean="0">
                <a:solidFill>
                  <a:srgbClr val="FF0000"/>
                </a:solidFill>
              </a:rPr>
              <a:t>b</a:t>
            </a:r>
            <a:r>
              <a:rPr lang="en-US" dirty="0" smtClean="0">
                <a:solidFill>
                  <a:srgbClr val="FF0000"/>
                </a:solidFill>
              </a:rPr>
              <a:t> modulo </a:t>
            </a:r>
            <a:r>
              <a:rPr lang="en-US" dirty="0" err="1" smtClean="0">
                <a:solidFill>
                  <a:srgbClr val="FF0000"/>
                </a:solidFill>
              </a:rPr>
              <a:t>c</a:t>
            </a:r>
            <a:r>
              <a:rPr lang="en-US" dirty="0" smtClean="0">
                <a:solidFill>
                  <a:srgbClr val="FF0000"/>
                </a:solidFill>
              </a:rPr>
              <a:t>.</a:t>
            </a:r>
          </a:p>
          <a:p>
            <a:r>
              <a:rPr lang="en-US" dirty="0" smtClean="0"/>
              <a:t>873</a:t>
            </a:r>
            <a:r>
              <a:rPr lang="en-US" baseline="30000" dirty="0" smtClean="0"/>
              <a:t>193</a:t>
            </a:r>
            <a:r>
              <a:rPr lang="en-US" dirty="0" smtClean="0"/>
              <a:t> mod 1000 = (873</a:t>
            </a:r>
            <a:r>
              <a:rPr lang="en-US" baseline="30000" dirty="0" smtClean="0"/>
              <a:t>128</a:t>
            </a:r>
            <a:r>
              <a:rPr lang="en-US" dirty="0" smtClean="0"/>
              <a:t>)</a:t>
            </a:r>
            <a:r>
              <a:rPr lang="en-US" dirty="0" smtClean="0"/>
              <a:t> (873</a:t>
            </a:r>
            <a:r>
              <a:rPr lang="en-US" baseline="30000" dirty="0" smtClean="0"/>
              <a:t>64</a:t>
            </a:r>
            <a:r>
              <a:rPr lang="en-US" dirty="0" smtClean="0"/>
              <a:t>) (873</a:t>
            </a:r>
            <a:r>
              <a:rPr lang="en-US" baseline="30000" dirty="0" smtClean="0"/>
              <a:t>1</a:t>
            </a:r>
            <a:r>
              <a:rPr lang="en-US" dirty="0" smtClean="0"/>
              <a:t>) mod 1000 = (81)(241)(873) mod 1000 = 833</a:t>
            </a:r>
            <a:endParaRPr lang="en-US" dirty="0" smtClean="0"/>
          </a:p>
          <a:p>
            <a:endParaRPr lang="en-US" baseline="30000" dirty="0"/>
          </a:p>
        </p:txBody>
      </p:sp>
      <p:pic>
        <p:nvPicPr>
          <p:cNvPr id="5" name="Picture 4" descr="Screen Shot 2013-11-17 at 7.05.08 PM.png"/>
          <p:cNvPicPr>
            <a:picLocks noChangeAspect="1"/>
          </p:cNvPicPr>
          <p:nvPr/>
        </p:nvPicPr>
        <p:blipFill>
          <a:blip r:embed="rId3"/>
          <a:stretch>
            <a:fillRect/>
          </a:stretch>
        </p:blipFill>
        <p:spPr>
          <a:xfrm>
            <a:off x="5368168" y="4283374"/>
            <a:ext cx="3775832" cy="8569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Is RSA Feasible?</a:t>
            </a:r>
            <a:endParaRPr lang="en-US" dirty="0"/>
          </a:p>
        </p:txBody>
      </p:sp>
      <p:sp>
        <p:nvSpPr>
          <p:cNvPr id="5" name="Content Placeholder 4"/>
          <p:cNvSpPr>
            <a:spLocks noGrp="1"/>
          </p:cNvSpPr>
          <p:nvPr>
            <p:ph idx="1"/>
          </p:nvPr>
        </p:nvSpPr>
        <p:spPr/>
        <p:txBody>
          <a:bodyPr/>
          <a:lstStyle/>
          <a:p>
            <a:pPr marL="571500" indent="-571500"/>
            <a:r>
              <a:rPr lang="en-US" dirty="0" smtClean="0">
                <a:ea typeface="ＭＳ Ｐゴシック" pitchFamily="13" charset="-128"/>
                <a:cs typeface="ＭＳ Ｐゴシック" pitchFamily="13" charset="-128"/>
              </a:rPr>
              <a:t>In order for RSA to be useable</a:t>
            </a:r>
          </a:p>
          <a:p>
            <a:pPr marL="952500" lvl="1" indent="-495300">
              <a:buFont typeface="Marlett" pitchFamily="13" charset="0"/>
              <a:buAutoNum type="arabicParenR"/>
            </a:pPr>
            <a:r>
              <a:rPr lang="en-US" dirty="0" smtClean="0"/>
              <a:t>The </a:t>
            </a:r>
            <a:r>
              <a:rPr lang="en-US" dirty="0" smtClean="0">
                <a:solidFill>
                  <a:srgbClr val="008000"/>
                </a:solidFill>
              </a:rPr>
              <a:t>keys must be able to be generated in a reasonable (polynomial) amount of time</a:t>
            </a:r>
          </a:p>
          <a:p>
            <a:pPr marL="952500" lvl="1" indent="-495300">
              <a:buFont typeface="Marlett" pitchFamily="13" charset="0"/>
              <a:buAutoNum type="arabicParenR"/>
            </a:pPr>
            <a:r>
              <a:rPr lang="en-US" dirty="0" smtClean="0"/>
              <a:t>The </a:t>
            </a:r>
            <a:r>
              <a:rPr lang="en-US" dirty="0" smtClean="0">
                <a:solidFill>
                  <a:srgbClr val="FF6600"/>
                </a:solidFill>
              </a:rPr>
              <a:t>encryption and decryption must take a reasonable (polynomial) amount of time</a:t>
            </a:r>
          </a:p>
          <a:p>
            <a:pPr marL="952500" lvl="1" indent="-495300">
              <a:buFont typeface="Marlett" pitchFamily="13" charset="0"/>
              <a:buAutoNum type="arabicParenR"/>
            </a:pPr>
            <a:r>
              <a:rPr lang="en-US" dirty="0" smtClean="0">
                <a:solidFill>
                  <a:srgbClr val="000090"/>
                </a:solidFill>
              </a:rPr>
              <a:t>Breaking the code must take an extremely large (exponential) amount of time</a:t>
            </a:r>
          </a:p>
          <a:p>
            <a:pPr marL="952500" lvl="1" indent="-495300"/>
            <a:r>
              <a:rPr lang="en-US" dirty="0" smtClean="0"/>
              <a:t>Let's look at these one at a time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Is RSA Feasible?</a:t>
            </a:r>
            <a:endParaRPr lang="en-US" dirty="0"/>
          </a:p>
        </p:txBody>
      </p:sp>
      <p:sp>
        <p:nvSpPr>
          <p:cNvPr id="4" name="Content Placeholder 3"/>
          <p:cNvSpPr>
            <a:spLocks noGrp="1"/>
          </p:cNvSpPr>
          <p:nvPr>
            <p:ph idx="1"/>
          </p:nvPr>
        </p:nvSpPr>
        <p:spPr/>
        <p:txBody>
          <a:bodyPr>
            <a:normAutofit fontScale="92500" lnSpcReduction="20000"/>
          </a:bodyPr>
          <a:lstStyle/>
          <a:p>
            <a:pPr marL="571500" indent="-571500">
              <a:buNone/>
            </a:pPr>
            <a:r>
              <a:rPr lang="en-US" dirty="0" smtClean="0">
                <a:ea typeface="ＭＳ Ｐゴシック" pitchFamily="13" charset="-128"/>
                <a:cs typeface="ＭＳ Ｐゴシック" pitchFamily="13" charset="-128"/>
              </a:rPr>
              <a:t>What things need to be done to create the keys and </a:t>
            </a:r>
          </a:p>
          <a:p>
            <a:pPr marL="571500" indent="-571500">
              <a:buNone/>
            </a:pPr>
            <a:r>
              <a:rPr lang="en-US" dirty="0" smtClean="0">
                <a:ea typeface="ＭＳ Ｐゴシック" pitchFamily="13" charset="-128"/>
                <a:cs typeface="ＭＳ Ｐゴシック" pitchFamily="13" charset="-128"/>
              </a:rPr>
              <a:t>how long will they take?</a:t>
            </a:r>
          </a:p>
          <a:p>
            <a:pPr marL="952500" lvl="1" indent="-495300"/>
            <a:r>
              <a:rPr lang="en-US" dirty="0" smtClean="0">
                <a:solidFill>
                  <a:srgbClr val="FF0000"/>
                </a:solidFill>
              </a:rPr>
              <a:t>Long integer multiplication</a:t>
            </a:r>
          </a:p>
          <a:p>
            <a:pPr marL="1333500" lvl="2" indent="-419100"/>
            <a:r>
              <a:rPr lang="en-US" dirty="0" smtClean="0">
                <a:ea typeface="ＭＳ Ｐゴシック" pitchFamily="13" charset="-128"/>
              </a:rPr>
              <a:t>We know this takes Theta(N</a:t>
            </a:r>
            <a:r>
              <a:rPr lang="en-US" baseline="30000" dirty="0" smtClean="0">
                <a:ea typeface="ＭＳ Ｐゴシック" pitchFamily="13" charset="-128"/>
              </a:rPr>
              <a:t>2</a:t>
            </a:r>
            <a:r>
              <a:rPr lang="en-US" dirty="0" smtClean="0">
                <a:ea typeface="ＭＳ Ｐゴシック" pitchFamily="13" charset="-128"/>
              </a:rPr>
              <a:t>), Theta(N</a:t>
            </a:r>
            <a:r>
              <a:rPr lang="en-US" baseline="30000" dirty="0" smtClean="0">
                <a:ea typeface="ＭＳ Ｐゴシック" pitchFamily="13" charset="-128"/>
              </a:rPr>
              <a:t>1.58</a:t>
            </a:r>
            <a:r>
              <a:rPr lang="en-US" dirty="0" smtClean="0">
                <a:ea typeface="ＭＳ Ｐゴシック" pitchFamily="13" charset="-128"/>
              </a:rPr>
              <a:t>) or </a:t>
            </a:r>
            <a:r>
              <a:rPr lang="en-US" dirty="0" err="1" smtClean="0">
                <a:ea typeface="ＭＳ Ｐゴシック" pitchFamily="13" charset="-128"/>
              </a:rPr>
              <a:t>Theta(N</a:t>
            </a:r>
            <a:r>
              <a:rPr lang="en-US" dirty="0" smtClean="0">
                <a:ea typeface="ＭＳ Ｐゴシック" pitchFamily="13" charset="-128"/>
              </a:rPr>
              <a:t> </a:t>
            </a:r>
            <a:r>
              <a:rPr lang="en-US" dirty="0" err="1" smtClean="0">
                <a:ea typeface="ＭＳ Ｐゴシック" pitchFamily="13" charset="-128"/>
              </a:rPr>
              <a:t>lgN</a:t>
            </a:r>
            <a:r>
              <a:rPr lang="en-US" dirty="0" smtClean="0">
                <a:ea typeface="ＭＳ Ｐゴシック" pitchFamily="13" charset="-128"/>
              </a:rPr>
              <a:t>) depending on the algorithm</a:t>
            </a:r>
          </a:p>
          <a:p>
            <a:pPr marL="952500" lvl="1" indent="-495300"/>
            <a:r>
              <a:rPr lang="en-US" dirty="0" smtClean="0">
                <a:solidFill>
                  <a:srgbClr val="FF0000"/>
                </a:solidFill>
              </a:rPr>
              <a:t>Mod</a:t>
            </a:r>
          </a:p>
          <a:p>
            <a:pPr marL="1333500" lvl="2" indent="-419100"/>
            <a:r>
              <a:rPr lang="en-US" dirty="0" smtClean="0">
                <a:ea typeface="ＭＳ Ｐゴシック" pitchFamily="13" charset="-128"/>
              </a:rPr>
              <a:t>Similar to multiplication</a:t>
            </a:r>
          </a:p>
          <a:p>
            <a:pPr marL="952500" lvl="1" indent="-495300"/>
            <a:r>
              <a:rPr lang="en-US" dirty="0" smtClean="0">
                <a:solidFill>
                  <a:srgbClr val="FF0000"/>
                </a:solidFill>
              </a:rPr>
              <a:t>GCD and XGCD</a:t>
            </a:r>
          </a:p>
          <a:p>
            <a:pPr marL="1333500" lvl="2" indent="-419100"/>
            <a:r>
              <a:rPr lang="en-US" dirty="0" smtClean="0">
                <a:ea typeface="ＭＳ Ｐゴシック" pitchFamily="13" charset="-128"/>
              </a:rPr>
              <a:t>Worst case </a:t>
            </a:r>
            <a:r>
              <a:rPr lang="en-US" dirty="0" err="1" smtClean="0">
                <a:ea typeface="ＭＳ Ｐゴシック" pitchFamily="13" charset="-128"/>
                <a:sym typeface="Symbol" pitchFamily="13" charset="2"/>
              </a:rPr>
              <a:t></a:t>
            </a:r>
            <a:r>
              <a:rPr lang="en-US" dirty="0" smtClean="0">
                <a:ea typeface="ＭＳ Ｐゴシック" pitchFamily="13" charset="-128"/>
                <a:sym typeface="Symbol" pitchFamily="13" charset="2"/>
              </a:rPr>
              <a:t> N </a:t>
            </a:r>
            <a:r>
              <a:rPr lang="en-US" dirty="0" err="1" smtClean="0">
                <a:ea typeface="ＭＳ Ｐゴシック" pitchFamily="13" charset="-128"/>
                <a:sym typeface="Symbol" pitchFamily="13" charset="2"/>
              </a:rPr>
              <a:t>mods</a:t>
            </a:r>
            <a:endParaRPr lang="en-US" dirty="0" smtClean="0">
              <a:ea typeface="ＭＳ Ｐゴシック" pitchFamily="13" charset="-128"/>
              <a:sym typeface="Symbol" pitchFamily="13" charset="2"/>
            </a:endParaRPr>
          </a:p>
          <a:p>
            <a:pPr marL="952500" lvl="1" indent="-495300"/>
            <a:r>
              <a:rPr lang="en-US" dirty="0" smtClean="0"/>
              <a:t>What is left?</a:t>
            </a:r>
          </a:p>
          <a:p>
            <a:pPr marL="952500" lvl="1" indent="-495300"/>
            <a:r>
              <a:rPr lang="en-US" dirty="0" smtClean="0">
                <a:solidFill>
                  <a:srgbClr val="FF0000"/>
                </a:solidFill>
              </a:rPr>
              <a:t>Random Prime Generation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Prime Distribution</a:t>
            </a:r>
            <a:endParaRPr lang="en-US" dirty="0"/>
          </a:p>
        </p:txBody>
      </p:sp>
      <p:sp>
        <p:nvSpPr>
          <p:cNvPr id="3" name="Content Placeholder 2"/>
          <p:cNvSpPr>
            <a:spLocks noGrp="1"/>
          </p:cNvSpPr>
          <p:nvPr>
            <p:ph idx="1"/>
          </p:nvPr>
        </p:nvSpPr>
        <p:spPr/>
        <p:txBody>
          <a:bodyPr>
            <a:normAutofit lnSpcReduction="10000"/>
          </a:bodyPr>
          <a:lstStyle/>
          <a:p>
            <a:pPr marL="952500" lvl="1" indent="-495300"/>
            <a:r>
              <a:rPr lang="en-US" dirty="0" smtClean="0"/>
              <a:t>General algorithm:</a:t>
            </a:r>
          </a:p>
          <a:p>
            <a:pPr marL="1333500" lvl="2" indent="-419100"/>
            <a:r>
              <a:rPr lang="en-US" dirty="0" smtClean="0">
                <a:ea typeface="ＭＳ Ｐゴシック" pitchFamily="13" charset="-128"/>
              </a:rPr>
              <a:t>It turns out that the best (current) algorithm is a probabilistic one:</a:t>
            </a:r>
          </a:p>
          <a:p>
            <a:pPr marL="1333500" lvl="2" indent="-419100">
              <a:spcBef>
                <a:spcPct val="0"/>
              </a:spcBef>
              <a:buFont typeface="Arial" pitchFamily="13" charset="0"/>
              <a:buNone/>
            </a:pPr>
            <a:r>
              <a:rPr lang="en-US" dirty="0" smtClean="0">
                <a:latin typeface="Courier New" pitchFamily="13" charset="0"/>
                <a:ea typeface="ＭＳ Ｐゴシック" pitchFamily="13" charset="-128"/>
              </a:rPr>
              <a:t>Generate random integer X</a:t>
            </a:r>
          </a:p>
          <a:p>
            <a:pPr marL="1333500" lvl="2" indent="-419100">
              <a:spcBef>
                <a:spcPct val="0"/>
              </a:spcBef>
              <a:buFont typeface="Arial" pitchFamily="13" charset="0"/>
              <a:buNone/>
            </a:pPr>
            <a:r>
              <a:rPr lang="en-US" dirty="0" smtClean="0">
                <a:latin typeface="Courier New" pitchFamily="13" charset="0"/>
                <a:ea typeface="ＭＳ Ｐゴシック" pitchFamily="13" charset="-128"/>
              </a:rPr>
              <a:t>while (!</a:t>
            </a:r>
            <a:r>
              <a:rPr lang="en-US" dirty="0" err="1" smtClean="0">
                <a:latin typeface="Courier New" pitchFamily="13" charset="0"/>
                <a:ea typeface="ＭＳ Ｐゴシック" pitchFamily="13" charset="-128"/>
              </a:rPr>
              <a:t>isPrime(X</a:t>
            </a:r>
            <a:r>
              <a:rPr lang="en-US" dirty="0" smtClean="0">
                <a:latin typeface="Courier New" pitchFamily="13" charset="0"/>
                <a:ea typeface="ＭＳ Ｐゴシック" pitchFamily="13" charset="-128"/>
              </a:rPr>
              <a:t>))</a:t>
            </a:r>
          </a:p>
          <a:p>
            <a:pPr marL="1333500" lvl="2" indent="-419100">
              <a:spcBef>
                <a:spcPct val="0"/>
              </a:spcBef>
              <a:buFont typeface="Arial" pitchFamily="13" charset="0"/>
              <a:buNone/>
            </a:pPr>
            <a:r>
              <a:rPr lang="en-US" dirty="0" smtClean="0">
                <a:latin typeface="Courier New" pitchFamily="13" charset="0"/>
                <a:ea typeface="ＭＳ Ｐゴシック" pitchFamily="13" charset="-128"/>
              </a:rPr>
              <a:t>		Generate random integer X</a:t>
            </a:r>
          </a:p>
          <a:p>
            <a:pPr marL="1333500" lvl="2" indent="-419100"/>
            <a:r>
              <a:rPr lang="en-US" dirty="0" smtClean="0">
                <a:ea typeface="ＭＳ Ｐゴシック" pitchFamily="13" charset="-128"/>
              </a:rPr>
              <a:t>As an alternative, we could instead make sure X is odd and then add 2 at each iteration, since we know all primes other than 2 itself are odd</a:t>
            </a:r>
          </a:p>
          <a:p>
            <a:pPr marL="1752600" lvl="3" indent="-381000"/>
            <a:r>
              <a:rPr lang="en-US" dirty="0" smtClean="0">
                <a:ea typeface="ＭＳ Ｐゴシック" pitchFamily="13" charset="-128"/>
              </a:rPr>
              <a:t>The distribution of primes generated in this way is not as good (from a randomness point of view), but for purposes of RSA it should be fine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Prime Distribution</a:t>
            </a:r>
            <a:endParaRPr lang="en-US" dirty="0"/>
          </a:p>
        </p:txBody>
      </p:sp>
      <p:sp>
        <p:nvSpPr>
          <p:cNvPr id="3" name="Content Placeholder 2"/>
          <p:cNvSpPr>
            <a:spLocks noGrp="1"/>
          </p:cNvSpPr>
          <p:nvPr>
            <p:ph idx="1"/>
          </p:nvPr>
        </p:nvSpPr>
        <p:spPr/>
        <p:txBody>
          <a:bodyPr>
            <a:normAutofit lnSpcReduction="10000"/>
          </a:bodyPr>
          <a:lstStyle/>
          <a:p>
            <a:pPr marL="952500" lvl="1" indent="-495300">
              <a:buFont typeface="Marlett" pitchFamily="-108" charset="0"/>
              <a:buChar char="4"/>
              <a:defRPr/>
            </a:pPr>
            <a:r>
              <a:rPr lang="en-US" dirty="0"/>
              <a:t>Runtime can be divided into two parts:</a:t>
            </a:r>
          </a:p>
          <a:p>
            <a:pPr marL="1333500" lvl="2" indent="-419100">
              <a:buFont typeface="Arial" pitchFamily="-108" charset="0"/>
              <a:buAutoNum type="arabicParenR"/>
              <a:defRPr/>
            </a:pPr>
            <a:r>
              <a:rPr lang="en-US" dirty="0">
                <a:ea typeface="ＭＳ Ｐゴシック" pitchFamily="-108" charset="-128"/>
              </a:rPr>
              <a:t>How many iterations of the loop are necessary (or, how many numbers must be tried)?</a:t>
            </a:r>
          </a:p>
          <a:p>
            <a:pPr marL="1333500" lvl="2" indent="-419100">
              <a:buFont typeface="Arial" pitchFamily="-108" charset="0"/>
              <a:buAutoNum type="arabicParenR"/>
              <a:defRPr/>
            </a:pPr>
            <a:r>
              <a:rPr lang="en-US" dirty="0">
                <a:ea typeface="ＭＳ Ｐゴシック" pitchFamily="-108" charset="-128"/>
              </a:rPr>
              <a:t>How long will it take to test the </a:t>
            </a:r>
            <a:r>
              <a:rPr lang="en-US" dirty="0" err="1">
                <a:ea typeface="ＭＳ Ｐゴシック" pitchFamily="-108" charset="-128"/>
              </a:rPr>
              <a:t>primality</a:t>
            </a:r>
            <a:r>
              <a:rPr lang="en-US" dirty="0">
                <a:ea typeface="ＭＳ Ｐゴシック" pitchFamily="-108" charset="-128"/>
              </a:rPr>
              <a:t> of a given number?</a:t>
            </a:r>
          </a:p>
          <a:p>
            <a:pPr marL="1752600" lvl="3" indent="-381000">
              <a:defRPr/>
            </a:pPr>
            <a:r>
              <a:rPr lang="en-US" dirty="0">
                <a:ea typeface="ＭＳ Ｐゴシック" pitchFamily="-108" charset="-128"/>
              </a:rPr>
              <a:t>Overall run-time of this process is the product of 1) and 2)</a:t>
            </a:r>
          </a:p>
          <a:p>
            <a:pPr marL="1333500" lvl="2" indent="-419100">
              <a:buFont typeface="Arial" pitchFamily="-108" charset="0"/>
              <a:buNone/>
              <a:defRPr/>
            </a:pPr>
            <a:endParaRPr lang="en-US" dirty="0">
              <a:ea typeface="ＭＳ Ｐゴシック" pitchFamily="-108" charset="-128"/>
            </a:endParaRPr>
          </a:p>
          <a:p>
            <a:pPr marL="1371600" lvl="2" indent="-457200">
              <a:buFont typeface="Arial" pitchFamily="-108" charset="0"/>
              <a:buNone/>
              <a:defRPr/>
            </a:pPr>
            <a:r>
              <a:rPr lang="en-US" dirty="0">
                <a:ea typeface="ＭＳ Ｐゴシック" pitchFamily="-108" charset="-128"/>
              </a:rPr>
              <a:t>1) Based on the distribution of primes within all integers, it is likely that a prime will be found within </a:t>
            </a:r>
            <a:r>
              <a:rPr lang="en-US" dirty="0" smtClean="0">
                <a:ea typeface="ＭＳ Ｐゴシック" pitchFamily="-108" charset="-128"/>
              </a:rPr>
              <a:t>lg(</a:t>
            </a:r>
            <a:r>
              <a:rPr lang="en-US" dirty="0">
                <a:ea typeface="ＭＳ Ｐゴシック" pitchFamily="-108" charset="-128"/>
              </a:rPr>
              <a:t>2</a:t>
            </a:r>
            <a:r>
              <a:rPr lang="en-US" baseline="30000" dirty="0">
                <a:ea typeface="ＭＳ Ｐゴシック" pitchFamily="-108" charset="-128"/>
              </a:rPr>
              <a:t>N</a:t>
            </a:r>
            <a:r>
              <a:rPr lang="en-US" dirty="0">
                <a:ea typeface="ＭＳ Ｐゴシック" pitchFamily="-108" charset="-128"/>
              </a:rPr>
              <a:t>) random picks</a:t>
            </a:r>
          </a:p>
          <a:p>
            <a:pPr marL="1752600" lvl="3" indent="-381000">
              <a:defRPr/>
            </a:pPr>
            <a:r>
              <a:rPr lang="en-US" dirty="0">
                <a:ea typeface="ＭＳ Ｐゴシック" pitchFamily="-108" charset="-128"/>
              </a:rPr>
              <a:t>This is </a:t>
            </a:r>
            <a:r>
              <a:rPr lang="en-US" dirty="0">
                <a:solidFill>
                  <a:srgbClr val="FF0000"/>
                </a:solidFill>
                <a:ea typeface="ＭＳ Ｐゴシック" pitchFamily="-108" charset="-128"/>
              </a:rPr>
              <a:t>linear in N</a:t>
            </a:r>
            <a:r>
              <a:rPr lang="en-US" dirty="0">
                <a:ea typeface="ＭＳ Ｐゴシック" pitchFamily="-108" charset="-128"/>
              </a:rPr>
              <a:t>, so it is likely that the loop will iterate N or fewer times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Prime Distribution</a:t>
            </a:r>
            <a:endParaRPr lang="en-US" dirty="0"/>
          </a:p>
        </p:txBody>
      </p:sp>
      <p:sp>
        <p:nvSpPr>
          <p:cNvPr id="3" name="Content Placeholder 2"/>
          <p:cNvSpPr>
            <a:spLocks noGrp="1"/>
          </p:cNvSpPr>
          <p:nvPr>
            <p:ph idx="1"/>
          </p:nvPr>
        </p:nvSpPr>
        <p:spPr/>
        <p:txBody>
          <a:bodyPr>
            <a:normAutofit lnSpcReduction="10000"/>
          </a:bodyPr>
          <a:lstStyle/>
          <a:p>
            <a:pPr marL="1333500" lvl="2" indent="-419100">
              <a:buFont typeface="Arial" pitchFamily="13" charset="0"/>
              <a:buAutoNum type="arabicParenR" startAt="2"/>
            </a:pPr>
            <a:r>
              <a:rPr lang="en-US" dirty="0" smtClean="0">
                <a:ea typeface="ＭＳ Ｐゴシック" pitchFamily="13" charset="-128"/>
              </a:rPr>
              <a:t>This is much more difficult:  How to determine if a number is prime or composite?</a:t>
            </a:r>
          </a:p>
          <a:p>
            <a:pPr marL="1752600" lvl="3" indent="-381000"/>
            <a:r>
              <a:rPr lang="en-US" dirty="0" smtClean="0">
                <a:ea typeface="ＭＳ Ｐゴシック" pitchFamily="13" charset="-128"/>
              </a:rPr>
              <a:t>Brute force algorithm: Try all possible factors </a:t>
            </a:r>
          </a:p>
          <a:p>
            <a:pPr marL="1752600" lvl="3" indent="-381000"/>
            <a:r>
              <a:rPr lang="en-US" dirty="0" smtClean="0">
                <a:ea typeface="ＭＳ Ｐゴシック" pitchFamily="13" charset="-128"/>
              </a:rPr>
              <a:t>Well not actually ALL need to be tried:</a:t>
            </a:r>
          </a:p>
          <a:p>
            <a:pPr marL="2171700" lvl="4" indent="-342900"/>
            <a:r>
              <a:rPr lang="en-US" dirty="0" smtClean="0">
                <a:ea typeface="ＭＳ Ｐゴシック" pitchFamily="13" charset="-128"/>
              </a:rPr>
              <a:t>From 2 up to square root of X</a:t>
            </a:r>
          </a:p>
          <a:p>
            <a:pPr marL="2171700" lvl="4" indent="-342900"/>
            <a:r>
              <a:rPr lang="en-US" dirty="0" smtClean="0">
                <a:ea typeface="ＭＳ Ｐゴシック" pitchFamily="13" charset="-128"/>
              </a:rPr>
              <a:t>But X is an N bit number, so it can have a value of up to 2</a:t>
            </a:r>
            <a:r>
              <a:rPr lang="en-US" baseline="30000" dirty="0" smtClean="0">
                <a:ea typeface="ＭＳ Ｐゴシック" pitchFamily="13" charset="-128"/>
              </a:rPr>
              <a:t>N</a:t>
            </a:r>
            <a:endParaRPr lang="en-US" dirty="0" smtClean="0">
              <a:ea typeface="ＭＳ Ｐゴシック" pitchFamily="13" charset="-128"/>
            </a:endParaRPr>
          </a:p>
          <a:p>
            <a:pPr marL="2171700" lvl="4" indent="-342900"/>
            <a:r>
              <a:rPr lang="en-US" dirty="0" smtClean="0">
                <a:ea typeface="ＭＳ Ｐゴシック" pitchFamily="13" charset="-128"/>
              </a:rPr>
              <a:t>This means that we will need to test up to 2</a:t>
            </a:r>
            <a:r>
              <a:rPr lang="en-US" baseline="30000" dirty="0" smtClean="0">
                <a:ea typeface="ＭＳ Ｐゴシック" pitchFamily="13" charset="-128"/>
              </a:rPr>
              <a:t>N/2</a:t>
            </a:r>
            <a:r>
              <a:rPr lang="en-US" dirty="0" smtClean="0">
                <a:ea typeface="ＭＳ Ｐゴシック" pitchFamily="13" charset="-128"/>
              </a:rPr>
              <a:t> factors, which will require an excessive amount of time for very large integers</a:t>
            </a:r>
          </a:p>
          <a:p>
            <a:pPr marL="2171700" lvl="4" indent="-342900"/>
            <a:r>
              <a:rPr lang="en-US" dirty="0" smtClean="0">
                <a:ea typeface="ＭＳ Ｐゴシック" pitchFamily="13" charset="-128"/>
              </a:rPr>
              <a:t>If mod takes Θ(N</a:t>
            </a:r>
            <a:r>
              <a:rPr lang="en-US" baseline="30000" dirty="0" smtClean="0">
                <a:ea typeface="ＭＳ Ｐゴシック" pitchFamily="13" charset="-128"/>
              </a:rPr>
              <a:t>2</a:t>
            </a:r>
            <a:r>
              <a:rPr lang="en-US" dirty="0" smtClean="0">
                <a:ea typeface="ＭＳ Ｐゴシック" pitchFamily="13" charset="-128"/>
              </a:rPr>
              <a:t>), our runtime is now Θ(N</a:t>
            </a:r>
            <a:r>
              <a:rPr lang="en-US" baseline="30000" dirty="0" smtClean="0">
                <a:ea typeface="ＭＳ Ｐゴシック" pitchFamily="13" charset="-128"/>
              </a:rPr>
              <a:t>2</a:t>
            </a:r>
            <a:r>
              <a:rPr lang="en-US" dirty="0" smtClean="0">
                <a:ea typeface="ＭＳ Ｐゴシック" pitchFamily="13" charset="-128"/>
              </a:rPr>
              <a:t>2</a:t>
            </a:r>
            <a:r>
              <a:rPr lang="en-US" baseline="30000" dirty="0" smtClean="0">
                <a:ea typeface="ＭＳ Ｐゴシック" pitchFamily="13" charset="-128"/>
              </a:rPr>
              <a:t>N/2</a:t>
            </a:r>
            <a:r>
              <a:rPr lang="en-US" dirty="0" smtClean="0">
                <a:ea typeface="ＭＳ Ｐゴシック" pitchFamily="13" charset="-128"/>
              </a:rPr>
              <a:t>) – very poor!</a:t>
            </a:r>
          </a:p>
          <a:p>
            <a:pPr marL="1752600" lvl="3" indent="-381000"/>
            <a:r>
              <a:rPr lang="en-US" dirty="0" smtClean="0">
                <a:ea typeface="ＭＳ Ｐゴシック" pitchFamily="13" charset="-128"/>
              </a:rPr>
              <a:t>Is there a better way?  Let's use a probabilistic algorithm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Prime Distribution</a:t>
            </a:r>
            <a:endParaRPr lang="en-US" dirty="0"/>
          </a:p>
        </p:txBody>
      </p:sp>
      <p:sp>
        <p:nvSpPr>
          <p:cNvPr id="3" name="Content Placeholder 2"/>
          <p:cNvSpPr>
            <a:spLocks noGrp="1"/>
          </p:cNvSpPr>
          <p:nvPr>
            <p:ph idx="1"/>
          </p:nvPr>
        </p:nvSpPr>
        <p:spPr/>
        <p:txBody>
          <a:bodyPr>
            <a:normAutofit fontScale="92500" lnSpcReduction="20000"/>
          </a:bodyPr>
          <a:lstStyle/>
          <a:p>
            <a:pPr lvl="2"/>
            <a:r>
              <a:rPr lang="en-US" b="1" dirty="0" smtClean="0">
                <a:ea typeface="ＭＳ Ｐゴシック" pitchFamily="13" charset="-128"/>
              </a:rPr>
              <a:t>Miller-Rabin Witness algorithm</a:t>
            </a:r>
            <a:r>
              <a:rPr lang="en-US" dirty="0" smtClean="0">
                <a:ea typeface="ＭＳ Ｐゴシック" pitchFamily="13" charset="-128"/>
              </a:rPr>
              <a:t>: </a:t>
            </a:r>
          </a:p>
          <a:p>
            <a:pPr lvl="2">
              <a:buFont typeface="Arial" pitchFamily="13" charset="0"/>
              <a:buNone/>
            </a:pPr>
            <a:r>
              <a:rPr lang="en-US" sz="1800" dirty="0" smtClean="0">
                <a:latin typeface="Courier New" pitchFamily="13" charset="0"/>
                <a:ea typeface="ＭＳ Ｐゴシック" pitchFamily="13" charset="-128"/>
              </a:rPr>
              <a:t>Do K times</a:t>
            </a:r>
          </a:p>
          <a:p>
            <a:pPr lvl="2">
              <a:buFont typeface="Arial" pitchFamily="13" charset="0"/>
              <a:buNone/>
            </a:pPr>
            <a:r>
              <a:rPr lang="en-US" sz="1800" dirty="0" smtClean="0">
                <a:latin typeface="Courier New" pitchFamily="13" charset="0"/>
                <a:ea typeface="ＭＳ Ｐゴシック" pitchFamily="13" charset="-128"/>
              </a:rPr>
              <a:t>   Test a (special) random value (a "witness")</a:t>
            </a:r>
          </a:p>
          <a:p>
            <a:pPr lvl="2">
              <a:buFont typeface="Arial" pitchFamily="13" charset="0"/>
              <a:buNone/>
            </a:pPr>
            <a:r>
              <a:rPr lang="en-US" sz="1800" dirty="0" smtClean="0">
                <a:latin typeface="Courier New" pitchFamily="13" charset="0"/>
                <a:ea typeface="ＭＳ Ｐゴシック" pitchFamily="13" charset="-128"/>
              </a:rPr>
              <a:t>   If it produces a special equality – return true</a:t>
            </a:r>
          </a:p>
          <a:p>
            <a:pPr lvl="2">
              <a:buFont typeface="Arial" pitchFamily="13" charset="0"/>
              <a:buNone/>
            </a:pPr>
            <a:r>
              <a:rPr lang="en-US" sz="1800" dirty="0" smtClean="0">
                <a:latin typeface="Courier New" pitchFamily="13" charset="0"/>
                <a:ea typeface="ＭＳ Ｐゴシック" pitchFamily="13" charset="-128"/>
              </a:rPr>
              <a:t>If no value produces the equality – return false</a:t>
            </a:r>
            <a:r>
              <a:rPr lang="en-US" sz="2000" dirty="0" smtClean="0">
                <a:latin typeface="Courier New" pitchFamily="13" charset="0"/>
                <a:ea typeface="ＭＳ Ｐゴシック" pitchFamily="13" charset="-128"/>
              </a:rPr>
              <a:t> </a:t>
            </a:r>
          </a:p>
          <a:p>
            <a:pPr lvl="3"/>
            <a:r>
              <a:rPr lang="en-US" dirty="0" smtClean="0">
                <a:ea typeface="ＭＳ Ｐゴシック" pitchFamily="13" charset="-128"/>
              </a:rPr>
              <a:t>If true is ever returned – number is definitely NOT prime, since a factor was found</a:t>
            </a:r>
          </a:p>
          <a:p>
            <a:pPr lvl="3"/>
            <a:r>
              <a:rPr lang="en-US" dirty="0" smtClean="0">
                <a:ea typeface="ＭＳ Ｐゴシック" pitchFamily="13" charset="-128"/>
              </a:rPr>
              <a:t>If false is returned all K times, probability that the number is NOT prime is 2</a:t>
            </a:r>
            <a:r>
              <a:rPr lang="en-US" baseline="30000" dirty="0" smtClean="0">
                <a:ea typeface="ＭＳ Ｐゴシック" pitchFamily="13" charset="-128"/>
              </a:rPr>
              <a:t>-K</a:t>
            </a:r>
            <a:endParaRPr lang="en-US" dirty="0" smtClean="0">
              <a:ea typeface="ＭＳ Ｐゴシック" pitchFamily="13" charset="-128"/>
            </a:endParaRPr>
          </a:p>
          <a:p>
            <a:pPr lvl="4"/>
            <a:r>
              <a:rPr lang="en-US" dirty="0" smtClean="0">
                <a:ea typeface="ＭＳ Ｐゴシック" pitchFamily="13" charset="-128"/>
              </a:rPr>
              <a:t>If we choose K to be reasonably large, there is very little chance of an incorrect answer</a:t>
            </a:r>
          </a:p>
          <a:p>
            <a:pPr lvl="2"/>
            <a:r>
              <a:rPr lang="en-US" dirty="0" smtClean="0">
                <a:ea typeface="ＭＳ Ｐゴシック" pitchFamily="13" charset="-128"/>
              </a:rPr>
              <a:t>Run-time?</a:t>
            </a:r>
          </a:p>
          <a:p>
            <a:pPr lvl="3"/>
            <a:r>
              <a:rPr lang="en-US" dirty="0" smtClean="0">
                <a:ea typeface="ＭＳ Ｐゴシック" pitchFamily="13" charset="-128"/>
              </a:rPr>
              <a:t>Each test requires </a:t>
            </a:r>
            <a:r>
              <a:rPr lang="en-US" dirty="0" err="1" smtClean="0">
                <a:ea typeface="ＭＳ Ｐゴシック" pitchFamily="13" charset="-128"/>
                <a:sym typeface="Symbol" pitchFamily="13" charset="2"/>
              </a:rPr>
              <a:t></a:t>
            </a:r>
            <a:r>
              <a:rPr lang="en-US" dirty="0" smtClean="0">
                <a:ea typeface="ＭＳ Ｐゴシック" pitchFamily="13" charset="-128"/>
                <a:sym typeface="Symbol" pitchFamily="13" charset="2"/>
              </a:rPr>
              <a:t> N multiplications</a:t>
            </a:r>
          </a:p>
          <a:p>
            <a:pPr lvl="3"/>
            <a:r>
              <a:rPr lang="en-US" dirty="0" smtClean="0">
                <a:ea typeface="ＭＳ Ｐゴシック" pitchFamily="13" charset="-128"/>
                <a:sym typeface="Symbol" pitchFamily="13" charset="2"/>
              </a:rPr>
              <a:t>Assuming GS algorithm for multiplication</a:t>
            </a:r>
          </a:p>
          <a:p>
            <a:pPr lvl="4"/>
            <a:r>
              <a:rPr lang="en-US" dirty="0" smtClean="0">
                <a:solidFill>
                  <a:srgbClr val="FF0000"/>
                </a:solidFill>
                <a:ea typeface="ＭＳ Ｐゴシック" pitchFamily="13" charset="-128"/>
              </a:rPr>
              <a:t>KN</a:t>
            </a:r>
            <a:r>
              <a:rPr lang="en-US" baseline="30000" dirty="0" smtClean="0">
                <a:solidFill>
                  <a:srgbClr val="FF0000"/>
                </a:solidFill>
                <a:ea typeface="ＭＳ Ｐゴシック" pitchFamily="13" charset="-128"/>
              </a:rPr>
              <a:t>3</a:t>
            </a:r>
            <a:r>
              <a:rPr lang="en-US" dirty="0" smtClean="0">
                <a:solidFill>
                  <a:srgbClr val="FF0000"/>
                </a:solidFill>
                <a:ea typeface="ＭＳ Ｐゴシック" pitchFamily="13" charset="-128"/>
              </a:rPr>
              <a:t> in the worst case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Prime Distribution</a:t>
            </a:r>
            <a:endParaRPr lang="en-US" dirty="0"/>
          </a:p>
        </p:txBody>
      </p:sp>
      <p:sp>
        <p:nvSpPr>
          <p:cNvPr id="3" name="Content Placeholder 2"/>
          <p:cNvSpPr>
            <a:spLocks noGrp="1"/>
          </p:cNvSpPr>
          <p:nvPr>
            <p:ph idx="1"/>
          </p:nvPr>
        </p:nvSpPr>
        <p:spPr/>
        <p:txBody>
          <a:bodyPr>
            <a:normAutofit fontScale="92500"/>
          </a:bodyPr>
          <a:lstStyle/>
          <a:p>
            <a:pPr lvl="1"/>
            <a:r>
              <a:rPr lang="en-US" dirty="0" smtClean="0"/>
              <a:t>Multiplying 1) and 2) as we stated we get</a:t>
            </a:r>
          </a:p>
          <a:p>
            <a:pPr lvl="2"/>
            <a:r>
              <a:rPr lang="en-US" dirty="0" smtClean="0">
                <a:ea typeface="ＭＳ Ｐゴシック" pitchFamily="13" charset="-128"/>
              </a:rPr>
              <a:t>N * KN</a:t>
            </a:r>
            <a:r>
              <a:rPr lang="en-US" baseline="30000" dirty="0" smtClean="0">
                <a:ea typeface="ＭＳ Ｐゴシック" pitchFamily="13" charset="-128"/>
              </a:rPr>
              <a:t>3</a:t>
            </a:r>
            <a:r>
              <a:rPr lang="en-US" dirty="0" smtClean="0">
                <a:ea typeface="ＭＳ Ｐゴシック" pitchFamily="13" charset="-128"/>
              </a:rPr>
              <a:t> = KN</a:t>
            </a:r>
            <a:r>
              <a:rPr lang="en-US" baseline="30000" dirty="0" smtClean="0">
                <a:ea typeface="ＭＳ Ｐゴシック" pitchFamily="13" charset="-128"/>
              </a:rPr>
              <a:t>4</a:t>
            </a:r>
            <a:r>
              <a:rPr lang="en-US" dirty="0" smtClean="0">
                <a:ea typeface="ＭＳ Ｐゴシック" pitchFamily="13" charset="-128"/>
              </a:rPr>
              <a:t> if </a:t>
            </a:r>
            <a:r>
              <a:rPr lang="en-US" dirty="0" err="1" smtClean="0">
                <a:ea typeface="ＭＳ Ｐゴシック" pitchFamily="13" charset="-128"/>
              </a:rPr>
              <a:t>Gradeschool</a:t>
            </a:r>
            <a:r>
              <a:rPr lang="en-US" dirty="0" smtClean="0">
                <a:ea typeface="ＭＳ Ｐゴシック" pitchFamily="13" charset="-128"/>
              </a:rPr>
              <a:t> </a:t>
            </a:r>
            <a:r>
              <a:rPr lang="en-US" dirty="0" err="1" smtClean="0">
                <a:ea typeface="ＭＳ Ｐゴシック" pitchFamily="13" charset="-128"/>
              </a:rPr>
              <a:t>mult</a:t>
            </a:r>
            <a:r>
              <a:rPr lang="en-US" dirty="0" smtClean="0">
                <a:ea typeface="ＭＳ Ｐゴシック" pitchFamily="13" charset="-128"/>
              </a:rPr>
              <a:t> is use</a:t>
            </a:r>
          </a:p>
          <a:p>
            <a:pPr lvl="2"/>
            <a:r>
              <a:rPr lang="en-US" dirty="0" smtClean="0">
                <a:ea typeface="ＭＳ Ｐゴシック" pitchFamily="13" charset="-128"/>
              </a:rPr>
              <a:t>This is not outstanding, since N</a:t>
            </a:r>
            <a:r>
              <a:rPr lang="en-US" baseline="30000" dirty="0" smtClean="0">
                <a:ea typeface="ＭＳ Ｐゴシック" pitchFamily="13" charset="-128"/>
              </a:rPr>
              <a:t>4</a:t>
            </a:r>
            <a:r>
              <a:rPr lang="en-US" dirty="0" smtClean="0">
                <a:ea typeface="ＭＳ Ｐゴシック" pitchFamily="13" charset="-128"/>
              </a:rPr>
              <a:t> grows quickly, but in reality the algorithm will usually run much more quickly:</a:t>
            </a:r>
          </a:p>
          <a:p>
            <a:pPr lvl="3"/>
            <a:r>
              <a:rPr lang="en-US" dirty="0" smtClean="0">
                <a:ea typeface="ＭＳ Ｐゴシック" pitchFamily="13" charset="-128"/>
              </a:rPr>
              <a:t>A better multiplication alg. (</a:t>
            </a:r>
            <a:r>
              <a:rPr lang="en-US" dirty="0" err="1" smtClean="0">
                <a:ea typeface="ＭＳ Ｐゴシック" pitchFamily="13" charset="-128"/>
              </a:rPr>
              <a:t>Karatsuba</a:t>
            </a:r>
            <a:r>
              <a:rPr lang="en-US" dirty="0" smtClean="0">
                <a:ea typeface="ＭＳ Ｐゴシック" pitchFamily="13" charset="-128"/>
              </a:rPr>
              <a:t> or FFT) can be used</a:t>
            </a:r>
          </a:p>
          <a:p>
            <a:pPr lvl="3"/>
            <a:r>
              <a:rPr lang="en-US" dirty="0" smtClean="0">
                <a:ea typeface="ＭＳ Ｐゴシック" pitchFamily="13" charset="-128"/>
              </a:rPr>
              <a:t>A prime may be found in fewer than N tries</a:t>
            </a:r>
          </a:p>
          <a:p>
            <a:pPr lvl="3"/>
            <a:r>
              <a:rPr lang="en-US" dirty="0" smtClean="0">
                <a:ea typeface="ＭＳ Ｐゴシック" pitchFamily="13" charset="-128"/>
              </a:rPr>
              <a:t>The Miller-Rabin test may find a factor quickly for some of the numbers, not requiring the full K tests or the full N </a:t>
            </a:r>
            <a:r>
              <a:rPr lang="en-US" dirty="0" err="1" smtClean="0">
                <a:ea typeface="ＭＳ Ｐゴシック" pitchFamily="13" charset="-128"/>
              </a:rPr>
              <a:t>mults</a:t>
            </a:r>
            <a:r>
              <a:rPr lang="en-US" dirty="0" smtClean="0">
                <a:ea typeface="ＭＳ Ｐゴシック" pitchFamily="13" charset="-128"/>
              </a:rPr>
              <a:t> in a given test</a:t>
            </a:r>
          </a:p>
          <a:p>
            <a:pPr lvl="2"/>
            <a:r>
              <a:rPr lang="en-US" dirty="0" smtClean="0">
                <a:ea typeface="ＭＳ Ｐゴシック" pitchFamily="13" charset="-128"/>
              </a:rPr>
              <a:t>Furthermore, we do this only to generate the keys – not for the encryption and decryption, so some extra overhead can be tolerated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Run RSA</a:t>
            </a:r>
            <a:endParaRPr lang="en-US" dirty="0"/>
          </a:p>
        </p:txBody>
      </p:sp>
      <p:sp>
        <p:nvSpPr>
          <p:cNvPr id="3" name="Content Placeholder 2"/>
          <p:cNvSpPr>
            <a:spLocks noGrp="1"/>
          </p:cNvSpPr>
          <p:nvPr>
            <p:ph idx="1"/>
          </p:nvPr>
        </p:nvSpPr>
        <p:spPr/>
        <p:txBody>
          <a:bodyPr>
            <a:normAutofit lnSpcReduction="10000"/>
          </a:bodyPr>
          <a:lstStyle/>
          <a:p>
            <a:pPr marL="571500" indent="-571500">
              <a:buFont typeface="Arial" pitchFamily="13" charset="0"/>
              <a:buAutoNum type="arabicParenR" startAt="2"/>
            </a:pPr>
            <a:r>
              <a:rPr lang="en-US" dirty="0" smtClean="0">
                <a:ea typeface="ＭＳ Ｐゴシック" pitchFamily="13" charset="-128"/>
                <a:cs typeface="ＭＳ Ｐゴシック" pitchFamily="13" charset="-128"/>
              </a:rPr>
              <a:t>How long does it take to use RSA encryption and decryption?</a:t>
            </a:r>
          </a:p>
          <a:p>
            <a:pPr marL="952500" lvl="1" indent="-495300"/>
            <a:r>
              <a:rPr lang="en-US" dirty="0" smtClean="0">
                <a:solidFill>
                  <a:srgbClr val="FF0000"/>
                </a:solidFill>
              </a:rPr>
              <a:t>Power-mod operation</a:t>
            </a:r>
            <a:r>
              <a:rPr lang="en-US" dirty="0" smtClean="0"/>
              <a:t> – raising a very large integer to a very large integer power mod a very large integer</a:t>
            </a:r>
          </a:p>
          <a:p>
            <a:pPr marL="1333500" lvl="2" indent="-419100"/>
            <a:r>
              <a:rPr lang="en-US" dirty="0" smtClean="0">
                <a:ea typeface="ＭＳ Ｐゴシック" pitchFamily="13" charset="-128"/>
              </a:rPr>
              <a:t>As we discussed, this can be done using the divide and conquer approach</a:t>
            </a:r>
          </a:p>
          <a:p>
            <a:pPr marL="1333500" lvl="2" indent="-419100"/>
            <a:r>
              <a:rPr lang="en-US" dirty="0" smtClean="0">
                <a:ea typeface="ＭＳ Ｐゴシック" pitchFamily="13" charset="-128"/>
              </a:rPr>
              <a:t>Requires </a:t>
            </a:r>
            <a:r>
              <a:rPr lang="en-US" dirty="0" err="1" smtClean="0">
                <a:ea typeface="ＭＳ Ｐゴシック" pitchFamily="13" charset="-128"/>
              </a:rPr>
              <a:t>Theta(N</a:t>
            </a:r>
            <a:r>
              <a:rPr lang="en-US" dirty="0" smtClean="0">
                <a:ea typeface="ＭＳ Ｐゴシック" pitchFamily="13" charset="-128"/>
              </a:rPr>
              <a:t>) multiplications, for a total of </a:t>
            </a:r>
            <a:r>
              <a:rPr lang="en-US" dirty="0" smtClean="0">
                <a:solidFill>
                  <a:srgbClr val="FF0000"/>
                </a:solidFill>
                <a:ea typeface="ＭＳ Ｐゴシック" pitchFamily="13" charset="-128"/>
              </a:rPr>
              <a:t>Theta(N</a:t>
            </a:r>
            <a:r>
              <a:rPr lang="en-US" baseline="30000" dirty="0" smtClean="0">
                <a:solidFill>
                  <a:srgbClr val="FF0000"/>
                </a:solidFill>
                <a:ea typeface="ＭＳ Ｐゴシック" pitchFamily="13" charset="-128"/>
              </a:rPr>
              <a:t>3</a:t>
            </a:r>
            <a:r>
              <a:rPr lang="en-US" dirty="0" smtClean="0">
                <a:solidFill>
                  <a:srgbClr val="FF0000"/>
                </a:solidFill>
                <a:ea typeface="ＭＳ Ｐゴシック" pitchFamily="13" charset="-128"/>
              </a:rPr>
              <a:t>) assuming </a:t>
            </a:r>
            <a:r>
              <a:rPr lang="en-US" dirty="0" err="1" smtClean="0">
                <a:solidFill>
                  <a:srgbClr val="FF0000"/>
                </a:solidFill>
                <a:ea typeface="ＭＳ Ｐゴシック" pitchFamily="13" charset="-128"/>
              </a:rPr>
              <a:t>Gradeschool</a:t>
            </a:r>
            <a:r>
              <a:rPr lang="en-US" dirty="0" smtClean="0">
                <a:solidFill>
                  <a:srgbClr val="FF0000"/>
                </a:solidFill>
                <a:ea typeface="ＭＳ Ｐゴシック" pitchFamily="13" charset="-128"/>
              </a:rPr>
              <a:t> is used</a:t>
            </a:r>
          </a:p>
          <a:p>
            <a:pPr marL="952500" lvl="1" indent="-495300"/>
            <a:r>
              <a:rPr lang="en-US" dirty="0" smtClean="0"/>
              <a:t>This is the dominant time for both encryption and decryption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RSA</a:t>
            </a:r>
            <a:endParaRPr lang="en-US" dirty="0"/>
          </a:p>
        </p:txBody>
      </p:sp>
      <p:sp>
        <p:nvSpPr>
          <p:cNvPr id="3" name="Content Placeholder 2"/>
          <p:cNvSpPr>
            <a:spLocks noGrp="1"/>
          </p:cNvSpPr>
          <p:nvPr>
            <p:ph idx="1"/>
          </p:nvPr>
        </p:nvSpPr>
        <p:spPr/>
        <p:txBody>
          <a:bodyPr>
            <a:normAutofit fontScale="92500" lnSpcReduction="20000"/>
          </a:bodyPr>
          <a:lstStyle/>
          <a:p>
            <a:pPr marL="571500" indent="-571500">
              <a:buFont typeface="Arial" pitchFamily="13" charset="0"/>
              <a:buAutoNum type="arabicParenR" startAt="3"/>
            </a:pPr>
            <a:r>
              <a:rPr lang="en-US" dirty="0" smtClean="0">
                <a:ea typeface="ＭＳ Ｐゴシック" pitchFamily="13" charset="-128"/>
                <a:cs typeface="ＭＳ Ｐゴシック" pitchFamily="13" charset="-128"/>
              </a:rPr>
              <a:t>How easily can RSA be broken?</a:t>
            </a:r>
          </a:p>
          <a:p>
            <a:pPr marL="571500" indent="-571500"/>
            <a:r>
              <a:rPr lang="en-US" dirty="0" smtClean="0">
                <a:ea typeface="ＭＳ Ｐゴシック" pitchFamily="13" charset="-128"/>
                <a:cs typeface="ＭＳ Ｐゴシック" pitchFamily="13" charset="-128"/>
              </a:rPr>
              <a:t>Recall that we have 3 values: E, D and N</a:t>
            </a:r>
          </a:p>
          <a:p>
            <a:pPr marL="952500" lvl="1" indent="-495300"/>
            <a:r>
              <a:rPr lang="en-US" dirty="0" smtClean="0"/>
              <a:t>Most obvious way of breaking RSA is to </a:t>
            </a:r>
            <a:r>
              <a:rPr lang="en-US" dirty="0" smtClean="0">
                <a:solidFill>
                  <a:srgbClr val="FF0000"/>
                </a:solidFill>
              </a:rPr>
              <a:t>factor N</a:t>
            </a:r>
            <a:endParaRPr lang="en-US" dirty="0" smtClean="0"/>
          </a:p>
          <a:p>
            <a:pPr marL="1333500" lvl="2" indent="-419100"/>
            <a:r>
              <a:rPr lang="en-US" dirty="0" smtClean="0">
                <a:ea typeface="ＭＳ Ｐゴシック" pitchFamily="13" charset="-128"/>
              </a:rPr>
              <a:t>Factoring N gives us X and Y (since N = XY)</a:t>
            </a:r>
          </a:p>
          <a:p>
            <a:pPr marL="1333500" lvl="2" indent="-419100"/>
            <a:r>
              <a:rPr lang="en-US" dirty="0" smtClean="0">
                <a:ea typeface="ＭＳ Ｐゴシック" pitchFamily="13" charset="-128"/>
              </a:rPr>
              <a:t>But PHI = (X-1)(Y-1)</a:t>
            </a:r>
          </a:p>
          <a:p>
            <a:pPr marL="1752600" lvl="3" indent="-381000"/>
            <a:r>
              <a:rPr lang="en-US" dirty="0" smtClean="0">
                <a:ea typeface="ＭＳ Ｐゴシック" pitchFamily="13" charset="-128"/>
              </a:rPr>
              <a:t>Once he/she knows PHI, cryptanalyst can determine D in the same way we generated D</a:t>
            </a:r>
          </a:p>
          <a:p>
            <a:pPr marL="1333500" lvl="2" indent="-419100"/>
            <a:r>
              <a:rPr lang="en-US" dirty="0" smtClean="0">
                <a:ea typeface="ＭＳ Ｐゴシック" pitchFamily="13" charset="-128"/>
              </a:rPr>
              <a:t>So is it feasible to factor N?</a:t>
            </a:r>
          </a:p>
          <a:p>
            <a:pPr marL="1752600" lvl="3" indent="-381000"/>
            <a:r>
              <a:rPr lang="en-US" dirty="0" smtClean="0">
                <a:ea typeface="ＭＳ Ｐゴシック" pitchFamily="13" charset="-128"/>
              </a:rPr>
              <a:t>There is no known polynomial-time factoring algorithm</a:t>
            </a:r>
          </a:p>
          <a:p>
            <a:pPr marL="1752600" lvl="3" indent="-381000"/>
            <a:r>
              <a:rPr lang="en-US" dirty="0" smtClean="0">
                <a:ea typeface="ＭＳ Ｐゴシック" pitchFamily="13" charset="-128"/>
              </a:rPr>
              <a:t>Thus, it will require exponential time to factor N</a:t>
            </a:r>
          </a:p>
          <a:p>
            <a:pPr marL="1752600" lvl="3" indent="-381000"/>
            <a:r>
              <a:rPr lang="en-US" dirty="0" smtClean="0">
                <a:ea typeface="ＭＳ Ｐゴシック" pitchFamily="13" charset="-128"/>
              </a:rPr>
              <a:t>But, with fast computers, it can be done</a:t>
            </a:r>
          </a:p>
          <a:p>
            <a:pPr marL="2171700" lvl="4" indent="-342900"/>
            <a:r>
              <a:rPr lang="en-US" dirty="0" smtClean="0">
                <a:ea typeface="ＭＳ Ｐゴシック" pitchFamily="13" charset="-128"/>
              </a:rPr>
              <a:t>Team factored a 768-bit or 232-decimal digit RSA number in 2009 – but computation was considerable</a:t>
            </a:r>
          </a:p>
          <a:p>
            <a:pPr marL="2171700" lvl="4" indent="-342900"/>
            <a:r>
              <a:rPr lang="en-US" dirty="0" smtClean="0">
                <a:ea typeface="ＭＳ Ｐゴシック" pitchFamily="13" charset="-128"/>
              </a:rPr>
              <a:t>See: </a:t>
            </a:r>
            <a:r>
              <a:rPr lang="en-US" dirty="0" smtClean="0">
                <a:ea typeface="ＭＳ Ｐゴシック" pitchFamily="13" charset="-128"/>
                <a:hlinkClick r:id="rId2"/>
              </a:rPr>
              <a:t>http://en.wikipedia.org/wiki/RSA_numbers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a:t>What is a cipher?</a:t>
            </a:r>
          </a:p>
        </p:txBody>
      </p:sp>
      <p:sp>
        <p:nvSpPr>
          <p:cNvPr id="17411" name="Rectangle 1027"/>
          <p:cNvSpPr>
            <a:spLocks noGrp="1" noChangeArrowheads="1"/>
          </p:cNvSpPr>
          <p:nvPr>
            <p:ph type="body" idx="1"/>
          </p:nvPr>
        </p:nvSpPr>
        <p:spPr/>
        <p:txBody>
          <a:bodyPr/>
          <a:lstStyle/>
          <a:p>
            <a:pPr eaLnBrk="1" hangingPunct="1">
              <a:lnSpc>
                <a:spcPct val="90000"/>
              </a:lnSpc>
            </a:pPr>
            <a:r>
              <a:rPr lang="en-US" sz="2800"/>
              <a:t/>
            </a:r>
            <a:br>
              <a:rPr lang="en-US" sz="2800"/>
            </a:br>
            <a:r>
              <a:rPr lang="en-US" sz="2800"/>
              <a:t>A </a:t>
            </a:r>
            <a:r>
              <a:rPr lang="en-US" sz="2800" i="1"/>
              <a:t>cipher</a:t>
            </a:r>
            <a:r>
              <a:rPr lang="en-US" sz="2800"/>
              <a:t> is a pair of functions f</a:t>
            </a:r>
            <a:r>
              <a:rPr lang="en-US" sz="2800" baseline="-25000"/>
              <a:t>k</a:t>
            </a:r>
            <a:r>
              <a:rPr lang="en-US" sz="2800"/>
              <a:t> and g</a:t>
            </a:r>
            <a:r>
              <a:rPr lang="en-US" sz="2800" baseline="-25000"/>
              <a:t>k’</a:t>
            </a:r>
            <a:r>
              <a:rPr lang="en-US" sz="2800"/>
              <a:t> that satisfy</a:t>
            </a:r>
            <a:br>
              <a:rPr lang="en-US" sz="2800"/>
            </a:br>
            <a:r>
              <a:rPr lang="en-US" sz="2800"/>
              <a:t>1)  f</a:t>
            </a:r>
            <a:r>
              <a:rPr lang="en-US" sz="2800" baseline="-25000"/>
              <a:t>k</a:t>
            </a:r>
            <a:r>
              <a:rPr lang="en-US" sz="2800"/>
              <a:t> takes a plaintext message S and encrypts it into ciphertext T using key k, denoted by </a:t>
            </a:r>
            <a:br>
              <a:rPr lang="en-US" sz="2800"/>
            </a:br>
            <a:r>
              <a:rPr lang="en-US" sz="2800"/>
              <a:t>f</a:t>
            </a:r>
            <a:r>
              <a:rPr lang="en-US" sz="2800" baseline="-25000"/>
              <a:t>k</a:t>
            </a:r>
            <a:r>
              <a:rPr lang="en-US" sz="2800"/>
              <a:t>(S) = T. </a:t>
            </a:r>
            <a:br>
              <a:rPr lang="en-US" sz="2800"/>
            </a:br>
            <a:r>
              <a:rPr lang="en-US" sz="2800"/>
              <a:t/>
            </a:r>
            <a:br>
              <a:rPr lang="en-US" sz="2800"/>
            </a:br>
            <a:r>
              <a:rPr lang="en-US" sz="2800"/>
              <a:t>2) g</a:t>
            </a:r>
            <a:r>
              <a:rPr lang="en-US" sz="2800" baseline="-25000"/>
              <a:t>k’</a:t>
            </a:r>
            <a:r>
              <a:rPr lang="en-US" sz="2800"/>
              <a:t> takes the ciphertext T and decrypts it into the plaintext S using the key k’, denoted by</a:t>
            </a:r>
            <a:br>
              <a:rPr lang="en-US" sz="2800"/>
            </a:br>
            <a:r>
              <a:rPr lang="en-US" sz="2800"/>
              <a:t>g</a:t>
            </a:r>
            <a:r>
              <a:rPr lang="en-US" sz="2800" baseline="-25000"/>
              <a:t>k’</a:t>
            </a:r>
            <a:r>
              <a:rPr lang="en-US" sz="2800"/>
              <a:t>(T) = S. </a:t>
            </a:r>
            <a:br>
              <a:rPr lang="en-US" sz="2800"/>
            </a:br>
            <a:endParaRPr lang="en-US" sz="2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RSA</a:t>
            </a:r>
            <a:endParaRPr lang="en-US" dirty="0"/>
          </a:p>
        </p:txBody>
      </p:sp>
      <p:sp>
        <p:nvSpPr>
          <p:cNvPr id="3" name="Content Placeholder 2"/>
          <p:cNvSpPr>
            <a:spLocks noGrp="1"/>
          </p:cNvSpPr>
          <p:nvPr>
            <p:ph idx="1"/>
          </p:nvPr>
        </p:nvSpPr>
        <p:spPr/>
        <p:txBody>
          <a:bodyPr>
            <a:normAutofit lnSpcReduction="10000"/>
          </a:bodyPr>
          <a:lstStyle/>
          <a:p>
            <a:pPr lvl="3"/>
            <a:r>
              <a:rPr lang="en-US" dirty="0" smtClean="0">
                <a:ea typeface="ＭＳ Ｐゴシック" pitchFamily="13" charset="-128"/>
              </a:rPr>
              <a:t>However, if we make N large enough, we can be pretty sure that factoring will not be possible</a:t>
            </a:r>
          </a:p>
          <a:p>
            <a:pPr lvl="3"/>
            <a:r>
              <a:rPr lang="en-US" dirty="0" smtClean="0">
                <a:ea typeface="ＭＳ Ｐゴシック" pitchFamily="13" charset="-128"/>
              </a:rPr>
              <a:t>RSA Security recommends 768 bits for moderate security, 1024 bits for normal corporate use and 2048 bits for extremely valuable keys that may be targeted</a:t>
            </a:r>
          </a:p>
          <a:p>
            <a:pPr lvl="3"/>
            <a:r>
              <a:rPr lang="en-US" dirty="0" smtClean="0">
                <a:ea typeface="ＭＳ Ｐゴシック" pitchFamily="13" charset="-128"/>
              </a:rPr>
              <a:t>An important thing to remember, is that since the factoring time is still exponential, doubling the size of the key will increase the time to factor it by many thousands/millions/billions of times</a:t>
            </a:r>
          </a:p>
          <a:p>
            <a:pPr lvl="4"/>
            <a:r>
              <a:rPr lang="en-US" dirty="0" smtClean="0">
                <a:ea typeface="ＭＳ Ｐゴシック" pitchFamily="13" charset="-128"/>
              </a:rPr>
              <a:t>Yet no one has proven that factoring requires exponential time (although it is widely believed).  If someone finds a polynomial factoring algorithm, RSA would be useless!</a:t>
            </a:r>
          </a:p>
          <a:p>
            <a:pPr lvl="3"/>
            <a:r>
              <a:rPr lang="en-US" dirty="0" smtClean="0">
                <a:ea typeface="ＭＳ Ｐゴシック" pitchFamily="13" charset="-128"/>
              </a:rPr>
              <a:t>But we should still be careful in choosing keys, and in how long we keep a key</a:t>
            </a:r>
          </a:p>
          <a:p>
            <a:pPr lvl="4"/>
            <a:r>
              <a:rPr lang="en-US" smtClean="0">
                <a:ea typeface="ＭＳ Ｐゴシック" pitchFamily="13" charset="-128"/>
              </a:rPr>
              <a:t>Some specific keys can be broken more easily</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Types of Ciphers</a:t>
            </a:r>
          </a:p>
        </p:txBody>
      </p:sp>
      <p:sp>
        <p:nvSpPr>
          <p:cNvPr id="422915" name="Rectangle 3"/>
          <p:cNvSpPr>
            <a:spLocks noGrp="1" noChangeArrowheads="1"/>
          </p:cNvSpPr>
          <p:nvPr>
            <p:ph type="body" idx="1"/>
          </p:nvPr>
        </p:nvSpPr>
        <p:spPr/>
        <p:txBody>
          <a:bodyPr/>
          <a:lstStyle/>
          <a:p>
            <a:pPr eaLnBrk="1" hangingPunct="1"/>
            <a:r>
              <a:rPr lang="en-US"/>
              <a:t>A cipher is called a </a:t>
            </a:r>
            <a:r>
              <a:rPr lang="en-US" i="1"/>
              <a:t>secret key cipher</a:t>
            </a:r>
            <a:r>
              <a:rPr lang="en-US"/>
              <a:t> when k=k’ or k’ is easily computable from k.</a:t>
            </a:r>
            <a:br>
              <a:rPr lang="en-US"/>
            </a:br>
            <a:endParaRPr lang="en-US"/>
          </a:p>
          <a:p>
            <a:pPr eaLnBrk="1" hangingPunct="1"/>
            <a:r>
              <a:rPr lang="en-US"/>
              <a:t>A cipher is called a </a:t>
            </a:r>
            <a:r>
              <a:rPr lang="en-US" i="1"/>
              <a:t>public key cipher</a:t>
            </a:r>
            <a:r>
              <a:rPr lang="en-US"/>
              <a:t> when k’ is extremely difficult to compute even when k is known.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2915">
                                            <p:txEl>
                                              <p:pRg st="0" end="0"/>
                                            </p:txEl>
                                          </p:spTgt>
                                        </p:tgtEl>
                                        <p:attrNameLst>
                                          <p:attrName>style.visibility</p:attrName>
                                        </p:attrNameLst>
                                      </p:cBhvr>
                                      <p:to>
                                        <p:strVal val="visible"/>
                                      </p:to>
                                    </p:set>
                                    <p:anim calcmode="lin" valueType="num">
                                      <p:cBhvr additive="base">
                                        <p:cTn id="7" dur="500" fill="hold"/>
                                        <p:tgtEl>
                                          <p:spTgt spid="422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2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2915">
                                            <p:txEl>
                                              <p:pRg st="1" end="1"/>
                                            </p:txEl>
                                          </p:spTgt>
                                        </p:tgtEl>
                                        <p:attrNameLst>
                                          <p:attrName>style.visibility</p:attrName>
                                        </p:attrNameLst>
                                      </p:cBhvr>
                                      <p:to>
                                        <p:strVal val="visible"/>
                                      </p:to>
                                    </p:set>
                                    <p:anim calcmode="lin" valueType="num">
                                      <p:cBhvr additive="base">
                                        <p:cTn id="13" dur="500" fill="hold"/>
                                        <p:tgtEl>
                                          <p:spTgt spid="422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29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autoUpdateAnimBg="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Review</a:t>
            </a:r>
          </a:p>
        </p:txBody>
      </p:sp>
      <p:sp>
        <p:nvSpPr>
          <p:cNvPr id="19459" name="Rectangle 3"/>
          <p:cNvSpPr>
            <a:spLocks noGrp="1" noChangeArrowheads="1"/>
          </p:cNvSpPr>
          <p:nvPr>
            <p:ph type="body" idx="1"/>
          </p:nvPr>
        </p:nvSpPr>
        <p:spPr/>
        <p:txBody>
          <a:bodyPr/>
          <a:lstStyle/>
          <a:p>
            <a:pPr eaLnBrk="1" hangingPunct="1"/>
            <a:r>
              <a:rPr lang="en-US">
                <a:sym typeface="Symbol" pitchFamily="13" charset="2"/>
              </a:rPr>
              <a:t>Let m be a positive integer, and x and y integers. x is said to be equivalent to y modulo m, if m divides (x – y). We denote this as</a:t>
            </a:r>
            <a:br>
              <a:rPr lang="en-US">
                <a:sym typeface="Symbol" pitchFamily="13" charset="2"/>
              </a:rPr>
            </a:br>
            <a:r>
              <a:rPr lang="en-US">
                <a:sym typeface="Symbol" pitchFamily="13" charset="2"/>
              </a:rPr>
              <a:t>                     </a:t>
            </a:r>
            <a:r>
              <a:rPr lang="en-US">
                <a:solidFill>
                  <a:srgbClr val="3366FF"/>
                </a:solidFill>
              </a:rPr>
              <a:t>x </a:t>
            </a:r>
            <a:r>
              <a:rPr lang="en-US">
                <a:solidFill>
                  <a:srgbClr val="3366FF"/>
                </a:solidFill>
                <a:sym typeface="Symbol" pitchFamily="13" charset="2"/>
              </a:rPr>
              <a:t> y (mod m)</a:t>
            </a:r>
          </a:p>
        </p:txBody>
      </p:sp>
      <p:sp>
        <p:nvSpPr>
          <p:cNvPr id="435204" name="Text Box 4"/>
          <p:cNvSpPr txBox="1">
            <a:spLocks noChangeArrowheads="1"/>
          </p:cNvSpPr>
          <p:nvPr/>
        </p:nvSpPr>
        <p:spPr bwMode="auto">
          <a:xfrm>
            <a:off x="1524000" y="4800600"/>
            <a:ext cx="5334000" cy="579438"/>
          </a:xfrm>
          <a:prstGeom prst="rect">
            <a:avLst/>
          </a:prstGeom>
          <a:noFill/>
          <a:ln w="9525">
            <a:noFill/>
            <a:miter lim="800000"/>
            <a:headEnd/>
            <a:tailEnd/>
          </a:ln>
        </p:spPr>
        <p:txBody>
          <a:bodyPr>
            <a:prstTxWarp prst="textNoShape">
              <a:avLst/>
            </a:prstTxWarp>
            <a:spAutoFit/>
          </a:bodyPr>
          <a:lstStyle/>
          <a:p>
            <a:pPr>
              <a:spcBef>
                <a:spcPct val="50000"/>
              </a:spcBef>
            </a:pPr>
            <a:r>
              <a:rPr lang="en-US">
                <a:solidFill>
                  <a:srgbClr val="FF0000"/>
                </a:solidFill>
              </a:rPr>
              <a:t>23 </a:t>
            </a:r>
            <a:r>
              <a:rPr lang="en-US" sz="3200">
                <a:solidFill>
                  <a:srgbClr val="FF0000"/>
                </a:solidFill>
                <a:sym typeface="Symbol" pitchFamily="13" charset="2"/>
              </a:rPr>
              <a:t></a:t>
            </a:r>
            <a:r>
              <a:rPr lang="en-US">
                <a:solidFill>
                  <a:srgbClr val="FF0000"/>
                </a:solidFill>
              </a:rPr>
              <a:t> 2 (mod 7)     since 7 divides (23 - 2)</a:t>
            </a:r>
          </a:p>
        </p:txBody>
      </p:sp>
      <p:sp>
        <p:nvSpPr>
          <p:cNvPr id="435205" name="Text Box 5"/>
          <p:cNvSpPr txBox="1">
            <a:spLocks noChangeArrowheads="1"/>
          </p:cNvSpPr>
          <p:nvPr/>
        </p:nvSpPr>
        <p:spPr bwMode="auto">
          <a:xfrm>
            <a:off x="1524000" y="5791200"/>
            <a:ext cx="5943600" cy="579438"/>
          </a:xfrm>
          <a:prstGeom prst="rect">
            <a:avLst/>
          </a:prstGeom>
          <a:noFill/>
          <a:ln w="9525">
            <a:noFill/>
            <a:miter lim="800000"/>
            <a:headEnd/>
            <a:tailEnd/>
          </a:ln>
        </p:spPr>
        <p:txBody>
          <a:bodyPr>
            <a:prstTxWarp prst="textNoShape">
              <a:avLst/>
            </a:prstTxWarp>
            <a:spAutoFit/>
          </a:bodyPr>
          <a:lstStyle/>
          <a:p>
            <a:pPr>
              <a:spcBef>
                <a:spcPct val="50000"/>
              </a:spcBef>
            </a:pPr>
            <a:r>
              <a:rPr lang="en-US">
                <a:solidFill>
                  <a:srgbClr val="FF0000"/>
                </a:solidFill>
              </a:rPr>
              <a:t>45 </a:t>
            </a:r>
            <a:r>
              <a:rPr lang="en-US" sz="3200">
                <a:solidFill>
                  <a:srgbClr val="FF0000"/>
                </a:solidFill>
                <a:sym typeface="Symbol" pitchFamily="13" charset="2"/>
              </a:rPr>
              <a:t></a:t>
            </a:r>
            <a:r>
              <a:rPr lang="en-US">
                <a:solidFill>
                  <a:srgbClr val="FF0000"/>
                </a:solidFill>
              </a:rPr>
              <a:t> -7 (mod 13)   since 13 divides (45 - -7)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 calcmode="lin" valueType="num">
                                      <p:cBhvr additive="base">
                                        <p:cTn id="7" dur="500" fill="hold"/>
                                        <p:tgtEl>
                                          <p:spTgt spid="435204"/>
                                        </p:tgtEl>
                                        <p:attrNameLst>
                                          <p:attrName>ppt_x</p:attrName>
                                        </p:attrNameLst>
                                      </p:cBhvr>
                                      <p:tavLst>
                                        <p:tav tm="0">
                                          <p:val>
                                            <p:strVal val="0-#ppt_w/2"/>
                                          </p:val>
                                        </p:tav>
                                        <p:tav tm="100000">
                                          <p:val>
                                            <p:strVal val="#ppt_x"/>
                                          </p:val>
                                        </p:tav>
                                      </p:tavLst>
                                    </p:anim>
                                    <p:anim calcmode="lin" valueType="num">
                                      <p:cBhvr additive="base">
                                        <p:cTn id="8" dur="500" fill="hold"/>
                                        <p:tgtEl>
                                          <p:spTgt spid="4352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5205"/>
                                        </p:tgtEl>
                                        <p:attrNameLst>
                                          <p:attrName>style.visibility</p:attrName>
                                        </p:attrNameLst>
                                      </p:cBhvr>
                                      <p:to>
                                        <p:strVal val="visible"/>
                                      </p:to>
                                    </p:set>
                                    <p:anim calcmode="lin" valueType="num">
                                      <p:cBhvr additive="base">
                                        <p:cTn id="13" dur="500" fill="hold"/>
                                        <p:tgtEl>
                                          <p:spTgt spid="435205"/>
                                        </p:tgtEl>
                                        <p:attrNameLst>
                                          <p:attrName>ppt_x</p:attrName>
                                        </p:attrNameLst>
                                      </p:cBhvr>
                                      <p:tavLst>
                                        <p:tav tm="0">
                                          <p:val>
                                            <p:strVal val="0-#ppt_w/2"/>
                                          </p:val>
                                        </p:tav>
                                        <p:tav tm="100000">
                                          <p:val>
                                            <p:strVal val="#ppt_x"/>
                                          </p:val>
                                        </p:tav>
                                      </p:tavLst>
                                    </p:anim>
                                    <p:anim calcmode="lin" valueType="num">
                                      <p:cBhvr additive="base">
                                        <p:cTn id="14" dur="500" fill="hold"/>
                                        <p:tgtEl>
                                          <p:spTgt spid="435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P spid="435205" grpId="0" autoUpdateAnimBg="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Review</a:t>
            </a:r>
          </a:p>
        </p:txBody>
      </p:sp>
      <p:sp>
        <p:nvSpPr>
          <p:cNvPr id="31747" name="Rectangle 3"/>
          <p:cNvSpPr>
            <a:spLocks noGrp="1" noChangeArrowheads="1"/>
          </p:cNvSpPr>
          <p:nvPr>
            <p:ph type="body" idx="1"/>
          </p:nvPr>
        </p:nvSpPr>
        <p:spPr/>
        <p:txBody>
          <a:bodyPr/>
          <a:lstStyle/>
          <a:p>
            <a:pPr eaLnBrk="1" hangingPunct="1"/>
            <a:r>
              <a:rPr lang="en-US"/>
              <a:t>Two integers are said to be </a:t>
            </a:r>
            <a:r>
              <a:rPr lang="en-US" i="1"/>
              <a:t>relatively prime</a:t>
            </a:r>
            <a:r>
              <a:rPr lang="en-US"/>
              <a:t> if their greatest common divisor is 1.</a:t>
            </a:r>
            <a:br>
              <a:rPr lang="en-US"/>
            </a:br>
            <a:r>
              <a:rPr lang="en-US"/>
              <a:t/>
            </a:r>
            <a:br>
              <a:rPr lang="en-US"/>
            </a:br>
            <a:endParaRPr lang="en-US">
              <a:solidFill>
                <a:srgbClr val="3366FF"/>
              </a:solidFill>
            </a:endParaRPr>
          </a:p>
        </p:txBody>
      </p:sp>
      <p:sp>
        <p:nvSpPr>
          <p:cNvPr id="431108" name="Text Box 4"/>
          <p:cNvSpPr txBox="1">
            <a:spLocks noChangeArrowheads="1"/>
          </p:cNvSpPr>
          <p:nvPr/>
        </p:nvSpPr>
        <p:spPr bwMode="auto">
          <a:xfrm>
            <a:off x="1447800" y="3886200"/>
            <a:ext cx="5376863" cy="944563"/>
          </a:xfrm>
          <a:prstGeom prst="rect">
            <a:avLst/>
          </a:prstGeom>
          <a:noFill/>
          <a:ln w="9525">
            <a:noFill/>
            <a:miter lim="800000"/>
            <a:headEnd/>
            <a:tailEnd/>
          </a:ln>
        </p:spPr>
        <p:txBody>
          <a:bodyPr wrap="none">
            <a:prstTxWarp prst="textNoShape">
              <a:avLst/>
            </a:prstTxWarp>
            <a:spAutoFit/>
          </a:bodyPr>
          <a:lstStyle/>
          <a:p>
            <a:pPr>
              <a:spcBef>
                <a:spcPct val="20000"/>
              </a:spcBef>
              <a:buClr>
                <a:schemeClr val="accent2"/>
              </a:buClr>
              <a:buFont typeface="Wingdings" pitchFamily="13" charset="2"/>
              <a:buNone/>
            </a:pPr>
            <a:r>
              <a:rPr lang="en-US" sz="3200">
                <a:solidFill>
                  <a:srgbClr val="3366FF"/>
                </a:solidFill>
              </a:rPr>
              <a:t>561 and 50 are relatively prime.</a:t>
            </a:r>
          </a:p>
          <a:p>
            <a:endParaRPr lang="en-US"/>
          </a:p>
        </p:txBody>
      </p:sp>
      <p:sp>
        <p:nvSpPr>
          <p:cNvPr id="431109" name="Text Box 5"/>
          <p:cNvSpPr txBox="1">
            <a:spLocks noChangeArrowheads="1"/>
          </p:cNvSpPr>
          <p:nvPr/>
        </p:nvSpPr>
        <p:spPr bwMode="auto">
          <a:xfrm>
            <a:off x="1447800" y="4876800"/>
            <a:ext cx="5997575" cy="944563"/>
          </a:xfrm>
          <a:prstGeom prst="rect">
            <a:avLst/>
          </a:prstGeom>
          <a:noFill/>
          <a:ln w="9525">
            <a:noFill/>
            <a:miter lim="800000"/>
            <a:headEnd/>
            <a:tailEnd/>
          </a:ln>
        </p:spPr>
        <p:txBody>
          <a:bodyPr wrap="none">
            <a:prstTxWarp prst="textNoShape">
              <a:avLst/>
            </a:prstTxWarp>
            <a:spAutoFit/>
          </a:bodyPr>
          <a:lstStyle/>
          <a:p>
            <a:pPr>
              <a:spcBef>
                <a:spcPct val="20000"/>
              </a:spcBef>
              <a:buClr>
                <a:schemeClr val="accent2"/>
              </a:buClr>
              <a:buFont typeface="Wingdings" pitchFamily="13" charset="2"/>
              <a:buNone/>
            </a:pPr>
            <a:r>
              <a:rPr lang="en-US" sz="3200">
                <a:solidFill>
                  <a:srgbClr val="3366FF"/>
                </a:solidFill>
              </a:rPr>
              <a:t>132 and 36 are not relatively prime.</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108"/>
                                        </p:tgtEl>
                                        <p:attrNameLst>
                                          <p:attrName>style.visibility</p:attrName>
                                        </p:attrNameLst>
                                      </p:cBhvr>
                                      <p:to>
                                        <p:strVal val="visible"/>
                                      </p:to>
                                    </p:set>
                                    <p:anim calcmode="lin" valueType="num">
                                      <p:cBhvr additive="base">
                                        <p:cTn id="7" dur="500" fill="hold"/>
                                        <p:tgtEl>
                                          <p:spTgt spid="431108"/>
                                        </p:tgtEl>
                                        <p:attrNameLst>
                                          <p:attrName>ppt_x</p:attrName>
                                        </p:attrNameLst>
                                      </p:cBhvr>
                                      <p:tavLst>
                                        <p:tav tm="0">
                                          <p:val>
                                            <p:strVal val="0-#ppt_w/2"/>
                                          </p:val>
                                        </p:tav>
                                        <p:tav tm="100000">
                                          <p:val>
                                            <p:strVal val="#ppt_x"/>
                                          </p:val>
                                        </p:tav>
                                      </p:tavLst>
                                    </p:anim>
                                    <p:anim calcmode="lin" valueType="num">
                                      <p:cBhvr additive="base">
                                        <p:cTn id="8" dur="500" fill="hold"/>
                                        <p:tgtEl>
                                          <p:spTgt spid="4311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1109"/>
                                        </p:tgtEl>
                                        <p:attrNameLst>
                                          <p:attrName>style.visibility</p:attrName>
                                        </p:attrNameLst>
                                      </p:cBhvr>
                                      <p:to>
                                        <p:strVal val="visible"/>
                                      </p:to>
                                    </p:set>
                                    <p:anim calcmode="lin" valueType="num">
                                      <p:cBhvr additive="base">
                                        <p:cTn id="13" dur="500" fill="hold"/>
                                        <p:tgtEl>
                                          <p:spTgt spid="431109"/>
                                        </p:tgtEl>
                                        <p:attrNameLst>
                                          <p:attrName>ppt_x</p:attrName>
                                        </p:attrNameLst>
                                      </p:cBhvr>
                                      <p:tavLst>
                                        <p:tav tm="0">
                                          <p:val>
                                            <p:strVal val="0-#ppt_w/2"/>
                                          </p:val>
                                        </p:tav>
                                        <p:tav tm="100000">
                                          <p:val>
                                            <p:strVal val="#ppt_x"/>
                                          </p:val>
                                        </p:tav>
                                      </p:tavLst>
                                    </p:anim>
                                    <p:anim calcmode="lin" valueType="num">
                                      <p:cBhvr additive="base">
                                        <p:cTn id="14" dur="500" fill="hold"/>
                                        <p:tgtEl>
                                          <p:spTgt spid="431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autoUpdateAnimBg="0"/>
      <p:bldP spid="431109" grpId="0" autoUpdateAnimBg="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The RSA Cipher</a:t>
            </a:r>
          </a:p>
        </p:txBody>
      </p:sp>
      <p:sp>
        <p:nvSpPr>
          <p:cNvPr id="26627" name="Rectangle 3"/>
          <p:cNvSpPr>
            <a:spLocks noGrp="1" noChangeArrowheads="1"/>
          </p:cNvSpPr>
          <p:nvPr>
            <p:ph type="body" idx="1"/>
          </p:nvPr>
        </p:nvSpPr>
        <p:spPr/>
        <p:txBody>
          <a:bodyPr/>
          <a:lstStyle/>
          <a:p>
            <a:pPr eaLnBrk="1" hangingPunct="1"/>
            <a:r>
              <a:rPr lang="en-US"/>
              <a:t>Ron Rivest, Adi Shamir, and Len Adleman created the RSA cipher in 1978.</a:t>
            </a:r>
          </a:p>
          <a:p>
            <a:pPr eaLnBrk="1" hangingPunct="1"/>
            <a:r>
              <a:rPr lang="en-US"/>
              <a:t>They were the first to patent their work.</a:t>
            </a:r>
          </a:p>
          <a:p>
            <a:pPr eaLnBrk="1" hangingPunct="1">
              <a:buFont typeface="Wingdings" pitchFamily="13" charset="2"/>
              <a:buNone/>
            </a:pPr>
            <a:r>
              <a:rPr lang="en-US"/>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eaLnBrk="1" hangingPunct="1"/>
            <a:r>
              <a:rPr lang="en-US"/>
              <a:t>Public Key Cipher</a:t>
            </a:r>
            <a:br>
              <a:rPr lang="en-US"/>
            </a:br>
            <a:r>
              <a:rPr lang="en-US"/>
              <a:t>(RSA)</a:t>
            </a:r>
          </a:p>
        </p:txBody>
      </p:sp>
      <p:sp>
        <p:nvSpPr>
          <p:cNvPr id="405507" name="Rectangle 3"/>
          <p:cNvSpPr>
            <a:spLocks noGrp="1" noChangeArrowheads="1"/>
          </p:cNvSpPr>
          <p:nvPr>
            <p:ph type="body" idx="1"/>
          </p:nvPr>
        </p:nvSpPr>
        <p:spPr/>
        <p:txBody>
          <a:bodyPr/>
          <a:lstStyle/>
          <a:p>
            <a:pPr eaLnBrk="1" hangingPunct="1">
              <a:lnSpc>
                <a:spcPct val="90000"/>
              </a:lnSpc>
            </a:pPr>
            <a:r>
              <a:rPr lang="en-US" sz="2800"/>
              <a:t>Anyone wishing to send messages using public key cryptography must produce a public key (used for encryption) and a private key (used for decryption).</a:t>
            </a:r>
          </a:p>
          <a:p>
            <a:pPr eaLnBrk="1" hangingPunct="1">
              <a:lnSpc>
                <a:spcPct val="90000"/>
              </a:lnSpc>
            </a:pPr>
            <a:r>
              <a:rPr lang="en-US" sz="2800"/>
              <a:t>Ron wants to participate in a network that Sandy participates in. Ron creates a public key and private key. He posts his public key for everyone on the network to see. Ron’s public key will be used by Sandy to encrypt messages she sends to Ron.  Ron will use his private key to decrypt the messages he receives from Sandy.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533400" y="838200"/>
            <a:ext cx="8305800" cy="4876800"/>
            <a:chOff x="1152" y="1392"/>
            <a:chExt cx="4320" cy="1920"/>
          </a:xfrm>
        </p:grpSpPr>
        <p:sp>
          <p:nvSpPr>
            <p:cNvPr id="28676" name="Rectangle 2"/>
            <p:cNvSpPr>
              <a:spLocks noChangeArrowheads="1"/>
            </p:cNvSpPr>
            <p:nvPr/>
          </p:nvSpPr>
          <p:spPr bwMode="auto">
            <a:xfrm>
              <a:off x="1152" y="1392"/>
              <a:ext cx="4320" cy="240"/>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r>
                <a:rPr lang="en-US"/>
                <a:t>     Name                                     Public Key</a:t>
              </a:r>
            </a:p>
          </p:txBody>
        </p:sp>
        <p:sp>
          <p:nvSpPr>
            <p:cNvPr id="28677" name="Rectangle 3"/>
            <p:cNvSpPr>
              <a:spLocks noChangeArrowheads="1"/>
            </p:cNvSpPr>
            <p:nvPr/>
          </p:nvSpPr>
          <p:spPr bwMode="auto">
            <a:xfrm>
              <a:off x="1152" y="1632"/>
              <a:ext cx="4320" cy="2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r>
                <a:rPr lang="en-US" dirty="0"/>
                <a:t>Ron                      </a:t>
              </a:r>
              <a:r>
                <a:rPr lang="en-US" dirty="0" smtClean="0"/>
                <a:t>                   13121311235912753192375134123</a:t>
              </a:r>
              <a:endParaRPr lang="en-US" dirty="0"/>
            </a:p>
          </p:txBody>
        </p:sp>
        <p:sp>
          <p:nvSpPr>
            <p:cNvPr id="28678" name="Rectangle 4"/>
            <p:cNvSpPr>
              <a:spLocks noChangeArrowheads="1"/>
            </p:cNvSpPr>
            <p:nvPr/>
          </p:nvSpPr>
          <p:spPr bwMode="auto">
            <a:xfrm>
              <a:off x="1152" y="1872"/>
              <a:ext cx="4320" cy="2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r>
                <a:rPr lang="en-US" dirty="0"/>
                <a:t>Sandy                   </a:t>
              </a:r>
              <a:r>
                <a:rPr lang="en-US" dirty="0" smtClean="0"/>
                <a:t>                  84228349645098236102631135768</a:t>
              </a:r>
              <a:endParaRPr lang="en-US" dirty="0"/>
            </a:p>
          </p:txBody>
        </p:sp>
        <p:sp>
          <p:nvSpPr>
            <p:cNvPr id="28679" name="Rectangle 5"/>
            <p:cNvSpPr>
              <a:spLocks noChangeArrowheads="1"/>
            </p:cNvSpPr>
            <p:nvPr/>
          </p:nvSpPr>
          <p:spPr bwMode="auto">
            <a:xfrm>
              <a:off x="1152" y="2112"/>
              <a:ext cx="4320" cy="2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r>
                <a:rPr lang="en-US" dirty="0"/>
                <a:t>Alan                     </a:t>
              </a:r>
              <a:r>
                <a:rPr lang="en-US" dirty="0" smtClean="0"/>
                <a:t>                   50917623910654427889012167540</a:t>
              </a:r>
              <a:endParaRPr lang="en-US" dirty="0"/>
            </a:p>
          </p:txBody>
        </p:sp>
        <p:sp>
          <p:nvSpPr>
            <p:cNvPr id="28680" name="Rectangle 6"/>
            <p:cNvSpPr>
              <a:spLocks noChangeArrowheads="1"/>
            </p:cNvSpPr>
            <p:nvPr/>
          </p:nvSpPr>
          <p:spPr bwMode="auto">
            <a:xfrm>
              <a:off x="1152" y="2352"/>
              <a:ext cx="4320" cy="2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r>
                <a:rPr lang="en-US" dirty="0"/>
                <a:t>Chloe                   </a:t>
              </a:r>
              <a:r>
                <a:rPr lang="en-US" dirty="0" smtClean="0"/>
                <a:t>                   30326540289475937292847110391</a:t>
              </a:r>
              <a:endParaRPr lang="en-US" dirty="0"/>
            </a:p>
          </p:txBody>
        </p:sp>
        <p:sp>
          <p:nvSpPr>
            <p:cNvPr id="28681" name="Rectangle 7"/>
            <p:cNvSpPr>
              <a:spLocks noChangeArrowheads="1"/>
            </p:cNvSpPr>
            <p:nvPr/>
          </p:nvSpPr>
          <p:spPr bwMode="auto">
            <a:xfrm>
              <a:off x="1152" y="2592"/>
              <a:ext cx="4320" cy="2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r>
                <a:rPr lang="en-US"/>
                <a:t>  …                                           …</a:t>
              </a:r>
            </a:p>
          </p:txBody>
        </p:sp>
        <p:sp>
          <p:nvSpPr>
            <p:cNvPr id="28682" name="Rectangle 8"/>
            <p:cNvSpPr>
              <a:spLocks noChangeArrowheads="1"/>
            </p:cNvSpPr>
            <p:nvPr/>
          </p:nvSpPr>
          <p:spPr bwMode="auto">
            <a:xfrm>
              <a:off x="1152" y="2832"/>
              <a:ext cx="4320" cy="2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r>
                <a:rPr lang="en-US"/>
                <a:t>  …                                           …</a:t>
              </a:r>
            </a:p>
          </p:txBody>
        </p:sp>
        <p:sp>
          <p:nvSpPr>
            <p:cNvPr id="28683" name="Rectangle 9"/>
            <p:cNvSpPr>
              <a:spLocks noChangeArrowheads="1"/>
            </p:cNvSpPr>
            <p:nvPr/>
          </p:nvSpPr>
          <p:spPr bwMode="auto">
            <a:xfrm>
              <a:off x="1152" y="3072"/>
              <a:ext cx="4320" cy="2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r>
                <a:rPr lang="en-US"/>
                <a:t>  …                                           …</a:t>
              </a:r>
            </a:p>
          </p:txBody>
        </p:sp>
      </p:grpSp>
      <p:sp>
        <p:nvSpPr>
          <p:cNvPr id="28675" name="Line 11"/>
          <p:cNvSpPr>
            <a:spLocks noChangeShapeType="1"/>
          </p:cNvSpPr>
          <p:nvPr/>
        </p:nvSpPr>
        <p:spPr bwMode="auto">
          <a:xfrm>
            <a:off x="2743200" y="838200"/>
            <a:ext cx="0" cy="4876800"/>
          </a:xfrm>
          <a:prstGeom prst="line">
            <a:avLst/>
          </a:prstGeom>
          <a:noFill/>
          <a:ln w="9525">
            <a:solidFill>
              <a:schemeClr val="tx1"/>
            </a:solidFill>
            <a:round/>
            <a:headEnd/>
            <a:tailEnd/>
          </a:ln>
        </p:spPr>
        <p:txBody>
          <a:bodyPr wrap="none">
            <a:prstTxWarp prst="textNoShape">
              <a:avLst/>
            </a:prstTxWarp>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TotalTime>
  <Words>2252</Words>
  <Application>Microsoft Macintosh PowerPoint</Application>
  <PresentationFormat>On-screen Show (4:3)</PresentationFormat>
  <Paragraphs>205</Paragraphs>
  <Slides>30</Slides>
  <Notes>3</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Office Theme</vt:lpstr>
      <vt:lpstr>Microsoft Equation</vt:lpstr>
      <vt:lpstr>RSA Encryption</vt:lpstr>
      <vt:lpstr>Communication Process</vt:lpstr>
      <vt:lpstr>What is a cipher?</vt:lpstr>
      <vt:lpstr>Types of Ciphers</vt:lpstr>
      <vt:lpstr>Review</vt:lpstr>
      <vt:lpstr>Review</vt:lpstr>
      <vt:lpstr>The RSA Cipher</vt:lpstr>
      <vt:lpstr>Public Key Cipher (RSA)</vt:lpstr>
      <vt:lpstr>Slide 9</vt:lpstr>
      <vt:lpstr>How does Ron create his public and private keys?</vt:lpstr>
      <vt:lpstr>Creating Keys Example</vt:lpstr>
      <vt:lpstr>Sending a Message</vt:lpstr>
      <vt:lpstr>Public Key (n=258079, e=191)</vt:lpstr>
      <vt:lpstr>Encrypt  Plain Text</vt:lpstr>
      <vt:lpstr>Receiving a Message</vt:lpstr>
      <vt:lpstr>Decrypt  Cipher Text</vt:lpstr>
      <vt:lpstr>Example</vt:lpstr>
      <vt:lpstr>Complexity</vt:lpstr>
      <vt:lpstr>Typical n</vt:lpstr>
      <vt:lpstr>How to compute Ab mod c by hand</vt:lpstr>
      <vt:lpstr>Is RSA Feasible?</vt:lpstr>
      <vt:lpstr>Is RSA Feasible?</vt:lpstr>
      <vt:lpstr>Random Prime Distribution</vt:lpstr>
      <vt:lpstr>Random Prime Distribution</vt:lpstr>
      <vt:lpstr>Random Prime Distribution</vt:lpstr>
      <vt:lpstr>Random Prime Distribution</vt:lpstr>
      <vt:lpstr>Random Prime Distribution</vt:lpstr>
      <vt:lpstr>Time to Run RSA</vt:lpstr>
      <vt:lpstr>Breaking RSA</vt:lpstr>
      <vt:lpstr>Breaking RSA</vt:lpstr>
    </vt:vector>
  </TitlesOfParts>
  <Company>University of Pittsburgh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 Encryption</dc:title>
  <dc:creator>George Novacky</dc:creator>
  <cp:lastModifiedBy>George Novacky</cp:lastModifiedBy>
  <cp:revision>35</cp:revision>
  <dcterms:created xsi:type="dcterms:W3CDTF">2013-11-17T22:26:59Z</dcterms:created>
  <dcterms:modified xsi:type="dcterms:W3CDTF">2013-11-18T01:29:46Z</dcterms:modified>
</cp:coreProperties>
</file>