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2" r:id="rId9"/>
    <p:sldId id="263" r:id="rId10"/>
    <p:sldId id="264" r:id="rId11"/>
    <p:sldId id="265" r:id="rId12"/>
    <p:sldId id="266" r:id="rId13"/>
    <p:sldId id="281" r:id="rId14"/>
    <p:sldId id="267" r:id="rId15"/>
    <p:sldId id="268" r:id="rId16"/>
    <p:sldId id="270" r:id="rId17"/>
    <p:sldId id="271" r:id="rId18"/>
    <p:sldId id="273" r:id="rId19"/>
    <p:sldId id="274" r:id="rId20"/>
    <p:sldId id="275" r:id="rId21"/>
    <p:sldId id="272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9061" autoAdjust="0"/>
  </p:normalViewPr>
  <p:slideViewPr>
    <p:cSldViewPr snapToGrid="0" snapToObjects="1">
      <p:cViewPr varScale="1">
        <p:scale>
          <a:sx n="126" d="100"/>
          <a:sy n="126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75A2B-9501-0A48-AD0D-13BCAF2B3DBB}" type="datetimeFigureOut">
              <a:rPr lang="en-US" smtClean="0"/>
              <a:pPr/>
              <a:t>11/14/13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58270-96C8-4949-AC25-91C13D299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 </a:t>
            </a:r>
            <a:endParaRPr lang="en-US" sz="1400" dirty="0">
              <a:latin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58270-96C8-4949-AC25-91C13D29900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Note the implications of this equation:</a:t>
            </a:r>
          </a:p>
          <a:p>
            <a:endParaRPr lang="en-US" dirty="0" smtClean="0"/>
          </a:p>
          <a:p>
            <a:r>
              <a:rPr lang="en-US" dirty="0" smtClean="0"/>
              <a:t>      a) The multiplication of 2 N-bit integers is being </a:t>
            </a:r>
          </a:p>
          <a:p>
            <a:endParaRPr lang="en-US" dirty="0" smtClean="0"/>
          </a:p>
          <a:p>
            <a:r>
              <a:rPr lang="en-US" dirty="0" smtClean="0"/>
              <a:t>         defined in terms of 4 multiplications of N/2 bit </a:t>
            </a:r>
          </a:p>
          <a:p>
            <a:endParaRPr lang="en-US" dirty="0" smtClean="0"/>
          </a:p>
          <a:p>
            <a:r>
              <a:rPr lang="en-US" dirty="0" smtClean="0"/>
              <a:t>         integers.</a:t>
            </a:r>
          </a:p>
          <a:p>
            <a:endParaRPr lang="en-US" dirty="0" smtClean="0"/>
          </a:p>
          <a:p>
            <a:r>
              <a:rPr lang="en-US" dirty="0" smtClean="0"/>
              <a:t>   </a:t>
            </a:r>
          </a:p>
          <a:p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err="1" smtClean="0"/>
              <a:t>b)Some</a:t>
            </a:r>
            <a:r>
              <a:rPr lang="en-US" dirty="0" smtClean="0"/>
              <a:t> additions of ~N bit integers</a:t>
            </a:r>
          </a:p>
          <a:p>
            <a:endParaRPr lang="en-US" dirty="0" smtClean="0"/>
          </a:p>
          <a:p>
            <a:r>
              <a:rPr lang="en-US" dirty="0" smtClean="0"/>
              <a:t>      </a:t>
            </a:r>
          </a:p>
          <a:p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err="1" smtClean="0"/>
              <a:t>c</a:t>
            </a:r>
            <a:r>
              <a:rPr lang="en-US" dirty="0" smtClean="0"/>
              <a:t>) Some shifts (up to N positions)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We can form the following recurrence:</a:t>
            </a:r>
          </a:p>
          <a:p>
            <a:endParaRPr lang="en-US" dirty="0" smtClean="0"/>
          </a:p>
          <a:p>
            <a:r>
              <a:rPr lang="en-US" dirty="0" smtClean="0"/>
              <a:t>   </a:t>
            </a:r>
          </a:p>
          <a:p>
            <a:endParaRPr lang="en-US" dirty="0" smtClean="0"/>
          </a:p>
          <a:p>
            <a:r>
              <a:rPr lang="en-US" dirty="0" smtClean="0"/>
              <a:t>        T(N) = 4T(N/2) + </a:t>
            </a:r>
            <a:r>
              <a:rPr lang="en-US" dirty="0" err="1" smtClean="0"/>
              <a:t>Theta(N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</a:p>
          <a:p>
            <a:endParaRPr lang="en-US" dirty="0" smtClean="0"/>
          </a:p>
          <a:p>
            <a:r>
              <a:rPr lang="en-US" dirty="0" smtClean="0"/>
              <a:t>   The solution is Theta(N^2) -- the same as grade School Multiplication.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58270-96C8-4949-AC25-91C13D29900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BD04-6615-884D-99FD-88D77CC564F8}" type="datetimeFigureOut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0CE0-B9FB-D34B-B401-5475EB730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BD04-6615-884D-99FD-88D77CC564F8}" type="datetimeFigureOut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0CE0-B9FB-D34B-B401-5475EB730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BD04-6615-884D-99FD-88D77CC564F8}" type="datetimeFigureOut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0CE0-B9FB-D34B-B401-5475EB730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BD04-6615-884D-99FD-88D77CC564F8}" type="datetimeFigureOut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0CE0-B9FB-D34B-B401-5475EB730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BD04-6615-884D-99FD-88D77CC564F8}" type="datetimeFigureOut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0CE0-B9FB-D34B-B401-5475EB730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BD04-6615-884D-99FD-88D77CC564F8}" type="datetimeFigureOut">
              <a:rPr lang="en-US" smtClean="0"/>
              <a:pPr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0CE0-B9FB-D34B-B401-5475EB730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BD04-6615-884D-99FD-88D77CC564F8}" type="datetimeFigureOut">
              <a:rPr lang="en-US" smtClean="0"/>
              <a:pPr/>
              <a:t>11/14/13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0CE0-B9FB-D34B-B401-5475EB730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BD04-6615-884D-99FD-88D77CC564F8}" type="datetimeFigureOut">
              <a:rPr lang="en-US" smtClean="0"/>
              <a:pPr/>
              <a:t>11/14/13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0CE0-B9FB-D34B-B401-5475EB730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BD04-6615-884D-99FD-88D77CC564F8}" type="datetimeFigureOut">
              <a:rPr lang="en-US" smtClean="0"/>
              <a:pPr/>
              <a:t>11/14/13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0CE0-B9FB-D34B-B401-5475EB730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BD04-6615-884D-99FD-88D77CC564F8}" type="datetimeFigureOut">
              <a:rPr lang="en-US" smtClean="0"/>
              <a:pPr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0CE0-B9FB-D34B-B401-5475EB730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BD04-6615-884D-99FD-88D77CC564F8}" type="datetimeFigureOut">
              <a:rPr lang="en-US" smtClean="0"/>
              <a:pPr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0CE0-B9FB-D34B-B401-5475EB730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DBD04-6615-884D-99FD-88D77CC564F8}" type="datetimeFigureOut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A0CE0-B9FB-D34B-B401-5475EB730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RSA Encryption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Karatsuba’s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can reduce the number of recursive calls needed for the divide and conquer algorithm, perhaps we can improve the run-time.</a:t>
            </a:r>
            <a:br>
              <a:rPr lang="en-US" dirty="0" smtClean="0"/>
            </a:br>
            <a:r>
              <a:rPr lang="en-US" dirty="0" smtClean="0"/>
              <a:t>2</a:t>
            </a:r>
            <a:r>
              <a:rPr lang="en-US" baseline="30000" dirty="0" smtClean="0"/>
              <a:t>N </a:t>
            </a:r>
            <a:r>
              <a:rPr lang="en-US" dirty="0" smtClean="0"/>
              <a:t>(X</a:t>
            </a:r>
            <a:r>
              <a:rPr lang="en-US" baseline="-25000" dirty="0" smtClean="0"/>
              <a:t>H</a:t>
            </a:r>
            <a:r>
              <a:rPr lang="en-US" dirty="0" smtClean="0"/>
              <a:t>* Y</a:t>
            </a:r>
            <a:r>
              <a:rPr lang="en-US" baseline="-25000" dirty="0" smtClean="0"/>
              <a:t>H</a:t>
            </a:r>
            <a:r>
              <a:rPr lang="en-US" dirty="0" smtClean="0"/>
              <a:t>) + 2</a:t>
            </a:r>
            <a:r>
              <a:rPr lang="en-US" baseline="30000" dirty="0" smtClean="0"/>
              <a:t>N/2 </a:t>
            </a:r>
            <a:r>
              <a:rPr lang="en-US" dirty="0" smtClean="0"/>
              <a:t>(X</a:t>
            </a:r>
            <a:r>
              <a:rPr lang="en-US" baseline="-25000" dirty="0" smtClean="0"/>
              <a:t>H</a:t>
            </a:r>
            <a:r>
              <a:rPr lang="en-US" dirty="0" smtClean="0"/>
              <a:t>* Y</a:t>
            </a:r>
            <a:r>
              <a:rPr lang="en-US" baseline="-25000" dirty="0" smtClean="0"/>
              <a:t>L</a:t>
            </a:r>
            <a:r>
              <a:rPr lang="en-US" dirty="0" smtClean="0"/>
              <a:t>+ X</a:t>
            </a:r>
            <a:r>
              <a:rPr lang="en-US" baseline="-25000" dirty="0" smtClean="0"/>
              <a:t>L</a:t>
            </a:r>
            <a:r>
              <a:rPr lang="en-US" dirty="0" smtClean="0"/>
              <a:t>* Y</a:t>
            </a:r>
            <a:r>
              <a:rPr lang="en-US" baseline="-25000" dirty="0" smtClean="0"/>
              <a:t>H</a:t>
            </a:r>
            <a:r>
              <a:rPr lang="en-US" dirty="0" smtClean="0"/>
              <a:t>) + X</a:t>
            </a:r>
            <a:r>
              <a:rPr lang="en-US" baseline="-25000" dirty="0" smtClean="0"/>
              <a:t>L</a:t>
            </a:r>
            <a:r>
              <a:rPr lang="en-US" dirty="0" smtClean="0"/>
              <a:t>* Y</a:t>
            </a:r>
            <a:r>
              <a:rPr lang="en-US" baseline="-25000" dirty="0" smtClean="0"/>
              <a:t>L</a:t>
            </a:r>
            <a:br>
              <a:rPr lang="en-US" baseline="-25000" dirty="0" smtClean="0"/>
            </a:br>
            <a:endParaRPr lang="en-US" baseline="-25000" dirty="0" smtClean="0"/>
          </a:p>
          <a:p>
            <a:r>
              <a:rPr lang="en-US" dirty="0" smtClean="0"/>
              <a:t>The four multiplications are listed above. Note we don't need M2 and M3 we only need their sum.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10811" y="3687104"/>
            <a:ext cx="5633884" cy="402108"/>
            <a:chOff x="1646903" y="4170514"/>
            <a:chExt cx="5633884" cy="402108"/>
          </a:xfrm>
        </p:grpSpPr>
        <p:sp>
          <p:nvSpPr>
            <p:cNvPr id="4" name="TextBox 3"/>
            <p:cNvSpPr txBox="1"/>
            <p:nvPr/>
          </p:nvSpPr>
          <p:spPr>
            <a:xfrm>
              <a:off x="1646903" y="4203290"/>
              <a:ext cx="491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77110" y="4171024"/>
              <a:ext cx="491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22529" y="4170514"/>
              <a:ext cx="491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89174" y="4171024"/>
              <a:ext cx="491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M4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Karatsuba’s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16" y="1600200"/>
            <a:ext cx="9037484" cy="4525963"/>
          </a:xfrm>
        </p:spPr>
        <p:txBody>
          <a:bodyPr/>
          <a:lstStyle/>
          <a:p>
            <a:r>
              <a:rPr lang="en-US" dirty="0" smtClean="0"/>
              <a:t>(X</a:t>
            </a:r>
            <a:r>
              <a:rPr lang="en-US" baseline="-25000" dirty="0" smtClean="0"/>
              <a:t>H</a:t>
            </a:r>
            <a:r>
              <a:rPr lang="en-US" dirty="0" smtClean="0"/>
              <a:t> + X</a:t>
            </a:r>
            <a:r>
              <a:rPr lang="en-US" baseline="-25000" dirty="0" smtClean="0"/>
              <a:t>L</a:t>
            </a:r>
            <a:r>
              <a:rPr lang="en-US" dirty="0" smtClean="0"/>
              <a:t>) * (Y</a:t>
            </a:r>
            <a:r>
              <a:rPr lang="en-US" baseline="-25000" dirty="0" smtClean="0"/>
              <a:t>H</a:t>
            </a:r>
            <a:r>
              <a:rPr lang="en-US" dirty="0" smtClean="0"/>
              <a:t> + Y</a:t>
            </a:r>
            <a:r>
              <a:rPr lang="en-US" baseline="-25000" dirty="0" smtClean="0"/>
              <a:t>L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 X</a:t>
            </a:r>
            <a:r>
              <a:rPr lang="en-US" baseline="-25000" dirty="0" smtClean="0"/>
              <a:t>H</a:t>
            </a:r>
            <a:r>
              <a:rPr lang="en-US" dirty="0" smtClean="0"/>
              <a:t> * Y</a:t>
            </a:r>
            <a:r>
              <a:rPr lang="en-US" baseline="-25000" dirty="0" smtClean="0"/>
              <a:t>H</a:t>
            </a:r>
            <a:r>
              <a:rPr lang="en-US" dirty="0" smtClean="0"/>
              <a:t> + X</a:t>
            </a:r>
            <a:r>
              <a:rPr lang="en-US" baseline="-25000" dirty="0" smtClean="0"/>
              <a:t>H</a:t>
            </a:r>
            <a:r>
              <a:rPr lang="en-US" dirty="0" smtClean="0"/>
              <a:t> * Y</a:t>
            </a:r>
            <a:r>
              <a:rPr lang="en-US" baseline="-25000" dirty="0" smtClean="0"/>
              <a:t>L</a:t>
            </a:r>
            <a:r>
              <a:rPr lang="en-US" dirty="0" smtClean="0"/>
              <a:t> + X</a:t>
            </a:r>
            <a:r>
              <a:rPr lang="en-US" baseline="-25000" dirty="0" smtClean="0"/>
              <a:t>L</a:t>
            </a:r>
            <a:r>
              <a:rPr lang="en-US" dirty="0" smtClean="0"/>
              <a:t> * Y</a:t>
            </a:r>
            <a:r>
              <a:rPr lang="en-US" baseline="-25000" dirty="0" smtClean="0"/>
              <a:t>H</a:t>
            </a:r>
            <a:r>
              <a:rPr lang="en-US" dirty="0" smtClean="0"/>
              <a:t> + X</a:t>
            </a:r>
            <a:r>
              <a:rPr lang="en-US" baseline="-25000" dirty="0" smtClean="0"/>
              <a:t>L</a:t>
            </a:r>
            <a:r>
              <a:rPr lang="en-US" dirty="0" smtClean="0"/>
              <a:t> * Y</a:t>
            </a:r>
            <a:r>
              <a:rPr lang="en-US" baseline="-25000" dirty="0" smtClean="0"/>
              <a:t>L</a:t>
            </a:r>
            <a:br>
              <a:rPr lang="en-US" baseline="-25000" dirty="0" smtClean="0"/>
            </a:br>
            <a:r>
              <a:rPr lang="en-US" baseline="-25000" dirty="0" smtClean="0"/>
              <a:t/>
            </a:r>
            <a:br>
              <a:rPr lang="en-US" baseline="-25000" dirty="0" smtClean="0"/>
            </a:b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X</a:t>
            </a:r>
            <a:r>
              <a:rPr lang="en-US" baseline="-25000" dirty="0" smtClean="0"/>
              <a:t>H</a:t>
            </a:r>
            <a:r>
              <a:rPr lang="en-US" dirty="0" smtClean="0"/>
              <a:t> * Y</a:t>
            </a:r>
            <a:r>
              <a:rPr lang="en-US" baseline="-25000" dirty="0" smtClean="0"/>
              <a:t>L</a:t>
            </a:r>
            <a:r>
              <a:rPr lang="en-US" dirty="0" smtClean="0"/>
              <a:t> + X</a:t>
            </a:r>
            <a:r>
              <a:rPr lang="en-US" baseline="-25000" dirty="0" smtClean="0"/>
              <a:t>L</a:t>
            </a:r>
            <a:r>
              <a:rPr lang="en-US" dirty="0" smtClean="0"/>
              <a:t> * Y</a:t>
            </a:r>
            <a:r>
              <a:rPr lang="en-US" baseline="-25000" dirty="0" smtClean="0"/>
              <a:t>H</a:t>
            </a:r>
            <a:r>
              <a:rPr lang="en-US" dirty="0" smtClean="0"/>
              <a:t> = (X</a:t>
            </a:r>
            <a:r>
              <a:rPr lang="en-US" baseline="-25000" dirty="0" smtClean="0"/>
              <a:t>H</a:t>
            </a:r>
            <a:r>
              <a:rPr lang="en-US" dirty="0" smtClean="0"/>
              <a:t> + X</a:t>
            </a:r>
            <a:r>
              <a:rPr lang="en-US" baseline="-25000" dirty="0" smtClean="0"/>
              <a:t>L</a:t>
            </a:r>
            <a:r>
              <a:rPr lang="en-US" dirty="0" smtClean="0"/>
              <a:t>) * (Y</a:t>
            </a:r>
            <a:r>
              <a:rPr lang="en-US" baseline="-25000" dirty="0" smtClean="0"/>
              <a:t>H</a:t>
            </a:r>
            <a:r>
              <a:rPr lang="en-US" dirty="0" smtClean="0"/>
              <a:t> + Y</a:t>
            </a:r>
            <a:r>
              <a:rPr lang="en-US" baseline="-25000" dirty="0" smtClean="0"/>
              <a:t>L</a:t>
            </a:r>
            <a:r>
              <a:rPr lang="en-US" dirty="0" smtClean="0"/>
              <a:t>) -  X</a:t>
            </a:r>
            <a:r>
              <a:rPr lang="en-US" baseline="-25000" dirty="0" smtClean="0"/>
              <a:t>H</a:t>
            </a:r>
            <a:r>
              <a:rPr lang="en-US" dirty="0" smtClean="0"/>
              <a:t>* Y</a:t>
            </a:r>
            <a:r>
              <a:rPr lang="en-US" baseline="-25000" dirty="0" smtClean="0"/>
              <a:t>H</a:t>
            </a:r>
            <a:r>
              <a:rPr lang="en-US" dirty="0" smtClean="0"/>
              <a:t> - </a:t>
            </a:r>
            <a:r>
              <a:rPr lang="en-US" dirty="0" smtClean="0"/>
              <a:t>X</a:t>
            </a:r>
            <a:r>
              <a:rPr lang="en-US" baseline="-25000" dirty="0" smtClean="0"/>
              <a:t>L</a:t>
            </a:r>
            <a:r>
              <a:rPr lang="en-US" dirty="0" smtClean="0"/>
              <a:t> * Y</a:t>
            </a:r>
            <a:r>
              <a:rPr lang="en-US" baseline="-25000" dirty="0" smtClean="0"/>
              <a:t>L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1251961" y="3195486"/>
            <a:ext cx="4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9404" y="3162710"/>
            <a:ext cx="4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2316" y="3195486"/>
            <a:ext cx="4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45338" y="3195486"/>
            <a:ext cx="4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7484" y="2139138"/>
            <a:ext cx="312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Solve to M2 + M3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4531032"/>
            <a:ext cx="4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56618" y="4531032"/>
            <a:ext cx="4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21948" y="4531032"/>
            <a:ext cx="4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49226" y="4531032"/>
            <a:ext cx="4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08122" y="4531032"/>
            <a:ext cx="4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4839" y="3704106"/>
            <a:ext cx="8939161" cy="1196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66645" y="5874774"/>
            <a:ext cx="5039032" cy="36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T(N) = 3T(N/2) + Θ(N)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7484" y="5921244"/>
            <a:ext cx="281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T(N) = N </a:t>
            </a:r>
            <a:r>
              <a:rPr lang="en-US" baseline="30000" dirty="0" err="1" smtClean="0"/>
              <a:t>lg</a:t>
            </a:r>
            <a:r>
              <a:rPr lang="en-US" baseline="30000" dirty="0" smtClean="0"/>
              <a:t> 3</a:t>
            </a:r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animBg="1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 Still?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 – Fast Fourier Transform (FFT)</a:t>
            </a:r>
          </a:p>
          <a:p>
            <a:r>
              <a:rPr lang="en-US" dirty="0" smtClean="0"/>
              <a:t>Θ(N </a:t>
            </a:r>
            <a:r>
              <a:rPr lang="en-US" dirty="0" err="1" smtClean="0"/>
              <a:t>lgN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1-14 at 7.50.1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053"/>
            <a:ext cx="9144000" cy="63338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Exponentiation X</a:t>
            </a:r>
            <a:r>
              <a:rPr lang="en-US" baseline="30000" dirty="0" smtClean="0"/>
              <a:t>Y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Natural approach: simple for-loop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This seems ok one for-loop and a single multiplication inside is it linear?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2602245"/>
            <a:ext cx="9144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</a:rPr>
              <a:t>BigInteger</a:t>
            </a:r>
            <a:r>
              <a:rPr lang="en-US" dirty="0" smtClean="0">
                <a:latin typeface="Courier New"/>
              </a:rPr>
              <a:t> </a:t>
            </a:r>
            <a:r>
              <a:rPr lang="en-US" dirty="0" err="1" smtClean="0">
                <a:latin typeface="Courier New"/>
              </a:rPr>
              <a:t>ans</a:t>
            </a:r>
            <a:r>
              <a:rPr lang="en-US" dirty="0" smtClean="0">
                <a:latin typeface="Courier New"/>
              </a:rPr>
              <a:t> = </a:t>
            </a:r>
            <a:r>
              <a:rPr lang="en-US" dirty="0" err="1" smtClean="0">
                <a:latin typeface="Courier New"/>
              </a:rPr>
              <a:t>BigInteger.ONE</a:t>
            </a:r>
            <a:r>
              <a:rPr lang="en-US" dirty="0" smtClean="0">
                <a:latin typeface="Courier New"/>
              </a:rPr>
              <a:t>;</a:t>
            </a:r>
          </a:p>
          <a:p>
            <a:r>
              <a:rPr lang="en-US" dirty="0" err="1" smtClean="0">
                <a:latin typeface="Courier New"/>
              </a:rPr>
              <a:t>BigInteger</a:t>
            </a:r>
            <a:r>
              <a:rPr lang="en-US" dirty="0" smtClean="0">
                <a:latin typeface="Courier New"/>
              </a:rPr>
              <a:t> </a:t>
            </a:r>
            <a:r>
              <a:rPr lang="en-US" dirty="0" err="1" smtClean="0">
                <a:latin typeface="Courier New"/>
              </a:rPr>
              <a:t>ctr</a:t>
            </a:r>
            <a:r>
              <a:rPr lang="en-US" dirty="0" smtClean="0">
                <a:latin typeface="Courier New"/>
              </a:rPr>
              <a:t>;</a:t>
            </a:r>
            <a:br>
              <a:rPr lang="en-US" dirty="0" smtClean="0">
                <a:latin typeface="Courier New"/>
              </a:rPr>
            </a:br>
            <a:r>
              <a:rPr lang="en-US" dirty="0" err="1" smtClean="0">
                <a:latin typeface="Courier New"/>
              </a:rPr>
              <a:t>BigInteger</a:t>
            </a:r>
            <a:r>
              <a:rPr lang="en-US" dirty="0" smtClean="0">
                <a:latin typeface="Courier New"/>
              </a:rPr>
              <a:t> one = </a:t>
            </a:r>
            <a:r>
              <a:rPr lang="en-US" dirty="0" err="1" smtClean="0">
                <a:latin typeface="Courier New"/>
              </a:rPr>
              <a:t>BigInteger.ONE</a:t>
            </a:r>
            <a:r>
              <a:rPr lang="en-US" dirty="0" smtClean="0">
                <a:latin typeface="Courier New"/>
              </a:rPr>
              <a:t>;</a:t>
            </a:r>
          </a:p>
          <a:p>
            <a:endParaRPr lang="en-US" dirty="0" smtClean="0">
              <a:latin typeface="Courier New"/>
            </a:endParaRPr>
          </a:p>
          <a:p>
            <a:r>
              <a:rPr lang="en-US" dirty="0" smtClean="0">
                <a:latin typeface="Courier New"/>
              </a:rPr>
              <a:t>for (</a:t>
            </a:r>
            <a:r>
              <a:rPr lang="en-US" dirty="0" err="1" smtClean="0">
                <a:latin typeface="Courier New"/>
              </a:rPr>
              <a:t>ctr</a:t>
            </a:r>
            <a:r>
              <a:rPr lang="en-US" dirty="0" smtClean="0">
                <a:latin typeface="Courier New"/>
              </a:rPr>
              <a:t> = one; </a:t>
            </a:r>
            <a:r>
              <a:rPr lang="en-US" dirty="0" err="1" smtClean="0">
                <a:latin typeface="Courier New"/>
              </a:rPr>
              <a:t>ctr.compareTo(Y</a:t>
            </a:r>
            <a:r>
              <a:rPr lang="en-US" dirty="0" smtClean="0">
                <a:latin typeface="Courier New"/>
              </a:rPr>
              <a:t>)&lt;=0; </a:t>
            </a:r>
            <a:r>
              <a:rPr lang="en-US" dirty="0" err="1" smtClean="0">
                <a:latin typeface="Courier New"/>
              </a:rPr>
              <a:t>ctr</a:t>
            </a:r>
            <a:r>
              <a:rPr lang="en-US" dirty="0" smtClean="0">
                <a:latin typeface="Courier New"/>
              </a:rPr>
              <a:t>=</a:t>
            </a:r>
            <a:r>
              <a:rPr lang="en-US" dirty="0" err="1" smtClean="0">
                <a:latin typeface="Courier New"/>
              </a:rPr>
              <a:t>ctr.add(one</a:t>
            </a:r>
            <a:r>
              <a:rPr lang="en-US" dirty="0" smtClean="0">
                <a:latin typeface="Courier New"/>
              </a:rPr>
              <a:t>)</a:t>
            </a:r>
          </a:p>
          <a:p>
            <a:r>
              <a:rPr lang="en-US" dirty="0" smtClean="0">
                <a:latin typeface="Courier New"/>
              </a:rPr>
              <a:t>         </a:t>
            </a:r>
            <a:r>
              <a:rPr lang="en-US" dirty="0" err="1" smtClean="0">
                <a:latin typeface="Courier New"/>
              </a:rPr>
              <a:t>ans</a:t>
            </a:r>
            <a:r>
              <a:rPr lang="en-US" dirty="0" smtClean="0">
                <a:latin typeface="Courier New"/>
              </a:rPr>
              <a:t> = </a:t>
            </a:r>
            <a:r>
              <a:rPr lang="en-US" dirty="0" err="1" smtClean="0">
                <a:latin typeface="Courier New"/>
              </a:rPr>
              <a:t>ans.multiply(X</a:t>
            </a:r>
            <a:r>
              <a:rPr lang="en-US" dirty="0" smtClean="0">
                <a:latin typeface="Courier New"/>
              </a:rPr>
              <a:t>);</a:t>
            </a:r>
            <a:endParaRPr lang="en-US" dirty="0">
              <a:latin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78546" y="5390365"/>
            <a:ext cx="19050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NO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Exponentiation X</a:t>
            </a:r>
            <a:r>
              <a:rPr lang="en-US" baseline="30000" dirty="0" smtClean="0"/>
              <a:t>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Running time =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Number of iterations  *  Time per multiplication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Time per multiplication</a:t>
            </a:r>
            <a:r>
              <a:rPr lang="en-US" dirty="0" smtClean="0"/>
              <a:t> is computed as:</a:t>
            </a:r>
            <a:br>
              <a:rPr lang="en-US" dirty="0" smtClean="0"/>
            </a:br>
            <a:r>
              <a:rPr lang="en-US" dirty="0" smtClean="0"/>
              <a:t>     Assume Grade School, Θ(N</a:t>
            </a:r>
            <a:r>
              <a:rPr lang="en-US" baseline="30000" dirty="0" smtClean="0"/>
              <a:t>2</a:t>
            </a:r>
            <a:r>
              <a:rPr lang="en-US" dirty="0" smtClean="0"/>
              <a:t>) for N-bit integers!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Number of iterations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It is linear in the exponent Y but Y is an N-bit integer which can be as big as 2</a:t>
            </a:r>
            <a:r>
              <a:rPr lang="en-US" baseline="30000" dirty="0" smtClean="0"/>
              <a:t>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means the loop body executes an exponential number of times! Therefore the total runtime </a:t>
            </a:r>
            <a:r>
              <a:rPr lang="en-US" dirty="0" smtClean="0">
                <a:solidFill>
                  <a:srgbClr val="FF0000"/>
                </a:solidFill>
              </a:rPr>
              <a:t>is N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* 2</a:t>
            </a:r>
            <a:r>
              <a:rPr lang="en-US" baseline="30000" dirty="0" smtClean="0">
                <a:solidFill>
                  <a:srgbClr val="FF0000"/>
                </a:solidFill>
              </a:rPr>
              <a:t>N </a:t>
            </a:r>
            <a:r>
              <a:rPr lang="en-US" dirty="0" smtClean="0"/>
              <a:t>(wow!)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1492" y="2478329"/>
            <a:ext cx="8270838" cy="8829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1492" y="3361233"/>
            <a:ext cx="8270838" cy="10507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3162" y="4412027"/>
            <a:ext cx="8270838" cy="8829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31434" y="1417638"/>
            <a:ext cx="725489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If N = 2048 this number is 2048</a:t>
            </a:r>
            <a:r>
              <a:rPr lang="en-US" sz="3200" baseline="30000" dirty="0" smtClean="0"/>
              <a:t>2 </a:t>
            </a:r>
            <a:r>
              <a:rPr lang="en-US" sz="3200" dirty="0" smtClean="0"/>
              <a:t>* 2</a:t>
            </a:r>
            <a:r>
              <a:rPr lang="en-US" sz="3200" baseline="30000" dirty="0" smtClean="0"/>
              <a:t>2048 </a:t>
            </a:r>
            <a:r>
              <a:rPr lang="en-US" sz="3200" dirty="0" smtClean="0"/>
              <a:t>=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 descr="Screen Shot 2013-11-13 at 10.04.4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1927"/>
            <a:ext cx="9144000" cy="22216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549676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2048</a:t>
            </a:r>
            <a:r>
              <a:rPr lang="en-US" baseline="30000" dirty="0" smtClean="0"/>
              <a:t>2 </a:t>
            </a:r>
            <a:r>
              <a:rPr lang="en-US" dirty="0" smtClean="0"/>
              <a:t>* 2</a:t>
            </a:r>
            <a:r>
              <a:rPr lang="en-US" baseline="30000" dirty="0" smtClean="0"/>
              <a:t>2048 </a:t>
            </a:r>
            <a:r>
              <a:rPr lang="en-US" dirty="0" smtClean="0"/>
              <a:t>= (2</a:t>
            </a:r>
            <a:r>
              <a:rPr lang="en-US" baseline="30000" dirty="0" smtClean="0"/>
              <a:t>11</a:t>
            </a:r>
            <a:r>
              <a:rPr lang="en-US" dirty="0" smtClean="0"/>
              <a:t>)</a:t>
            </a:r>
            <a:r>
              <a:rPr lang="en-US" baseline="30000" dirty="0" smtClean="0"/>
              <a:t>2 </a:t>
            </a:r>
            <a:r>
              <a:rPr lang="en-US" dirty="0" smtClean="0"/>
              <a:t>* 2</a:t>
            </a:r>
            <a:r>
              <a:rPr lang="en-US" baseline="30000" dirty="0" smtClean="0"/>
              <a:t>2048 </a:t>
            </a:r>
            <a:r>
              <a:rPr lang="en-US" dirty="0" smtClean="0"/>
              <a:t>= 2</a:t>
            </a:r>
            <a:r>
              <a:rPr lang="en-US" baseline="30000" dirty="0" smtClean="0"/>
              <a:t>2070 </a:t>
            </a:r>
            <a:r>
              <a:rPr lang="en-US" dirty="0" smtClean="0"/>
              <a:t>~ 10</a:t>
            </a:r>
            <a:r>
              <a:rPr lang="en-US" baseline="30000" dirty="0" smtClean="0"/>
              <a:t>690</a:t>
            </a:r>
          </a:p>
          <a:p>
            <a:endParaRPr lang="en-US" dirty="0" smtClean="0"/>
          </a:p>
          <a:p>
            <a:r>
              <a:rPr lang="en-US" dirty="0" smtClean="0"/>
              <a:t>Let's assume we have a 100 GHz machine (10</a:t>
            </a:r>
            <a:r>
              <a:rPr lang="en-US" baseline="30000" dirty="0" smtClean="0"/>
              <a:t>11 </a:t>
            </a:r>
            <a:r>
              <a:rPr lang="en-US" dirty="0" smtClean="0"/>
              <a:t>cycles/sec) This says on  such a machine the time to execute would be 10^679 seconds.</a:t>
            </a:r>
          </a:p>
          <a:p>
            <a:r>
              <a:rPr lang="en-US" dirty="0" smtClean="0"/>
              <a:t>                    </a:t>
            </a:r>
          </a:p>
          <a:p>
            <a:r>
              <a:rPr lang="en-US" dirty="0" smtClean="0"/>
              <a:t>                     (10</a:t>
            </a:r>
            <a:r>
              <a:rPr lang="en-US" baseline="30000" dirty="0" smtClean="0"/>
              <a:t>679</a:t>
            </a:r>
            <a:r>
              <a:rPr lang="en-US" dirty="0" smtClean="0"/>
              <a:t>)(1hr/3600sec)(1day/24hr)(1yr/365days) =</a:t>
            </a:r>
          </a:p>
          <a:p>
            <a:endParaRPr lang="en-US" dirty="0" smtClean="0"/>
          </a:p>
          <a:p>
            <a:r>
              <a:rPr lang="en-US" dirty="0" smtClean="0"/>
              <a:t>		     	(10150/(31536000)) years ~ 10</a:t>
            </a:r>
            <a:r>
              <a:rPr lang="en-US" baseline="30000" dirty="0" smtClean="0"/>
              <a:t>679</a:t>
            </a:r>
            <a:r>
              <a:rPr lang="en-US" dirty="0" smtClean="0"/>
              <a:t>/10</a:t>
            </a:r>
            <a:r>
              <a:rPr lang="en-US" baseline="30000" dirty="0" smtClean="0"/>
              <a:t>8 </a:t>
            </a:r>
            <a:r>
              <a:rPr lang="en-US" dirty="0" smtClean="0"/>
              <a:t>~ 10</a:t>
            </a:r>
            <a:r>
              <a:rPr lang="en-US" baseline="30000" dirty="0" smtClean="0"/>
              <a:t>671 </a:t>
            </a:r>
            <a:r>
              <a:rPr lang="en-US" dirty="0" smtClean="0"/>
              <a:t>years (ridiculous)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5808583"/>
            <a:ext cx="8286326" cy="10494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Divide and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</a:t>
            </a:r>
          </a:p>
          <a:p>
            <a:pPr>
              <a:buNone/>
            </a:pPr>
            <a:r>
              <a:rPr lang="en-US" dirty="0" smtClean="0"/>
              <a:t>     X</a:t>
            </a:r>
            <a:r>
              <a:rPr lang="en-US" baseline="30000" dirty="0" smtClean="0"/>
              <a:t>Y </a:t>
            </a:r>
            <a:r>
              <a:rPr lang="en-US" dirty="0" smtClean="0"/>
              <a:t>= (X</a:t>
            </a:r>
            <a:r>
              <a:rPr lang="en-US" baseline="30000" dirty="0" smtClean="0"/>
              <a:t>Y/2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,  when Y is even       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X</a:t>
            </a:r>
            <a:r>
              <a:rPr lang="en-US" baseline="30000" dirty="0" smtClean="0"/>
              <a:t>Y </a:t>
            </a:r>
            <a:r>
              <a:rPr lang="en-US" dirty="0" smtClean="0"/>
              <a:t>= X*(X</a:t>
            </a:r>
            <a:r>
              <a:rPr lang="en-US" baseline="30000" dirty="0" smtClean="0"/>
              <a:t>Y/2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,  when Y is odd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Naturally we need a base case</a:t>
            </a:r>
          </a:p>
          <a:p>
            <a:pPr>
              <a:buNone/>
            </a:pPr>
            <a:r>
              <a:rPr lang="en-US" dirty="0" smtClean="0"/>
              <a:t>              X</a:t>
            </a:r>
            <a:r>
              <a:rPr lang="en-US" baseline="30000" dirty="0" smtClean="0"/>
              <a:t>Y </a:t>
            </a:r>
            <a:r>
              <a:rPr lang="en-US" dirty="0" smtClean="0"/>
              <a:t>= 1, when Y = 0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4759166"/>
            <a:ext cx="8286326" cy="15605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running time?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many times can we divide Y by 2 until we get to a base case?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 we have </a:t>
            </a:r>
            <a:r>
              <a:rPr lang="en-US" dirty="0" err="1" smtClean="0"/>
              <a:t>lg</a:t>
            </a:r>
            <a:r>
              <a:rPr lang="en-US" dirty="0" smtClean="0"/>
              <a:t> Y recursive calls. But remember that Y can have a value of up to 2</a:t>
            </a:r>
            <a:r>
              <a:rPr lang="en-US" baseline="30000" dirty="0" smtClean="0"/>
              <a:t>N </a:t>
            </a:r>
            <a:r>
              <a:rPr lang="en-US" dirty="0" smtClean="0"/>
              <a:t>Converting back to N, we have</a:t>
            </a:r>
          </a:p>
          <a:p>
            <a:pPr>
              <a:buNone/>
            </a:pPr>
            <a:r>
              <a:rPr lang="en-US" dirty="0" smtClean="0"/>
              <a:t>	             </a:t>
            </a:r>
            <a:r>
              <a:rPr lang="en-US" dirty="0" err="1" smtClean="0"/>
              <a:t>lg</a:t>
            </a:r>
            <a:r>
              <a:rPr lang="en-US" dirty="0" smtClean="0"/>
              <a:t> Y = lg(2</a:t>
            </a:r>
            <a:r>
              <a:rPr lang="en-US" baseline="30000" dirty="0" smtClean="0"/>
              <a:t>N</a:t>
            </a:r>
            <a:r>
              <a:rPr lang="en-US" dirty="0" smtClean="0"/>
              <a:t>) = N</a:t>
            </a:r>
          </a:p>
          <a:p>
            <a:r>
              <a:rPr lang="en-US" dirty="0" smtClean="0"/>
              <a:t>Since we have one or two multiplications per call, we end up with a total runtime of</a:t>
            </a:r>
          </a:p>
          <a:p>
            <a:pPr>
              <a:buNone/>
            </a:pPr>
            <a:r>
              <a:rPr lang="en-US" dirty="0" smtClean="0"/>
              <a:t>              Θ(N</a:t>
            </a:r>
            <a:r>
              <a:rPr lang="en-US" baseline="30000" dirty="0" smtClean="0"/>
              <a:t>2</a:t>
            </a:r>
            <a:r>
              <a:rPr lang="en-US" dirty="0" smtClean="0"/>
              <a:t>*N) = Θ(N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0117" y="2104449"/>
            <a:ext cx="2478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lg</a:t>
            </a:r>
            <a:r>
              <a:rPr lang="en-US" sz="3600" dirty="0" smtClean="0">
                <a:solidFill>
                  <a:srgbClr val="FF0000"/>
                </a:solidFill>
              </a:rPr>
              <a:t> Y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Amazing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again N = 2048</a:t>
            </a:r>
            <a:br>
              <a:rPr lang="en-US" dirty="0" smtClean="0"/>
            </a:br>
            <a:r>
              <a:rPr lang="en-US" dirty="0" smtClean="0"/>
              <a:t>           N</a:t>
            </a:r>
            <a:r>
              <a:rPr lang="en-US" baseline="30000" dirty="0" smtClean="0"/>
              <a:t>3 </a:t>
            </a:r>
            <a:r>
              <a:rPr lang="en-US" dirty="0" smtClean="0"/>
              <a:t>= 8589934592 </a:t>
            </a:r>
          </a:p>
          <a:p>
            <a:r>
              <a:rPr lang="en-US" dirty="0" smtClean="0"/>
              <a:t>On a 100GHz = 10</a:t>
            </a:r>
            <a:r>
              <a:rPr lang="en-US" baseline="30000" dirty="0" smtClean="0"/>
              <a:t>11 </a:t>
            </a:r>
            <a:r>
              <a:rPr lang="en-US" dirty="0" smtClean="0"/>
              <a:t>cycles per second machine this would take less than a second (assuming one operation per cycle, in reality it may take a few seconds)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predefined </a:t>
            </a:r>
            <a:r>
              <a:rPr lang="en-US" dirty="0" err="1" smtClean="0"/>
              <a:t>int</a:t>
            </a:r>
            <a:r>
              <a:rPr lang="en-US" dirty="0" smtClean="0"/>
              <a:t> variables we think of multiplication as being Θ(1).</a:t>
            </a:r>
          </a:p>
          <a:p>
            <a:r>
              <a:rPr lang="en-US" dirty="0" smtClean="0"/>
              <a:t>Is the multiplication really a constant time op?</a:t>
            </a:r>
          </a:p>
          <a:p>
            <a:pPr lvl="1"/>
            <a:r>
              <a:rPr lang="en-US" dirty="0" smtClean="0"/>
              <a:t> No, it is constant due to the constant size of the numbers (32 bits), not due to the algorithm.</a:t>
            </a:r>
          </a:p>
          <a:p>
            <a:pPr lvl="1"/>
            <a:r>
              <a:rPr lang="en-US" dirty="0" smtClean="0"/>
              <a:t>What if we need to multiply very large </a:t>
            </a:r>
            <a:r>
              <a:rPr lang="en-US" dirty="0" err="1" smtClean="0"/>
              <a:t>ints</a:t>
            </a:r>
            <a:r>
              <a:rPr lang="en-US" dirty="0" smtClean="0"/>
              <a:t>? </a:t>
            </a:r>
          </a:p>
          <a:p>
            <a:pPr lvl="2"/>
            <a:r>
              <a:rPr lang="en-US" dirty="0" smtClean="0"/>
              <a:t>Example : RSA encryption needs </a:t>
            </a:r>
            <a:r>
              <a:rPr lang="en-US" dirty="0" err="1" smtClean="0"/>
              <a:t>ints</a:t>
            </a:r>
            <a:r>
              <a:rPr lang="en-US" dirty="0" smtClean="0"/>
              <a:t> of sizes up to 2048 bits.</a:t>
            </a:r>
          </a:p>
          <a:p>
            <a:pPr lvl="2"/>
            <a:r>
              <a:rPr lang="en-US" dirty="0" smtClean="0"/>
              <a:t>Largest integer storable in 32-bis is 10-digits in length and equal to 2</a:t>
            </a:r>
            <a:r>
              <a:rPr lang="en-US" baseline="30000" dirty="0" smtClean="0"/>
              <a:t>31</a:t>
            </a:r>
            <a:r>
              <a:rPr lang="en-US" dirty="0" smtClean="0"/>
              <a:t> - 1 = 2147483647.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7960" y="3147551"/>
            <a:ext cx="7612046" cy="8336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7960" y="3981185"/>
            <a:ext cx="7938840" cy="1192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4754" y="5076292"/>
            <a:ext cx="7612046" cy="8336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the recursion can always help</a:t>
            </a:r>
          </a:p>
          <a:p>
            <a:r>
              <a:rPr lang="en-US" dirty="0" smtClean="0"/>
              <a:t>If we start at X, then square repeatedly, we get the same effect as the recursive calls: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Square at each step, and also multiply by X if there is a 1 in the binary representation of Y (from left to right)!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327" y="5065084"/>
            <a:ext cx="8454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Ex: X</a:t>
            </a:r>
            <a:r>
              <a:rPr lang="en-US" baseline="30000" dirty="0" smtClean="0"/>
              <a:t>45 </a:t>
            </a:r>
            <a:r>
              <a:rPr lang="en-US" dirty="0" smtClean="0"/>
              <a:t>= X</a:t>
            </a:r>
            <a:r>
              <a:rPr lang="en-US" baseline="30000" dirty="0" smtClean="0"/>
              <a:t>101101 </a:t>
            </a:r>
            <a:r>
              <a:rPr lang="en-US" dirty="0" smtClean="0"/>
              <a:t>= </a:t>
            </a:r>
          </a:p>
          <a:p>
            <a:endParaRPr lang="en-US" dirty="0" smtClean="0"/>
          </a:p>
          <a:p>
            <a:r>
              <a:rPr lang="en-US" dirty="0" smtClean="0"/>
              <a:t>               (1</a:t>
            </a:r>
            <a:r>
              <a:rPr lang="en-US" baseline="30000" dirty="0" smtClean="0"/>
              <a:t>2</a:t>
            </a:r>
            <a:r>
              <a:rPr lang="en-US" dirty="0" smtClean="0"/>
              <a:t>, X)    X</a:t>
            </a:r>
            <a:r>
              <a:rPr lang="en-US" baseline="30000" dirty="0" smtClean="0"/>
              <a:t>2        </a:t>
            </a:r>
            <a:r>
              <a:rPr lang="en-US" dirty="0" smtClean="0"/>
              <a:t>(X</a:t>
            </a:r>
            <a:r>
              <a:rPr lang="en-US" baseline="30000" dirty="0" smtClean="0"/>
              <a:t>4</a:t>
            </a:r>
            <a:r>
              <a:rPr lang="en-US" dirty="0" smtClean="0"/>
              <a:t>, X</a:t>
            </a:r>
            <a:r>
              <a:rPr lang="en-US" baseline="30000" dirty="0" smtClean="0"/>
              <a:t>5</a:t>
            </a:r>
            <a:r>
              <a:rPr lang="en-US" dirty="0" smtClean="0"/>
              <a:t>)      (X</a:t>
            </a:r>
            <a:r>
              <a:rPr lang="en-US" baseline="30000" dirty="0" smtClean="0"/>
              <a:t>10</a:t>
            </a:r>
            <a:r>
              <a:rPr lang="en-US" dirty="0" smtClean="0"/>
              <a:t>, X</a:t>
            </a:r>
            <a:r>
              <a:rPr lang="en-US" baseline="30000" dirty="0" smtClean="0"/>
              <a:t>11</a:t>
            </a:r>
            <a:r>
              <a:rPr lang="en-US" dirty="0" smtClean="0"/>
              <a:t>)         X</a:t>
            </a:r>
            <a:r>
              <a:rPr lang="en-US" baseline="30000" dirty="0" smtClean="0"/>
              <a:t>22        </a:t>
            </a:r>
            <a:r>
              <a:rPr lang="en-US" dirty="0" smtClean="0"/>
              <a:t>(X</a:t>
            </a:r>
            <a:r>
              <a:rPr lang="en-US" baseline="30000" dirty="0" smtClean="0"/>
              <a:t>44</a:t>
            </a:r>
            <a:r>
              <a:rPr lang="en-US" dirty="0" smtClean="0"/>
              <a:t>, X</a:t>
            </a:r>
            <a:r>
              <a:rPr lang="en-US" baseline="30000" dirty="0" smtClean="0"/>
              <a:t>45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                   1         0           1                  1                0              1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Greatest Common Divisor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GCD(A, B) - Largest integer that evenly divides A and B, i.e., there is no remainder from the division.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How do we compute it?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Start with </a:t>
            </a:r>
            <a:r>
              <a:rPr lang="en-US" dirty="0" err="1" smtClean="0"/>
              <a:t>min(A,B</a:t>
            </a:r>
            <a:r>
              <a:rPr lang="en-US" dirty="0" smtClean="0"/>
              <a:t>) since that is the largest possible answer. If that doesn't work, decrement by one until the GCD is found. It’s just a simple loop!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Is this good?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98763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and B are N bits, and the loop is linear in the value of </a:t>
            </a:r>
            <a:r>
              <a:rPr lang="en-US" dirty="0" err="1" smtClean="0"/>
              <a:t>min(A,B</a:t>
            </a:r>
            <a:r>
              <a:rPr lang="en-US" dirty="0" smtClean="0"/>
              <a:t>). This is exponential in N,  the number of bits since A or B could be 2</a:t>
            </a:r>
            <a:r>
              <a:rPr lang="en-US" baseline="30000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Improve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Yes, the Euclidean Algorithm!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Running time?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664203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GCD(A,B) = GCD(B, A mod B), B&gt;0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GCD(A,0) = 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5014" y="5111553"/>
            <a:ext cx="848545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Let's count number of </a:t>
            </a:r>
            <a:r>
              <a:rPr lang="en-US" dirty="0" err="1" smtClean="0"/>
              <a:t>mods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Tricky to analyze exactly, but in the worst case it has been shown to be:</a:t>
            </a:r>
          </a:p>
          <a:p>
            <a:r>
              <a:rPr lang="en-US" dirty="0" smtClean="0"/>
              <a:t>                      linear in N, the number of bits.</a:t>
            </a:r>
          </a:p>
          <a:p>
            <a:endParaRPr lang="en-US" dirty="0" smtClean="0"/>
          </a:p>
          <a:p>
            <a:r>
              <a:rPr lang="en-US" dirty="0" smtClean="0"/>
              <a:t>         Also can be easily implemented iteratively!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GCD (XGCD)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true that, GCD(A,B) = D = AS + BT for some integer coefficients S and T.</a:t>
            </a:r>
            <a:endParaRPr lang="en-US" dirty="0"/>
          </a:p>
        </p:txBody>
      </p:sp>
      <p:pic>
        <p:nvPicPr>
          <p:cNvPr id="4" name="Picture 3" descr="Screen Shot 2013-11-14 at 7.32.3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26" y="2898362"/>
            <a:ext cx="5749431" cy="34910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0515" y="3547108"/>
            <a:ext cx="7000785" cy="2842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XGCD</a:t>
            </a:r>
            <a:endParaRPr lang="en-US" dirty="0"/>
          </a:p>
        </p:txBody>
      </p:sp>
      <p:pic>
        <p:nvPicPr>
          <p:cNvPr id="4" name="Content Placeholder 3" descr="Screen Shot 2013-11-14 at 7.40.09 A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074" b="-1007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Largest integer storable in 2048-bits is 617-digits in length and equal to  2</a:t>
            </a:r>
            <a:r>
              <a:rPr lang="en-US" baseline="30000" dirty="0" smtClean="0"/>
              <a:t>2047</a:t>
            </a:r>
            <a:r>
              <a:rPr lang="en-US" dirty="0" smtClean="0"/>
              <a:t> - 1 =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615850303565550365035743834433497598022205133485774201606517271376232756943394544659860070576145673184435898046094900974705977957524546054754407619322414156031543868365049804587509887519482605339802881919203378413839610932130987808091904716923808523529082292601815252144378794577053290430377619956196519276095716669483417121034248739328228474742808801766316102903890282966551309635423015707512929643208855836297180185923092867879917557615082295220184880661664361561356284235541010486257855086346566173483927129032834896752299863417649931910776258319471866777180106771661480232265923930247607409677792680552979811532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Grade School Algorithm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Running time?</a:t>
            </a:r>
          </a:p>
          <a:p>
            <a:pPr lvl="1"/>
            <a:r>
              <a:rPr lang="en-US" dirty="0" smtClean="0"/>
              <a:t>we need a nested loop - one to go through the bits of the multiplicand and another to go through the multiplier.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Screen Shot 2013-11-11 at 7.34.59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306" y="2120292"/>
            <a:ext cx="4569044" cy="23628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6067" y="4729118"/>
            <a:ext cx="7401683" cy="4440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173203"/>
            <a:ext cx="8043048" cy="5964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Multiplying two N-bit numbers gives N partial products each of size N-bits and the answer has at most 2N bits.</a:t>
            </a:r>
            <a:r>
              <a:rPr lang="en-US" dirty="0"/>
              <a:t> </a:t>
            </a:r>
            <a:r>
              <a:rPr lang="en-US" dirty="0" smtClean="0"/>
              <a:t>There are N</a:t>
            </a:r>
            <a:r>
              <a:rPr lang="en-US" baseline="30000" dirty="0" smtClean="0"/>
              <a:t>2</a:t>
            </a:r>
            <a:r>
              <a:rPr lang="en-US" dirty="0" smtClean="0"/>
              <a:t> bitwise multiplications.</a:t>
            </a:r>
            <a:endParaRPr lang="en-US" dirty="0"/>
          </a:p>
        </p:txBody>
      </p:sp>
      <p:pic>
        <p:nvPicPr>
          <p:cNvPr id="4" name="Picture 3" descr="Screen Shot 2013-11-11 at 7.39.3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083" y="3865319"/>
            <a:ext cx="2438400" cy="185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6194" y="5940323"/>
            <a:ext cx="291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time Θ(N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Algorithm</a:t>
            </a:r>
            <a:endParaRPr lang="en-US" dirty="0"/>
          </a:p>
        </p:txBody>
      </p:sp>
      <p:pic>
        <p:nvPicPr>
          <p:cNvPr id="5" name="Content Placeholder 4" descr="Screen Shot 2013-11-11 at 7.40.44 AM.png"/>
          <p:cNvPicPr>
            <a:picLocks noGrp="1" noChangeAspect="1"/>
          </p:cNvPicPr>
          <p:nvPr>
            <p:ph idx="1"/>
          </p:nvPr>
        </p:nvPicPr>
        <p:blipFill>
          <a:blip r:embed="rId3"/>
          <a:srcRect t="-6696" b="-669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1-14 at 12.20.0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826" y="0"/>
            <a:ext cx="479434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about if we try a divide and conquer approach?</a:t>
            </a:r>
          </a:p>
          <a:p>
            <a:pPr lvl="1"/>
            <a:r>
              <a:rPr lang="en-US" dirty="0" smtClean="0"/>
              <a:t>Let's break our N-bit integers in half using the high and low order bits:</a:t>
            </a:r>
            <a:endParaRPr lang="en-US" dirty="0"/>
          </a:p>
        </p:txBody>
      </p:sp>
      <p:pic>
        <p:nvPicPr>
          <p:cNvPr id="4" name="Picture 3" descr="Screen Shot 2013-11-11 at 7.48.33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176" y="3645105"/>
            <a:ext cx="3594100" cy="171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3090"/>
          </a:xfrm>
        </p:spPr>
        <p:txBody>
          <a:bodyPr/>
          <a:lstStyle/>
          <a:p>
            <a:r>
              <a:rPr lang="en-US" dirty="0" smtClean="0"/>
              <a:t>Given two N-bit numbers, X and Y, we can then re-write each as follows:</a:t>
            </a:r>
            <a:br>
              <a:rPr lang="en-US" dirty="0" smtClean="0"/>
            </a:br>
            <a:r>
              <a:rPr lang="en-US" dirty="0" smtClean="0"/>
              <a:t>X = 2</a:t>
            </a:r>
            <a:r>
              <a:rPr lang="en-US" baseline="30000" dirty="0" smtClean="0"/>
              <a:t>N/2 </a:t>
            </a:r>
            <a:r>
              <a:rPr lang="en-US" dirty="0" smtClean="0"/>
              <a:t>(X</a:t>
            </a:r>
            <a:r>
              <a:rPr lang="en-US" baseline="-25000" dirty="0" smtClean="0"/>
              <a:t>H</a:t>
            </a:r>
            <a:r>
              <a:rPr lang="en-US" dirty="0" smtClean="0"/>
              <a:t>) + X</a:t>
            </a:r>
            <a:r>
              <a:rPr lang="en-US" baseline="-25000" dirty="0" smtClean="0"/>
              <a:t>L</a:t>
            </a:r>
            <a:br>
              <a:rPr lang="en-US" baseline="-25000" dirty="0" smtClean="0"/>
            </a:br>
            <a:r>
              <a:rPr lang="en-US" dirty="0" smtClean="0"/>
              <a:t>Y = 2</a:t>
            </a:r>
            <a:r>
              <a:rPr lang="en-US" baseline="30000" dirty="0" smtClean="0"/>
              <a:t>N/2 </a:t>
            </a:r>
            <a:r>
              <a:rPr lang="en-US" dirty="0" smtClean="0"/>
              <a:t>(Y</a:t>
            </a:r>
            <a:r>
              <a:rPr lang="en-US" baseline="-25000" dirty="0" smtClean="0"/>
              <a:t>H</a:t>
            </a:r>
            <a:r>
              <a:rPr lang="en-US" dirty="0" smtClean="0"/>
              <a:t>) + Y</a:t>
            </a:r>
            <a:r>
              <a:rPr lang="en-US" baseline="-25000" dirty="0" smtClean="0"/>
              <a:t>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aseline="-25000" dirty="0" smtClean="0"/>
          </a:p>
          <a:p>
            <a:r>
              <a:rPr lang="en-US" dirty="0" smtClean="0"/>
              <a:t>Now, the product, X*Y, can be written as:</a:t>
            </a:r>
            <a:br>
              <a:rPr lang="en-US" dirty="0" smtClean="0"/>
            </a:br>
            <a:r>
              <a:rPr lang="en-US" dirty="0" smtClean="0"/>
              <a:t>= (2</a:t>
            </a:r>
            <a:r>
              <a:rPr lang="en-US" baseline="30000" dirty="0" smtClean="0"/>
              <a:t>N/2 </a:t>
            </a:r>
            <a:r>
              <a:rPr lang="en-US" dirty="0" smtClean="0"/>
              <a:t>X</a:t>
            </a:r>
            <a:r>
              <a:rPr lang="en-US" baseline="-25000" dirty="0" smtClean="0"/>
              <a:t>H</a:t>
            </a:r>
            <a:r>
              <a:rPr lang="en-US" dirty="0" smtClean="0"/>
              <a:t> + X</a:t>
            </a:r>
            <a:r>
              <a:rPr lang="en-US" baseline="-25000" dirty="0" smtClean="0"/>
              <a:t>L</a:t>
            </a:r>
            <a:r>
              <a:rPr lang="en-US" dirty="0" smtClean="0"/>
              <a:t>)*(2</a:t>
            </a:r>
            <a:r>
              <a:rPr lang="en-US" baseline="30000" dirty="0" smtClean="0"/>
              <a:t>N/2 </a:t>
            </a:r>
            <a:r>
              <a:rPr lang="en-US" dirty="0" smtClean="0"/>
              <a:t>Y</a:t>
            </a:r>
            <a:r>
              <a:rPr lang="en-US" baseline="-25000" dirty="0" smtClean="0"/>
              <a:t>H</a:t>
            </a:r>
            <a:r>
              <a:rPr lang="en-US" dirty="0" smtClean="0"/>
              <a:t> + Y</a:t>
            </a:r>
            <a:r>
              <a:rPr lang="en-US" baseline="-25000" dirty="0" smtClean="0"/>
              <a:t>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= 2</a:t>
            </a:r>
            <a:r>
              <a:rPr lang="en-US" baseline="30000" dirty="0" smtClean="0"/>
              <a:t>N </a:t>
            </a:r>
            <a:r>
              <a:rPr lang="en-US" dirty="0" smtClean="0"/>
              <a:t>(X</a:t>
            </a:r>
            <a:r>
              <a:rPr lang="en-US" baseline="-25000" dirty="0" smtClean="0"/>
              <a:t>H</a:t>
            </a:r>
            <a:r>
              <a:rPr lang="en-US" dirty="0" smtClean="0"/>
              <a:t>* Y</a:t>
            </a:r>
            <a:r>
              <a:rPr lang="en-US" baseline="-25000" dirty="0" smtClean="0"/>
              <a:t>H</a:t>
            </a:r>
            <a:r>
              <a:rPr lang="en-US" dirty="0" smtClean="0"/>
              <a:t>) + 2</a:t>
            </a:r>
            <a:r>
              <a:rPr lang="en-US" baseline="30000" dirty="0" smtClean="0"/>
              <a:t>N/2 </a:t>
            </a:r>
            <a:r>
              <a:rPr lang="en-US" dirty="0" smtClean="0"/>
              <a:t>(X</a:t>
            </a:r>
            <a:r>
              <a:rPr lang="en-US" baseline="-25000" dirty="0" smtClean="0"/>
              <a:t>H</a:t>
            </a:r>
            <a:r>
              <a:rPr lang="en-US" dirty="0" smtClean="0"/>
              <a:t>* Y</a:t>
            </a:r>
            <a:r>
              <a:rPr lang="en-US" baseline="-25000" dirty="0" smtClean="0"/>
              <a:t>L</a:t>
            </a:r>
            <a:r>
              <a:rPr lang="en-US" dirty="0" smtClean="0"/>
              <a:t>+ X</a:t>
            </a:r>
            <a:r>
              <a:rPr lang="en-US" baseline="-25000" dirty="0" smtClean="0"/>
              <a:t>L</a:t>
            </a:r>
            <a:r>
              <a:rPr lang="en-US" dirty="0" smtClean="0"/>
              <a:t>* Y</a:t>
            </a:r>
            <a:r>
              <a:rPr lang="en-US" baseline="-25000" dirty="0" smtClean="0"/>
              <a:t>H</a:t>
            </a:r>
            <a:r>
              <a:rPr lang="en-US" dirty="0" smtClean="0"/>
              <a:t>) + X</a:t>
            </a:r>
            <a:r>
              <a:rPr lang="en-US" baseline="-25000" dirty="0" smtClean="0"/>
              <a:t>L</a:t>
            </a:r>
            <a:r>
              <a:rPr lang="en-US" dirty="0" smtClean="0"/>
              <a:t>* Y</a:t>
            </a:r>
            <a:r>
              <a:rPr lang="en-US" baseline="-25000" dirty="0" smtClean="0"/>
              <a:t>L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21161" y="3670710"/>
            <a:ext cx="1720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 multiplications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3 additions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2 shifts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4453</TotalTime>
  <Words>1451</Words>
  <Application>Microsoft Macintosh PowerPoint</Application>
  <PresentationFormat>On-screen Show (4:3)</PresentationFormat>
  <Paragraphs>152</Paragraphs>
  <Slides>26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RSA Encryption</vt:lpstr>
      <vt:lpstr>Integer Multiplication</vt:lpstr>
      <vt:lpstr>Integer Multiplication</vt:lpstr>
      <vt:lpstr>Multiplication Algorithm</vt:lpstr>
      <vt:lpstr>Multiplication Algorithm</vt:lpstr>
      <vt:lpstr>Multiplication Algorithm</vt:lpstr>
      <vt:lpstr>Slide 7</vt:lpstr>
      <vt:lpstr>Can We Do Better?</vt:lpstr>
      <vt:lpstr>Can We Do Better?</vt:lpstr>
      <vt:lpstr>Karatsuba’s Algorithm</vt:lpstr>
      <vt:lpstr>Karatsuba’s Algorithm</vt:lpstr>
      <vt:lpstr>Can We Do Better Still?</vt:lpstr>
      <vt:lpstr>Slide 13</vt:lpstr>
      <vt:lpstr>Exponentiation XY</vt:lpstr>
      <vt:lpstr>Exponentiation XY</vt:lpstr>
      <vt:lpstr>Example</vt:lpstr>
      <vt:lpstr>Use Divide and Conquer</vt:lpstr>
      <vt:lpstr>What is the running time? </vt:lpstr>
      <vt:lpstr>Amazing Improvement</vt:lpstr>
      <vt:lpstr>Can We Do Better?</vt:lpstr>
      <vt:lpstr>Greatest Common Divisor</vt:lpstr>
      <vt:lpstr>Brute Force</vt:lpstr>
      <vt:lpstr>Can We Improve This?</vt:lpstr>
      <vt:lpstr>Extended GCD (XGCD)</vt:lpstr>
      <vt:lpstr>XGCD</vt:lpstr>
      <vt:lpstr>RSA Encryption</vt:lpstr>
    </vt:vector>
  </TitlesOfParts>
  <Company>University of Pittsburgh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Encryption</dc:title>
  <dc:creator>George Novacky</dc:creator>
  <cp:lastModifiedBy>George Novacky</cp:lastModifiedBy>
  <cp:revision>64</cp:revision>
  <dcterms:created xsi:type="dcterms:W3CDTF">2013-11-14T14:25:13Z</dcterms:created>
  <dcterms:modified xsi:type="dcterms:W3CDTF">2013-11-14T17:22:15Z</dcterms:modified>
</cp:coreProperties>
</file>