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9"/>
  </p:notesMasterIdLst>
  <p:sldIdLst>
    <p:sldId id="432" r:id="rId2"/>
    <p:sldId id="416" r:id="rId3"/>
    <p:sldId id="422" r:id="rId4"/>
    <p:sldId id="417" r:id="rId5"/>
    <p:sldId id="423" r:id="rId6"/>
    <p:sldId id="424" r:id="rId7"/>
    <p:sldId id="420" r:id="rId8"/>
    <p:sldId id="425" r:id="rId9"/>
    <p:sldId id="427" r:id="rId10"/>
    <p:sldId id="428" r:id="rId11"/>
    <p:sldId id="433" r:id="rId12"/>
    <p:sldId id="429" r:id="rId13"/>
    <p:sldId id="430" r:id="rId14"/>
    <p:sldId id="431" r:id="rId15"/>
    <p:sldId id="426" r:id="rId16"/>
    <p:sldId id="434" r:id="rId17"/>
    <p:sldId id="329" r:id="rId18"/>
    <p:sldId id="481" r:id="rId19"/>
    <p:sldId id="491" r:id="rId20"/>
    <p:sldId id="492" r:id="rId21"/>
    <p:sldId id="497" r:id="rId22"/>
    <p:sldId id="498" r:id="rId23"/>
    <p:sldId id="493" r:id="rId24"/>
    <p:sldId id="486" r:id="rId25"/>
    <p:sldId id="487" r:id="rId26"/>
    <p:sldId id="488" r:id="rId27"/>
    <p:sldId id="489" r:id="rId28"/>
    <p:sldId id="490" r:id="rId29"/>
    <p:sldId id="504" r:id="rId30"/>
    <p:sldId id="510" r:id="rId31"/>
    <p:sldId id="494" r:id="rId32"/>
    <p:sldId id="501" r:id="rId33"/>
    <p:sldId id="502" r:id="rId34"/>
    <p:sldId id="503" r:id="rId35"/>
    <p:sldId id="506" r:id="rId36"/>
    <p:sldId id="499" r:id="rId37"/>
    <p:sldId id="50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056" autoAdjust="0"/>
    <p:restoredTop sz="94660"/>
  </p:normalViewPr>
  <p:slideViewPr>
    <p:cSldViewPr snapToGrid="0">
      <p:cViewPr varScale="1">
        <p:scale>
          <a:sx n="113" d="100"/>
          <a:sy n="113" d="100"/>
        </p:scale>
        <p:origin x="101" y="4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F075DC-4C85-48B4-97B5-AD2F277E6B2B}" type="datetimeFigureOut">
              <a:rPr lang="en-US" smtClean="0"/>
              <a:t>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70102F-72FB-4268-989E-A2B4878CFDA4}" type="slidenum">
              <a:rPr lang="en-US" smtClean="0"/>
              <a:t>‹#›</a:t>
            </a:fld>
            <a:endParaRPr lang="en-US"/>
          </a:p>
        </p:txBody>
      </p:sp>
    </p:spTree>
    <p:extLst>
      <p:ext uri="{BB962C8B-B14F-4D97-AF65-F5344CB8AC3E}">
        <p14:creationId xmlns:p14="http://schemas.microsoft.com/office/powerpoint/2010/main" val="345640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16FC8-111C-4B70-BE23-1282E89983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96C194-1BC3-48B4-A7A0-EE13D1A781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2CFC062-C23C-4C0A-A8AD-5099432B8F11}"/>
              </a:ext>
            </a:extLst>
          </p:cNvPr>
          <p:cNvSpPr>
            <a:spLocks noGrp="1"/>
          </p:cNvSpPr>
          <p:nvPr>
            <p:ph type="dt" sz="half" idx="10"/>
          </p:nvPr>
        </p:nvSpPr>
        <p:spPr/>
        <p:txBody>
          <a:bodyPr/>
          <a:lstStyle/>
          <a:p>
            <a:fld id="{A770DA83-0ABE-4600-9C3C-ADCD9E39A976}" type="datetime1">
              <a:rPr lang="en-US" smtClean="0"/>
              <a:t>2/2/2025</a:t>
            </a:fld>
            <a:endParaRPr lang="en-US"/>
          </a:p>
        </p:txBody>
      </p:sp>
      <p:sp>
        <p:nvSpPr>
          <p:cNvPr id="5" name="Footer Placeholder 4">
            <a:extLst>
              <a:ext uri="{FF2B5EF4-FFF2-40B4-BE49-F238E27FC236}">
                <a16:creationId xmlns:a16="http://schemas.microsoft.com/office/drawing/2014/main" id="{222A7B21-B4EB-41C6-BD28-7318D8E18C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F82E0F-9255-4A9A-BAE9-7086C7AEA53F}"/>
              </a:ext>
            </a:extLst>
          </p:cNvPr>
          <p:cNvSpPr>
            <a:spLocks noGrp="1"/>
          </p:cNvSpPr>
          <p:nvPr>
            <p:ph type="sldNum" sz="quarter" idx="12"/>
          </p:nvPr>
        </p:nvSpPr>
        <p:spPr/>
        <p:txBody>
          <a:bodyPr/>
          <a:lstStyle/>
          <a:p>
            <a:fld id="{437E18E6-42A4-4B7B-9B7C-A4B58B802A57}" type="slidenum">
              <a:rPr lang="en-US" smtClean="0"/>
              <a:t>‹#›</a:t>
            </a:fld>
            <a:endParaRPr lang="en-US"/>
          </a:p>
        </p:txBody>
      </p:sp>
    </p:spTree>
    <p:extLst>
      <p:ext uri="{BB962C8B-B14F-4D97-AF65-F5344CB8AC3E}">
        <p14:creationId xmlns:p14="http://schemas.microsoft.com/office/powerpoint/2010/main" val="81429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78EA6-2FF2-4006-BC30-B600D625D5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876C33-1024-4933-84F8-1D89342B15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646060-FCF2-4064-82DA-3E4C020D4F87}"/>
              </a:ext>
            </a:extLst>
          </p:cNvPr>
          <p:cNvSpPr>
            <a:spLocks noGrp="1"/>
          </p:cNvSpPr>
          <p:nvPr>
            <p:ph type="dt" sz="half" idx="10"/>
          </p:nvPr>
        </p:nvSpPr>
        <p:spPr/>
        <p:txBody>
          <a:bodyPr/>
          <a:lstStyle/>
          <a:p>
            <a:fld id="{CBA10A86-C288-4E48-935E-774067D9B92B}" type="datetime1">
              <a:rPr lang="en-US" smtClean="0"/>
              <a:t>2/2/2025</a:t>
            </a:fld>
            <a:endParaRPr lang="en-US"/>
          </a:p>
        </p:txBody>
      </p:sp>
      <p:sp>
        <p:nvSpPr>
          <p:cNvPr id="5" name="Footer Placeholder 4">
            <a:extLst>
              <a:ext uri="{FF2B5EF4-FFF2-40B4-BE49-F238E27FC236}">
                <a16:creationId xmlns:a16="http://schemas.microsoft.com/office/drawing/2014/main" id="{519DEA16-82C3-4BAF-999F-609045E3E7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E26933-2FB4-487F-BFD6-1AB99AF7ABF2}"/>
              </a:ext>
            </a:extLst>
          </p:cNvPr>
          <p:cNvSpPr>
            <a:spLocks noGrp="1"/>
          </p:cNvSpPr>
          <p:nvPr>
            <p:ph type="sldNum" sz="quarter" idx="12"/>
          </p:nvPr>
        </p:nvSpPr>
        <p:spPr/>
        <p:txBody>
          <a:bodyPr/>
          <a:lstStyle/>
          <a:p>
            <a:fld id="{437E18E6-42A4-4B7B-9B7C-A4B58B802A57}" type="slidenum">
              <a:rPr lang="en-US" smtClean="0"/>
              <a:t>‹#›</a:t>
            </a:fld>
            <a:endParaRPr lang="en-US"/>
          </a:p>
        </p:txBody>
      </p:sp>
    </p:spTree>
    <p:extLst>
      <p:ext uri="{BB962C8B-B14F-4D97-AF65-F5344CB8AC3E}">
        <p14:creationId xmlns:p14="http://schemas.microsoft.com/office/powerpoint/2010/main" val="4244833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B33865-FCAA-48D4-B642-B15949AA31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B71720-F190-4A0D-9620-134EA6E2B7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D1BD8C-9006-4A79-9ED2-5C74FC7DDC0F}"/>
              </a:ext>
            </a:extLst>
          </p:cNvPr>
          <p:cNvSpPr>
            <a:spLocks noGrp="1"/>
          </p:cNvSpPr>
          <p:nvPr>
            <p:ph type="dt" sz="half" idx="10"/>
          </p:nvPr>
        </p:nvSpPr>
        <p:spPr/>
        <p:txBody>
          <a:bodyPr/>
          <a:lstStyle/>
          <a:p>
            <a:fld id="{D6E02386-B4B1-49D8-9F58-976A8FF5BDD9}" type="datetime1">
              <a:rPr lang="en-US" smtClean="0"/>
              <a:t>2/2/2025</a:t>
            </a:fld>
            <a:endParaRPr lang="en-US"/>
          </a:p>
        </p:txBody>
      </p:sp>
      <p:sp>
        <p:nvSpPr>
          <p:cNvPr id="5" name="Footer Placeholder 4">
            <a:extLst>
              <a:ext uri="{FF2B5EF4-FFF2-40B4-BE49-F238E27FC236}">
                <a16:creationId xmlns:a16="http://schemas.microsoft.com/office/drawing/2014/main" id="{7748B846-8C4D-4746-AA68-2B611CCD2D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AC5738-E328-437E-9209-3A0B03D1038F}"/>
              </a:ext>
            </a:extLst>
          </p:cNvPr>
          <p:cNvSpPr>
            <a:spLocks noGrp="1"/>
          </p:cNvSpPr>
          <p:nvPr>
            <p:ph type="sldNum" sz="quarter" idx="12"/>
          </p:nvPr>
        </p:nvSpPr>
        <p:spPr/>
        <p:txBody>
          <a:bodyPr/>
          <a:lstStyle/>
          <a:p>
            <a:fld id="{437E18E6-42A4-4B7B-9B7C-A4B58B802A57}" type="slidenum">
              <a:rPr lang="en-US" smtClean="0"/>
              <a:t>‹#›</a:t>
            </a:fld>
            <a:endParaRPr lang="en-US"/>
          </a:p>
        </p:txBody>
      </p:sp>
    </p:spTree>
    <p:extLst>
      <p:ext uri="{BB962C8B-B14F-4D97-AF65-F5344CB8AC3E}">
        <p14:creationId xmlns:p14="http://schemas.microsoft.com/office/powerpoint/2010/main" val="3512432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F7D29-D9DC-40D9-9D14-8EE4D2545E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9385C7-5CE2-4FD7-A88B-D546C4EC61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139208-F481-4562-BA25-15C560AFE47D}"/>
              </a:ext>
            </a:extLst>
          </p:cNvPr>
          <p:cNvSpPr>
            <a:spLocks noGrp="1"/>
          </p:cNvSpPr>
          <p:nvPr>
            <p:ph type="dt" sz="half" idx="10"/>
          </p:nvPr>
        </p:nvSpPr>
        <p:spPr/>
        <p:txBody>
          <a:bodyPr/>
          <a:lstStyle/>
          <a:p>
            <a:fld id="{2E16B9C4-BBB4-4C77-97AB-9FEA0D6EBA00}" type="datetime1">
              <a:rPr lang="en-US" smtClean="0"/>
              <a:t>2/2/2025</a:t>
            </a:fld>
            <a:endParaRPr lang="en-US"/>
          </a:p>
        </p:txBody>
      </p:sp>
      <p:sp>
        <p:nvSpPr>
          <p:cNvPr id="5" name="Footer Placeholder 4">
            <a:extLst>
              <a:ext uri="{FF2B5EF4-FFF2-40B4-BE49-F238E27FC236}">
                <a16:creationId xmlns:a16="http://schemas.microsoft.com/office/drawing/2014/main" id="{A36DCF58-6E3D-4DD0-9BF7-F7795AA720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68ACED-846F-4706-9498-80D7B2A3DE67}"/>
              </a:ext>
            </a:extLst>
          </p:cNvPr>
          <p:cNvSpPr>
            <a:spLocks noGrp="1"/>
          </p:cNvSpPr>
          <p:nvPr>
            <p:ph type="sldNum" sz="quarter" idx="12"/>
          </p:nvPr>
        </p:nvSpPr>
        <p:spPr/>
        <p:txBody>
          <a:bodyPr/>
          <a:lstStyle/>
          <a:p>
            <a:fld id="{437E18E6-42A4-4B7B-9B7C-A4B58B802A57}" type="slidenum">
              <a:rPr lang="en-US" smtClean="0"/>
              <a:t>‹#›</a:t>
            </a:fld>
            <a:endParaRPr lang="en-US"/>
          </a:p>
        </p:txBody>
      </p:sp>
    </p:spTree>
    <p:extLst>
      <p:ext uri="{BB962C8B-B14F-4D97-AF65-F5344CB8AC3E}">
        <p14:creationId xmlns:p14="http://schemas.microsoft.com/office/powerpoint/2010/main" val="1435366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4DFE4-3EBD-4A10-93E0-692578944E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D8595F-E59F-4BB2-A785-2A64012948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328718-0CA9-4A89-BADF-70BE731E4B0F}"/>
              </a:ext>
            </a:extLst>
          </p:cNvPr>
          <p:cNvSpPr>
            <a:spLocks noGrp="1"/>
          </p:cNvSpPr>
          <p:nvPr>
            <p:ph type="dt" sz="half" idx="10"/>
          </p:nvPr>
        </p:nvSpPr>
        <p:spPr/>
        <p:txBody>
          <a:bodyPr/>
          <a:lstStyle/>
          <a:p>
            <a:fld id="{90829170-21DD-443A-B79C-FED0F05266BC}" type="datetime1">
              <a:rPr lang="en-US" smtClean="0"/>
              <a:t>2/2/2025</a:t>
            </a:fld>
            <a:endParaRPr lang="en-US"/>
          </a:p>
        </p:txBody>
      </p:sp>
      <p:sp>
        <p:nvSpPr>
          <p:cNvPr id="5" name="Footer Placeholder 4">
            <a:extLst>
              <a:ext uri="{FF2B5EF4-FFF2-40B4-BE49-F238E27FC236}">
                <a16:creationId xmlns:a16="http://schemas.microsoft.com/office/drawing/2014/main" id="{0E383419-B693-439D-ACB3-F99105C493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115B5F-CDD5-467C-98D9-B432EA49ABF5}"/>
              </a:ext>
            </a:extLst>
          </p:cNvPr>
          <p:cNvSpPr>
            <a:spLocks noGrp="1"/>
          </p:cNvSpPr>
          <p:nvPr>
            <p:ph type="sldNum" sz="quarter" idx="12"/>
          </p:nvPr>
        </p:nvSpPr>
        <p:spPr/>
        <p:txBody>
          <a:bodyPr/>
          <a:lstStyle/>
          <a:p>
            <a:fld id="{437E18E6-42A4-4B7B-9B7C-A4B58B802A57}" type="slidenum">
              <a:rPr lang="en-US" smtClean="0"/>
              <a:t>‹#›</a:t>
            </a:fld>
            <a:endParaRPr lang="en-US"/>
          </a:p>
        </p:txBody>
      </p:sp>
    </p:spTree>
    <p:extLst>
      <p:ext uri="{BB962C8B-B14F-4D97-AF65-F5344CB8AC3E}">
        <p14:creationId xmlns:p14="http://schemas.microsoft.com/office/powerpoint/2010/main" val="2117618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EFA86-214A-4826-841F-6E727F18D7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CE1C62-B575-46F0-821B-53D5E4F86B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11DFAF-1096-449D-900C-C0A452808D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4B55A1-D1FE-4BF5-BC29-647187B8E9E8}"/>
              </a:ext>
            </a:extLst>
          </p:cNvPr>
          <p:cNvSpPr>
            <a:spLocks noGrp="1"/>
          </p:cNvSpPr>
          <p:nvPr>
            <p:ph type="dt" sz="half" idx="10"/>
          </p:nvPr>
        </p:nvSpPr>
        <p:spPr/>
        <p:txBody>
          <a:bodyPr/>
          <a:lstStyle/>
          <a:p>
            <a:fld id="{5D8B10B0-8BDE-447E-A52A-36FA6208C8F6}" type="datetime1">
              <a:rPr lang="en-US" smtClean="0"/>
              <a:t>2/2/2025</a:t>
            </a:fld>
            <a:endParaRPr lang="en-US"/>
          </a:p>
        </p:txBody>
      </p:sp>
      <p:sp>
        <p:nvSpPr>
          <p:cNvPr id="6" name="Footer Placeholder 5">
            <a:extLst>
              <a:ext uri="{FF2B5EF4-FFF2-40B4-BE49-F238E27FC236}">
                <a16:creationId xmlns:a16="http://schemas.microsoft.com/office/drawing/2014/main" id="{B1F1645D-03CA-4616-A099-7F76A12E8C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2C6D2C-FE4A-421E-A6A9-C81D5A025CA5}"/>
              </a:ext>
            </a:extLst>
          </p:cNvPr>
          <p:cNvSpPr>
            <a:spLocks noGrp="1"/>
          </p:cNvSpPr>
          <p:nvPr>
            <p:ph type="sldNum" sz="quarter" idx="12"/>
          </p:nvPr>
        </p:nvSpPr>
        <p:spPr/>
        <p:txBody>
          <a:bodyPr/>
          <a:lstStyle/>
          <a:p>
            <a:fld id="{437E18E6-42A4-4B7B-9B7C-A4B58B802A57}" type="slidenum">
              <a:rPr lang="en-US" smtClean="0"/>
              <a:t>‹#›</a:t>
            </a:fld>
            <a:endParaRPr lang="en-US"/>
          </a:p>
        </p:txBody>
      </p:sp>
    </p:spTree>
    <p:extLst>
      <p:ext uri="{BB962C8B-B14F-4D97-AF65-F5344CB8AC3E}">
        <p14:creationId xmlns:p14="http://schemas.microsoft.com/office/powerpoint/2010/main" val="988035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3A8C3-CD99-494B-ACDE-EBB549745A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5252FB-1B42-4CD8-AC5E-D2D2EFEA05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3FEF65-349C-459A-930C-FA7700B246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F9D645-C10B-4947-A92E-11F510276F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609546-641D-426C-A1F1-1CEFCB7B91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AB4DFB-8E19-4EF3-8BC0-AB0F5EB0CF5A}"/>
              </a:ext>
            </a:extLst>
          </p:cNvPr>
          <p:cNvSpPr>
            <a:spLocks noGrp="1"/>
          </p:cNvSpPr>
          <p:nvPr>
            <p:ph type="dt" sz="half" idx="10"/>
          </p:nvPr>
        </p:nvSpPr>
        <p:spPr/>
        <p:txBody>
          <a:bodyPr/>
          <a:lstStyle/>
          <a:p>
            <a:fld id="{850B68EF-B9E9-4F94-B23A-C53E7D9658C8}" type="datetime1">
              <a:rPr lang="en-US" smtClean="0"/>
              <a:t>2/2/2025</a:t>
            </a:fld>
            <a:endParaRPr lang="en-US"/>
          </a:p>
        </p:txBody>
      </p:sp>
      <p:sp>
        <p:nvSpPr>
          <p:cNvPr id="8" name="Footer Placeholder 7">
            <a:extLst>
              <a:ext uri="{FF2B5EF4-FFF2-40B4-BE49-F238E27FC236}">
                <a16:creationId xmlns:a16="http://schemas.microsoft.com/office/drawing/2014/main" id="{8589E18E-981D-4E67-994B-162F12035C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636892-6424-4F3B-8114-DE900078F653}"/>
              </a:ext>
            </a:extLst>
          </p:cNvPr>
          <p:cNvSpPr>
            <a:spLocks noGrp="1"/>
          </p:cNvSpPr>
          <p:nvPr>
            <p:ph type="sldNum" sz="quarter" idx="12"/>
          </p:nvPr>
        </p:nvSpPr>
        <p:spPr/>
        <p:txBody>
          <a:bodyPr/>
          <a:lstStyle/>
          <a:p>
            <a:fld id="{437E18E6-42A4-4B7B-9B7C-A4B58B802A57}" type="slidenum">
              <a:rPr lang="en-US" smtClean="0"/>
              <a:t>‹#›</a:t>
            </a:fld>
            <a:endParaRPr lang="en-US"/>
          </a:p>
        </p:txBody>
      </p:sp>
    </p:spTree>
    <p:extLst>
      <p:ext uri="{BB962C8B-B14F-4D97-AF65-F5344CB8AC3E}">
        <p14:creationId xmlns:p14="http://schemas.microsoft.com/office/powerpoint/2010/main" val="3888634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73317-0D1B-471A-AF05-0B7E57101B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4D11E9-5FE2-4A7D-AA36-68FDB684CA5E}"/>
              </a:ext>
            </a:extLst>
          </p:cNvPr>
          <p:cNvSpPr>
            <a:spLocks noGrp="1"/>
          </p:cNvSpPr>
          <p:nvPr>
            <p:ph type="dt" sz="half" idx="10"/>
          </p:nvPr>
        </p:nvSpPr>
        <p:spPr/>
        <p:txBody>
          <a:bodyPr/>
          <a:lstStyle/>
          <a:p>
            <a:fld id="{22A5B942-57ED-4AE2-9B50-FA304A9D0E29}" type="datetime1">
              <a:rPr lang="en-US" smtClean="0"/>
              <a:t>2/2/2025</a:t>
            </a:fld>
            <a:endParaRPr lang="en-US"/>
          </a:p>
        </p:txBody>
      </p:sp>
      <p:sp>
        <p:nvSpPr>
          <p:cNvPr id="4" name="Footer Placeholder 3">
            <a:extLst>
              <a:ext uri="{FF2B5EF4-FFF2-40B4-BE49-F238E27FC236}">
                <a16:creationId xmlns:a16="http://schemas.microsoft.com/office/drawing/2014/main" id="{A91801E9-D64C-4D75-84B2-5F3AE44791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11E50B-7A87-40F4-ADD8-077282A71ECD}"/>
              </a:ext>
            </a:extLst>
          </p:cNvPr>
          <p:cNvSpPr>
            <a:spLocks noGrp="1"/>
          </p:cNvSpPr>
          <p:nvPr>
            <p:ph type="sldNum" sz="quarter" idx="12"/>
          </p:nvPr>
        </p:nvSpPr>
        <p:spPr/>
        <p:txBody>
          <a:bodyPr/>
          <a:lstStyle/>
          <a:p>
            <a:fld id="{437E18E6-42A4-4B7B-9B7C-A4B58B802A57}" type="slidenum">
              <a:rPr lang="en-US" smtClean="0"/>
              <a:t>‹#›</a:t>
            </a:fld>
            <a:endParaRPr lang="en-US"/>
          </a:p>
        </p:txBody>
      </p:sp>
    </p:spTree>
    <p:extLst>
      <p:ext uri="{BB962C8B-B14F-4D97-AF65-F5344CB8AC3E}">
        <p14:creationId xmlns:p14="http://schemas.microsoft.com/office/powerpoint/2010/main" val="1289647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06D3FF-84B3-4DC5-B2FE-08961055FECF}"/>
              </a:ext>
            </a:extLst>
          </p:cNvPr>
          <p:cNvSpPr>
            <a:spLocks noGrp="1"/>
          </p:cNvSpPr>
          <p:nvPr>
            <p:ph type="dt" sz="half" idx="10"/>
          </p:nvPr>
        </p:nvSpPr>
        <p:spPr/>
        <p:txBody>
          <a:bodyPr/>
          <a:lstStyle/>
          <a:p>
            <a:fld id="{B0F5DE29-7753-44BA-A6D0-695C6F53D603}" type="datetime1">
              <a:rPr lang="en-US" smtClean="0"/>
              <a:t>2/2/2025</a:t>
            </a:fld>
            <a:endParaRPr lang="en-US"/>
          </a:p>
        </p:txBody>
      </p:sp>
      <p:sp>
        <p:nvSpPr>
          <p:cNvPr id="3" name="Footer Placeholder 2">
            <a:extLst>
              <a:ext uri="{FF2B5EF4-FFF2-40B4-BE49-F238E27FC236}">
                <a16:creationId xmlns:a16="http://schemas.microsoft.com/office/drawing/2014/main" id="{66A0F616-C101-4CE5-9EDA-C13C1B0B97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E749BB-2AC3-4A60-9370-C2154B7E6F1A}"/>
              </a:ext>
            </a:extLst>
          </p:cNvPr>
          <p:cNvSpPr>
            <a:spLocks noGrp="1"/>
          </p:cNvSpPr>
          <p:nvPr>
            <p:ph type="sldNum" sz="quarter" idx="12"/>
          </p:nvPr>
        </p:nvSpPr>
        <p:spPr/>
        <p:txBody>
          <a:bodyPr/>
          <a:lstStyle/>
          <a:p>
            <a:fld id="{437E18E6-42A4-4B7B-9B7C-A4B58B802A57}" type="slidenum">
              <a:rPr lang="en-US" smtClean="0"/>
              <a:t>‹#›</a:t>
            </a:fld>
            <a:endParaRPr lang="en-US"/>
          </a:p>
        </p:txBody>
      </p:sp>
    </p:spTree>
    <p:extLst>
      <p:ext uri="{BB962C8B-B14F-4D97-AF65-F5344CB8AC3E}">
        <p14:creationId xmlns:p14="http://schemas.microsoft.com/office/powerpoint/2010/main" val="3099761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40DA7-1AE1-4D85-8404-714818CB5B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EB9C08-89E0-4E8B-AFD6-37C77B2192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878C72-A693-405E-9B13-897BCF44BC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559B78-08AC-44A3-A565-441F4462AA65}"/>
              </a:ext>
            </a:extLst>
          </p:cNvPr>
          <p:cNvSpPr>
            <a:spLocks noGrp="1"/>
          </p:cNvSpPr>
          <p:nvPr>
            <p:ph type="dt" sz="half" idx="10"/>
          </p:nvPr>
        </p:nvSpPr>
        <p:spPr/>
        <p:txBody>
          <a:bodyPr/>
          <a:lstStyle/>
          <a:p>
            <a:fld id="{4C3614AB-11B3-4FE0-BA13-B25662F7C353}" type="datetime1">
              <a:rPr lang="en-US" smtClean="0"/>
              <a:t>2/2/2025</a:t>
            </a:fld>
            <a:endParaRPr lang="en-US"/>
          </a:p>
        </p:txBody>
      </p:sp>
      <p:sp>
        <p:nvSpPr>
          <p:cNvPr id="6" name="Footer Placeholder 5">
            <a:extLst>
              <a:ext uri="{FF2B5EF4-FFF2-40B4-BE49-F238E27FC236}">
                <a16:creationId xmlns:a16="http://schemas.microsoft.com/office/drawing/2014/main" id="{DC292648-AD36-4A44-B1F8-A4BF6D2EE2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E7C82C-994E-4D04-A64D-BFBAC0682748}"/>
              </a:ext>
            </a:extLst>
          </p:cNvPr>
          <p:cNvSpPr>
            <a:spLocks noGrp="1"/>
          </p:cNvSpPr>
          <p:nvPr>
            <p:ph type="sldNum" sz="quarter" idx="12"/>
          </p:nvPr>
        </p:nvSpPr>
        <p:spPr/>
        <p:txBody>
          <a:bodyPr/>
          <a:lstStyle/>
          <a:p>
            <a:fld id="{437E18E6-42A4-4B7B-9B7C-A4B58B802A57}" type="slidenum">
              <a:rPr lang="en-US" smtClean="0"/>
              <a:t>‹#›</a:t>
            </a:fld>
            <a:endParaRPr lang="en-US"/>
          </a:p>
        </p:txBody>
      </p:sp>
    </p:spTree>
    <p:extLst>
      <p:ext uri="{BB962C8B-B14F-4D97-AF65-F5344CB8AC3E}">
        <p14:creationId xmlns:p14="http://schemas.microsoft.com/office/powerpoint/2010/main" val="3107307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E7FD5-6D6D-46CB-8530-37A4D4BB97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C12513-F7A7-4F36-AD45-11DA7CA781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00E314-86CD-4E5E-97F8-22CEC7FD4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EEF98-8E38-4160-8F91-97F6EAF0010B}"/>
              </a:ext>
            </a:extLst>
          </p:cNvPr>
          <p:cNvSpPr>
            <a:spLocks noGrp="1"/>
          </p:cNvSpPr>
          <p:nvPr>
            <p:ph type="dt" sz="half" idx="10"/>
          </p:nvPr>
        </p:nvSpPr>
        <p:spPr/>
        <p:txBody>
          <a:bodyPr/>
          <a:lstStyle/>
          <a:p>
            <a:fld id="{97032E11-B361-4B90-ABDB-3842618D8470}" type="datetime1">
              <a:rPr lang="en-US" smtClean="0"/>
              <a:t>2/2/2025</a:t>
            </a:fld>
            <a:endParaRPr lang="en-US"/>
          </a:p>
        </p:txBody>
      </p:sp>
      <p:sp>
        <p:nvSpPr>
          <p:cNvPr id="6" name="Footer Placeholder 5">
            <a:extLst>
              <a:ext uri="{FF2B5EF4-FFF2-40B4-BE49-F238E27FC236}">
                <a16:creationId xmlns:a16="http://schemas.microsoft.com/office/drawing/2014/main" id="{EB6352EC-7ABB-4FEF-96CD-0C0EFA5A45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8EED12-08F1-4182-A11A-193498AF6558}"/>
              </a:ext>
            </a:extLst>
          </p:cNvPr>
          <p:cNvSpPr>
            <a:spLocks noGrp="1"/>
          </p:cNvSpPr>
          <p:nvPr>
            <p:ph type="sldNum" sz="quarter" idx="12"/>
          </p:nvPr>
        </p:nvSpPr>
        <p:spPr/>
        <p:txBody>
          <a:bodyPr/>
          <a:lstStyle/>
          <a:p>
            <a:fld id="{437E18E6-42A4-4B7B-9B7C-A4B58B802A57}" type="slidenum">
              <a:rPr lang="en-US" smtClean="0"/>
              <a:t>‹#›</a:t>
            </a:fld>
            <a:endParaRPr lang="en-US"/>
          </a:p>
        </p:txBody>
      </p:sp>
    </p:spTree>
    <p:extLst>
      <p:ext uri="{BB962C8B-B14F-4D97-AF65-F5344CB8AC3E}">
        <p14:creationId xmlns:p14="http://schemas.microsoft.com/office/powerpoint/2010/main" val="3688069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59A316-4DCB-4DF6-A309-10CF32447F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318ADB-3D3C-4473-9F64-8F6D14278E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9519E5-B58C-4D5F-9B4C-D0980C1E73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720451-DB1A-455A-8EC1-23B8F97177D7}" type="datetime1">
              <a:rPr lang="en-US" smtClean="0"/>
              <a:t>2/2/2025</a:t>
            </a:fld>
            <a:endParaRPr lang="en-US"/>
          </a:p>
        </p:txBody>
      </p:sp>
      <p:sp>
        <p:nvSpPr>
          <p:cNvPr id="5" name="Footer Placeholder 4">
            <a:extLst>
              <a:ext uri="{FF2B5EF4-FFF2-40B4-BE49-F238E27FC236}">
                <a16:creationId xmlns:a16="http://schemas.microsoft.com/office/drawing/2014/main" id="{E2D3AA70-1D22-4B6B-8E95-7618E2F25B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C02309-5800-417B-BCF4-4A2919C8DF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7E18E6-42A4-4B7B-9B7C-A4B58B802A57}" type="slidenum">
              <a:rPr lang="en-US" smtClean="0"/>
              <a:t>‹#›</a:t>
            </a:fld>
            <a:endParaRPr lang="en-US"/>
          </a:p>
        </p:txBody>
      </p:sp>
    </p:spTree>
    <p:extLst>
      <p:ext uri="{BB962C8B-B14F-4D97-AF65-F5344CB8AC3E}">
        <p14:creationId xmlns:p14="http://schemas.microsoft.com/office/powerpoint/2010/main" val="59619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frontend.turing.edu/lessons/module-1/git-commands.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frontend.turing.edu/lessons/module-1/git-commands.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frontend.turing.edu/lessons/module-1/git-commands.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git-scm.com/" TargetMode="External"/><Relationship Id="rId3" Type="http://schemas.openxmlformats.org/officeDocument/2006/relationships/hyperlink" Target="https://www.w3schools.com/git/default.asp" TargetMode="External"/><Relationship Id="rId7" Type="http://schemas.openxmlformats.org/officeDocument/2006/relationships/image" Target="../media/image1.png"/><Relationship Id="rId2" Type="http://schemas.openxmlformats.org/officeDocument/2006/relationships/hyperlink" Target="https://git-scm.com/docs"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frontend.turing.edu/lessons/module-1/git-commands.html" TargetMode="External"/><Relationship Id="rId4" Type="http://schemas.openxmlformats.org/officeDocument/2006/relationships/hyperlink" Target="https://www.atlassian.com/git/glossary#commands" TargetMode="External"/><Relationship Id="rId9" Type="http://schemas.openxmlformats.org/officeDocument/2006/relationships/hyperlink" Target="https://github.com/"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aum-web-ap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3.mp4"/><Relationship Id="rId1" Type="http://schemas.microsoft.com/office/2007/relationships/media" Target="../media/media3.mp4"/><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hyperlink" Target="https://git-scm.com/"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3.mp4"/><Relationship Id="rId1" Type="http://schemas.microsoft.com/office/2007/relationships/media" Target="../media/media3.mp4"/><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4.mp4"/><Relationship Id="rId1" Type="http://schemas.microsoft.com/office/2007/relationships/media" Target="../media/media4.mp4"/><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hyperlink" Target="https://www.git-scm.com/" TargetMode="External"/><Relationship Id="rId1" Type="http://schemas.openxmlformats.org/officeDocument/2006/relationships/slideLayout" Target="../slideLayouts/slideLayout2.xml"/><Relationship Id="rId6" Type="http://schemas.openxmlformats.org/officeDocument/2006/relationships/hyperlink" Target="https://git-scm.com/" TargetMode="External"/><Relationship Id="rId5" Type="http://schemas.openxmlformats.org/officeDocument/2006/relationships/image" Target="../media/image1.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A7213B-CF80-4A6F-6027-ADFD0688E3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AF6842-FDEC-3E20-91B9-6DA7C686ACC5}"/>
              </a:ext>
            </a:extLst>
          </p:cNvPr>
          <p:cNvSpPr>
            <a:spLocks noGrp="1"/>
          </p:cNvSpPr>
          <p:nvPr>
            <p:ph type="ctrTitle"/>
          </p:nvPr>
        </p:nvSpPr>
        <p:spPr/>
        <p:txBody>
          <a:bodyPr>
            <a:normAutofit/>
          </a:bodyPr>
          <a:lstStyle/>
          <a:p>
            <a:r>
              <a:rPr lang="en-US" b="1" dirty="0"/>
              <a:t>CSCI 6030: Frontend Web Application Development</a:t>
            </a:r>
          </a:p>
        </p:txBody>
      </p:sp>
      <p:sp>
        <p:nvSpPr>
          <p:cNvPr id="3" name="Subtitle 2">
            <a:extLst>
              <a:ext uri="{FF2B5EF4-FFF2-40B4-BE49-F238E27FC236}">
                <a16:creationId xmlns:a16="http://schemas.microsoft.com/office/drawing/2014/main" id="{89068B4E-6090-796F-AD91-9157F328B625}"/>
              </a:ext>
            </a:extLst>
          </p:cNvPr>
          <p:cNvSpPr>
            <a:spLocks noGrp="1"/>
          </p:cNvSpPr>
          <p:nvPr>
            <p:ph type="subTitle" idx="1"/>
          </p:nvPr>
        </p:nvSpPr>
        <p:spPr/>
        <p:txBody>
          <a:bodyPr/>
          <a:lstStyle/>
          <a:p>
            <a:endParaRPr lang="en-US" dirty="0"/>
          </a:p>
          <a:p>
            <a:r>
              <a:rPr lang="en-US" sz="3200" b="1" dirty="0"/>
              <a:t>Version Control, Git, and GitHub</a:t>
            </a:r>
            <a:endParaRPr lang="en-US" sz="3200" b="1" i="1" dirty="0"/>
          </a:p>
        </p:txBody>
      </p:sp>
      <p:cxnSp>
        <p:nvCxnSpPr>
          <p:cNvPr id="5" name="Straight Connector 4">
            <a:extLst>
              <a:ext uri="{FF2B5EF4-FFF2-40B4-BE49-F238E27FC236}">
                <a16:creationId xmlns:a16="http://schemas.microsoft.com/office/drawing/2014/main" id="{BFEC317C-041D-E0C5-21A9-FC7207887C95}"/>
              </a:ext>
            </a:extLst>
          </p:cNvPr>
          <p:cNvCxnSpPr/>
          <p:nvPr/>
        </p:nvCxnSpPr>
        <p:spPr>
          <a:xfrm>
            <a:off x="210312" y="3794760"/>
            <a:ext cx="11759184"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65835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23C35D-605C-77DF-8A04-2112C391A1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D128B0-C269-F422-92C3-4C78C9E0B470}"/>
              </a:ext>
            </a:extLst>
          </p:cNvPr>
          <p:cNvSpPr>
            <a:spLocks noGrp="1"/>
          </p:cNvSpPr>
          <p:nvPr>
            <p:ph type="title"/>
          </p:nvPr>
        </p:nvSpPr>
        <p:spPr>
          <a:xfrm>
            <a:off x="838200" y="365125"/>
            <a:ext cx="4709160" cy="1325563"/>
          </a:xfrm>
        </p:spPr>
        <p:txBody>
          <a:bodyPr/>
          <a:lstStyle/>
          <a:p>
            <a:r>
              <a:rPr lang="en-US" b="1" dirty="0"/>
              <a:t>Git Branches</a:t>
            </a:r>
          </a:p>
        </p:txBody>
      </p:sp>
      <p:sp>
        <p:nvSpPr>
          <p:cNvPr id="3" name="Content Placeholder 2">
            <a:extLst>
              <a:ext uri="{FF2B5EF4-FFF2-40B4-BE49-F238E27FC236}">
                <a16:creationId xmlns:a16="http://schemas.microsoft.com/office/drawing/2014/main" id="{CBA8E5EB-AF40-2029-A99D-6AD552975322}"/>
              </a:ext>
            </a:extLst>
          </p:cNvPr>
          <p:cNvSpPr>
            <a:spLocks noGrp="1"/>
          </p:cNvSpPr>
          <p:nvPr>
            <p:ph idx="1"/>
          </p:nvPr>
        </p:nvSpPr>
        <p:spPr>
          <a:xfrm>
            <a:off x="838200" y="2262293"/>
            <a:ext cx="10601960" cy="4459182"/>
          </a:xfrm>
        </p:spPr>
        <p:txBody>
          <a:bodyPr>
            <a:normAutofit/>
          </a:bodyPr>
          <a:lstStyle/>
          <a:p>
            <a:r>
              <a:rPr lang="en-US" dirty="0"/>
              <a:t>Delete branch:</a:t>
            </a:r>
          </a:p>
          <a:p>
            <a:pPr lvl="1"/>
            <a:r>
              <a:rPr lang="de-DE" b="1" dirty="0"/>
              <a:t>git branch -d &lt;branch_name&gt;</a:t>
            </a:r>
          </a:p>
          <a:p>
            <a:pPr lvl="1"/>
            <a:r>
              <a:rPr lang="en-US" dirty="0"/>
              <a:t>‘-d’ means deleting the branch only if the branch is pushed and merged with the remote branch</a:t>
            </a:r>
          </a:p>
          <a:p>
            <a:r>
              <a:rPr lang="en-US" dirty="0"/>
              <a:t>Force delete:</a:t>
            </a:r>
          </a:p>
          <a:p>
            <a:pPr lvl="1"/>
            <a:r>
              <a:rPr lang="de-DE" b="1" dirty="0"/>
              <a:t>git branch -D &lt;branch_name&gt;</a:t>
            </a:r>
          </a:p>
          <a:p>
            <a:pPr lvl="1"/>
            <a:r>
              <a:rPr lang="en-US" dirty="0"/>
              <a:t>‘-D’ means deleting forcefully without checking whether the branch is pushed or not</a:t>
            </a:r>
          </a:p>
          <a:p>
            <a:r>
              <a:rPr lang="en-US" dirty="0"/>
              <a:t>Remove remote branch</a:t>
            </a:r>
          </a:p>
          <a:p>
            <a:pPr lvl="1"/>
            <a:r>
              <a:rPr lang="en-US" b="1" dirty="0"/>
              <a:t>git push origin --delete &lt;</a:t>
            </a:r>
            <a:r>
              <a:rPr lang="en-US" b="1" dirty="0" err="1"/>
              <a:t>branch_name</a:t>
            </a:r>
            <a:r>
              <a:rPr lang="en-US" b="1" dirty="0"/>
              <a:t>&gt;</a:t>
            </a:r>
          </a:p>
          <a:p>
            <a:pPr lvl="1"/>
            <a:endParaRPr lang="en-US" dirty="0"/>
          </a:p>
        </p:txBody>
      </p:sp>
      <p:sp>
        <p:nvSpPr>
          <p:cNvPr id="4" name="Slide Number Placeholder 3">
            <a:extLst>
              <a:ext uri="{FF2B5EF4-FFF2-40B4-BE49-F238E27FC236}">
                <a16:creationId xmlns:a16="http://schemas.microsoft.com/office/drawing/2014/main" id="{E72D54CB-C7B7-7295-6708-380104F01E57}"/>
              </a:ext>
            </a:extLst>
          </p:cNvPr>
          <p:cNvSpPr>
            <a:spLocks noGrp="1"/>
          </p:cNvSpPr>
          <p:nvPr>
            <p:ph type="sldNum" sz="quarter" idx="12"/>
          </p:nvPr>
        </p:nvSpPr>
        <p:spPr/>
        <p:txBody>
          <a:bodyPr/>
          <a:lstStyle/>
          <a:p>
            <a:fld id="{437E18E6-42A4-4B7B-9B7C-A4B58B802A57}" type="slidenum">
              <a:rPr lang="en-US" smtClean="0"/>
              <a:t>10</a:t>
            </a:fld>
            <a:endParaRPr lang="en-US"/>
          </a:p>
        </p:txBody>
      </p:sp>
      <p:pic>
        <p:nvPicPr>
          <p:cNvPr id="8" name="Picture 7" descr="A diagram of a diagram&#10;&#10;Description automatically generated">
            <a:extLst>
              <a:ext uri="{FF2B5EF4-FFF2-40B4-BE49-F238E27FC236}">
                <a16:creationId xmlns:a16="http://schemas.microsoft.com/office/drawing/2014/main" id="{A06CF988-F840-E4A1-3934-21EF879AE8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4108" y="681037"/>
            <a:ext cx="6096000" cy="2445344"/>
          </a:xfrm>
          <a:prstGeom prst="rect">
            <a:avLst/>
          </a:prstGeom>
        </p:spPr>
      </p:pic>
    </p:spTree>
    <p:extLst>
      <p:ext uri="{BB962C8B-B14F-4D97-AF65-F5344CB8AC3E}">
        <p14:creationId xmlns:p14="http://schemas.microsoft.com/office/powerpoint/2010/main" val="2881724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EB502-90E6-7C8D-AF52-DE4127455B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5C7B5E-AEFE-A17B-C3C0-A45982FDA3AC}"/>
              </a:ext>
            </a:extLst>
          </p:cNvPr>
          <p:cNvSpPr>
            <a:spLocks noGrp="1"/>
          </p:cNvSpPr>
          <p:nvPr>
            <p:ph type="title"/>
          </p:nvPr>
        </p:nvSpPr>
        <p:spPr>
          <a:xfrm>
            <a:off x="838200" y="365125"/>
            <a:ext cx="4709160" cy="1325563"/>
          </a:xfrm>
        </p:spPr>
        <p:txBody>
          <a:bodyPr/>
          <a:lstStyle/>
          <a:p>
            <a:r>
              <a:rPr lang="en-US" b="1" dirty="0"/>
              <a:t>Git Branches</a:t>
            </a:r>
          </a:p>
        </p:txBody>
      </p:sp>
      <p:sp>
        <p:nvSpPr>
          <p:cNvPr id="3" name="Content Placeholder 2">
            <a:extLst>
              <a:ext uri="{FF2B5EF4-FFF2-40B4-BE49-F238E27FC236}">
                <a16:creationId xmlns:a16="http://schemas.microsoft.com/office/drawing/2014/main" id="{4518BFBE-21B4-778A-4AA7-85EF4168A764}"/>
              </a:ext>
            </a:extLst>
          </p:cNvPr>
          <p:cNvSpPr>
            <a:spLocks noGrp="1"/>
          </p:cNvSpPr>
          <p:nvPr>
            <p:ph idx="1"/>
          </p:nvPr>
        </p:nvSpPr>
        <p:spPr>
          <a:xfrm>
            <a:off x="838200" y="2262293"/>
            <a:ext cx="10601960" cy="4459182"/>
          </a:xfrm>
        </p:spPr>
        <p:txBody>
          <a:bodyPr>
            <a:normAutofit/>
          </a:bodyPr>
          <a:lstStyle/>
          <a:p>
            <a:r>
              <a:rPr lang="en-US" dirty="0"/>
              <a:t>Delete branch:</a:t>
            </a:r>
          </a:p>
          <a:p>
            <a:pPr lvl="1"/>
            <a:r>
              <a:rPr lang="de-DE" b="1" dirty="0"/>
              <a:t>git branch -d &lt;branch_name&gt;</a:t>
            </a:r>
          </a:p>
          <a:p>
            <a:pPr lvl="1"/>
            <a:r>
              <a:rPr lang="en-US" dirty="0"/>
              <a:t>‘-d’ means deleting the branch only if the branch is pushed and merged with the remote branch</a:t>
            </a:r>
          </a:p>
          <a:p>
            <a:r>
              <a:rPr lang="en-US" dirty="0"/>
              <a:t>Force delete:</a:t>
            </a:r>
          </a:p>
          <a:p>
            <a:pPr lvl="1"/>
            <a:r>
              <a:rPr lang="de-DE" b="1" dirty="0"/>
              <a:t>git branch -D &lt;branch_name&gt;</a:t>
            </a:r>
          </a:p>
          <a:p>
            <a:pPr lvl="1"/>
            <a:r>
              <a:rPr lang="en-US" dirty="0"/>
              <a:t>‘-D’ means deleting forcefully without checking whether the branch is pushed or not</a:t>
            </a:r>
          </a:p>
          <a:p>
            <a:r>
              <a:rPr lang="en-US" dirty="0"/>
              <a:t>Remove remote branch</a:t>
            </a:r>
          </a:p>
          <a:p>
            <a:pPr lvl="1"/>
            <a:r>
              <a:rPr lang="en-US" b="1" dirty="0"/>
              <a:t>git push origin --delete &lt;</a:t>
            </a:r>
            <a:r>
              <a:rPr lang="en-US" b="1" dirty="0" err="1"/>
              <a:t>branch_name</a:t>
            </a:r>
            <a:r>
              <a:rPr lang="en-US" b="1" dirty="0"/>
              <a:t>&gt;</a:t>
            </a:r>
          </a:p>
          <a:p>
            <a:pPr lvl="1"/>
            <a:endParaRPr lang="en-US" dirty="0"/>
          </a:p>
        </p:txBody>
      </p:sp>
      <p:sp>
        <p:nvSpPr>
          <p:cNvPr id="4" name="Slide Number Placeholder 3">
            <a:extLst>
              <a:ext uri="{FF2B5EF4-FFF2-40B4-BE49-F238E27FC236}">
                <a16:creationId xmlns:a16="http://schemas.microsoft.com/office/drawing/2014/main" id="{FAB67E20-4B2D-044B-5406-B43088C9FEF5}"/>
              </a:ext>
            </a:extLst>
          </p:cNvPr>
          <p:cNvSpPr>
            <a:spLocks noGrp="1"/>
          </p:cNvSpPr>
          <p:nvPr>
            <p:ph type="sldNum" sz="quarter" idx="12"/>
          </p:nvPr>
        </p:nvSpPr>
        <p:spPr/>
        <p:txBody>
          <a:bodyPr/>
          <a:lstStyle/>
          <a:p>
            <a:fld id="{437E18E6-42A4-4B7B-9B7C-A4B58B802A57}" type="slidenum">
              <a:rPr lang="en-US" smtClean="0"/>
              <a:t>11</a:t>
            </a:fld>
            <a:endParaRPr lang="en-US"/>
          </a:p>
        </p:txBody>
      </p:sp>
      <p:pic>
        <p:nvPicPr>
          <p:cNvPr id="8" name="Picture 7" descr="A diagram of a diagram&#10;&#10;Description automatically generated">
            <a:extLst>
              <a:ext uri="{FF2B5EF4-FFF2-40B4-BE49-F238E27FC236}">
                <a16:creationId xmlns:a16="http://schemas.microsoft.com/office/drawing/2014/main" id="{AC0A8DC2-16FA-E8D1-990A-42DE802D8C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4108" y="681037"/>
            <a:ext cx="6096000" cy="2445344"/>
          </a:xfrm>
          <a:prstGeom prst="rect">
            <a:avLst/>
          </a:prstGeom>
        </p:spPr>
      </p:pic>
    </p:spTree>
    <p:extLst>
      <p:ext uri="{BB962C8B-B14F-4D97-AF65-F5344CB8AC3E}">
        <p14:creationId xmlns:p14="http://schemas.microsoft.com/office/powerpoint/2010/main" val="1511005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2C1B1-1827-A3B4-5AE9-90E2238525C8}"/>
              </a:ext>
            </a:extLst>
          </p:cNvPr>
          <p:cNvSpPr>
            <a:spLocks noGrp="1"/>
          </p:cNvSpPr>
          <p:nvPr>
            <p:ph type="title"/>
          </p:nvPr>
        </p:nvSpPr>
        <p:spPr/>
        <p:txBody>
          <a:bodyPr/>
          <a:lstStyle/>
          <a:p>
            <a:r>
              <a:rPr lang="en-US" b="1" dirty="0"/>
              <a:t>Common Git Commands</a:t>
            </a:r>
            <a:endParaRPr lang="en-US" dirty="0"/>
          </a:p>
        </p:txBody>
      </p:sp>
      <p:sp>
        <p:nvSpPr>
          <p:cNvPr id="3" name="Content Placeholder 2">
            <a:extLst>
              <a:ext uri="{FF2B5EF4-FFF2-40B4-BE49-F238E27FC236}">
                <a16:creationId xmlns:a16="http://schemas.microsoft.com/office/drawing/2014/main" id="{BE912CA0-593F-9D8D-0752-EEE83A84DD94}"/>
              </a:ext>
            </a:extLst>
          </p:cNvPr>
          <p:cNvSpPr>
            <a:spLocks noGrp="1"/>
          </p:cNvSpPr>
          <p:nvPr>
            <p:ph idx="1"/>
          </p:nvPr>
        </p:nvSpPr>
        <p:spPr/>
        <p:txBody>
          <a:bodyPr>
            <a:normAutofit fontScale="77500" lnSpcReduction="20000"/>
          </a:bodyPr>
          <a:lstStyle/>
          <a:p>
            <a:pPr algn="just"/>
            <a:r>
              <a:rPr lang="en-US" b="1" dirty="0"/>
              <a:t>git </a:t>
            </a:r>
            <a:r>
              <a:rPr lang="en-US" b="1" dirty="0" err="1"/>
              <a:t>init</a:t>
            </a:r>
            <a:r>
              <a:rPr lang="en-US" b="1" dirty="0"/>
              <a:t> </a:t>
            </a:r>
            <a:r>
              <a:rPr lang="en-US" dirty="0"/>
              <a:t>initializes your local directory as a new git repository. You must run this before you can commit any of your work.</a:t>
            </a:r>
          </a:p>
          <a:p>
            <a:pPr algn="just"/>
            <a:r>
              <a:rPr lang="en-US" b="1" dirty="0"/>
              <a:t>git status </a:t>
            </a:r>
            <a:r>
              <a:rPr lang="en-US" dirty="0"/>
              <a:t>shows the current status of your repo. It will show you if you have any work that is </a:t>
            </a:r>
            <a:r>
              <a:rPr lang="en-US" dirty="0" err="1"/>
              <a:t>unstaged</a:t>
            </a:r>
            <a:r>
              <a:rPr lang="en-US" dirty="0"/>
              <a:t>, what branch you are on, how many commits you are ahead of the master remote on </a:t>
            </a:r>
            <a:r>
              <a:rPr lang="en-US" dirty="0" err="1"/>
              <a:t>github</a:t>
            </a:r>
            <a:r>
              <a:rPr lang="en-US" dirty="0"/>
              <a:t>, and other useful things.</a:t>
            </a:r>
          </a:p>
          <a:p>
            <a:pPr algn="just"/>
            <a:r>
              <a:rPr lang="en-US" b="1" dirty="0"/>
              <a:t>git diff </a:t>
            </a:r>
            <a:r>
              <a:rPr lang="en-US" dirty="0"/>
              <a:t>shows you the changes in your </a:t>
            </a:r>
            <a:r>
              <a:rPr lang="en-US" dirty="0" err="1"/>
              <a:t>unstaged</a:t>
            </a:r>
            <a:r>
              <a:rPr lang="en-US" dirty="0"/>
              <a:t> code.</a:t>
            </a:r>
          </a:p>
          <a:p>
            <a:pPr algn="just"/>
            <a:r>
              <a:rPr lang="en-US" b="1" dirty="0"/>
              <a:t>git remote -v </a:t>
            </a:r>
            <a:r>
              <a:rPr lang="en-US" dirty="0"/>
              <a:t>shows you all the remotes for your repo. The v stands for verbose, which shows you the URL of the repository on </a:t>
            </a:r>
            <a:r>
              <a:rPr lang="en-US" dirty="0" err="1"/>
              <a:t>github</a:t>
            </a:r>
            <a:r>
              <a:rPr lang="en-US" dirty="0"/>
              <a:t>, if any, that your local repository is pointing to rather than just the name of the remote repo.</a:t>
            </a:r>
          </a:p>
          <a:p>
            <a:pPr algn="just"/>
            <a:r>
              <a:rPr lang="en-US" b="1" dirty="0"/>
              <a:t>git add . </a:t>
            </a:r>
            <a:r>
              <a:rPr lang="en-US" dirty="0"/>
              <a:t>takes all </a:t>
            </a:r>
            <a:r>
              <a:rPr lang="en-US" dirty="0" err="1"/>
              <a:t>unstaged</a:t>
            </a:r>
            <a:r>
              <a:rPr lang="en-US" dirty="0"/>
              <a:t> work and stages it, making it ready to be committed. You can also specify a particular file to stage with git add file-path/name-of-file</a:t>
            </a:r>
          </a:p>
          <a:p>
            <a:pPr algn="just"/>
            <a:r>
              <a:rPr lang="en-US" b="1" dirty="0"/>
              <a:t>git commit -m </a:t>
            </a:r>
            <a:r>
              <a:rPr lang="en-US" dirty="0"/>
              <a:t>"write commit message here" commits all staged work. It’s important to write a brief, clear commit message so you know what each commit is for. “Final commit” is not the commit message you’re looking for exactly 100% of the time.</a:t>
            </a:r>
          </a:p>
        </p:txBody>
      </p:sp>
      <p:sp>
        <p:nvSpPr>
          <p:cNvPr id="4" name="Slide Number Placeholder 3">
            <a:extLst>
              <a:ext uri="{FF2B5EF4-FFF2-40B4-BE49-F238E27FC236}">
                <a16:creationId xmlns:a16="http://schemas.microsoft.com/office/drawing/2014/main" id="{72A20603-263E-62E6-AD26-31003F849B9E}"/>
              </a:ext>
            </a:extLst>
          </p:cNvPr>
          <p:cNvSpPr>
            <a:spLocks noGrp="1"/>
          </p:cNvSpPr>
          <p:nvPr>
            <p:ph type="sldNum" sz="quarter" idx="12"/>
          </p:nvPr>
        </p:nvSpPr>
        <p:spPr/>
        <p:txBody>
          <a:bodyPr/>
          <a:lstStyle/>
          <a:p>
            <a:fld id="{437E18E6-42A4-4B7B-9B7C-A4B58B802A57}" type="slidenum">
              <a:rPr lang="en-US" smtClean="0"/>
              <a:t>12</a:t>
            </a:fld>
            <a:endParaRPr lang="en-US"/>
          </a:p>
        </p:txBody>
      </p:sp>
      <p:sp>
        <p:nvSpPr>
          <p:cNvPr id="7" name="TextBox 6">
            <a:extLst>
              <a:ext uri="{FF2B5EF4-FFF2-40B4-BE49-F238E27FC236}">
                <a16:creationId xmlns:a16="http://schemas.microsoft.com/office/drawing/2014/main" id="{9F9ED3EE-8276-9BAC-D24E-729E1822FA80}"/>
              </a:ext>
            </a:extLst>
          </p:cNvPr>
          <p:cNvSpPr txBox="1"/>
          <p:nvPr/>
        </p:nvSpPr>
        <p:spPr>
          <a:xfrm>
            <a:off x="345989" y="6354247"/>
            <a:ext cx="9374660" cy="369332"/>
          </a:xfrm>
          <a:prstGeom prst="rect">
            <a:avLst/>
          </a:prstGeom>
          <a:noFill/>
        </p:spPr>
        <p:txBody>
          <a:bodyPr wrap="square" rtlCol="0">
            <a:spAutoFit/>
          </a:bodyPr>
          <a:lstStyle/>
          <a:p>
            <a:r>
              <a:rPr lang="en-US" dirty="0"/>
              <a:t>Sources: </a:t>
            </a:r>
            <a:r>
              <a:rPr lang="en-US" dirty="0">
                <a:hlinkClick r:id="rId2"/>
              </a:rPr>
              <a:t>https://frontend.turing.edu/lessons/module-1/git-commands.html</a:t>
            </a:r>
            <a:r>
              <a:rPr lang="en-US" dirty="0"/>
              <a:t> </a:t>
            </a:r>
          </a:p>
        </p:txBody>
      </p:sp>
    </p:spTree>
    <p:extLst>
      <p:ext uri="{BB962C8B-B14F-4D97-AF65-F5344CB8AC3E}">
        <p14:creationId xmlns:p14="http://schemas.microsoft.com/office/powerpoint/2010/main" val="1327064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5FB7E3-1168-AD96-0BEE-0E4F5F62D6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2A7C23-902E-3170-03CE-85733FF341EC}"/>
              </a:ext>
            </a:extLst>
          </p:cNvPr>
          <p:cNvSpPr>
            <a:spLocks noGrp="1"/>
          </p:cNvSpPr>
          <p:nvPr>
            <p:ph type="title"/>
          </p:nvPr>
        </p:nvSpPr>
        <p:spPr/>
        <p:txBody>
          <a:bodyPr/>
          <a:lstStyle/>
          <a:p>
            <a:r>
              <a:rPr lang="en-US" b="1" dirty="0"/>
              <a:t>Common Git Commands</a:t>
            </a:r>
            <a:endParaRPr lang="en-US" dirty="0"/>
          </a:p>
        </p:txBody>
      </p:sp>
      <p:sp>
        <p:nvSpPr>
          <p:cNvPr id="3" name="Content Placeholder 2">
            <a:extLst>
              <a:ext uri="{FF2B5EF4-FFF2-40B4-BE49-F238E27FC236}">
                <a16:creationId xmlns:a16="http://schemas.microsoft.com/office/drawing/2014/main" id="{D72DE8C1-F50E-84C6-4C55-3A62D65619FA}"/>
              </a:ext>
            </a:extLst>
          </p:cNvPr>
          <p:cNvSpPr>
            <a:spLocks noGrp="1"/>
          </p:cNvSpPr>
          <p:nvPr>
            <p:ph idx="1"/>
          </p:nvPr>
        </p:nvSpPr>
        <p:spPr/>
        <p:txBody>
          <a:bodyPr>
            <a:normAutofit fontScale="77500" lnSpcReduction="20000"/>
          </a:bodyPr>
          <a:lstStyle/>
          <a:p>
            <a:pPr algn="just"/>
            <a:r>
              <a:rPr lang="en-US" b="1" dirty="0"/>
              <a:t>git commit -m "commit message"</a:t>
            </a:r>
            <a:r>
              <a:rPr lang="en-US" dirty="0"/>
              <a:t> commits all staged work. It’s important to write a brief, clear commit message so you know what each commit is for. “Final commit” is not the commit message you’re looking for exactly 100% of the time.</a:t>
            </a:r>
          </a:p>
          <a:p>
            <a:pPr algn="just"/>
            <a:r>
              <a:rPr lang="en-US" b="1" dirty="0"/>
              <a:t>git pull </a:t>
            </a:r>
            <a:r>
              <a:rPr lang="en-US" dirty="0"/>
              <a:t>once you’ve committed all your local work and running git status shows that you have nothing to commit, you pull down any changes from your remote. By default, this will pull from the origin remote’s master branch. To be specific about which remote and branch to pull from, you can use: git pull name-of-remote name-of-branch</a:t>
            </a:r>
          </a:p>
          <a:p>
            <a:pPr algn="just"/>
            <a:r>
              <a:rPr lang="en-US" b="1" dirty="0"/>
              <a:t>git push</a:t>
            </a:r>
            <a:r>
              <a:rPr lang="en-US" dirty="0"/>
              <a:t> pushes your local changes up to your remote. By default, this will push to the origin remote’s master branch. Like pull, you can push to a specific remote and branch with: git push name-of-remote name-of-branch. This is useful if you are using branches and pull requests. If you get an error message, it’s probably because you haven’t pushed your local branch up to </a:t>
            </a:r>
            <a:r>
              <a:rPr lang="en-US" dirty="0" err="1"/>
              <a:t>github</a:t>
            </a:r>
            <a:r>
              <a:rPr lang="en-US" dirty="0"/>
              <a:t> yet. Try git push -u name-of-remote name-of-branch.</a:t>
            </a:r>
          </a:p>
          <a:p>
            <a:pPr algn="just"/>
            <a:r>
              <a:rPr lang="en-US" b="1" dirty="0"/>
              <a:t>git branch </a:t>
            </a:r>
            <a:r>
              <a:rPr lang="en-US" dirty="0"/>
              <a:t>shows you all your local branches and indicates which branch you are currently on.</a:t>
            </a:r>
          </a:p>
          <a:p>
            <a:pPr algn="just"/>
            <a:r>
              <a:rPr lang="en-US" b="1" dirty="0"/>
              <a:t>git checkout -b </a:t>
            </a:r>
            <a:r>
              <a:rPr lang="en-US" dirty="0"/>
              <a:t>name-of-new-branch makes a new branch and switches to that branch.</a:t>
            </a:r>
          </a:p>
        </p:txBody>
      </p:sp>
      <p:sp>
        <p:nvSpPr>
          <p:cNvPr id="4" name="Slide Number Placeholder 3">
            <a:extLst>
              <a:ext uri="{FF2B5EF4-FFF2-40B4-BE49-F238E27FC236}">
                <a16:creationId xmlns:a16="http://schemas.microsoft.com/office/drawing/2014/main" id="{8B10703D-FB6A-7173-AF9F-3F27B33962EF}"/>
              </a:ext>
            </a:extLst>
          </p:cNvPr>
          <p:cNvSpPr>
            <a:spLocks noGrp="1"/>
          </p:cNvSpPr>
          <p:nvPr>
            <p:ph type="sldNum" sz="quarter" idx="12"/>
          </p:nvPr>
        </p:nvSpPr>
        <p:spPr/>
        <p:txBody>
          <a:bodyPr/>
          <a:lstStyle/>
          <a:p>
            <a:fld id="{437E18E6-42A4-4B7B-9B7C-A4B58B802A57}" type="slidenum">
              <a:rPr lang="en-US" smtClean="0"/>
              <a:t>13</a:t>
            </a:fld>
            <a:endParaRPr lang="en-US"/>
          </a:p>
        </p:txBody>
      </p:sp>
      <p:sp>
        <p:nvSpPr>
          <p:cNvPr id="5" name="TextBox 4">
            <a:extLst>
              <a:ext uri="{FF2B5EF4-FFF2-40B4-BE49-F238E27FC236}">
                <a16:creationId xmlns:a16="http://schemas.microsoft.com/office/drawing/2014/main" id="{0FD6F9A1-D9C0-FBCB-1520-8618805FFFE3}"/>
              </a:ext>
            </a:extLst>
          </p:cNvPr>
          <p:cNvSpPr txBox="1"/>
          <p:nvPr/>
        </p:nvSpPr>
        <p:spPr>
          <a:xfrm>
            <a:off x="345989" y="6354247"/>
            <a:ext cx="9374660" cy="369332"/>
          </a:xfrm>
          <a:prstGeom prst="rect">
            <a:avLst/>
          </a:prstGeom>
          <a:noFill/>
        </p:spPr>
        <p:txBody>
          <a:bodyPr wrap="square" rtlCol="0">
            <a:spAutoFit/>
          </a:bodyPr>
          <a:lstStyle/>
          <a:p>
            <a:r>
              <a:rPr lang="en-US" dirty="0"/>
              <a:t>Sources: </a:t>
            </a:r>
            <a:r>
              <a:rPr lang="en-US" dirty="0">
                <a:hlinkClick r:id="rId2"/>
              </a:rPr>
              <a:t>https://frontend.turing.edu/lessons/module-1/git-commands.html</a:t>
            </a:r>
            <a:r>
              <a:rPr lang="en-US" dirty="0"/>
              <a:t> </a:t>
            </a:r>
          </a:p>
        </p:txBody>
      </p:sp>
    </p:spTree>
    <p:extLst>
      <p:ext uri="{BB962C8B-B14F-4D97-AF65-F5344CB8AC3E}">
        <p14:creationId xmlns:p14="http://schemas.microsoft.com/office/powerpoint/2010/main" val="660017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97084F-900D-F035-D10E-F77FF5FAD5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30C21-E938-C2EA-BA0E-F4D3758A0D3C}"/>
              </a:ext>
            </a:extLst>
          </p:cNvPr>
          <p:cNvSpPr>
            <a:spLocks noGrp="1"/>
          </p:cNvSpPr>
          <p:nvPr>
            <p:ph type="title"/>
          </p:nvPr>
        </p:nvSpPr>
        <p:spPr/>
        <p:txBody>
          <a:bodyPr/>
          <a:lstStyle/>
          <a:p>
            <a:r>
              <a:rPr lang="en-US" b="1" dirty="0"/>
              <a:t>Common Git Commands</a:t>
            </a:r>
            <a:endParaRPr lang="en-US" dirty="0"/>
          </a:p>
        </p:txBody>
      </p:sp>
      <p:sp>
        <p:nvSpPr>
          <p:cNvPr id="3" name="Content Placeholder 2">
            <a:extLst>
              <a:ext uri="{FF2B5EF4-FFF2-40B4-BE49-F238E27FC236}">
                <a16:creationId xmlns:a16="http://schemas.microsoft.com/office/drawing/2014/main" id="{6800F1F4-A7F2-52EF-A125-C853CC12A0A3}"/>
              </a:ext>
            </a:extLst>
          </p:cNvPr>
          <p:cNvSpPr>
            <a:spLocks noGrp="1"/>
          </p:cNvSpPr>
          <p:nvPr>
            <p:ph idx="1"/>
          </p:nvPr>
        </p:nvSpPr>
        <p:spPr/>
        <p:txBody>
          <a:bodyPr>
            <a:normAutofit fontScale="85000" lnSpcReduction="20000"/>
          </a:bodyPr>
          <a:lstStyle/>
          <a:p>
            <a:pPr algn="just"/>
            <a:r>
              <a:rPr lang="en-US" b="1" dirty="0"/>
              <a:t>git merge name-of-branch</a:t>
            </a:r>
            <a:r>
              <a:rPr lang="en-US" dirty="0"/>
              <a:t> will merge the specified branch into the branch you are currently on.</a:t>
            </a:r>
          </a:p>
          <a:p>
            <a:pPr algn="just"/>
            <a:r>
              <a:rPr lang="en-US" b="1" dirty="0"/>
              <a:t>git branch -d name-of-branch-to-delete </a:t>
            </a:r>
            <a:r>
              <a:rPr lang="en-US" dirty="0"/>
              <a:t>deletes the specified branch</a:t>
            </a:r>
          </a:p>
          <a:p>
            <a:pPr algn="just"/>
            <a:r>
              <a:rPr lang="en-US" b="1" dirty="0"/>
              <a:t>git log </a:t>
            </a:r>
            <a:r>
              <a:rPr lang="en-US" dirty="0"/>
              <a:t>will show you the full list of commits and authors for your repo</a:t>
            </a:r>
          </a:p>
          <a:p>
            <a:pPr algn="just"/>
            <a:r>
              <a:rPr lang="en-US" b="1" dirty="0"/>
              <a:t>history</a:t>
            </a:r>
            <a:r>
              <a:rPr lang="en-US" dirty="0"/>
              <a:t> will show you your past git commands</a:t>
            </a:r>
          </a:p>
          <a:p>
            <a:pPr algn="just"/>
            <a:r>
              <a:rPr lang="en-US" b="1" dirty="0"/>
              <a:t>git stash </a:t>
            </a:r>
            <a:r>
              <a:rPr lang="en-US" dirty="0"/>
              <a:t>stashes any </a:t>
            </a:r>
            <a:r>
              <a:rPr lang="en-US" dirty="0" err="1"/>
              <a:t>unstaged</a:t>
            </a:r>
            <a:r>
              <a:rPr lang="en-US" dirty="0"/>
              <a:t> changes in your repository. They will not be present in your codebase, but they are not deleted.</a:t>
            </a:r>
          </a:p>
          <a:p>
            <a:pPr algn="just"/>
            <a:r>
              <a:rPr lang="en-US" b="1" dirty="0"/>
              <a:t>git stash pop </a:t>
            </a:r>
            <a:r>
              <a:rPr lang="en-US" dirty="0"/>
              <a:t>gives you back the last staged changes you stashed</a:t>
            </a:r>
          </a:p>
          <a:p>
            <a:pPr algn="just"/>
            <a:r>
              <a:rPr lang="en-US" b="1" dirty="0"/>
              <a:t>git blame file-path/name-of-file</a:t>
            </a:r>
            <a:r>
              <a:rPr lang="en-US" dirty="0"/>
              <a:t> shows you line-by-line who wrote the code in the specified file. Useful when you have a question about how something works and want to figure out who to ask, and also great source of shame when you realize you wrote the chunk of code you’ve been swearing at for the last hour.</a:t>
            </a:r>
          </a:p>
        </p:txBody>
      </p:sp>
      <p:sp>
        <p:nvSpPr>
          <p:cNvPr id="4" name="Slide Number Placeholder 3">
            <a:extLst>
              <a:ext uri="{FF2B5EF4-FFF2-40B4-BE49-F238E27FC236}">
                <a16:creationId xmlns:a16="http://schemas.microsoft.com/office/drawing/2014/main" id="{CF3C8C1B-A936-6278-375B-BD9982DADCC6}"/>
              </a:ext>
            </a:extLst>
          </p:cNvPr>
          <p:cNvSpPr>
            <a:spLocks noGrp="1"/>
          </p:cNvSpPr>
          <p:nvPr>
            <p:ph type="sldNum" sz="quarter" idx="12"/>
          </p:nvPr>
        </p:nvSpPr>
        <p:spPr/>
        <p:txBody>
          <a:bodyPr/>
          <a:lstStyle/>
          <a:p>
            <a:fld id="{437E18E6-42A4-4B7B-9B7C-A4B58B802A57}" type="slidenum">
              <a:rPr lang="en-US" smtClean="0"/>
              <a:t>14</a:t>
            </a:fld>
            <a:endParaRPr lang="en-US"/>
          </a:p>
        </p:txBody>
      </p:sp>
      <p:sp>
        <p:nvSpPr>
          <p:cNvPr id="5" name="TextBox 4">
            <a:extLst>
              <a:ext uri="{FF2B5EF4-FFF2-40B4-BE49-F238E27FC236}">
                <a16:creationId xmlns:a16="http://schemas.microsoft.com/office/drawing/2014/main" id="{C27BA90A-66B9-74B5-4C4A-ABA9565E590A}"/>
              </a:ext>
            </a:extLst>
          </p:cNvPr>
          <p:cNvSpPr txBox="1"/>
          <p:nvPr/>
        </p:nvSpPr>
        <p:spPr>
          <a:xfrm>
            <a:off x="345989" y="6354247"/>
            <a:ext cx="9374660" cy="369332"/>
          </a:xfrm>
          <a:prstGeom prst="rect">
            <a:avLst/>
          </a:prstGeom>
          <a:noFill/>
        </p:spPr>
        <p:txBody>
          <a:bodyPr wrap="square" rtlCol="0">
            <a:spAutoFit/>
          </a:bodyPr>
          <a:lstStyle/>
          <a:p>
            <a:r>
              <a:rPr lang="en-US" dirty="0"/>
              <a:t>Sources: </a:t>
            </a:r>
            <a:r>
              <a:rPr lang="en-US" dirty="0">
                <a:hlinkClick r:id="rId2"/>
              </a:rPr>
              <a:t>https://frontend.turing.edu/lessons/module-1/git-commands.html</a:t>
            </a:r>
            <a:r>
              <a:rPr lang="en-US" dirty="0"/>
              <a:t> </a:t>
            </a:r>
          </a:p>
        </p:txBody>
      </p:sp>
    </p:spTree>
    <p:extLst>
      <p:ext uri="{BB962C8B-B14F-4D97-AF65-F5344CB8AC3E}">
        <p14:creationId xmlns:p14="http://schemas.microsoft.com/office/powerpoint/2010/main" val="542463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1E99F4-005F-4DAD-AECA-9F1DB10BBE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F34EEF-C575-A5C2-5287-D8FADFC5541D}"/>
              </a:ext>
            </a:extLst>
          </p:cNvPr>
          <p:cNvSpPr>
            <a:spLocks noGrp="1"/>
          </p:cNvSpPr>
          <p:nvPr>
            <p:ph type="title"/>
          </p:nvPr>
        </p:nvSpPr>
        <p:spPr/>
        <p:txBody>
          <a:bodyPr/>
          <a:lstStyle/>
          <a:p>
            <a:r>
              <a:rPr lang="en-US" b="1" dirty="0"/>
              <a:t>Commands &amp; Tutorials</a:t>
            </a:r>
          </a:p>
        </p:txBody>
      </p:sp>
      <p:sp>
        <p:nvSpPr>
          <p:cNvPr id="3" name="Content Placeholder 2">
            <a:extLst>
              <a:ext uri="{FF2B5EF4-FFF2-40B4-BE49-F238E27FC236}">
                <a16:creationId xmlns:a16="http://schemas.microsoft.com/office/drawing/2014/main" id="{194A89D2-1FD9-52EB-9877-18B8E864F617}"/>
              </a:ext>
            </a:extLst>
          </p:cNvPr>
          <p:cNvSpPr>
            <a:spLocks noGrp="1"/>
          </p:cNvSpPr>
          <p:nvPr>
            <p:ph idx="1"/>
          </p:nvPr>
        </p:nvSpPr>
        <p:spPr>
          <a:xfrm>
            <a:off x="838200" y="1855893"/>
            <a:ext cx="10515600" cy="4321070"/>
          </a:xfrm>
        </p:spPr>
        <p:txBody>
          <a:bodyPr/>
          <a:lstStyle/>
          <a:p>
            <a:r>
              <a:rPr lang="en-US" dirty="0"/>
              <a:t>Detailed tutorials and list of commands: </a:t>
            </a:r>
          </a:p>
          <a:p>
            <a:pPr lvl="1"/>
            <a:r>
              <a:rPr lang="en-US" dirty="0">
                <a:hlinkClick r:id="rId2"/>
              </a:rPr>
              <a:t>https://git-scm.com/docs</a:t>
            </a:r>
            <a:r>
              <a:rPr lang="en-US" dirty="0"/>
              <a:t> </a:t>
            </a:r>
          </a:p>
          <a:p>
            <a:pPr lvl="1"/>
            <a:r>
              <a:rPr lang="en-US" dirty="0">
                <a:hlinkClick r:id="rId3"/>
              </a:rPr>
              <a:t>https://www.w3schools.com/git/default.asp</a:t>
            </a:r>
            <a:r>
              <a:rPr lang="en-US" dirty="0"/>
              <a:t> </a:t>
            </a:r>
          </a:p>
          <a:p>
            <a:pPr lvl="1"/>
            <a:r>
              <a:rPr lang="en-US" dirty="0">
                <a:hlinkClick r:id="rId4"/>
              </a:rPr>
              <a:t>https://www.atlassian.com/git/glossary#commands</a:t>
            </a:r>
            <a:r>
              <a:rPr lang="en-US" dirty="0"/>
              <a:t> </a:t>
            </a:r>
          </a:p>
          <a:p>
            <a:pPr lvl="1"/>
            <a:r>
              <a:rPr lang="en-US" dirty="0">
                <a:hlinkClick r:id="rId5"/>
              </a:rPr>
              <a:t>https://frontend.turing.edu/lessons/module-1/git-commands.html</a:t>
            </a:r>
            <a:r>
              <a:rPr lang="en-US" dirty="0"/>
              <a:t> </a:t>
            </a:r>
          </a:p>
          <a:p>
            <a:endParaRPr lang="en-US" dirty="0"/>
          </a:p>
        </p:txBody>
      </p:sp>
      <p:sp>
        <p:nvSpPr>
          <p:cNvPr id="4" name="Slide Number Placeholder 3">
            <a:extLst>
              <a:ext uri="{FF2B5EF4-FFF2-40B4-BE49-F238E27FC236}">
                <a16:creationId xmlns:a16="http://schemas.microsoft.com/office/drawing/2014/main" id="{FE6688E3-DD3D-6BD9-A2C0-E9554CF31D25}"/>
              </a:ext>
            </a:extLst>
          </p:cNvPr>
          <p:cNvSpPr>
            <a:spLocks noGrp="1"/>
          </p:cNvSpPr>
          <p:nvPr>
            <p:ph type="sldNum" sz="quarter" idx="12"/>
          </p:nvPr>
        </p:nvSpPr>
        <p:spPr/>
        <p:txBody>
          <a:bodyPr/>
          <a:lstStyle/>
          <a:p>
            <a:fld id="{437E18E6-42A4-4B7B-9B7C-A4B58B802A57}" type="slidenum">
              <a:rPr lang="en-US" smtClean="0"/>
              <a:t>15</a:t>
            </a:fld>
            <a:endParaRPr lang="en-US"/>
          </a:p>
        </p:txBody>
      </p:sp>
      <p:pic>
        <p:nvPicPr>
          <p:cNvPr id="5" name="Picture 4" descr="A black background with a black square&#10;&#10;Description automatically generated with medium confidence">
            <a:extLst>
              <a:ext uri="{FF2B5EF4-FFF2-40B4-BE49-F238E27FC236}">
                <a16:creationId xmlns:a16="http://schemas.microsoft.com/office/drawing/2014/main" id="{CD32ABF9-407A-2910-AF38-A7B8E889A7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12720" y="136526"/>
            <a:ext cx="2525053" cy="1420342"/>
          </a:xfrm>
          <a:prstGeom prst="rect">
            <a:avLst/>
          </a:prstGeom>
        </p:spPr>
      </p:pic>
      <p:pic>
        <p:nvPicPr>
          <p:cNvPr id="6" name="Picture 5" descr="A red and black sign&#10;&#10;Description automatically generated">
            <a:extLst>
              <a:ext uri="{FF2B5EF4-FFF2-40B4-BE49-F238E27FC236}">
                <a16:creationId xmlns:a16="http://schemas.microsoft.com/office/drawing/2014/main" id="{8EBB20D2-670B-2507-4C56-9770A91552E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00429" y="136526"/>
            <a:ext cx="1420342" cy="1420342"/>
          </a:xfrm>
          <a:prstGeom prst="rect">
            <a:avLst/>
          </a:prstGeom>
        </p:spPr>
      </p:pic>
      <p:sp>
        <p:nvSpPr>
          <p:cNvPr id="7" name="TextBox 6">
            <a:extLst>
              <a:ext uri="{FF2B5EF4-FFF2-40B4-BE49-F238E27FC236}">
                <a16:creationId xmlns:a16="http://schemas.microsoft.com/office/drawing/2014/main" id="{06E944AD-7BF3-4CF1-7035-EE699F12FDA9}"/>
              </a:ext>
            </a:extLst>
          </p:cNvPr>
          <p:cNvSpPr txBox="1"/>
          <p:nvPr/>
        </p:nvSpPr>
        <p:spPr>
          <a:xfrm>
            <a:off x="345989" y="6354247"/>
            <a:ext cx="9374660" cy="369332"/>
          </a:xfrm>
          <a:prstGeom prst="rect">
            <a:avLst/>
          </a:prstGeom>
          <a:noFill/>
        </p:spPr>
        <p:txBody>
          <a:bodyPr wrap="square" rtlCol="0">
            <a:spAutoFit/>
          </a:bodyPr>
          <a:lstStyle/>
          <a:p>
            <a:r>
              <a:rPr lang="en-US" dirty="0"/>
              <a:t>Image sources: </a:t>
            </a:r>
            <a:r>
              <a:rPr lang="en-US" dirty="0">
                <a:hlinkClick r:id="rId8"/>
              </a:rPr>
              <a:t>https://git-scm.com/</a:t>
            </a:r>
            <a:r>
              <a:rPr lang="en-US" dirty="0"/>
              <a:t>; </a:t>
            </a:r>
            <a:r>
              <a:rPr lang="en-US" dirty="0">
                <a:hlinkClick r:id="rId9"/>
              </a:rPr>
              <a:t>https://github.com/</a:t>
            </a:r>
            <a:r>
              <a:rPr lang="en-US" dirty="0"/>
              <a:t> </a:t>
            </a:r>
          </a:p>
        </p:txBody>
      </p:sp>
    </p:spTree>
    <p:extLst>
      <p:ext uri="{BB962C8B-B14F-4D97-AF65-F5344CB8AC3E}">
        <p14:creationId xmlns:p14="http://schemas.microsoft.com/office/powerpoint/2010/main" val="1950791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6794C-6733-0C9C-DD05-4718A0382477}"/>
              </a:ext>
            </a:extLst>
          </p:cNvPr>
          <p:cNvSpPr>
            <a:spLocks noGrp="1"/>
          </p:cNvSpPr>
          <p:nvPr>
            <p:ph type="title"/>
          </p:nvPr>
        </p:nvSpPr>
        <p:spPr/>
        <p:txBody>
          <a:bodyPr/>
          <a:lstStyle/>
          <a:p>
            <a:r>
              <a:rPr lang="en-US" b="1" dirty="0"/>
              <a:t>Task 6: GitHub Repository</a:t>
            </a:r>
            <a:br>
              <a:rPr lang="en-US" b="1" dirty="0"/>
            </a:br>
            <a:r>
              <a:rPr lang="en-US" sz="3200" b="1" dirty="0"/>
              <a:t>Due: Friday, February 7, 2025</a:t>
            </a:r>
          </a:p>
        </p:txBody>
      </p:sp>
      <p:sp>
        <p:nvSpPr>
          <p:cNvPr id="3" name="Content Placeholder 2">
            <a:extLst>
              <a:ext uri="{FF2B5EF4-FFF2-40B4-BE49-F238E27FC236}">
                <a16:creationId xmlns:a16="http://schemas.microsoft.com/office/drawing/2014/main" id="{C0E8D9F1-2B81-02E6-4185-8CC3A316CCA1}"/>
              </a:ext>
            </a:extLst>
          </p:cNvPr>
          <p:cNvSpPr>
            <a:spLocks noGrp="1"/>
          </p:cNvSpPr>
          <p:nvPr>
            <p:ph idx="1"/>
          </p:nvPr>
        </p:nvSpPr>
        <p:spPr/>
        <p:txBody>
          <a:bodyPr>
            <a:normAutofit fontScale="70000" lnSpcReduction="20000"/>
          </a:bodyPr>
          <a:lstStyle/>
          <a:p>
            <a:r>
              <a:rPr lang="en-US" dirty="0"/>
              <a:t>Create and setup your GitHub account</a:t>
            </a:r>
          </a:p>
          <a:p>
            <a:r>
              <a:rPr lang="en-US" dirty="0"/>
              <a:t>Create a new repository for class assignments </a:t>
            </a:r>
          </a:p>
          <a:p>
            <a:pPr lvl="1"/>
            <a:r>
              <a:rPr lang="en-US" dirty="0"/>
              <a:t>Either create a public repository or</a:t>
            </a:r>
          </a:p>
          <a:p>
            <a:pPr lvl="1"/>
            <a:r>
              <a:rPr lang="en-US" dirty="0"/>
              <a:t>Collaborate with </a:t>
            </a:r>
            <a:r>
              <a:rPr lang="en-US" dirty="0">
                <a:hlinkClick r:id="rId2"/>
              </a:rPr>
              <a:t>https://github.com/aum-web-app</a:t>
            </a:r>
            <a:r>
              <a:rPr lang="en-US" dirty="0"/>
              <a:t> </a:t>
            </a:r>
          </a:p>
          <a:p>
            <a:r>
              <a:rPr lang="en-US" dirty="0"/>
              <a:t>Pull the repository to your local machine</a:t>
            </a:r>
          </a:p>
          <a:p>
            <a:r>
              <a:rPr lang="en-US" dirty="0"/>
              <a:t>Create a branch for Task 5: Calculator assignment</a:t>
            </a:r>
          </a:p>
          <a:p>
            <a:r>
              <a:rPr lang="en-US" dirty="0"/>
              <a:t>Checkout to the newly created branch</a:t>
            </a:r>
          </a:p>
          <a:p>
            <a:r>
              <a:rPr lang="en-US" dirty="0"/>
              <a:t>Copy </a:t>
            </a:r>
            <a:r>
              <a:rPr lang="en-US" b="1" dirty="0"/>
              <a:t>Task 5: Calculator </a:t>
            </a:r>
            <a:r>
              <a:rPr lang="en-US" dirty="0"/>
              <a:t>files in your local repository</a:t>
            </a:r>
          </a:p>
          <a:p>
            <a:r>
              <a:rPr lang="en-US" dirty="0"/>
              <a:t>Stage all changes</a:t>
            </a:r>
          </a:p>
          <a:p>
            <a:r>
              <a:rPr lang="en-US" dirty="0"/>
              <a:t>Push changes to remote with appropriate commit message</a:t>
            </a:r>
          </a:p>
          <a:p>
            <a:r>
              <a:rPr lang="en-US" dirty="0"/>
              <a:t>Make pull request and accept merge request</a:t>
            </a:r>
          </a:p>
          <a:p>
            <a:r>
              <a:rPr lang="en-US" dirty="0"/>
              <a:t>Submit your </a:t>
            </a:r>
            <a:r>
              <a:rPr lang="en-US" b="1" dirty="0"/>
              <a:t>repository URL </a:t>
            </a:r>
            <a:r>
              <a:rPr lang="en-US" dirty="0"/>
              <a:t>and </a:t>
            </a:r>
            <a:r>
              <a:rPr lang="en-US" b="1" dirty="0"/>
              <a:t>commit ID </a:t>
            </a:r>
            <a:r>
              <a:rPr lang="en-US" dirty="0"/>
              <a:t>(of Task 5 merge) in Canvas</a:t>
            </a:r>
          </a:p>
          <a:p>
            <a:r>
              <a:rPr lang="en-US" dirty="0"/>
              <a:t>Checkout to the master branch</a:t>
            </a:r>
          </a:p>
        </p:txBody>
      </p:sp>
      <p:sp>
        <p:nvSpPr>
          <p:cNvPr id="4" name="Slide Number Placeholder 3">
            <a:extLst>
              <a:ext uri="{FF2B5EF4-FFF2-40B4-BE49-F238E27FC236}">
                <a16:creationId xmlns:a16="http://schemas.microsoft.com/office/drawing/2014/main" id="{ECF42B89-96A6-FF09-3E9D-28441FE4CE64}"/>
              </a:ext>
            </a:extLst>
          </p:cNvPr>
          <p:cNvSpPr>
            <a:spLocks noGrp="1"/>
          </p:cNvSpPr>
          <p:nvPr>
            <p:ph type="sldNum" sz="quarter" idx="12"/>
          </p:nvPr>
        </p:nvSpPr>
        <p:spPr/>
        <p:txBody>
          <a:bodyPr/>
          <a:lstStyle/>
          <a:p>
            <a:fld id="{437E18E6-42A4-4B7B-9B7C-A4B58B802A57}" type="slidenum">
              <a:rPr lang="en-US" smtClean="0"/>
              <a:t>16</a:t>
            </a:fld>
            <a:endParaRPr lang="en-US"/>
          </a:p>
        </p:txBody>
      </p:sp>
    </p:spTree>
    <p:extLst>
      <p:ext uri="{BB962C8B-B14F-4D97-AF65-F5344CB8AC3E}">
        <p14:creationId xmlns:p14="http://schemas.microsoft.com/office/powerpoint/2010/main" val="3725437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81FBA5-DAE1-B4B0-8AFA-0747B6E0315B}"/>
              </a:ext>
            </a:extLst>
          </p:cNvPr>
          <p:cNvSpPr>
            <a:spLocks noGrp="1"/>
          </p:cNvSpPr>
          <p:nvPr>
            <p:ph type="title"/>
          </p:nvPr>
        </p:nvSpPr>
        <p:spPr>
          <a:xfrm>
            <a:off x="640080" y="320040"/>
            <a:ext cx="6692827" cy="3892669"/>
          </a:xfrm>
        </p:spPr>
        <p:txBody>
          <a:bodyPr vert="horz" lIns="91440" tIns="45720" rIns="91440" bIns="45720" rtlCol="0" anchor="b">
            <a:normAutofit/>
          </a:bodyPr>
          <a:lstStyle/>
          <a:p>
            <a:r>
              <a:rPr lang="en-US" sz="6600" b="1" kern="1200" dirty="0">
                <a:solidFill>
                  <a:schemeClr val="tx1"/>
                </a:solidFill>
                <a:latin typeface="+mj-lt"/>
                <a:ea typeface="+mj-ea"/>
                <a:cs typeface="+mj-cs"/>
              </a:rPr>
              <a:t>JavaScript with HTML</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js-bulb">
            <a:hlinkClick r:id="" action="ppaction://media"/>
            <a:extLst>
              <a:ext uri="{FF2B5EF4-FFF2-40B4-BE49-F238E27FC236}">
                <a16:creationId xmlns:a16="http://schemas.microsoft.com/office/drawing/2014/main" id="{FA7317B1-617E-9791-85A6-98986A8CCD37}"/>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7781544" y="707165"/>
            <a:ext cx="4087368" cy="5207195"/>
          </a:xfrm>
          <a:prstGeom prst="rect">
            <a:avLst/>
          </a:prstGeom>
        </p:spPr>
      </p:pic>
      <p:sp>
        <p:nvSpPr>
          <p:cNvPr id="4" name="Slide Number Placeholder 3">
            <a:extLst>
              <a:ext uri="{FF2B5EF4-FFF2-40B4-BE49-F238E27FC236}">
                <a16:creationId xmlns:a16="http://schemas.microsoft.com/office/drawing/2014/main" id="{DA886778-F75D-7056-9B83-24167A0576E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37E18E6-42A4-4B7B-9B7C-A4B58B802A57}" type="slidenum">
              <a:rPr lang="en-US" smtClean="0"/>
              <a:pPr>
                <a:spcAft>
                  <a:spcPts val="600"/>
                </a:spcAft>
              </a:pPr>
              <a:t>17</a:t>
            </a:fld>
            <a:endParaRPr lang="en-US"/>
          </a:p>
        </p:txBody>
      </p:sp>
    </p:spTree>
    <p:extLst>
      <p:ext uri="{BB962C8B-B14F-4D97-AF65-F5344CB8AC3E}">
        <p14:creationId xmlns:p14="http://schemas.microsoft.com/office/powerpoint/2010/main" val="2525405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9125"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2784C7-EE5D-DBF1-F8DC-1E3015340F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9C3057-A847-24DE-E396-DD2C6EC78102}"/>
              </a:ext>
            </a:extLst>
          </p:cNvPr>
          <p:cNvSpPr>
            <a:spLocks noGrp="1"/>
          </p:cNvSpPr>
          <p:nvPr>
            <p:ph type="title"/>
          </p:nvPr>
        </p:nvSpPr>
        <p:spPr>
          <a:xfrm>
            <a:off x="582180" y="365125"/>
            <a:ext cx="10515600" cy="1325563"/>
          </a:xfrm>
        </p:spPr>
        <p:txBody>
          <a:bodyPr/>
          <a:lstStyle/>
          <a:p>
            <a:r>
              <a:rPr lang="en-US" b="1" dirty="0"/>
              <a:t>Calculator with JS</a:t>
            </a:r>
          </a:p>
        </p:txBody>
      </p:sp>
      <p:sp>
        <p:nvSpPr>
          <p:cNvPr id="3" name="Content Placeholder 2">
            <a:extLst>
              <a:ext uri="{FF2B5EF4-FFF2-40B4-BE49-F238E27FC236}">
                <a16:creationId xmlns:a16="http://schemas.microsoft.com/office/drawing/2014/main" id="{EAB37382-45E2-D394-0EE7-686BD0C4A407}"/>
              </a:ext>
            </a:extLst>
          </p:cNvPr>
          <p:cNvSpPr>
            <a:spLocks noGrp="1"/>
          </p:cNvSpPr>
          <p:nvPr>
            <p:ph idx="1"/>
          </p:nvPr>
        </p:nvSpPr>
        <p:spPr>
          <a:xfrm>
            <a:off x="6661705" y="777876"/>
            <a:ext cx="5311670" cy="2525498"/>
          </a:xfrm>
        </p:spPr>
        <p:txBody>
          <a:bodyPr>
            <a:normAutofit/>
          </a:bodyPr>
          <a:lstStyle/>
          <a:p>
            <a:r>
              <a:rPr lang="en-US" dirty="0"/>
              <a:t>Here, we used different arithmetic operations in JS</a:t>
            </a:r>
          </a:p>
        </p:txBody>
      </p:sp>
      <p:sp>
        <p:nvSpPr>
          <p:cNvPr id="4" name="Slide Number Placeholder 3">
            <a:extLst>
              <a:ext uri="{FF2B5EF4-FFF2-40B4-BE49-F238E27FC236}">
                <a16:creationId xmlns:a16="http://schemas.microsoft.com/office/drawing/2014/main" id="{C7DB84A8-E811-FC09-8DF6-D85DFC155F27}"/>
              </a:ext>
            </a:extLst>
          </p:cNvPr>
          <p:cNvSpPr>
            <a:spLocks noGrp="1"/>
          </p:cNvSpPr>
          <p:nvPr>
            <p:ph type="sldNum" sz="quarter" idx="12"/>
          </p:nvPr>
        </p:nvSpPr>
        <p:spPr/>
        <p:txBody>
          <a:bodyPr/>
          <a:lstStyle/>
          <a:p>
            <a:fld id="{437E18E6-42A4-4B7B-9B7C-A4B58B802A57}" type="slidenum">
              <a:rPr lang="en-US" smtClean="0"/>
              <a:t>18</a:t>
            </a:fld>
            <a:endParaRPr lang="en-US"/>
          </a:p>
        </p:txBody>
      </p:sp>
      <p:pic>
        <p:nvPicPr>
          <p:cNvPr id="6" name="js_calc">
            <a:hlinkClick r:id="" action="ppaction://media"/>
            <a:extLst>
              <a:ext uri="{FF2B5EF4-FFF2-40B4-BE49-F238E27FC236}">
                <a16:creationId xmlns:a16="http://schemas.microsoft.com/office/drawing/2014/main" id="{043B28CE-0F4B-5EEF-4CF0-EB9C433A5CB4}"/>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350837" y="3429000"/>
            <a:ext cx="11490325" cy="2651125"/>
          </a:xfrm>
          <a:prstGeom prst="rect">
            <a:avLst/>
          </a:prstGeom>
          <a:ln>
            <a:solidFill>
              <a:schemeClr val="tx1"/>
            </a:solidFill>
          </a:ln>
        </p:spPr>
      </p:pic>
      <p:sp>
        <p:nvSpPr>
          <p:cNvPr id="9" name="TextBox 8">
            <a:extLst>
              <a:ext uri="{FF2B5EF4-FFF2-40B4-BE49-F238E27FC236}">
                <a16:creationId xmlns:a16="http://schemas.microsoft.com/office/drawing/2014/main" id="{2A63417A-5E75-ACFC-FFF4-4BD9044E4A14}"/>
              </a:ext>
            </a:extLst>
          </p:cNvPr>
          <p:cNvSpPr txBox="1"/>
          <p:nvPr/>
        </p:nvSpPr>
        <p:spPr>
          <a:xfrm>
            <a:off x="350837" y="1619868"/>
            <a:ext cx="8724053" cy="1754326"/>
          </a:xfrm>
          <a:prstGeom prst="rect">
            <a:avLst/>
          </a:prstGeom>
          <a:noFill/>
          <a:ln>
            <a:solidFill>
              <a:schemeClr val="accent1"/>
            </a:solidFill>
          </a:ln>
        </p:spPr>
        <p:txBody>
          <a:bodyPr wrap="square">
            <a:spAutoFit/>
          </a:bodyPr>
          <a:lstStyle/>
          <a:p>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add(){</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x = </a:t>
            </a:r>
            <a:r>
              <a:rPr lang="en-US" b="0" dirty="0" err="1">
                <a:solidFill>
                  <a:srgbClr val="000000"/>
                </a:solidFill>
                <a:effectLst/>
                <a:latin typeface="Consolas" panose="020B0609020204030204" pitchFamily="49" charset="0"/>
              </a:rPr>
              <a:t>parseInt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document.getElementById</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"num1"</a:t>
            </a:r>
            <a:r>
              <a:rPr lang="en-US" b="0" dirty="0">
                <a:solidFill>
                  <a:srgbClr val="000000"/>
                </a:solidFill>
                <a:effectLst/>
                <a:latin typeface="Consolas" panose="020B0609020204030204" pitchFamily="49" charset="0"/>
              </a:rPr>
              <a:t>).value);</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y = </a:t>
            </a:r>
            <a:r>
              <a:rPr lang="en-US" b="0" dirty="0" err="1">
                <a:solidFill>
                  <a:srgbClr val="000000"/>
                </a:solidFill>
                <a:effectLst/>
                <a:latin typeface="Consolas" panose="020B0609020204030204" pitchFamily="49" charset="0"/>
              </a:rPr>
              <a:t>parseInt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document.getElementById</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"num2"</a:t>
            </a:r>
            <a:r>
              <a:rPr lang="en-US" b="0" dirty="0">
                <a:solidFill>
                  <a:srgbClr val="000000"/>
                </a:solidFill>
                <a:effectLst/>
                <a:latin typeface="Consolas" panose="020B0609020204030204" pitchFamily="49" charset="0"/>
              </a:rPr>
              <a:t>).value);</a:t>
            </a:r>
          </a:p>
          <a:p>
            <a:r>
              <a:rPr lang="en-US" b="0" dirty="0">
                <a:solidFill>
                  <a:srgbClr val="000000"/>
                </a:solidFill>
                <a:effectLst/>
                <a:latin typeface="Consolas" panose="020B0609020204030204" pitchFamily="49" charset="0"/>
              </a:rPr>
              <a:t>    </a:t>
            </a:r>
            <a:r>
              <a:rPr lang="en-US" b="1" dirty="0">
                <a:solidFill>
                  <a:srgbClr val="0000FF"/>
                </a:solidFill>
                <a:effectLst/>
                <a:latin typeface="Consolas" panose="020B0609020204030204" pitchFamily="49" charset="0"/>
              </a:rPr>
              <a:t>let</a:t>
            </a:r>
            <a:r>
              <a:rPr lang="en-US" b="1" dirty="0">
                <a:solidFill>
                  <a:srgbClr val="000000"/>
                </a:solidFill>
                <a:effectLst/>
                <a:latin typeface="Consolas" panose="020B0609020204030204" pitchFamily="49" charset="0"/>
              </a:rPr>
              <a:t> result = x + y;</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document.getElementById</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a:t>
            </a:r>
            <a:r>
              <a:rPr lang="en-US" b="0" dirty="0">
                <a:solidFill>
                  <a:srgbClr val="000000"/>
                </a:solidFill>
                <a:effectLst/>
                <a:latin typeface="Consolas" panose="020B0609020204030204" pitchFamily="49" charset="0"/>
              </a:rPr>
              <a:t>).value = result;</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031303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20584" fill="hold"/>
                                        <p:tgtEl>
                                          <p:spTgt spid="6"/>
                                        </p:tgtEl>
                                      </p:cBhvr>
                                    </p:cmd>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vol="80000">
                <p:cTn id="12" repeatCount="indefinite" fill="hold" display="0">
                  <p:stCondLst>
                    <p:cond delay="indefinite"/>
                  </p:stCondLst>
                </p:cTn>
                <p:tgtEl>
                  <p:spTgt spid="6"/>
                </p:tgtEl>
              </p:cMediaNode>
            </p:video>
            <p:seq concurrent="1" nextAc="seek">
              <p:cTn id="13" restart="whenNotActive" fill="hold" evtFilter="cancelBubble" nodeType="interactiveSeq">
                <p:stCondLst>
                  <p:cond evt="onClick" delay="0">
                    <p:tgtEl>
                      <p:spTgt spid="6"/>
                    </p:tgtEl>
                  </p:cond>
                </p:stCondLst>
                <p:endSync evt="end" delay="0">
                  <p:rtn val="all"/>
                </p:endSync>
                <p:childTnLst>
                  <p:par>
                    <p:cTn id="14" fill="hold">
                      <p:stCondLst>
                        <p:cond delay="0"/>
                      </p:stCondLst>
                      <p:childTnLst>
                        <p:par>
                          <p:cTn id="15" fill="hold">
                            <p:stCondLst>
                              <p:cond delay="0"/>
                            </p:stCondLst>
                            <p:childTnLst>
                              <p:par>
                                <p:cTn id="16" presetID="2" presetClass="mediacall" presetSubtype="0" fill="hold" nodeType="clickEffect">
                                  <p:stCondLst>
                                    <p:cond delay="0"/>
                                  </p:stCondLst>
                                  <p:childTnLst>
                                    <p:cmd type="call" cmd="togglePause">
                                      <p:cBhvr>
                                        <p:cTn id="17" dur="1" fill="hold"/>
                                        <p:tgtEl>
                                          <p:spTgt spid="6"/>
                                        </p:tgtEl>
                                      </p:cBhvr>
                                    </p:cmd>
                                  </p:childTnLst>
                                </p:cTn>
                              </p:par>
                            </p:childTnLst>
                          </p:cTn>
                        </p:par>
                      </p:childTnLst>
                    </p:cTn>
                  </p:par>
                </p:childTnLst>
              </p:cTn>
              <p:nextCondLst>
                <p:cond evt="onClick" delay="0">
                  <p:tgtEl>
                    <p:spTgt spid="6"/>
                  </p:tgtEl>
                </p:cond>
              </p:nextCondLst>
            </p:seq>
          </p:childTnLst>
        </p:cTn>
      </p:par>
    </p:tnLst>
    <p:bldLst>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6290F-6DAE-EBD5-0009-DA747782ABB4}"/>
              </a:ext>
            </a:extLst>
          </p:cNvPr>
          <p:cNvSpPr>
            <a:spLocks noGrp="1"/>
          </p:cNvSpPr>
          <p:nvPr>
            <p:ph type="title"/>
          </p:nvPr>
        </p:nvSpPr>
        <p:spPr/>
        <p:txBody>
          <a:bodyPr/>
          <a:lstStyle/>
          <a:p>
            <a:r>
              <a:rPr lang="en-US" b="1" dirty="0"/>
              <a:t>Events</a:t>
            </a:r>
          </a:p>
        </p:txBody>
      </p:sp>
      <p:sp>
        <p:nvSpPr>
          <p:cNvPr id="3" name="Content Placeholder 2">
            <a:extLst>
              <a:ext uri="{FF2B5EF4-FFF2-40B4-BE49-F238E27FC236}">
                <a16:creationId xmlns:a16="http://schemas.microsoft.com/office/drawing/2014/main" id="{2ED428D8-D7E2-A6E0-22BC-DA14932BDC70}"/>
              </a:ext>
            </a:extLst>
          </p:cNvPr>
          <p:cNvSpPr>
            <a:spLocks noGrp="1"/>
          </p:cNvSpPr>
          <p:nvPr>
            <p:ph idx="1"/>
          </p:nvPr>
        </p:nvSpPr>
        <p:spPr/>
        <p:txBody>
          <a:bodyPr>
            <a:normAutofit/>
          </a:bodyPr>
          <a:lstStyle/>
          <a:p>
            <a:r>
              <a:rPr lang="en-US" dirty="0"/>
              <a:t>HTML events are "things" that happen to HTML elements</a:t>
            </a:r>
          </a:p>
          <a:p>
            <a:r>
              <a:rPr lang="en-US" dirty="0"/>
              <a:t>An HTML event can be something the browser does, or something a user does</a:t>
            </a:r>
          </a:p>
          <a:p>
            <a:r>
              <a:rPr lang="en-US" dirty="0"/>
              <a:t>JavaScript can "react" on these events</a:t>
            </a:r>
          </a:p>
          <a:p>
            <a:r>
              <a:rPr lang="en-US" dirty="0"/>
              <a:t>Here are some examples of HTML events:</a:t>
            </a:r>
          </a:p>
          <a:p>
            <a:pPr lvl="1"/>
            <a:r>
              <a:rPr lang="en-US" dirty="0"/>
              <a:t>An HTML web page has finished loading</a:t>
            </a:r>
          </a:p>
          <a:p>
            <a:pPr lvl="1"/>
            <a:r>
              <a:rPr lang="en-US" dirty="0"/>
              <a:t>An HTML input field was changed</a:t>
            </a:r>
          </a:p>
          <a:p>
            <a:pPr lvl="1"/>
            <a:r>
              <a:rPr lang="en-US" dirty="0"/>
              <a:t>An HTML button was clicked</a:t>
            </a:r>
          </a:p>
          <a:p>
            <a:endParaRPr lang="en-US" dirty="0"/>
          </a:p>
        </p:txBody>
      </p:sp>
      <p:sp>
        <p:nvSpPr>
          <p:cNvPr id="4" name="Slide Number Placeholder 3">
            <a:extLst>
              <a:ext uri="{FF2B5EF4-FFF2-40B4-BE49-F238E27FC236}">
                <a16:creationId xmlns:a16="http://schemas.microsoft.com/office/drawing/2014/main" id="{4AE005F2-2050-0356-3E28-F02A68E02ED3}"/>
              </a:ext>
            </a:extLst>
          </p:cNvPr>
          <p:cNvSpPr>
            <a:spLocks noGrp="1"/>
          </p:cNvSpPr>
          <p:nvPr>
            <p:ph type="sldNum" sz="quarter" idx="12"/>
          </p:nvPr>
        </p:nvSpPr>
        <p:spPr/>
        <p:txBody>
          <a:bodyPr/>
          <a:lstStyle/>
          <a:p>
            <a:fld id="{437E18E6-42A4-4B7B-9B7C-A4B58B802A57}" type="slidenum">
              <a:rPr lang="en-US" smtClean="0"/>
              <a:t>19</a:t>
            </a:fld>
            <a:endParaRPr lang="en-US"/>
          </a:p>
        </p:txBody>
      </p:sp>
      <p:pic>
        <p:nvPicPr>
          <p:cNvPr id="5" name="JS_alert">
            <a:hlinkClick r:id="" action="ppaction://media"/>
            <a:extLst>
              <a:ext uri="{FF2B5EF4-FFF2-40B4-BE49-F238E27FC236}">
                <a16:creationId xmlns:a16="http://schemas.microsoft.com/office/drawing/2014/main" id="{98B19E22-C622-3AB1-D041-195BB7E263F6}"/>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7949513" y="3261358"/>
            <a:ext cx="3535815" cy="1899154"/>
          </a:xfrm>
          <a:prstGeom prst="rect">
            <a:avLst/>
          </a:prstGeom>
          <a:ln>
            <a:solidFill>
              <a:schemeClr val="tx1"/>
            </a:solidFill>
          </a:ln>
        </p:spPr>
      </p:pic>
    </p:spTree>
    <p:extLst>
      <p:ext uri="{BB962C8B-B14F-4D97-AF65-F5344CB8AC3E}">
        <p14:creationId xmlns:p14="http://schemas.microsoft.com/office/powerpoint/2010/main" val="281620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9042"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824E4-E869-BD8C-9FA3-F40472A82B79}"/>
              </a:ext>
            </a:extLst>
          </p:cNvPr>
          <p:cNvSpPr>
            <a:spLocks noGrp="1"/>
          </p:cNvSpPr>
          <p:nvPr>
            <p:ph type="title"/>
          </p:nvPr>
        </p:nvSpPr>
        <p:spPr/>
        <p:txBody>
          <a:bodyPr/>
          <a:lstStyle/>
          <a:p>
            <a:r>
              <a:rPr lang="en-US" b="1" dirty="0"/>
              <a:t>Version Control and Git</a:t>
            </a:r>
          </a:p>
        </p:txBody>
      </p:sp>
      <p:sp>
        <p:nvSpPr>
          <p:cNvPr id="3" name="Content Placeholder 2">
            <a:extLst>
              <a:ext uri="{FF2B5EF4-FFF2-40B4-BE49-F238E27FC236}">
                <a16:creationId xmlns:a16="http://schemas.microsoft.com/office/drawing/2014/main" id="{2ED0DF96-BB15-67DB-3BA3-C96778CAA335}"/>
              </a:ext>
            </a:extLst>
          </p:cNvPr>
          <p:cNvSpPr>
            <a:spLocks noGrp="1"/>
          </p:cNvSpPr>
          <p:nvPr>
            <p:ph idx="1"/>
          </p:nvPr>
        </p:nvSpPr>
        <p:spPr/>
        <p:txBody>
          <a:bodyPr>
            <a:normAutofit/>
          </a:bodyPr>
          <a:lstStyle/>
          <a:p>
            <a:pPr algn="just"/>
            <a:r>
              <a:rPr lang="en-US" dirty="0"/>
              <a:t>Version control, also known as source control, is the practice of tracking and managing changes to software code </a:t>
            </a:r>
          </a:p>
          <a:p>
            <a:pPr algn="just"/>
            <a:r>
              <a:rPr lang="en-US" dirty="0"/>
              <a:t>Version control systems are software tools that help software teams manage changes to source code over time</a:t>
            </a:r>
          </a:p>
          <a:p>
            <a:pPr algn="just"/>
            <a:r>
              <a:rPr lang="en-US" dirty="0"/>
              <a:t>The code for a project, app or software component is typically organized in a folder structure or "file tree" </a:t>
            </a:r>
          </a:p>
          <a:p>
            <a:pPr algn="just"/>
            <a:r>
              <a:rPr lang="en-US" dirty="0"/>
              <a:t>Git is a popular version control system. It is used for:</a:t>
            </a:r>
          </a:p>
          <a:p>
            <a:pPr lvl="1" algn="just"/>
            <a:r>
              <a:rPr lang="en-US" dirty="0"/>
              <a:t>Tracking code changes</a:t>
            </a:r>
          </a:p>
          <a:p>
            <a:pPr lvl="1" algn="just"/>
            <a:r>
              <a:rPr lang="en-US" dirty="0"/>
              <a:t>Tracking who made changes</a:t>
            </a:r>
          </a:p>
          <a:p>
            <a:pPr lvl="1" algn="just"/>
            <a:r>
              <a:rPr lang="en-US" dirty="0"/>
              <a:t>Coding collaboration</a:t>
            </a:r>
          </a:p>
        </p:txBody>
      </p:sp>
      <p:sp>
        <p:nvSpPr>
          <p:cNvPr id="4" name="Slide Number Placeholder 3">
            <a:extLst>
              <a:ext uri="{FF2B5EF4-FFF2-40B4-BE49-F238E27FC236}">
                <a16:creationId xmlns:a16="http://schemas.microsoft.com/office/drawing/2014/main" id="{ED53C73F-6970-1BCD-050C-0472A5EFC354}"/>
              </a:ext>
            </a:extLst>
          </p:cNvPr>
          <p:cNvSpPr>
            <a:spLocks noGrp="1"/>
          </p:cNvSpPr>
          <p:nvPr>
            <p:ph type="sldNum" sz="quarter" idx="12"/>
          </p:nvPr>
        </p:nvSpPr>
        <p:spPr/>
        <p:txBody>
          <a:bodyPr/>
          <a:lstStyle/>
          <a:p>
            <a:fld id="{437E18E6-42A4-4B7B-9B7C-A4B58B802A57}" type="slidenum">
              <a:rPr lang="en-US" smtClean="0"/>
              <a:t>2</a:t>
            </a:fld>
            <a:endParaRPr lang="en-US"/>
          </a:p>
        </p:txBody>
      </p:sp>
      <p:pic>
        <p:nvPicPr>
          <p:cNvPr id="6" name="Picture 5" descr="A red and black sign&#10;&#10;Description automatically generated">
            <a:extLst>
              <a:ext uri="{FF2B5EF4-FFF2-40B4-BE49-F238E27FC236}">
                <a16:creationId xmlns:a16="http://schemas.microsoft.com/office/drawing/2014/main" id="{418B78C4-F82E-48C9-DE7C-36D935D352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7270" y="4119457"/>
            <a:ext cx="2236893" cy="2236893"/>
          </a:xfrm>
          <a:prstGeom prst="rect">
            <a:avLst/>
          </a:prstGeom>
        </p:spPr>
      </p:pic>
      <p:sp>
        <p:nvSpPr>
          <p:cNvPr id="7" name="TextBox 6">
            <a:extLst>
              <a:ext uri="{FF2B5EF4-FFF2-40B4-BE49-F238E27FC236}">
                <a16:creationId xmlns:a16="http://schemas.microsoft.com/office/drawing/2014/main" id="{560C7486-C210-2B52-E723-1453607E0B20}"/>
              </a:ext>
            </a:extLst>
          </p:cNvPr>
          <p:cNvSpPr txBox="1"/>
          <p:nvPr/>
        </p:nvSpPr>
        <p:spPr>
          <a:xfrm>
            <a:off x="345989" y="6354247"/>
            <a:ext cx="9374660" cy="369332"/>
          </a:xfrm>
          <a:prstGeom prst="rect">
            <a:avLst/>
          </a:prstGeom>
          <a:noFill/>
        </p:spPr>
        <p:txBody>
          <a:bodyPr wrap="square" rtlCol="0">
            <a:spAutoFit/>
          </a:bodyPr>
          <a:lstStyle/>
          <a:p>
            <a:r>
              <a:rPr lang="en-US" dirty="0"/>
              <a:t>Image source: </a:t>
            </a:r>
            <a:r>
              <a:rPr lang="en-US" dirty="0">
                <a:hlinkClick r:id="rId3"/>
              </a:rPr>
              <a:t>https://git-scm.com/</a:t>
            </a:r>
            <a:r>
              <a:rPr lang="en-US" dirty="0"/>
              <a:t> </a:t>
            </a:r>
          </a:p>
        </p:txBody>
      </p:sp>
    </p:spTree>
    <p:extLst>
      <p:ext uri="{BB962C8B-B14F-4D97-AF65-F5344CB8AC3E}">
        <p14:creationId xmlns:p14="http://schemas.microsoft.com/office/powerpoint/2010/main" val="36878826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03FC56-1404-421C-38FA-0713DC7FD3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512F9E-59DC-4DCD-5FBF-E09C2A037FD7}"/>
              </a:ext>
            </a:extLst>
          </p:cNvPr>
          <p:cNvSpPr>
            <a:spLocks noGrp="1"/>
          </p:cNvSpPr>
          <p:nvPr>
            <p:ph type="title"/>
          </p:nvPr>
        </p:nvSpPr>
        <p:spPr/>
        <p:txBody>
          <a:bodyPr/>
          <a:lstStyle/>
          <a:p>
            <a:r>
              <a:rPr lang="en-US" b="1" dirty="0"/>
              <a:t>Events</a:t>
            </a:r>
          </a:p>
        </p:txBody>
      </p:sp>
      <p:sp>
        <p:nvSpPr>
          <p:cNvPr id="3" name="Content Placeholder 2">
            <a:extLst>
              <a:ext uri="{FF2B5EF4-FFF2-40B4-BE49-F238E27FC236}">
                <a16:creationId xmlns:a16="http://schemas.microsoft.com/office/drawing/2014/main" id="{76FB4036-13A0-90BA-EBC0-08FD29DE25D6}"/>
              </a:ext>
            </a:extLst>
          </p:cNvPr>
          <p:cNvSpPr>
            <a:spLocks noGrp="1"/>
          </p:cNvSpPr>
          <p:nvPr>
            <p:ph idx="1"/>
          </p:nvPr>
        </p:nvSpPr>
        <p:spPr>
          <a:xfrm>
            <a:off x="838199" y="1825625"/>
            <a:ext cx="10960947" cy="4351338"/>
          </a:xfrm>
        </p:spPr>
        <p:txBody>
          <a:bodyPr>
            <a:normAutofit/>
          </a:bodyPr>
          <a:lstStyle/>
          <a:p>
            <a:r>
              <a:rPr lang="en-US" dirty="0"/>
              <a:t>HTML allows event handler attributes, with JavaScript code, to be added</a:t>
            </a:r>
          </a:p>
          <a:p>
            <a:r>
              <a:rPr lang="en-US" dirty="0"/>
              <a:t>JavaScript code is often several lines long. It is more common to see event attributes calling functions</a:t>
            </a:r>
          </a:p>
          <a:p>
            <a:r>
              <a:rPr lang="en-US" dirty="0"/>
              <a:t>Syntax: </a:t>
            </a:r>
            <a:r>
              <a:rPr lang="en-US" b="1" dirty="0"/>
              <a:t>&lt;element </a:t>
            </a:r>
            <a:r>
              <a:rPr lang="en-US" b="1" i="1" dirty="0"/>
              <a:t>event="some JavaScript"</a:t>
            </a:r>
            <a:r>
              <a:rPr lang="en-US" b="1" dirty="0"/>
              <a:t>&gt;</a:t>
            </a:r>
          </a:p>
          <a:p>
            <a:r>
              <a:rPr lang="en-US" dirty="0"/>
              <a:t>Example: </a:t>
            </a:r>
            <a:r>
              <a:rPr lang="en-US" dirty="0">
                <a:solidFill>
                  <a:srgbClr val="800000"/>
                </a:solidFill>
                <a:effectLst/>
                <a:latin typeface="Consolas" panose="020B0609020204030204" pitchFamily="49" charset="0"/>
              </a:rPr>
              <a:t>&lt;button</a:t>
            </a:r>
            <a:r>
              <a:rPr lang="en-US" dirty="0">
                <a:solidFill>
                  <a:srgbClr val="000000"/>
                </a:solidFill>
                <a:effectLst/>
                <a:latin typeface="Consolas" panose="020B0609020204030204" pitchFamily="49" charset="0"/>
              </a:rPr>
              <a:t> </a:t>
            </a:r>
            <a:r>
              <a:rPr lang="en-US" b="1" i="1" dirty="0">
                <a:solidFill>
                  <a:srgbClr val="E50000"/>
                </a:solidFill>
                <a:effectLst/>
                <a:latin typeface="Consolas" panose="020B0609020204030204" pitchFamily="49" charset="0"/>
              </a:rPr>
              <a:t>onclick</a:t>
            </a:r>
            <a:r>
              <a:rPr lang="en-US" b="1" i="1" dirty="0">
                <a:solidFill>
                  <a:srgbClr val="000000"/>
                </a:solidFill>
                <a:effectLst/>
                <a:latin typeface="Consolas" panose="020B0609020204030204" pitchFamily="49" charset="0"/>
              </a:rPr>
              <a:t>=</a:t>
            </a:r>
            <a:r>
              <a:rPr lang="en-US" b="1" i="1" dirty="0">
                <a:solidFill>
                  <a:srgbClr val="0000FF"/>
                </a:solidFill>
                <a:effectLst/>
                <a:latin typeface="Consolas" panose="020B0609020204030204" pitchFamily="49" charset="0"/>
              </a:rPr>
              <a:t>"greet();"</a:t>
            </a:r>
            <a:r>
              <a:rPr lang="en-US" dirty="0">
                <a:solidFill>
                  <a:srgbClr val="800000"/>
                </a:solidFill>
                <a:effectLst/>
                <a:latin typeface="Consolas" panose="020B0609020204030204" pitchFamily="49" charset="0"/>
              </a:rPr>
              <a:t>&gt;</a:t>
            </a:r>
            <a:r>
              <a:rPr lang="en-US" dirty="0">
                <a:solidFill>
                  <a:srgbClr val="000000"/>
                </a:solidFill>
                <a:effectLst/>
                <a:latin typeface="Consolas" panose="020B0609020204030204" pitchFamily="49" charset="0"/>
              </a:rPr>
              <a:t>Click Me!</a:t>
            </a:r>
            <a:r>
              <a:rPr lang="en-US" dirty="0">
                <a:solidFill>
                  <a:srgbClr val="800000"/>
                </a:solidFill>
                <a:effectLst/>
                <a:latin typeface="Consolas" panose="020B0609020204030204" pitchFamily="49" charset="0"/>
              </a:rPr>
              <a:t>&lt;/button&gt;</a:t>
            </a:r>
            <a:endParaRPr lang="en-US" dirty="0"/>
          </a:p>
          <a:p>
            <a:endParaRPr lang="en-US" dirty="0"/>
          </a:p>
        </p:txBody>
      </p:sp>
      <p:sp>
        <p:nvSpPr>
          <p:cNvPr id="4" name="Slide Number Placeholder 3">
            <a:extLst>
              <a:ext uri="{FF2B5EF4-FFF2-40B4-BE49-F238E27FC236}">
                <a16:creationId xmlns:a16="http://schemas.microsoft.com/office/drawing/2014/main" id="{8B1C847A-FF62-BF28-2F32-D9A69B0C0D06}"/>
              </a:ext>
            </a:extLst>
          </p:cNvPr>
          <p:cNvSpPr>
            <a:spLocks noGrp="1"/>
          </p:cNvSpPr>
          <p:nvPr>
            <p:ph type="sldNum" sz="quarter" idx="12"/>
          </p:nvPr>
        </p:nvSpPr>
        <p:spPr/>
        <p:txBody>
          <a:bodyPr/>
          <a:lstStyle/>
          <a:p>
            <a:fld id="{437E18E6-42A4-4B7B-9B7C-A4B58B802A57}" type="slidenum">
              <a:rPr lang="en-US" smtClean="0"/>
              <a:t>20</a:t>
            </a:fld>
            <a:endParaRPr lang="en-US"/>
          </a:p>
        </p:txBody>
      </p:sp>
    </p:spTree>
    <p:extLst>
      <p:ext uri="{BB962C8B-B14F-4D97-AF65-F5344CB8AC3E}">
        <p14:creationId xmlns:p14="http://schemas.microsoft.com/office/powerpoint/2010/main" val="893492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FDAA9F-2671-6FFC-CB56-FC95279B1B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E23981-086D-8359-55B8-2B19E57D345A}"/>
              </a:ext>
            </a:extLst>
          </p:cNvPr>
          <p:cNvSpPr>
            <a:spLocks noGrp="1"/>
          </p:cNvSpPr>
          <p:nvPr>
            <p:ph type="title"/>
          </p:nvPr>
        </p:nvSpPr>
        <p:spPr/>
        <p:txBody>
          <a:bodyPr/>
          <a:lstStyle/>
          <a:p>
            <a:r>
              <a:rPr lang="en-US" b="1" dirty="0"/>
              <a:t>Which event are we using here?</a:t>
            </a:r>
          </a:p>
        </p:txBody>
      </p:sp>
      <p:sp>
        <p:nvSpPr>
          <p:cNvPr id="3" name="Content Placeholder 2">
            <a:extLst>
              <a:ext uri="{FF2B5EF4-FFF2-40B4-BE49-F238E27FC236}">
                <a16:creationId xmlns:a16="http://schemas.microsoft.com/office/drawing/2014/main" id="{4509BB2A-0103-FC4B-AC18-258EC4599F11}"/>
              </a:ext>
            </a:extLst>
          </p:cNvPr>
          <p:cNvSpPr>
            <a:spLocks noGrp="1"/>
          </p:cNvSpPr>
          <p:nvPr>
            <p:ph idx="1"/>
          </p:nvPr>
        </p:nvSpPr>
        <p:spPr/>
        <p:txBody>
          <a:bodyPr>
            <a:normAutofit/>
          </a:bodyPr>
          <a:lstStyle/>
          <a:p>
            <a:endParaRPr lang="en-US" b="1" dirty="0"/>
          </a:p>
        </p:txBody>
      </p:sp>
      <p:sp>
        <p:nvSpPr>
          <p:cNvPr id="4" name="Slide Number Placeholder 3">
            <a:extLst>
              <a:ext uri="{FF2B5EF4-FFF2-40B4-BE49-F238E27FC236}">
                <a16:creationId xmlns:a16="http://schemas.microsoft.com/office/drawing/2014/main" id="{049AEFB0-1F50-3809-79B6-C6DA2A1AD763}"/>
              </a:ext>
            </a:extLst>
          </p:cNvPr>
          <p:cNvSpPr>
            <a:spLocks noGrp="1"/>
          </p:cNvSpPr>
          <p:nvPr>
            <p:ph type="sldNum" sz="quarter" idx="12"/>
          </p:nvPr>
        </p:nvSpPr>
        <p:spPr/>
        <p:txBody>
          <a:bodyPr/>
          <a:lstStyle/>
          <a:p>
            <a:fld id="{437E18E6-42A4-4B7B-9B7C-A4B58B802A57}" type="slidenum">
              <a:rPr lang="en-US" smtClean="0"/>
              <a:t>21</a:t>
            </a:fld>
            <a:endParaRPr lang="en-US"/>
          </a:p>
        </p:txBody>
      </p:sp>
      <p:pic>
        <p:nvPicPr>
          <p:cNvPr id="5" name="JS_alert">
            <a:hlinkClick r:id="" action="ppaction://media"/>
            <a:extLst>
              <a:ext uri="{FF2B5EF4-FFF2-40B4-BE49-F238E27FC236}">
                <a16:creationId xmlns:a16="http://schemas.microsoft.com/office/drawing/2014/main" id="{050CE632-2ED0-2ED2-4E69-F3E0E74D5D05}"/>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5138125" y="1825625"/>
            <a:ext cx="6215675" cy="3338558"/>
          </a:xfrm>
          <a:prstGeom prst="rect">
            <a:avLst/>
          </a:prstGeom>
          <a:ln>
            <a:solidFill>
              <a:schemeClr val="tx1"/>
            </a:solidFill>
          </a:ln>
        </p:spPr>
      </p:pic>
    </p:spTree>
    <p:extLst>
      <p:ext uri="{BB962C8B-B14F-4D97-AF65-F5344CB8AC3E}">
        <p14:creationId xmlns:p14="http://schemas.microsoft.com/office/powerpoint/2010/main" val="335112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9042" fill="hold"/>
                                        <p:tgtEl>
                                          <p:spTgt spid="5"/>
                                        </p:tgtEl>
                                      </p:cBhvr>
                                    </p:cmd>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nodePh="1">
                                  <p:stCondLst>
                                    <p:cond delay="0"/>
                                  </p:stCondLst>
                                  <p:endCondLst>
                                    <p:cond evt="begin" delay="0">
                                      <p:tn val="9"/>
                                    </p:cond>
                                  </p:end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vol="80000">
                <p:cTn id="12" repeatCount="indefinite" fill="hold" display="0">
                  <p:stCondLst>
                    <p:cond delay="indefinite"/>
                  </p:stCondLst>
                </p:cTn>
                <p:tgtEl>
                  <p:spTgt spid="5"/>
                </p:tgtEl>
              </p:cMediaNode>
            </p:video>
            <p:seq concurrent="1" nextAc="seek">
              <p:cTn id="13" restart="whenNotActive" fill="hold" evtFilter="cancelBubble" nodeType="interactiveSeq">
                <p:stCondLst>
                  <p:cond evt="onClick" delay="0">
                    <p:tgtEl>
                      <p:spTgt spid="5"/>
                    </p:tgtEl>
                  </p:cond>
                </p:stCondLst>
                <p:endSync evt="end" delay="0">
                  <p:rtn val="all"/>
                </p:endSync>
                <p:childTnLst>
                  <p:par>
                    <p:cTn id="14" fill="hold">
                      <p:stCondLst>
                        <p:cond delay="0"/>
                      </p:stCondLst>
                      <p:childTnLst>
                        <p:par>
                          <p:cTn id="15" fill="hold">
                            <p:stCondLst>
                              <p:cond delay="0"/>
                            </p:stCondLst>
                            <p:childTnLst>
                              <p:par>
                                <p:cTn id="16" presetID="2" presetClass="mediacall" presetSubtype="0" fill="hold" nodeType="clickEffect">
                                  <p:stCondLst>
                                    <p:cond delay="0"/>
                                  </p:stCondLst>
                                  <p:childTnLst>
                                    <p:cmd type="call" cmd="togglePause">
                                      <p:cBhvr>
                                        <p:cTn id="17"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C6CCE2-A822-E6B8-D40A-57F847C6AD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DFEAC3-18F4-8479-708E-44A773200F12}"/>
              </a:ext>
            </a:extLst>
          </p:cNvPr>
          <p:cNvSpPr>
            <a:spLocks noGrp="1"/>
          </p:cNvSpPr>
          <p:nvPr>
            <p:ph type="title"/>
          </p:nvPr>
        </p:nvSpPr>
        <p:spPr/>
        <p:txBody>
          <a:bodyPr/>
          <a:lstStyle/>
          <a:p>
            <a:r>
              <a:rPr lang="en-US" b="1" dirty="0"/>
              <a:t>Which event are we using here?</a:t>
            </a:r>
          </a:p>
        </p:txBody>
      </p:sp>
      <p:sp>
        <p:nvSpPr>
          <p:cNvPr id="3" name="Content Placeholder 2">
            <a:extLst>
              <a:ext uri="{FF2B5EF4-FFF2-40B4-BE49-F238E27FC236}">
                <a16:creationId xmlns:a16="http://schemas.microsoft.com/office/drawing/2014/main" id="{755CEA54-3F6C-C428-C8EC-949944C8F1F0}"/>
              </a:ext>
            </a:extLst>
          </p:cNvPr>
          <p:cNvSpPr>
            <a:spLocks noGrp="1"/>
          </p:cNvSpPr>
          <p:nvPr>
            <p:ph idx="1"/>
          </p:nvPr>
        </p:nvSpPr>
        <p:spPr>
          <a:xfrm>
            <a:off x="838200" y="1825625"/>
            <a:ext cx="2826173" cy="4351338"/>
          </a:xfrm>
        </p:spPr>
        <p:txBody>
          <a:bodyPr>
            <a:normAutofit/>
          </a:bodyPr>
          <a:lstStyle/>
          <a:p>
            <a:endParaRPr lang="en-US" b="1" dirty="0"/>
          </a:p>
        </p:txBody>
      </p:sp>
      <p:sp>
        <p:nvSpPr>
          <p:cNvPr id="4" name="Slide Number Placeholder 3">
            <a:extLst>
              <a:ext uri="{FF2B5EF4-FFF2-40B4-BE49-F238E27FC236}">
                <a16:creationId xmlns:a16="http://schemas.microsoft.com/office/drawing/2014/main" id="{9EAA26E0-0418-0498-8FB5-4299BE8AEC87}"/>
              </a:ext>
            </a:extLst>
          </p:cNvPr>
          <p:cNvSpPr>
            <a:spLocks noGrp="1"/>
          </p:cNvSpPr>
          <p:nvPr>
            <p:ph type="sldNum" sz="quarter" idx="12"/>
          </p:nvPr>
        </p:nvSpPr>
        <p:spPr/>
        <p:txBody>
          <a:bodyPr/>
          <a:lstStyle/>
          <a:p>
            <a:fld id="{437E18E6-42A4-4B7B-9B7C-A4B58B802A57}" type="slidenum">
              <a:rPr lang="en-US" smtClean="0"/>
              <a:t>22</a:t>
            </a:fld>
            <a:endParaRPr lang="en-US"/>
          </a:p>
        </p:txBody>
      </p:sp>
      <p:pic>
        <p:nvPicPr>
          <p:cNvPr id="6" name="20250122_140118">
            <a:hlinkClick r:id="" action="ppaction://media"/>
            <a:extLst>
              <a:ext uri="{FF2B5EF4-FFF2-40B4-BE49-F238E27FC236}">
                <a16:creationId xmlns:a16="http://schemas.microsoft.com/office/drawing/2014/main" id="{BE5037CE-01F1-C2F1-3189-96E7EDE89DBB}"/>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4260427" y="1592708"/>
            <a:ext cx="7551716" cy="3020686"/>
          </a:xfrm>
          <a:prstGeom prst="rect">
            <a:avLst/>
          </a:prstGeom>
        </p:spPr>
      </p:pic>
    </p:spTree>
    <p:extLst>
      <p:ext uri="{BB962C8B-B14F-4D97-AF65-F5344CB8AC3E}">
        <p14:creationId xmlns:p14="http://schemas.microsoft.com/office/powerpoint/2010/main" val="2825330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4959" fill="hold"/>
                                        <p:tgtEl>
                                          <p:spTgt spid="6"/>
                                        </p:tgtEl>
                                      </p:cBhvr>
                                    </p:cmd>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nodePh="1">
                                  <p:stCondLst>
                                    <p:cond delay="0"/>
                                  </p:stCondLst>
                                  <p:endCondLst>
                                    <p:cond evt="begin" delay="0">
                                      <p:tn val="9"/>
                                    </p:cond>
                                  </p:end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vol="80000">
                <p:cTn id="12" repeatCount="indefinite" fill="hold" display="0">
                  <p:stCondLst>
                    <p:cond delay="indefinite"/>
                  </p:stCondLst>
                </p:cTn>
                <p:tgtEl>
                  <p:spTgt spid="6"/>
                </p:tgtEl>
              </p:cMediaNode>
            </p:video>
            <p:seq concurrent="1" nextAc="seek">
              <p:cTn id="13" restart="whenNotActive" fill="hold" evtFilter="cancelBubble" nodeType="interactiveSeq">
                <p:stCondLst>
                  <p:cond evt="onClick" delay="0">
                    <p:tgtEl>
                      <p:spTgt spid="6"/>
                    </p:tgtEl>
                  </p:cond>
                </p:stCondLst>
                <p:endSync evt="end" delay="0">
                  <p:rtn val="all"/>
                </p:endSync>
                <p:childTnLst>
                  <p:par>
                    <p:cTn id="14" fill="hold">
                      <p:stCondLst>
                        <p:cond delay="0"/>
                      </p:stCondLst>
                      <p:childTnLst>
                        <p:par>
                          <p:cTn id="15" fill="hold">
                            <p:stCondLst>
                              <p:cond delay="0"/>
                            </p:stCondLst>
                            <p:childTnLst>
                              <p:par>
                                <p:cTn id="16" presetID="2" presetClass="mediacall" presetSubtype="0" fill="hold" nodeType="withEffect">
                                  <p:stCondLst>
                                    <p:cond delay="0"/>
                                  </p:stCondLst>
                                  <p:childTnLst>
                                    <p:cmd type="call" cmd="togglePause">
                                      <p:cBhvr>
                                        <p:cTn id="17" dur="1" fill="hold"/>
                                        <p:tgtEl>
                                          <p:spTgt spid="6"/>
                                        </p:tgtEl>
                                      </p:cBhvr>
                                    </p:cmd>
                                  </p:childTnLst>
                                </p:cTn>
                              </p:par>
                            </p:childTnLst>
                          </p:cTn>
                        </p:par>
                      </p:childTnLst>
                    </p:cTn>
                  </p:par>
                </p:childTnLst>
              </p:cTn>
              <p:nextCondLst>
                <p:cond evt="onClick" delay="0">
                  <p:tgtEl>
                    <p:spTgt spid="6"/>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F964CF-3B16-229E-E523-92E8DE77CB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589754-BD11-8CB1-CE33-DFB4111D96A3}"/>
              </a:ext>
            </a:extLst>
          </p:cNvPr>
          <p:cNvSpPr>
            <a:spLocks noGrp="1"/>
          </p:cNvSpPr>
          <p:nvPr>
            <p:ph type="title"/>
          </p:nvPr>
        </p:nvSpPr>
        <p:spPr/>
        <p:txBody>
          <a:bodyPr/>
          <a:lstStyle/>
          <a:p>
            <a:r>
              <a:rPr lang="en-US" b="1" dirty="0"/>
              <a:t>Event Examples</a:t>
            </a:r>
          </a:p>
        </p:txBody>
      </p:sp>
      <p:graphicFrame>
        <p:nvGraphicFramePr>
          <p:cNvPr id="5" name="Content Placeholder 4">
            <a:extLst>
              <a:ext uri="{FF2B5EF4-FFF2-40B4-BE49-F238E27FC236}">
                <a16:creationId xmlns:a16="http://schemas.microsoft.com/office/drawing/2014/main" id="{7114012B-40F1-A339-B2B9-BEC8B2382824}"/>
              </a:ext>
            </a:extLst>
          </p:cNvPr>
          <p:cNvGraphicFramePr>
            <a:graphicFrameLocks noGrp="1"/>
          </p:cNvGraphicFramePr>
          <p:nvPr>
            <p:ph idx="1"/>
            <p:extLst>
              <p:ext uri="{D42A27DB-BD31-4B8C-83A1-F6EECF244321}">
                <p14:modId xmlns:p14="http://schemas.microsoft.com/office/powerpoint/2010/main" val="3599491308"/>
              </p:ext>
            </p:extLst>
          </p:nvPr>
        </p:nvGraphicFramePr>
        <p:xfrm>
          <a:off x="838200" y="1825625"/>
          <a:ext cx="10515600" cy="3299460"/>
        </p:xfrm>
        <a:graphic>
          <a:graphicData uri="http://schemas.openxmlformats.org/drawingml/2006/table">
            <a:tbl>
              <a:tblPr firstRow="1" bandRow="1">
                <a:tableStyleId>{7E9639D4-E3E2-4D34-9284-5A2195B3D0D7}</a:tableStyleId>
              </a:tblPr>
              <a:tblGrid>
                <a:gridCol w="2650067">
                  <a:extLst>
                    <a:ext uri="{9D8B030D-6E8A-4147-A177-3AD203B41FA5}">
                      <a16:colId xmlns:a16="http://schemas.microsoft.com/office/drawing/2014/main" val="943833739"/>
                    </a:ext>
                  </a:extLst>
                </a:gridCol>
                <a:gridCol w="7865533">
                  <a:extLst>
                    <a:ext uri="{9D8B030D-6E8A-4147-A177-3AD203B41FA5}">
                      <a16:colId xmlns:a16="http://schemas.microsoft.com/office/drawing/2014/main" val="1431094800"/>
                    </a:ext>
                  </a:extLst>
                </a:gridCol>
              </a:tblGrid>
              <a:tr h="370840">
                <a:tc>
                  <a:txBody>
                    <a:bodyPr/>
                    <a:lstStyle/>
                    <a:p>
                      <a:pPr algn="l" fontAlgn="b"/>
                      <a:r>
                        <a:rPr lang="en-US" sz="2400" b="1" u="none" strike="noStrike" dirty="0">
                          <a:solidFill>
                            <a:schemeClr val="bg1"/>
                          </a:solidFill>
                          <a:effectLst/>
                        </a:rPr>
                        <a:t>Event</a:t>
                      </a:r>
                      <a:endParaRPr lang="en-US" sz="2400" b="1" i="0" u="none" strike="noStrike" dirty="0">
                        <a:solidFill>
                          <a:schemeClr val="bg1"/>
                        </a:solidFill>
                        <a:effectLst/>
                        <a:latin typeface="Aptos Narrow" panose="020B0004020202020204" pitchFamily="34" charset="0"/>
                      </a:endParaRPr>
                    </a:p>
                  </a:txBody>
                  <a:tcPr marL="7620" marR="7620" marT="7620" marB="0" anchor="b"/>
                </a:tc>
                <a:tc>
                  <a:txBody>
                    <a:bodyPr/>
                    <a:lstStyle/>
                    <a:p>
                      <a:pPr algn="l" fontAlgn="b"/>
                      <a:r>
                        <a:rPr lang="en-US" sz="2400" b="1" u="none" strike="noStrike" dirty="0">
                          <a:solidFill>
                            <a:schemeClr val="bg1"/>
                          </a:solidFill>
                          <a:effectLst/>
                        </a:rPr>
                        <a:t>Description</a:t>
                      </a:r>
                      <a:endParaRPr lang="en-US" sz="2400" b="1" i="0" u="none" strike="noStrike" dirty="0">
                        <a:solidFill>
                          <a:schemeClr val="bg1"/>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2265127542"/>
                  </a:ext>
                </a:extLst>
              </a:tr>
              <a:tr h="370840">
                <a:tc>
                  <a:txBody>
                    <a:bodyPr/>
                    <a:lstStyle/>
                    <a:p>
                      <a:pPr algn="l" fontAlgn="b"/>
                      <a:r>
                        <a:rPr lang="en-US" sz="2400" b="1" u="none" strike="noStrike" dirty="0" err="1">
                          <a:solidFill>
                            <a:srgbClr val="000000"/>
                          </a:solidFill>
                          <a:effectLst/>
                        </a:rPr>
                        <a:t>onchange</a:t>
                      </a:r>
                      <a:endParaRPr lang="en-US" sz="2400" b="1" i="0" u="none" strike="noStrike" dirty="0">
                        <a:solidFill>
                          <a:srgbClr val="000000"/>
                        </a:solidFill>
                        <a:effectLst/>
                        <a:latin typeface="Aptos Narrow" panose="020B0004020202020204" pitchFamily="34" charset="0"/>
                      </a:endParaRPr>
                    </a:p>
                  </a:txBody>
                  <a:tcPr marL="7620" marR="7620" marT="7620" marB="0" anchor="b"/>
                </a:tc>
                <a:tc>
                  <a:txBody>
                    <a:bodyPr/>
                    <a:lstStyle/>
                    <a:p>
                      <a:pPr algn="l" fontAlgn="b"/>
                      <a:r>
                        <a:rPr lang="en-US" sz="2400" b="0" u="none" strike="noStrike">
                          <a:solidFill>
                            <a:srgbClr val="000000"/>
                          </a:solidFill>
                          <a:effectLst/>
                        </a:rPr>
                        <a:t>An HTML element has been changed</a:t>
                      </a:r>
                      <a:endParaRPr lang="en-US" sz="2400" b="0" i="0" u="none" strike="noStrike">
                        <a:solidFill>
                          <a:srgbClr val="000000"/>
                        </a:solidFill>
                        <a:effectLst/>
                        <a:latin typeface="Aptos Narrow" panose="020B0004020202020204" pitchFamily="34" charset="0"/>
                      </a:endParaRPr>
                    </a:p>
                  </a:txBody>
                  <a:tcPr marL="7620" marR="7620" marT="60960" marB="60960" anchor="b"/>
                </a:tc>
                <a:extLst>
                  <a:ext uri="{0D108BD9-81ED-4DB2-BD59-A6C34878D82A}">
                    <a16:rowId xmlns:a16="http://schemas.microsoft.com/office/drawing/2014/main" val="2762188878"/>
                  </a:ext>
                </a:extLst>
              </a:tr>
              <a:tr h="370840">
                <a:tc>
                  <a:txBody>
                    <a:bodyPr/>
                    <a:lstStyle/>
                    <a:p>
                      <a:pPr algn="l" fontAlgn="b"/>
                      <a:r>
                        <a:rPr lang="en-US" sz="2400" b="1" u="none" strike="noStrike" dirty="0">
                          <a:solidFill>
                            <a:srgbClr val="000000"/>
                          </a:solidFill>
                          <a:effectLst/>
                        </a:rPr>
                        <a:t>onclick</a:t>
                      </a:r>
                      <a:endParaRPr lang="en-US" sz="2400" b="1" i="0" u="none" strike="noStrike" dirty="0">
                        <a:solidFill>
                          <a:srgbClr val="000000"/>
                        </a:solidFill>
                        <a:effectLst/>
                        <a:latin typeface="Aptos Narrow" panose="020B0004020202020204" pitchFamily="34" charset="0"/>
                      </a:endParaRPr>
                    </a:p>
                  </a:txBody>
                  <a:tcPr marL="7620" marR="7620" marT="7620" marB="0" anchor="b"/>
                </a:tc>
                <a:tc>
                  <a:txBody>
                    <a:bodyPr/>
                    <a:lstStyle/>
                    <a:p>
                      <a:pPr algn="l" fontAlgn="b"/>
                      <a:r>
                        <a:rPr lang="en-US" sz="2400" b="0" u="none" strike="noStrike">
                          <a:solidFill>
                            <a:srgbClr val="000000"/>
                          </a:solidFill>
                          <a:effectLst/>
                        </a:rPr>
                        <a:t>The user clicks an HTML element</a:t>
                      </a:r>
                      <a:endParaRPr lang="en-US" sz="2400" b="0" i="0" u="none" strike="noStrike">
                        <a:solidFill>
                          <a:srgbClr val="000000"/>
                        </a:solidFill>
                        <a:effectLst/>
                        <a:latin typeface="Aptos Narrow" panose="020B0004020202020204" pitchFamily="34" charset="0"/>
                      </a:endParaRPr>
                    </a:p>
                  </a:txBody>
                  <a:tcPr marL="7620" marR="7620" marT="60960" marB="60960" anchor="b"/>
                </a:tc>
                <a:extLst>
                  <a:ext uri="{0D108BD9-81ED-4DB2-BD59-A6C34878D82A}">
                    <a16:rowId xmlns:a16="http://schemas.microsoft.com/office/drawing/2014/main" val="3103324649"/>
                  </a:ext>
                </a:extLst>
              </a:tr>
              <a:tr h="370840">
                <a:tc>
                  <a:txBody>
                    <a:bodyPr/>
                    <a:lstStyle/>
                    <a:p>
                      <a:pPr algn="l" fontAlgn="b"/>
                      <a:r>
                        <a:rPr lang="en-US" sz="2400" b="1" u="none" strike="noStrike">
                          <a:solidFill>
                            <a:srgbClr val="000000"/>
                          </a:solidFill>
                          <a:effectLst/>
                        </a:rPr>
                        <a:t>onmouseover</a:t>
                      </a:r>
                      <a:endParaRPr lang="en-US" sz="2400" b="1"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r>
                        <a:rPr lang="en-US" sz="2400" b="0" u="none" strike="noStrike">
                          <a:solidFill>
                            <a:srgbClr val="000000"/>
                          </a:solidFill>
                          <a:effectLst/>
                        </a:rPr>
                        <a:t>The user moves the mouse over an HTML element</a:t>
                      </a:r>
                      <a:endParaRPr lang="en-US" sz="2400" b="0" i="0" u="none" strike="noStrike">
                        <a:solidFill>
                          <a:srgbClr val="000000"/>
                        </a:solidFill>
                        <a:effectLst/>
                        <a:latin typeface="Aptos Narrow" panose="020B0004020202020204" pitchFamily="34" charset="0"/>
                      </a:endParaRPr>
                    </a:p>
                  </a:txBody>
                  <a:tcPr marL="7620" marR="7620" marT="60960" marB="60960" anchor="b"/>
                </a:tc>
                <a:extLst>
                  <a:ext uri="{0D108BD9-81ED-4DB2-BD59-A6C34878D82A}">
                    <a16:rowId xmlns:a16="http://schemas.microsoft.com/office/drawing/2014/main" val="1273463918"/>
                  </a:ext>
                </a:extLst>
              </a:tr>
              <a:tr h="370840">
                <a:tc>
                  <a:txBody>
                    <a:bodyPr/>
                    <a:lstStyle/>
                    <a:p>
                      <a:pPr algn="l" fontAlgn="b"/>
                      <a:r>
                        <a:rPr lang="en-US" sz="2400" b="1" u="none" strike="noStrike">
                          <a:solidFill>
                            <a:srgbClr val="000000"/>
                          </a:solidFill>
                          <a:effectLst/>
                        </a:rPr>
                        <a:t>onmouseout</a:t>
                      </a:r>
                      <a:endParaRPr lang="en-US" sz="2400" b="1"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r>
                        <a:rPr lang="en-US" sz="2400" b="0" u="none" strike="noStrike">
                          <a:solidFill>
                            <a:srgbClr val="000000"/>
                          </a:solidFill>
                          <a:effectLst/>
                        </a:rPr>
                        <a:t>The user moves the mouse away from an HTML element</a:t>
                      </a:r>
                      <a:endParaRPr lang="en-US" sz="2400" b="0" i="0" u="none" strike="noStrike">
                        <a:solidFill>
                          <a:srgbClr val="000000"/>
                        </a:solidFill>
                        <a:effectLst/>
                        <a:latin typeface="Aptos Narrow" panose="020B0004020202020204" pitchFamily="34" charset="0"/>
                      </a:endParaRPr>
                    </a:p>
                  </a:txBody>
                  <a:tcPr marL="7620" marR="7620" marT="60960" marB="60960" anchor="b"/>
                </a:tc>
                <a:extLst>
                  <a:ext uri="{0D108BD9-81ED-4DB2-BD59-A6C34878D82A}">
                    <a16:rowId xmlns:a16="http://schemas.microsoft.com/office/drawing/2014/main" val="1470998891"/>
                  </a:ext>
                </a:extLst>
              </a:tr>
              <a:tr h="370840">
                <a:tc>
                  <a:txBody>
                    <a:bodyPr/>
                    <a:lstStyle/>
                    <a:p>
                      <a:pPr algn="l" fontAlgn="b"/>
                      <a:r>
                        <a:rPr lang="en-US" sz="2400" b="1" u="none" strike="noStrike" dirty="0" err="1">
                          <a:solidFill>
                            <a:srgbClr val="000000"/>
                          </a:solidFill>
                          <a:effectLst/>
                        </a:rPr>
                        <a:t>onkeydown</a:t>
                      </a:r>
                      <a:endParaRPr lang="en-US" sz="2400" b="1" i="0" u="none" strike="noStrike" dirty="0">
                        <a:solidFill>
                          <a:srgbClr val="000000"/>
                        </a:solidFill>
                        <a:effectLst/>
                        <a:latin typeface="Aptos Narrow" panose="020B0004020202020204" pitchFamily="34" charset="0"/>
                      </a:endParaRPr>
                    </a:p>
                  </a:txBody>
                  <a:tcPr marL="7620" marR="7620" marT="7620" marB="0" anchor="b"/>
                </a:tc>
                <a:tc>
                  <a:txBody>
                    <a:bodyPr/>
                    <a:lstStyle/>
                    <a:p>
                      <a:pPr algn="l" fontAlgn="b"/>
                      <a:r>
                        <a:rPr lang="en-US" sz="2400" b="0" u="none" strike="noStrike">
                          <a:solidFill>
                            <a:srgbClr val="000000"/>
                          </a:solidFill>
                          <a:effectLst/>
                        </a:rPr>
                        <a:t>The user pushes a keyboard key</a:t>
                      </a:r>
                      <a:endParaRPr lang="en-US" sz="2400" b="0" i="0" u="none" strike="noStrike">
                        <a:solidFill>
                          <a:srgbClr val="000000"/>
                        </a:solidFill>
                        <a:effectLst/>
                        <a:latin typeface="Aptos Narrow" panose="020B0004020202020204" pitchFamily="34" charset="0"/>
                      </a:endParaRPr>
                    </a:p>
                  </a:txBody>
                  <a:tcPr marL="7620" marR="7620" marT="60960" marB="60960" anchor="b"/>
                </a:tc>
                <a:extLst>
                  <a:ext uri="{0D108BD9-81ED-4DB2-BD59-A6C34878D82A}">
                    <a16:rowId xmlns:a16="http://schemas.microsoft.com/office/drawing/2014/main" val="2312218027"/>
                  </a:ext>
                </a:extLst>
              </a:tr>
              <a:tr h="370840">
                <a:tc>
                  <a:txBody>
                    <a:bodyPr/>
                    <a:lstStyle/>
                    <a:p>
                      <a:pPr algn="l" fontAlgn="b"/>
                      <a:r>
                        <a:rPr lang="en-US" sz="2400" b="1" u="none" strike="noStrike" dirty="0">
                          <a:solidFill>
                            <a:srgbClr val="000000"/>
                          </a:solidFill>
                          <a:effectLst/>
                        </a:rPr>
                        <a:t>onload</a:t>
                      </a:r>
                      <a:endParaRPr lang="en-US" sz="2400" b="1" i="0" u="none" strike="noStrike" dirty="0">
                        <a:solidFill>
                          <a:srgbClr val="000000"/>
                        </a:solidFill>
                        <a:effectLst/>
                        <a:latin typeface="Aptos Narrow" panose="020B0004020202020204" pitchFamily="34" charset="0"/>
                      </a:endParaRPr>
                    </a:p>
                  </a:txBody>
                  <a:tcPr marL="7620" marR="7620" marT="7620" marB="0" anchor="b"/>
                </a:tc>
                <a:tc>
                  <a:txBody>
                    <a:bodyPr/>
                    <a:lstStyle/>
                    <a:p>
                      <a:pPr algn="l" fontAlgn="b"/>
                      <a:r>
                        <a:rPr lang="en-US" sz="2400" b="0" u="none" strike="noStrike" dirty="0">
                          <a:solidFill>
                            <a:srgbClr val="000000"/>
                          </a:solidFill>
                          <a:effectLst/>
                        </a:rPr>
                        <a:t>The browser has finished loading the page</a:t>
                      </a:r>
                      <a:endParaRPr lang="en-US" sz="2400" b="0" i="0" u="none" strike="noStrike" dirty="0">
                        <a:solidFill>
                          <a:srgbClr val="000000"/>
                        </a:solidFill>
                        <a:effectLst/>
                        <a:latin typeface="Aptos Narrow" panose="020B0004020202020204" pitchFamily="34" charset="0"/>
                      </a:endParaRPr>
                    </a:p>
                  </a:txBody>
                  <a:tcPr marL="7620" marR="7620" marT="60960" marB="60960" anchor="b"/>
                </a:tc>
                <a:extLst>
                  <a:ext uri="{0D108BD9-81ED-4DB2-BD59-A6C34878D82A}">
                    <a16:rowId xmlns:a16="http://schemas.microsoft.com/office/drawing/2014/main" val="1374035408"/>
                  </a:ext>
                </a:extLst>
              </a:tr>
            </a:tbl>
          </a:graphicData>
        </a:graphic>
      </p:graphicFrame>
      <p:sp>
        <p:nvSpPr>
          <p:cNvPr id="4" name="Slide Number Placeholder 3">
            <a:extLst>
              <a:ext uri="{FF2B5EF4-FFF2-40B4-BE49-F238E27FC236}">
                <a16:creationId xmlns:a16="http://schemas.microsoft.com/office/drawing/2014/main" id="{1A2166D6-93C5-3278-D5CC-1288DADFB18C}"/>
              </a:ext>
            </a:extLst>
          </p:cNvPr>
          <p:cNvSpPr>
            <a:spLocks noGrp="1"/>
          </p:cNvSpPr>
          <p:nvPr>
            <p:ph type="sldNum" sz="quarter" idx="12"/>
          </p:nvPr>
        </p:nvSpPr>
        <p:spPr/>
        <p:txBody>
          <a:bodyPr/>
          <a:lstStyle/>
          <a:p>
            <a:fld id="{437E18E6-42A4-4B7B-9B7C-A4B58B802A57}" type="slidenum">
              <a:rPr lang="en-US" smtClean="0"/>
              <a:t>23</a:t>
            </a:fld>
            <a:endParaRPr lang="en-US"/>
          </a:p>
        </p:txBody>
      </p:sp>
    </p:spTree>
    <p:extLst>
      <p:ext uri="{BB962C8B-B14F-4D97-AF65-F5344CB8AC3E}">
        <p14:creationId xmlns:p14="http://schemas.microsoft.com/office/powerpoint/2010/main" val="13463128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45848-FCDF-13B0-6C6E-6EE3E22393F5}"/>
              </a:ext>
            </a:extLst>
          </p:cNvPr>
          <p:cNvSpPr>
            <a:spLocks noGrp="1"/>
          </p:cNvSpPr>
          <p:nvPr>
            <p:ph type="title"/>
          </p:nvPr>
        </p:nvSpPr>
        <p:spPr/>
        <p:txBody>
          <a:bodyPr/>
          <a:lstStyle/>
          <a:p>
            <a:r>
              <a:rPr lang="en-US" b="1" dirty="0"/>
              <a:t>JavaScript Arithmetic Operators</a:t>
            </a:r>
          </a:p>
        </p:txBody>
      </p:sp>
      <p:graphicFrame>
        <p:nvGraphicFramePr>
          <p:cNvPr id="5" name="Content Placeholder 4">
            <a:extLst>
              <a:ext uri="{FF2B5EF4-FFF2-40B4-BE49-F238E27FC236}">
                <a16:creationId xmlns:a16="http://schemas.microsoft.com/office/drawing/2014/main" id="{4557577E-897D-4007-6113-477783E013A6}"/>
              </a:ext>
            </a:extLst>
          </p:cNvPr>
          <p:cNvGraphicFramePr>
            <a:graphicFrameLocks noGrp="1"/>
          </p:cNvGraphicFramePr>
          <p:nvPr>
            <p:ph idx="1"/>
            <p:extLst>
              <p:ext uri="{D42A27DB-BD31-4B8C-83A1-F6EECF244321}">
                <p14:modId xmlns:p14="http://schemas.microsoft.com/office/powerpoint/2010/main" val="2540005623"/>
              </p:ext>
            </p:extLst>
          </p:nvPr>
        </p:nvGraphicFramePr>
        <p:xfrm>
          <a:off x="838200" y="1825625"/>
          <a:ext cx="10515600" cy="3360420"/>
        </p:xfrm>
        <a:graphic>
          <a:graphicData uri="http://schemas.openxmlformats.org/drawingml/2006/table">
            <a:tbl>
              <a:tblPr firstRow="1" bandRow="1">
                <a:tableStyleId>{7E9639D4-E3E2-4D34-9284-5A2195B3D0D7}</a:tableStyleId>
              </a:tblPr>
              <a:tblGrid>
                <a:gridCol w="3977640">
                  <a:extLst>
                    <a:ext uri="{9D8B030D-6E8A-4147-A177-3AD203B41FA5}">
                      <a16:colId xmlns:a16="http://schemas.microsoft.com/office/drawing/2014/main" val="1227056349"/>
                    </a:ext>
                  </a:extLst>
                </a:gridCol>
                <a:gridCol w="6537960">
                  <a:extLst>
                    <a:ext uri="{9D8B030D-6E8A-4147-A177-3AD203B41FA5}">
                      <a16:colId xmlns:a16="http://schemas.microsoft.com/office/drawing/2014/main" val="3330852492"/>
                    </a:ext>
                  </a:extLst>
                </a:gridCol>
              </a:tblGrid>
              <a:tr h="370840">
                <a:tc>
                  <a:txBody>
                    <a:bodyPr/>
                    <a:lstStyle/>
                    <a:p>
                      <a:pPr algn="l" fontAlgn="b"/>
                      <a:r>
                        <a:rPr lang="en-US" sz="2400" b="1" u="none" strike="noStrike" dirty="0">
                          <a:solidFill>
                            <a:schemeClr val="bg1"/>
                          </a:solidFill>
                          <a:effectLst/>
                        </a:rPr>
                        <a:t>Operator</a:t>
                      </a:r>
                      <a:endParaRPr lang="en-US" sz="2400" b="1" i="0" u="none" strike="noStrike" dirty="0">
                        <a:solidFill>
                          <a:schemeClr val="bg1"/>
                        </a:solidFill>
                        <a:effectLst/>
                        <a:latin typeface="Aptos Narrow" panose="020B0004020202020204" pitchFamily="34" charset="0"/>
                      </a:endParaRPr>
                    </a:p>
                  </a:txBody>
                  <a:tcPr marL="7620" marR="7620" marT="7620" marB="0" anchor="b"/>
                </a:tc>
                <a:tc>
                  <a:txBody>
                    <a:bodyPr/>
                    <a:lstStyle/>
                    <a:p>
                      <a:pPr algn="l" fontAlgn="b"/>
                      <a:r>
                        <a:rPr lang="en-US" sz="2400" b="1" u="none" strike="noStrike" dirty="0">
                          <a:solidFill>
                            <a:schemeClr val="bg1"/>
                          </a:solidFill>
                          <a:effectLst/>
                        </a:rPr>
                        <a:t>Description</a:t>
                      </a:r>
                      <a:endParaRPr lang="en-US" sz="2400" b="1" i="0" u="none" strike="noStrike" dirty="0">
                        <a:solidFill>
                          <a:schemeClr val="bg1"/>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3941440797"/>
                  </a:ext>
                </a:extLst>
              </a:tr>
              <a:tr h="370840">
                <a:tc>
                  <a:txBody>
                    <a:bodyPr/>
                    <a:lstStyle/>
                    <a:p>
                      <a:pPr algn="l" fontAlgn="b"/>
                      <a:r>
                        <a:rPr lang="en-US" sz="2400" b="0" u="none" strike="noStrike" dirty="0">
                          <a:solidFill>
                            <a:srgbClr val="000000"/>
                          </a:solidFill>
                          <a:effectLst/>
                        </a:rPr>
                        <a:t>+</a:t>
                      </a:r>
                      <a:endParaRPr lang="en-US" sz="2400" b="0" i="0" u="none" strike="noStrike" dirty="0">
                        <a:solidFill>
                          <a:srgbClr val="000000"/>
                        </a:solidFill>
                        <a:effectLst/>
                        <a:latin typeface="Aptos Narrow" panose="020B0004020202020204" pitchFamily="34" charset="0"/>
                      </a:endParaRPr>
                    </a:p>
                  </a:txBody>
                  <a:tcPr marL="7620" marR="7620" marT="7620" marB="0" anchor="b"/>
                </a:tc>
                <a:tc>
                  <a:txBody>
                    <a:bodyPr/>
                    <a:lstStyle/>
                    <a:p>
                      <a:pPr algn="l" fontAlgn="b"/>
                      <a:r>
                        <a:rPr lang="en-US" sz="2400" b="0" u="none" strike="noStrike" dirty="0">
                          <a:solidFill>
                            <a:srgbClr val="000000"/>
                          </a:solidFill>
                          <a:effectLst/>
                        </a:rPr>
                        <a:t>Addition</a:t>
                      </a:r>
                      <a:endParaRPr lang="en-US" sz="2400" b="0" i="0" u="none" strike="noStrike"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4226402626"/>
                  </a:ext>
                </a:extLst>
              </a:tr>
              <a:tr h="370840">
                <a:tc>
                  <a:txBody>
                    <a:bodyPr/>
                    <a:lstStyle/>
                    <a:p>
                      <a:pPr algn="l" fontAlgn="b"/>
                      <a:r>
                        <a:rPr lang="en-US" sz="2400" b="0" u="none" strike="noStrike" dirty="0">
                          <a:solidFill>
                            <a:srgbClr val="000000"/>
                          </a:solidFill>
                          <a:effectLst/>
                        </a:rPr>
                        <a:t>-</a:t>
                      </a:r>
                      <a:endParaRPr lang="en-US" sz="2400" b="0" i="0" u="none" strike="noStrike" dirty="0">
                        <a:solidFill>
                          <a:srgbClr val="000000"/>
                        </a:solidFill>
                        <a:effectLst/>
                        <a:latin typeface="Aptos Narrow" panose="020B0004020202020204" pitchFamily="34" charset="0"/>
                      </a:endParaRPr>
                    </a:p>
                  </a:txBody>
                  <a:tcPr marL="7620" marR="7620" marT="7620" marB="0" anchor="b"/>
                </a:tc>
                <a:tc>
                  <a:txBody>
                    <a:bodyPr/>
                    <a:lstStyle/>
                    <a:p>
                      <a:pPr algn="l" fontAlgn="b"/>
                      <a:r>
                        <a:rPr lang="en-US" sz="2400" b="0" u="none" strike="noStrike">
                          <a:solidFill>
                            <a:srgbClr val="000000"/>
                          </a:solidFill>
                          <a:effectLst/>
                        </a:rPr>
                        <a:t>Subtraction</a:t>
                      </a:r>
                      <a:endParaRPr lang="en-US" sz="24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2681550831"/>
                  </a:ext>
                </a:extLst>
              </a:tr>
              <a:tr h="370840">
                <a:tc>
                  <a:txBody>
                    <a:bodyPr/>
                    <a:lstStyle/>
                    <a:p>
                      <a:pPr algn="l" fontAlgn="b"/>
                      <a:r>
                        <a:rPr lang="en-US" sz="2400" b="0" u="none" strike="noStrike" dirty="0">
                          <a:solidFill>
                            <a:srgbClr val="000000"/>
                          </a:solidFill>
                          <a:effectLst/>
                        </a:rPr>
                        <a:t>*</a:t>
                      </a:r>
                      <a:endParaRPr lang="en-US" sz="2400" b="0" i="0" u="none" strike="noStrike" dirty="0">
                        <a:solidFill>
                          <a:srgbClr val="000000"/>
                        </a:solidFill>
                        <a:effectLst/>
                        <a:latin typeface="Aptos Narrow" panose="020B0004020202020204" pitchFamily="34" charset="0"/>
                      </a:endParaRPr>
                    </a:p>
                  </a:txBody>
                  <a:tcPr marL="7620" marR="7620" marT="7620" marB="0" anchor="b"/>
                </a:tc>
                <a:tc>
                  <a:txBody>
                    <a:bodyPr/>
                    <a:lstStyle/>
                    <a:p>
                      <a:pPr algn="l" fontAlgn="b"/>
                      <a:r>
                        <a:rPr lang="en-US" sz="2400" b="0" u="none" strike="noStrike" dirty="0">
                          <a:solidFill>
                            <a:srgbClr val="000000"/>
                          </a:solidFill>
                          <a:effectLst/>
                        </a:rPr>
                        <a:t>Multiplication</a:t>
                      </a:r>
                      <a:endParaRPr lang="en-US" sz="2400" b="0" i="0" u="none" strike="noStrike"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990275631"/>
                  </a:ext>
                </a:extLst>
              </a:tr>
              <a:tr h="370840">
                <a:tc>
                  <a:txBody>
                    <a:bodyPr/>
                    <a:lstStyle/>
                    <a:p>
                      <a:pPr algn="l" fontAlgn="b"/>
                      <a:r>
                        <a:rPr lang="en-US" sz="2400" b="0" u="none" strike="noStrike" dirty="0">
                          <a:solidFill>
                            <a:srgbClr val="000000"/>
                          </a:solidFill>
                          <a:effectLst/>
                        </a:rPr>
                        <a:t>**</a:t>
                      </a:r>
                      <a:endParaRPr lang="en-US" sz="2400" b="0" i="0" u="none" strike="noStrike" dirty="0">
                        <a:solidFill>
                          <a:srgbClr val="000000"/>
                        </a:solidFill>
                        <a:effectLst/>
                        <a:latin typeface="Aptos Narrow" panose="020B0004020202020204" pitchFamily="34" charset="0"/>
                      </a:endParaRPr>
                    </a:p>
                  </a:txBody>
                  <a:tcPr marL="7620" marR="7620" marT="7620" marB="0" anchor="b"/>
                </a:tc>
                <a:tc>
                  <a:txBody>
                    <a:bodyPr/>
                    <a:lstStyle/>
                    <a:p>
                      <a:pPr algn="l" fontAlgn="b"/>
                      <a:r>
                        <a:rPr lang="en-US" sz="2400" b="0" u="none" strike="noStrike" dirty="0">
                          <a:solidFill>
                            <a:srgbClr val="000000"/>
                          </a:solidFill>
                          <a:effectLst/>
                        </a:rPr>
                        <a:t>Exponentiation</a:t>
                      </a:r>
                      <a:endParaRPr lang="en-US" sz="2400" b="0" i="0" u="none" strike="noStrike"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1029645459"/>
                  </a:ext>
                </a:extLst>
              </a:tr>
              <a:tr h="370840">
                <a:tc>
                  <a:txBody>
                    <a:bodyPr/>
                    <a:lstStyle/>
                    <a:p>
                      <a:pPr algn="l" fontAlgn="b"/>
                      <a:r>
                        <a:rPr lang="en-US" sz="2400" b="0" u="none" strike="noStrike" dirty="0">
                          <a:solidFill>
                            <a:srgbClr val="000000"/>
                          </a:solidFill>
                          <a:effectLst/>
                        </a:rPr>
                        <a:t>/</a:t>
                      </a:r>
                      <a:endParaRPr lang="en-US" sz="2400" b="0" i="0" u="none" strike="noStrike" dirty="0">
                        <a:solidFill>
                          <a:srgbClr val="000000"/>
                        </a:solidFill>
                        <a:effectLst/>
                        <a:latin typeface="Aptos Narrow" panose="020B0004020202020204" pitchFamily="34" charset="0"/>
                      </a:endParaRPr>
                    </a:p>
                  </a:txBody>
                  <a:tcPr marL="7620" marR="7620" marT="7620" marB="0" anchor="b"/>
                </a:tc>
                <a:tc>
                  <a:txBody>
                    <a:bodyPr/>
                    <a:lstStyle/>
                    <a:p>
                      <a:pPr algn="l" fontAlgn="b"/>
                      <a:r>
                        <a:rPr lang="en-US" sz="2400" b="0" u="none" strike="noStrike" dirty="0">
                          <a:solidFill>
                            <a:srgbClr val="000000"/>
                          </a:solidFill>
                          <a:effectLst/>
                        </a:rPr>
                        <a:t>Division</a:t>
                      </a:r>
                      <a:endParaRPr lang="en-US" sz="2400" b="0" i="0" u="none" strike="noStrike"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3370446738"/>
                  </a:ext>
                </a:extLst>
              </a:tr>
              <a:tr h="370840">
                <a:tc>
                  <a:txBody>
                    <a:bodyPr/>
                    <a:lstStyle/>
                    <a:p>
                      <a:pPr algn="l" fontAlgn="b"/>
                      <a:r>
                        <a:rPr lang="en-US" sz="2400" b="0" u="none" strike="noStrike" dirty="0">
                          <a:solidFill>
                            <a:srgbClr val="000000"/>
                          </a:solidFill>
                          <a:effectLst/>
                        </a:rPr>
                        <a:t>%</a:t>
                      </a:r>
                      <a:endParaRPr lang="en-US" sz="2400" b="0" i="0" u="none" strike="noStrike" dirty="0">
                        <a:solidFill>
                          <a:srgbClr val="000000"/>
                        </a:solidFill>
                        <a:effectLst/>
                        <a:latin typeface="Aptos Narrow" panose="020B0004020202020204" pitchFamily="34" charset="0"/>
                      </a:endParaRPr>
                    </a:p>
                  </a:txBody>
                  <a:tcPr marL="7620" marR="7620" marT="7620" marB="0" anchor="b"/>
                </a:tc>
                <a:tc>
                  <a:txBody>
                    <a:bodyPr/>
                    <a:lstStyle/>
                    <a:p>
                      <a:pPr algn="l" fontAlgn="b"/>
                      <a:r>
                        <a:rPr lang="en-US" sz="2400" b="0" u="none" strike="noStrike" dirty="0">
                          <a:solidFill>
                            <a:srgbClr val="000000"/>
                          </a:solidFill>
                          <a:effectLst/>
                        </a:rPr>
                        <a:t>Modulus (Division Remainder)</a:t>
                      </a:r>
                      <a:endParaRPr lang="en-US" sz="2400" b="0" i="0" u="none" strike="noStrike"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3216877047"/>
                  </a:ext>
                </a:extLst>
              </a:tr>
              <a:tr h="370840">
                <a:tc>
                  <a:txBody>
                    <a:bodyPr/>
                    <a:lstStyle/>
                    <a:p>
                      <a:pPr algn="l" fontAlgn="b"/>
                      <a:r>
                        <a:rPr lang="en-US" sz="2400" b="0" u="none" strike="noStrike" dirty="0">
                          <a:solidFill>
                            <a:srgbClr val="000000"/>
                          </a:solidFill>
                          <a:effectLst/>
                        </a:rPr>
                        <a:t>++</a:t>
                      </a:r>
                      <a:endParaRPr lang="en-US" sz="2400" b="0" i="0" u="none" strike="noStrike" dirty="0">
                        <a:solidFill>
                          <a:srgbClr val="000000"/>
                        </a:solidFill>
                        <a:effectLst/>
                        <a:latin typeface="Aptos Narrow" panose="020B0004020202020204" pitchFamily="34" charset="0"/>
                      </a:endParaRPr>
                    </a:p>
                  </a:txBody>
                  <a:tcPr marL="7620" marR="7620" marT="7620" marB="0" anchor="b"/>
                </a:tc>
                <a:tc>
                  <a:txBody>
                    <a:bodyPr/>
                    <a:lstStyle/>
                    <a:p>
                      <a:pPr algn="l" fontAlgn="b"/>
                      <a:r>
                        <a:rPr lang="en-US" sz="2400" b="0" u="none" strike="noStrike" dirty="0">
                          <a:solidFill>
                            <a:srgbClr val="000000"/>
                          </a:solidFill>
                          <a:effectLst/>
                        </a:rPr>
                        <a:t>Increment</a:t>
                      </a:r>
                      <a:endParaRPr lang="en-US" sz="2400" b="0" i="0" u="none" strike="noStrike"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2276102391"/>
                  </a:ext>
                </a:extLst>
              </a:tr>
              <a:tr h="370840">
                <a:tc>
                  <a:txBody>
                    <a:bodyPr/>
                    <a:lstStyle/>
                    <a:p>
                      <a:pPr algn="l" fontAlgn="b"/>
                      <a:r>
                        <a:rPr lang="en-US" sz="2400" b="0" u="none" strike="noStrike" dirty="0">
                          <a:solidFill>
                            <a:srgbClr val="000000"/>
                          </a:solidFill>
                          <a:effectLst/>
                        </a:rPr>
                        <a:t>--</a:t>
                      </a:r>
                      <a:endParaRPr lang="en-US" sz="2400" b="0" i="0" u="none" strike="noStrike" dirty="0">
                        <a:solidFill>
                          <a:srgbClr val="000000"/>
                        </a:solidFill>
                        <a:effectLst/>
                        <a:latin typeface="Aptos Narrow" panose="020B0004020202020204" pitchFamily="34" charset="0"/>
                      </a:endParaRPr>
                    </a:p>
                  </a:txBody>
                  <a:tcPr marL="7620" marR="7620" marT="7620" marB="0" anchor="b"/>
                </a:tc>
                <a:tc>
                  <a:txBody>
                    <a:bodyPr/>
                    <a:lstStyle/>
                    <a:p>
                      <a:pPr algn="l" fontAlgn="b"/>
                      <a:r>
                        <a:rPr lang="en-US" sz="2400" b="0" u="none" strike="noStrike" dirty="0">
                          <a:solidFill>
                            <a:srgbClr val="000000"/>
                          </a:solidFill>
                          <a:effectLst/>
                        </a:rPr>
                        <a:t>Decrement</a:t>
                      </a:r>
                      <a:endParaRPr lang="en-US" sz="2400" b="0" i="0" u="none" strike="noStrike"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1948593688"/>
                  </a:ext>
                </a:extLst>
              </a:tr>
            </a:tbl>
          </a:graphicData>
        </a:graphic>
      </p:graphicFrame>
      <p:sp>
        <p:nvSpPr>
          <p:cNvPr id="4" name="Slide Number Placeholder 3">
            <a:extLst>
              <a:ext uri="{FF2B5EF4-FFF2-40B4-BE49-F238E27FC236}">
                <a16:creationId xmlns:a16="http://schemas.microsoft.com/office/drawing/2014/main" id="{981B1DE2-57CF-1107-8E93-04AD386AE802}"/>
              </a:ext>
            </a:extLst>
          </p:cNvPr>
          <p:cNvSpPr>
            <a:spLocks noGrp="1"/>
          </p:cNvSpPr>
          <p:nvPr>
            <p:ph type="sldNum" sz="quarter" idx="12"/>
          </p:nvPr>
        </p:nvSpPr>
        <p:spPr/>
        <p:txBody>
          <a:bodyPr/>
          <a:lstStyle/>
          <a:p>
            <a:fld id="{437E18E6-42A4-4B7B-9B7C-A4B58B802A57}" type="slidenum">
              <a:rPr lang="en-US" smtClean="0"/>
              <a:t>24</a:t>
            </a:fld>
            <a:endParaRPr lang="en-US"/>
          </a:p>
        </p:txBody>
      </p:sp>
    </p:spTree>
    <p:extLst>
      <p:ext uri="{BB962C8B-B14F-4D97-AF65-F5344CB8AC3E}">
        <p14:creationId xmlns:p14="http://schemas.microsoft.com/office/powerpoint/2010/main" val="1366451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08EF9-A250-3140-6C6B-CE34686E7F2E}"/>
              </a:ext>
            </a:extLst>
          </p:cNvPr>
          <p:cNvSpPr>
            <a:spLocks noGrp="1"/>
          </p:cNvSpPr>
          <p:nvPr>
            <p:ph type="title"/>
          </p:nvPr>
        </p:nvSpPr>
        <p:spPr/>
        <p:txBody>
          <a:bodyPr/>
          <a:lstStyle/>
          <a:p>
            <a:r>
              <a:rPr lang="en-US" b="1" dirty="0"/>
              <a:t>JavaScript Assignment Operators</a:t>
            </a:r>
          </a:p>
        </p:txBody>
      </p:sp>
      <p:graphicFrame>
        <p:nvGraphicFramePr>
          <p:cNvPr id="10" name="Content Placeholder 9">
            <a:extLst>
              <a:ext uri="{FF2B5EF4-FFF2-40B4-BE49-F238E27FC236}">
                <a16:creationId xmlns:a16="http://schemas.microsoft.com/office/drawing/2014/main" id="{AD974A35-1553-67B6-92BD-28ABA2991020}"/>
              </a:ext>
            </a:extLst>
          </p:cNvPr>
          <p:cNvGraphicFramePr>
            <a:graphicFrameLocks noGrp="1"/>
          </p:cNvGraphicFramePr>
          <p:nvPr>
            <p:ph idx="1"/>
            <p:extLst>
              <p:ext uri="{D42A27DB-BD31-4B8C-83A1-F6EECF244321}">
                <p14:modId xmlns:p14="http://schemas.microsoft.com/office/powerpoint/2010/main" val="2437120875"/>
              </p:ext>
            </p:extLst>
          </p:nvPr>
        </p:nvGraphicFramePr>
        <p:xfrm>
          <a:off x="838200" y="1825625"/>
          <a:ext cx="10515597" cy="3787140"/>
        </p:xfrm>
        <a:graphic>
          <a:graphicData uri="http://schemas.openxmlformats.org/drawingml/2006/table">
            <a:tbl>
              <a:tblPr firstRow="1" bandRow="1">
                <a:tableStyleId>{7E9639D4-E3E2-4D34-9284-5A2195B3D0D7}</a:tableStyleId>
              </a:tblPr>
              <a:tblGrid>
                <a:gridCol w="3505199">
                  <a:extLst>
                    <a:ext uri="{9D8B030D-6E8A-4147-A177-3AD203B41FA5}">
                      <a16:colId xmlns:a16="http://schemas.microsoft.com/office/drawing/2014/main" val="2279141443"/>
                    </a:ext>
                  </a:extLst>
                </a:gridCol>
                <a:gridCol w="3505199">
                  <a:extLst>
                    <a:ext uri="{9D8B030D-6E8A-4147-A177-3AD203B41FA5}">
                      <a16:colId xmlns:a16="http://schemas.microsoft.com/office/drawing/2014/main" val="2102574362"/>
                    </a:ext>
                  </a:extLst>
                </a:gridCol>
                <a:gridCol w="3505199">
                  <a:extLst>
                    <a:ext uri="{9D8B030D-6E8A-4147-A177-3AD203B41FA5}">
                      <a16:colId xmlns:a16="http://schemas.microsoft.com/office/drawing/2014/main" val="2254548989"/>
                    </a:ext>
                  </a:extLst>
                </a:gridCol>
              </a:tblGrid>
              <a:tr h="370840">
                <a:tc>
                  <a:txBody>
                    <a:bodyPr/>
                    <a:lstStyle/>
                    <a:p>
                      <a:pPr algn="l" fontAlgn="b"/>
                      <a:r>
                        <a:rPr lang="en-US" sz="2400" b="1" u="none" strike="noStrike" dirty="0">
                          <a:solidFill>
                            <a:schemeClr val="bg1"/>
                          </a:solidFill>
                          <a:effectLst/>
                        </a:rPr>
                        <a:t>Operator</a:t>
                      </a:r>
                      <a:endParaRPr lang="en-US" sz="2400" b="1" i="0" u="none" strike="noStrike" dirty="0">
                        <a:solidFill>
                          <a:schemeClr val="bg1"/>
                        </a:solidFill>
                        <a:effectLst/>
                        <a:latin typeface="Aptos Narrow" panose="020B0004020202020204" pitchFamily="34" charset="0"/>
                      </a:endParaRPr>
                    </a:p>
                  </a:txBody>
                  <a:tcPr marL="7620" marR="7620" marT="7620" marB="0" anchor="b"/>
                </a:tc>
                <a:tc>
                  <a:txBody>
                    <a:bodyPr/>
                    <a:lstStyle/>
                    <a:p>
                      <a:pPr algn="l" fontAlgn="b"/>
                      <a:r>
                        <a:rPr lang="en-US" sz="2400" b="1" u="none" strike="noStrike">
                          <a:solidFill>
                            <a:schemeClr val="bg1"/>
                          </a:solidFill>
                          <a:effectLst/>
                        </a:rPr>
                        <a:t>Example</a:t>
                      </a:r>
                      <a:endParaRPr lang="en-US" sz="2400" b="1" i="0" u="none" strike="noStrike">
                        <a:solidFill>
                          <a:schemeClr val="bg1"/>
                        </a:solidFill>
                        <a:effectLst/>
                        <a:latin typeface="Aptos Narrow" panose="020B0004020202020204" pitchFamily="34" charset="0"/>
                      </a:endParaRPr>
                    </a:p>
                  </a:txBody>
                  <a:tcPr marL="7620" marR="7620" marT="7620" marB="0" anchor="b"/>
                </a:tc>
                <a:tc>
                  <a:txBody>
                    <a:bodyPr/>
                    <a:lstStyle/>
                    <a:p>
                      <a:pPr algn="l" fontAlgn="b"/>
                      <a:r>
                        <a:rPr lang="en-US" sz="2400" b="1" u="none" strike="noStrike" dirty="0">
                          <a:solidFill>
                            <a:schemeClr val="bg1"/>
                          </a:solidFill>
                          <a:effectLst/>
                        </a:rPr>
                        <a:t>Same As</a:t>
                      </a:r>
                      <a:endParaRPr lang="en-US" sz="2400" b="1" i="0" u="none" strike="noStrike" dirty="0">
                        <a:solidFill>
                          <a:schemeClr val="bg1"/>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3050668818"/>
                  </a:ext>
                </a:extLst>
              </a:tr>
              <a:tr h="370840">
                <a:tc>
                  <a:txBody>
                    <a:bodyPr/>
                    <a:lstStyle/>
                    <a:p>
                      <a:pPr algn="l" fontAlgn="b"/>
                      <a:r>
                        <a:rPr lang="en-US" sz="2400" b="0" u="none" strike="noStrike">
                          <a:solidFill>
                            <a:srgbClr val="000000"/>
                          </a:solidFill>
                          <a:effectLst/>
                        </a:rPr>
                        <a:t>=</a:t>
                      </a:r>
                      <a:endParaRPr lang="en-US" sz="2400" b="0"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r>
                        <a:rPr lang="en-US" sz="2400" b="0" u="none" strike="noStrike">
                          <a:solidFill>
                            <a:srgbClr val="000000"/>
                          </a:solidFill>
                          <a:effectLst/>
                        </a:rPr>
                        <a:t>x = y</a:t>
                      </a:r>
                      <a:endParaRPr lang="en-US" sz="2400" b="0" i="0" u="none" strike="noStrike">
                        <a:solidFill>
                          <a:srgbClr val="000000"/>
                        </a:solidFill>
                        <a:effectLst/>
                        <a:latin typeface="Aptos Narrow" panose="020B0004020202020204" pitchFamily="34" charset="0"/>
                      </a:endParaRPr>
                    </a:p>
                  </a:txBody>
                  <a:tcPr marL="7620" marR="7620" marT="60960" marB="60960" anchor="b"/>
                </a:tc>
                <a:tc>
                  <a:txBody>
                    <a:bodyPr/>
                    <a:lstStyle/>
                    <a:p>
                      <a:pPr algn="l" fontAlgn="b"/>
                      <a:r>
                        <a:rPr lang="en-US" sz="2400" b="0" u="none" strike="noStrike">
                          <a:solidFill>
                            <a:srgbClr val="000000"/>
                          </a:solidFill>
                          <a:effectLst/>
                        </a:rPr>
                        <a:t>x = y</a:t>
                      </a:r>
                      <a:endParaRPr lang="en-US" sz="2400" b="0" i="0" u="none" strike="noStrike">
                        <a:solidFill>
                          <a:srgbClr val="000000"/>
                        </a:solidFill>
                        <a:effectLst/>
                        <a:latin typeface="Aptos Narrow" panose="020B0004020202020204" pitchFamily="34" charset="0"/>
                      </a:endParaRPr>
                    </a:p>
                  </a:txBody>
                  <a:tcPr marL="7620" marR="7620" marT="60960" marB="60960" anchor="b"/>
                </a:tc>
                <a:extLst>
                  <a:ext uri="{0D108BD9-81ED-4DB2-BD59-A6C34878D82A}">
                    <a16:rowId xmlns:a16="http://schemas.microsoft.com/office/drawing/2014/main" val="1257656326"/>
                  </a:ext>
                </a:extLst>
              </a:tr>
              <a:tr h="370840">
                <a:tc>
                  <a:txBody>
                    <a:bodyPr/>
                    <a:lstStyle/>
                    <a:p>
                      <a:pPr algn="l" fontAlgn="b"/>
                      <a:r>
                        <a:rPr lang="en-US" sz="2400" b="0" u="none" strike="noStrike" dirty="0">
                          <a:solidFill>
                            <a:srgbClr val="000000"/>
                          </a:solidFill>
                          <a:effectLst/>
                        </a:rPr>
                        <a:t>+=</a:t>
                      </a:r>
                      <a:endParaRPr lang="en-US" sz="2400" b="0" i="0" u="none" strike="noStrike" dirty="0">
                        <a:solidFill>
                          <a:srgbClr val="000000"/>
                        </a:solidFill>
                        <a:effectLst/>
                        <a:latin typeface="Aptos Narrow" panose="020B0004020202020204" pitchFamily="34" charset="0"/>
                      </a:endParaRPr>
                    </a:p>
                  </a:txBody>
                  <a:tcPr marL="7620" marR="7620" marT="7620" marB="0" anchor="b"/>
                </a:tc>
                <a:tc>
                  <a:txBody>
                    <a:bodyPr/>
                    <a:lstStyle/>
                    <a:p>
                      <a:pPr algn="l" fontAlgn="b"/>
                      <a:r>
                        <a:rPr lang="en-US" sz="2400" b="0" u="none" strike="noStrike">
                          <a:solidFill>
                            <a:srgbClr val="000000"/>
                          </a:solidFill>
                          <a:effectLst/>
                        </a:rPr>
                        <a:t>x += y</a:t>
                      </a:r>
                      <a:endParaRPr lang="en-US" sz="2400" b="0" i="0" u="none" strike="noStrike">
                        <a:solidFill>
                          <a:srgbClr val="000000"/>
                        </a:solidFill>
                        <a:effectLst/>
                        <a:latin typeface="Aptos Narrow" panose="020B0004020202020204" pitchFamily="34" charset="0"/>
                      </a:endParaRPr>
                    </a:p>
                  </a:txBody>
                  <a:tcPr marL="7620" marR="7620" marT="60960" marB="60960" anchor="b"/>
                </a:tc>
                <a:tc>
                  <a:txBody>
                    <a:bodyPr/>
                    <a:lstStyle/>
                    <a:p>
                      <a:pPr algn="l" fontAlgn="b"/>
                      <a:r>
                        <a:rPr lang="en-US" sz="2400" b="0" u="none" strike="noStrike">
                          <a:solidFill>
                            <a:srgbClr val="000000"/>
                          </a:solidFill>
                          <a:effectLst/>
                        </a:rPr>
                        <a:t>x = x + y</a:t>
                      </a:r>
                      <a:endParaRPr lang="en-US" sz="2400" b="0" i="0" u="none" strike="noStrike">
                        <a:solidFill>
                          <a:srgbClr val="000000"/>
                        </a:solidFill>
                        <a:effectLst/>
                        <a:latin typeface="Aptos Narrow" panose="020B0004020202020204" pitchFamily="34" charset="0"/>
                      </a:endParaRPr>
                    </a:p>
                  </a:txBody>
                  <a:tcPr marL="7620" marR="7620" marT="60960" marB="60960" anchor="b"/>
                </a:tc>
                <a:extLst>
                  <a:ext uri="{0D108BD9-81ED-4DB2-BD59-A6C34878D82A}">
                    <a16:rowId xmlns:a16="http://schemas.microsoft.com/office/drawing/2014/main" val="3070676025"/>
                  </a:ext>
                </a:extLst>
              </a:tr>
              <a:tr h="370840">
                <a:tc>
                  <a:txBody>
                    <a:bodyPr/>
                    <a:lstStyle/>
                    <a:p>
                      <a:pPr algn="l" fontAlgn="b"/>
                      <a:r>
                        <a:rPr lang="en-US" sz="2400" b="0" u="none" strike="noStrike">
                          <a:solidFill>
                            <a:srgbClr val="000000"/>
                          </a:solidFill>
                          <a:effectLst/>
                        </a:rPr>
                        <a:t>-=</a:t>
                      </a:r>
                      <a:endParaRPr lang="en-US" sz="2400" b="0"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r>
                        <a:rPr lang="en-US" sz="2400" b="0" u="none" strike="noStrike" dirty="0">
                          <a:solidFill>
                            <a:srgbClr val="000000"/>
                          </a:solidFill>
                          <a:effectLst/>
                        </a:rPr>
                        <a:t>x -= y</a:t>
                      </a:r>
                      <a:endParaRPr lang="en-US" sz="2400" b="0" i="0" u="none" strike="noStrike" dirty="0">
                        <a:solidFill>
                          <a:srgbClr val="000000"/>
                        </a:solidFill>
                        <a:effectLst/>
                        <a:latin typeface="Aptos Narrow" panose="020B0004020202020204" pitchFamily="34" charset="0"/>
                      </a:endParaRPr>
                    </a:p>
                  </a:txBody>
                  <a:tcPr marL="7620" marR="7620" marT="60960" marB="60960" anchor="b"/>
                </a:tc>
                <a:tc>
                  <a:txBody>
                    <a:bodyPr/>
                    <a:lstStyle/>
                    <a:p>
                      <a:pPr algn="l" fontAlgn="b"/>
                      <a:r>
                        <a:rPr lang="en-US" sz="2400" b="0" u="none" strike="noStrike">
                          <a:solidFill>
                            <a:srgbClr val="000000"/>
                          </a:solidFill>
                          <a:effectLst/>
                        </a:rPr>
                        <a:t>x = x - y</a:t>
                      </a:r>
                      <a:endParaRPr lang="en-US" sz="2400" b="0" i="0" u="none" strike="noStrike">
                        <a:solidFill>
                          <a:srgbClr val="000000"/>
                        </a:solidFill>
                        <a:effectLst/>
                        <a:latin typeface="Aptos Narrow" panose="020B0004020202020204" pitchFamily="34" charset="0"/>
                      </a:endParaRPr>
                    </a:p>
                  </a:txBody>
                  <a:tcPr marL="7620" marR="7620" marT="60960" marB="60960" anchor="b"/>
                </a:tc>
                <a:extLst>
                  <a:ext uri="{0D108BD9-81ED-4DB2-BD59-A6C34878D82A}">
                    <a16:rowId xmlns:a16="http://schemas.microsoft.com/office/drawing/2014/main" val="2359412048"/>
                  </a:ext>
                </a:extLst>
              </a:tr>
              <a:tr h="370840">
                <a:tc>
                  <a:txBody>
                    <a:bodyPr/>
                    <a:lstStyle/>
                    <a:p>
                      <a:pPr algn="l" fontAlgn="b"/>
                      <a:r>
                        <a:rPr lang="en-US" sz="2400" b="0" u="none" strike="noStrike">
                          <a:solidFill>
                            <a:srgbClr val="000000"/>
                          </a:solidFill>
                          <a:effectLst/>
                        </a:rPr>
                        <a:t>*=</a:t>
                      </a:r>
                      <a:endParaRPr lang="en-US" sz="2400" b="0"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r>
                        <a:rPr lang="en-US" sz="2400" b="0" u="none" strike="noStrike">
                          <a:solidFill>
                            <a:srgbClr val="000000"/>
                          </a:solidFill>
                          <a:effectLst/>
                        </a:rPr>
                        <a:t>x *= y</a:t>
                      </a:r>
                      <a:endParaRPr lang="en-US" sz="2400" b="0" i="0" u="none" strike="noStrike">
                        <a:solidFill>
                          <a:srgbClr val="000000"/>
                        </a:solidFill>
                        <a:effectLst/>
                        <a:latin typeface="Aptos Narrow" panose="020B0004020202020204" pitchFamily="34" charset="0"/>
                      </a:endParaRPr>
                    </a:p>
                  </a:txBody>
                  <a:tcPr marL="7620" marR="7620" marT="60960" marB="60960" anchor="b"/>
                </a:tc>
                <a:tc>
                  <a:txBody>
                    <a:bodyPr/>
                    <a:lstStyle/>
                    <a:p>
                      <a:pPr algn="l" fontAlgn="b"/>
                      <a:r>
                        <a:rPr lang="en-US" sz="2400" b="0" u="none" strike="noStrike">
                          <a:solidFill>
                            <a:srgbClr val="000000"/>
                          </a:solidFill>
                          <a:effectLst/>
                        </a:rPr>
                        <a:t>x = x * y</a:t>
                      </a:r>
                      <a:endParaRPr lang="en-US" sz="2400" b="0" i="0" u="none" strike="noStrike">
                        <a:solidFill>
                          <a:srgbClr val="000000"/>
                        </a:solidFill>
                        <a:effectLst/>
                        <a:latin typeface="Aptos Narrow" panose="020B0004020202020204" pitchFamily="34" charset="0"/>
                      </a:endParaRPr>
                    </a:p>
                  </a:txBody>
                  <a:tcPr marL="7620" marR="7620" marT="60960" marB="60960" anchor="b"/>
                </a:tc>
                <a:extLst>
                  <a:ext uri="{0D108BD9-81ED-4DB2-BD59-A6C34878D82A}">
                    <a16:rowId xmlns:a16="http://schemas.microsoft.com/office/drawing/2014/main" val="386524173"/>
                  </a:ext>
                </a:extLst>
              </a:tr>
              <a:tr h="370840">
                <a:tc>
                  <a:txBody>
                    <a:bodyPr/>
                    <a:lstStyle/>
                    <a:p>
                      <a:pPr algn="l" fontAlgn="b"/>
                      <a:r>
                        <a:rPr lang="en-US" sz="2400" b="0" u="none" strike="noStrike">
                          <a:solidFill>
                            <a:srgbClr val="000000"/>
                          </a:solidFill>
                          <a:effectLst/>
                        </a:rPr>
                        <a:t>/=</a:t>
                      </a:r>
                      <a:endParaRPr lang="en-US" sz="2400" b="0"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r>
                        <a:rPr lang="en-US" sz="2400" b="0" u="none" strike="noStrike">
                          <a:solidFill>
                            <a:srgbClr val="000000"/>
                          </a:solidFill>
                          <a:effectLst/>
                        </a:rPr>
                        <a:t>x /= y</a:t>
                      </a:r>
                      <a:endParaRPr lang="en-US" sz="2400" b="0" i="0" u="none" strike="noStrike">
                        <a:solidFill>
                          <a:srgbClr val="000000"/>
                        </a:solidFill>
                        <a:effectLst/>
                        <a:latin typeface="Aptos Narrow" panose="020B0004020202020204" pitchFamily="34" charset="0"/>
                      </a:endParaRPr>
                    </a:p>
                  </a:txBody>
                  <a:tcPr marL="7620" marR="7620" marT="60960" marB="60960" anchor="b"/>
                </a:tc>
                <a:tc>
                  <a:txBody>
                    <a:bodyPr/>
                    <a:lstStyle/>
                    <a:p>
                      <a:pPr algn="l" fontAlgn="b"/>
                      <a:r>
                        <a:rPr lang="en-US" sz="2400" b="0" u="none" strike="noStrike">
                          <a:solidFill>
                            <a:srgbClr val="000000"/>
                          </a:solidFill>
                          <a:effectLst/>
                        </a:rPr>
                        <a:t>x = x / y</a:t>
                      </a:r>
                      <a:endParaRPr lang="en-US" sz="2400" b="0" i="0" u="none" strike="noStrike">
                        <a:solidFill>
                          <a:srgbClr val="000000"/>
                        </a:solidFill>
                        <a:effectLst/>
                        <a:latin typeface="Aptos Narrow" panose="020B0004020202020204" pitchFamily="34" charset="0"/>
                      </a:endParaRPr>
                    </a:p>
                  </a:txBody>
                  <a:tcPr marL="7620" marR="7620" marT="60960" marB="60960" anchor="b"/>
                </a:tc>
                <a:extLst>
                  <a:ext uri="{0D108BD9-81ED-4DB2-BD59-A6C34878D82A}">
                    <a16:rowId xmlns:a16="http://schemas.microsoft.com/office/drawing/2014/main" val="3722269565"/>
                  </a:ext>
                </a:extLst>
              </a:tr>
              <a:tr h="370840">
                <a:tc>
                  <a:txBody>
                    <a:bodyPr/>
                    <a:lstStyle/>
                    <a:p>
                      <a:pPr algn="l" fontAlgn="b"/>
                      <a:r>
                        <a:rPr lang="en-US" sz="2400" b="0" u="none" strike="noStrike">
                          <a:solidFill>
                            <a:srgbClr val="000000"/>
                          </a:solidFill>
                          <a:effectLst/>
                        </a:rPr>
                        <a:t>%=</a:t>
                      </a:r>
                      <a:endParaRPr lang="en-US" sz="2400" b="0"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r>
                        <a:rPr lang="en-US" sz="2400" b="0" u="none" strike="noStrike">
                          <a:solidFill>
                            <a:srgbClr val="000000"/>
                          </a:solidFill>
                          <a:effectLst/>
                        </a:rPr>
                        <a:t>x %= y</a:t>
                      </a:r>
                      <a:endParaRPr lang="en-US" sz="2400" b="0" i="0" u="none" strike="noStrike">
                        <a:solidFill>
                          <a:srgbClr val="000000"/>
                        </a:solidFill>
                        <a:effectLst/>
                        <a:latin typeface="Aptos Narrow" panose="020B0004020202020204" pitchFamily="34" charset="0"/>
                      </a:endParaRPr>
                    </a:p>
                  </a:txBody>
                  <a:tcPr marL="7620" marR="7620" marT="60960" marB="60960" anchor="b"/>
                </a:tc>
                <a:tc>
                  <a:txBody>
                    <a:bodyPr/>
                    <a:lstStyle/>
                    <a:p>
                      <a:pPr algn="l" fontAlgn="b"/>
                      <a:r>
                        <a:rPr lang="en-US" sz="2400" b="0" u="none" strike="noStrike">
                          <a:solidFill>
                            <a:srgbClr val="000000"/>
                          </a:solidFill>
                          <a:effectLst/>
                        </a:rPr>
                        <a:t>x = x % y</a:t>
                      </a:r>
                      <a:endParaRPr lang="en-US" sz="2400" b="0" i="0" u="none" strike="noStrike">
                        <a:solidFill>
                          <a:srgbClr val="000000"/>
                        </a:solidFill>
                        <a:effectLst/>
                        <a:latin typeface="Aptos Narrow" panose="020B0004020202020204" pitchFamily="34" charset="0"/>
                      </a:endParaRPr>
                    </a:p>
                  </a:txBody>
                  <a:tcPr marL="7620" marR="7620" marT="60960" marB="60960" anchor="b"/>
                </a:tc>
                <a:extLst>
                  <a:ext uri="{0D108BD9-81ED-4DB2-BD59-A6C34878D82A}">
                    <a16:rowId xmlns:a16="http://schemas.microsoft.com/office/drawing/2014/main" val="3073638089"/>
                  </a:ext>
                </a:extLst>
              </a:tr>
              <a:tr h="370840">
                <a:tc>
                  <a:txBody>
                    <a:bodyPr/>
                    <a:lstStyle/>
                    <a:p>
                      <a:pPr algn="l" fontAlgn="b"/>
                      <a:r>
                        <a:rPr lang="en-US" sz="2400" b="0" u="none" strike="noStrike">
                          <a:solidFill>
                            <a:srgbClr val="000000"/>
                          </a:solidFill>
                          <a:effectLst/>
                        </a:rPr>
                        <a:t>**=</a:t>
                      </a:r>
                      <a:endParaRPr lang="en-US" sz="2400" b="0"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r>
                        <a:rPr lang="en-US" sz="2400" b="0" u="none" strike="noStrike">
                          <a:solidFill>
                            <a:srgbClr val="000000"/>
                          </a:solidFill>
                          <a:effectLst/>
                        </a:rPr>
                        <a:t>x **= y</a:t>
                      </a:r>
                      <a:endParaRPr lang="en-US" sz="2400" b="0" i="0" u="none" strike="noStrike">
                        <a:solidFill>
                          <a:srgbClr val="000000"/>
                        </a:solidFill>
                        <a:effectLst/>
                        <a:latin typeface="Aptos Narrow" panose="020B0004020202020204" pitchFamily="34" charset="0"/>
                      </a:endParaRPr>
                    </a:p>
                  </a:txBody>
                  <a:tcPr marL="7620" marR="7620" marT="60960" marB="60960" anchor="b"/>
                </a:tc>
                <a:tc>
                  <a:txBody>
                    <a:bodyPr/>
                    <a:lstStyle/>
                    <a:p>
                      <a:pPr algn="l" fontAlgn="b"/>
                      <a:r>
                        <a:rPr lang="en-US" sz="2400" b="0" u="none" strike="noStrike" dirty="0">
                          <a:solidFill>
                            <a:srgbClr val="000000"/>
                          </a:solidFill>
                          <a:effectLst/>
                        </a:rPr>
                        <a:t>x = x ** y</a:t>
                      </a:r>
                      <a:endParaRPr lang="en-US" sz="2400" b="0" i="0" u="none" strike="noStrike" dirty="0">
                        <a:solidFill>
                          <a:srgbClr val="000000"/>
                        </a:solidFill>
                        <a:effectLst/>
                        <a:latin typeface="Aptos Narrow" panose="020B0004020202020204" pitchFamily="34" charset="0"/>
                      </a:endParaRPr>
                    </a:p>
                  </a:txBody>
                  <a:tcPr marL="7620" marR="7620" marT="60960" marB="60960" anchor="b"/>
                </a:tc>
                <a:extLst>
                  <a:ext uri="{0D108BD9-81ED-4DB2-BD59-A6C34878D82A}">
                    <a16:rowId xmlns:a16="http://schemas.microsoft.com/office/drawing/2014/main" val="646320956"/>
                  </a:ext>
                </a:extLst>
              </a:tr>
            </a:tbl>
          </a:graphicData>
        </a:graphic>
      </p:graphicFrame>
      <p:sp>
        <p:nvSpPr>
          <p:cNvPr id="4" name="Slide Number Placeholder 3">
            <a:extLst>
              <a:ext uri="{FF2B5EF4-FFF2-40B4-BE49-F238E27FC236}">
                <a16:creationId xmlns:a16="http://schemas.microsoft.com/office/drawing/2014/main" id="{E2731072-8AC2-1E73-FFDD-E6DC9D638D49}"/>
              </a:ext>
            </a:extLst>
          </p:cNvPr>
          <p:cNvSpPr>
            <a:spLocks noGrp="1"/>
          </p:cNvSpPr>
          <p:nvPr>
            <p:ph type="sldNum" sz="quarter" idx="12"/>
          </p:nvPr>
        </p:nvSpPr>
        <p:spPr/>
        <p:txBody>
          <a:bodyPr/>
          <a:lstStyle/>
          <a:p>
            <a:fld id="{437E18E6-42A4-4B7B-9B7C-A4B58B802A57}" type="slidenum">
              <a:rPr lang="en-US" smtClean="0"/>
              <a:t>25</a:t>
            </a:fld>
            <a:endParaRPr lang="en-US"/>
          </a:p>
        </p:txBody>
      </p:sp>
    </p:spTree>
    <p:extLst>
      <p:ext uri="{BB962C8B-B14F-4D97-AF65-F5344CB8AC3E}">
        <p14:creationId xmlns:p14="http://schemas.microsoft.com/office/powerpoint/2010/main" val="38742780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3D16BD-1343-9D9D-84FD-555D5E3DFA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07CEDE-B2FB-B5CB-1887-B9A90BEE99D5}"/>
              </a:ext>
            </a:extLst>
          </p:cNvPr>
          <p:cNvSpPr>
            <a:spLocks noGrp="1"/>
          </p:cNvSpPr>
          <p:nvPr>
            <p:ph type="title"/>
          </p:nvPr>
        </p:nvSpPr>
        <p:spPr/>
        <p:txBody>
          <a:bodyPr/>
          <a:lstStyle/>
          <a:p>
            <a:r>
              <a:rPr lang="en-US" b="1" dirty="0"/>
              <a:t>Bitwise Assignment Operators</a:t>
            </a:r>
          </a:p>
        </p:txBody>
      </p:sp>
      <p:graphicFrame>
        <p:nvGraphicFramePr>
          <p:cNvPr id="10" name="Content Placeholder 9">
            <a:extLst>
              <a:ext uri="{FF2B5EF4-FFF2-40B4-BE49-F238E27FC236}">
                <a16:creationId xmlns:a16="http://schemas.microsoft.com/office/drawing/2014/main" id="{5B600F15-AB86-C1DA-C25C-7F79EA798E85}"/>
              </a:ext>
            </a:extLst>
          </p:cNvPr>
          <p:cNvGraphicFramePr>
            <a:graphicFrameLocks noGrp="1"/>
          </p:cNvGraphicFramePr>
          <p:nvPr>
            <p:ph idx="1"/>
            <p:extLst>
              <p:ext uri="{D42A27DB-BD31-4B8C-83A1-F6EECF244321}">
                <p14:modId xmlns:p14="http://schemas.microsoft.com/office/powerpoint/2010/main" val="2568616048"/>
              </p:ext>
            </p:extLst>
          </p:nvPr>
        </p:nvGraphicFramePr>
        <p:xfrm>
          <a:off x="838200" y="1825625"/>
          <a:ext cx="10515597" cy="1836420"/>
        </p:xfrm>
        <a:graphic>
          <a:graphicData uri="http://schemas.openxmlformats.org/drawingml/2006/table">
            <a:tbl>
              <a:tblPr firstRow="1" bandRow="1">
                <a:tableStyleId>{7E9639D4-E3E2-4D34-9284-5A2195B3D0D7}</a:tableStyleId>
              </a:tblPr>
              <a:tblGrid>
                <a:gridCol w="3505199">
                  <a:extLst>
                    <a:ext uri="{9D8B030D-6E8A-4147-A177-3AD203B41FA5}">
                      <a16:colId xmlns:a16="http://schemas.microsoft.com/office/drawing/2014/main" val="2279141443"/>
                    </a:ext>
                  </a:extLst>
                </a:gridCol>
                <a:gridCol w="3505199">
                  <a:extLst>
                    <a:ext uri="{9D8B030D-6E8A-4147-A177-3AD203B41FA5}">
                      <a16:colId xmlns:a16="http://schemas.microsoft.com/office/drawing/2014/main" val="2102574362"/>
                    </a:ext>
                  </a:extLst>
                </a:gridCol>
                <a:gridCol w="3505199">
                  <a:extLst>
                    <a:ext uri="{9D8B030D-6E8A-4147-A177-3AD203B41FA5}">
                      <a16:colId xmlns:a16="http://schemas.microsoft.com/office/drawing/2014/main" val="2254548989"/>
                    </a:ext>
                  </a:extLst>
                </a:gridCol>
              </a:tblGrid>
              <a:tr h="370840">
                <a:tc>
                  <a:txBody>
                    <a:bodyPr/>
                    <a:lstStyle/>
                    <a:p>
                      <a:pPr algn="l" fontAlgn="b"/>
                      <a:r>
                        <a:rPr lang="en-US" sz="2400" b="1" i="0" u="none" strike="noStrike" dirty="0">
                          <a:solidFill>
                            <a:schemeClr val="bg1"/>
                          </a:solidFill>
                          <a:effectLst/>
                          <a:latin typeface="Aptos Narrow" panose="020B0004020202020204" pitchFamily="34" charset="0"/>
                        </a:rPr>
                        <a:t>Operator</a:t>
                      </a:r>
                    </a:p>
                  </a:txBody>
                  <a:tcPr marL="7620" marR="7620" marT="7620" marB="0" anchor="b"/>
                </a:tc>
                <a:tc>
                  <a:txBody>
                    <a:bodyPr/>
                    <a:lstStyle/>
                    <a:p>
                      <a:pPr algn="l" fontAlgn="b"/>
                      <a:r>
                        <a:rPr lang="en-US" sz="2400" b="1" i="0" u="none" strike="noStrike">
                          <a:solidFill>
                            <a:schemeClr val="bg1"/>
                          </a:solidFill>
                          <a:effectLst/>
                          <a:latin typeface="Aptos Narrow" panose="020B0004020202020204" pitchFamily="34" charset="0"/>
                        </a:rPr>
                        <a:t>Example</a:t>
                      </a:r>
                    </a:p>
                  </a:txBody>
                  <a:tcPr marL="7620" marR="7620" marT="7620" marB="0" anchor="b"/>
                </a:tc>
                <a:tc>
                  <a:txBody>
                    <a:bodyPr/>
                    <a:lstStyle/>
                    <a:p>
                      <a:pPr algn="l" fontAlgn="b"/>
                      <a:r>
                        <a:rPr lang="en-US" sz="2400" b="1" i="0" u="none" strike="noStrike" dirty="0">
                          <a:solidFill>
                            <a:schemeClr val="bg1"/>
                          </a:solidFill>
                          <a:effectLst/>
                          <a:latin typeface="Aptos Narrow" panose="020B0004020202020204" pitchFamily="34" charset="0"/>
                        </a:rPr>
                        <a:t>Same As</a:t>
                      </a:r>
                    </a:p>
                  </a:txBody>
                  <a:tcPr marL="7620" marR="7620" marT="7620" marB="0" anchor="b"/>
                </a:tc>
                <a:extLst>
                  <a:ext uri="{0D108BD9-81ED-4DB2-BD59-A6C34878D82A}">
                    <a16:rowId xmlns:a16="http://schemas.microsoft.com/office/drawing/2014/main" val="3050668818"/>
                  </a:ext>
                </a:extLst>
              </a:tr>
              <a:tr h="370840">
                <a:tc>
                  <a:txBody>
                    <a:bodyPr/>
                    <a:lstStyle/>
                    <a:p>
                      <a:pPr algn="l" fontAlgn="b"/>
                      <a:r>
                        <a:rPr lang="en-US" sz="2400" b="0" i="0" u="none" strike="noStrike">
                          <a:solidFill>
                            <a:srgbClr val="000000"/>
                          </a:solidFill>
                          <a:effectLst/>
                          <a:latin typeface="Aptos Narrow" panose="020B0004020202020204" pitchFamily="34" charset="0"/>
                        </a:rPr>
                        <a:t>&amp;=</a:t>
                      </a:r>
                    </a:p>
                  </a:txBody>
                  <a:tcPr marL="7620" marR="7620" marT="7620" marB="0" anchor="b"/>
                </a:tc>
                <a:tc>
                  <a:txBody>
                    <a:bodyPr/>
                    <a:lstStyle/>
                    <a:p>
                      <a:pPr algn="l" fontAlgn="b"/>
                      <a:r>
                        <a:rPr lang="en-US" sz="2400" b="0" i="0" u="none" strike="noStrike">
                          <a:solidFill>
                            <a:srgbClr val="000000"/>
                          </a:solidFill>
                          <a:effectLst/>
                          <a:latin typeface="Aptos Narrow" panose="020B0004020202020204" pitchFamily="34" charset="0"/>
                        </a:rPr>
                        <a:t>x &amp;= y</a:t>
                      </a:r>
                    </a:p>
                  </a:txBody>
                  <a:tcPr marL="7620" marR="7620" marT="60960" marB="60960" anchor="b"/>
                </a:tc>
                <a:tc>
                  <a:txBody>
                    <a:bodyPr/>
                    <a:lstStyle/>
                    <a:p>
                      <a:pPr algn="l" fontAlgn="b"/>
                      <a:r>
                        <a:rPr lang="en-US" sz="2400" b="0" i="0" u="none" strike="noStrike">
                          <a:solidFill>
                            <a:srgbClr val="000000"/>
                          </a:solidFill>
                          <a:effectLst/>
                          <a:latin typeface="Aptos Narrow" panose="020B0004020202020204" pitchFamily="34" charset="0"/>
                        </a:rPr>
                        <a:t>x = x &amp; y</a:t>
                      </a:r>
                    </a:p>
                  </a:txBody>
                  <a:tcPr marL="7620" marR="7620" marT="60960" marB="60960" anchor="b"/>
                </a:tc>
                <a:extLst>
                  <a:ext uri="{0D108BD9-81ED-4DB2-BD59-A6C34878D82A}">
                    <a16:rowId xmlns:a16="http://schemas.microsoft.com/office/drawing/2014/main" val="1257656326"/>
                  </a:ext>
                </a:extLst>
              </a:tr>
              <a:tr h="370840">
                <a:tc>
                  <a:txBody>
                    <a:bodyPr/>
                    <a:lstStyle/>
                    <a:p>
                      <a:pPr algn="l" fontAlgn="b"/>
                      <a:r>
                        <a:rPr lang="en-US" sz="2400" b="0" i="0" u="none" strike="noStrike">
                          <a:solidFill>
                            <a:srgbClr val="000000"/>
                          </a:solidFill>
                          <a:effectLst/>
                          <a:latin typeface="Aptos Narrow" panose="020B0004020202020204" pitchFamily="34" charset="0"/>
                        </a:rPr>
                        <a:t>^=</a:t>
                      </a:r>
                    </a:p>
                  </a:txBody>
                  <a:tcPr marL="7620" marR="7620" marT="7620" marB="0" anchor="b"/>
                </a:tc>
                <a:tc>
                  <a:txBody>
                    <a:bodyPr/>
                    <a:lstStyle/>
                    <a:p>
                      <a:pPr algn="l" fontAlgn="b"/>
                      <a:r>
                        <a:rPr lang="en-US" sz="2400" b="0" i="0" u="none" strike="noStrike">
                          <a:solidFill>
                            <a:srgbClr val="000000"/>
                          </a:solidFill>
                          <a:effectLst/>
                          <a:latin typeface="Aptos Narrow" panose="020B0004020202020204" pitchFamily="34" charset="0"/>
                        </a:rPr>
                        <a:t>x ^= y</a:t>
                      </a:r>
                    </a:p>
                  </a:txBody>
                  <a:tcPr marL="7620" marR="7620" marT="60960" marB="60960" anchor="b"/>
                </a:tc>
                <a:tc>
                  <a:txBody>
                    <a:bodyPr/>
                    <a:lstStyle/>
                    <a:p>
                      <a:pPr algn="l" fontAlgn="b"/>
                      <a:r>
                        <a:rPr lang="en-US" sz="2400" b="0" i="0" u="none" strike="noStrike">
                          <a:solidFill>
                            <a:srgbClr val="000000"/>
                          </a:solidFill>
                          <a:effectLst/>
                          <a:latin typeface="Aptos Narrow" panose="020B0004020202020204" pitchFamily="34" charset="0"/>
                        </a:rPr>
                        <a:t>x = x ^ y</a:t>
                      </a:r>
                    </a:p>
                  </a:txBody>
                  <a:tcPr marL="7620" marR="7620" marT="60960" marB="60960" anchor="b"/>
                </a:tc>
                <a:extLst>
                  <a:ext uri="{0D108BD9-81ED-4DB2-BD59-A6C34878D82A}">
                    <a16:rowId xmlns:a16="http://schemas.microsoft.com/office/drawing/2014/main" val="3070676025"/>
                  </a:ext>
                </a:extLst>
              </a:tr>
              <a:tr h="370840">
                <a:tc>
                  <a:txBody>
                    <a:bodyPr/>
                    <a:lstStyle/>
                    <a:p>
                      <a:pPr algn="l" fontAlgn="b"/>
                      <a:r>
                        <a:rPr lang="en-US" sz="2400" b="0" i="0" u="none" strike="noStrike">
                          <a:solidFill>
                            <a:srgbClr val="000000"/>
                          </a:solidFill>
                          <a:effectLst/>
                          <a:latin typeface="Aptos Narrow" panose="020B0004020202020204" pitchFamily="34" charset="0"/>
                        </a:rPr>
                        <a:t>|=</a:t>
                      </a:r>
                    </a:p>
                  </a:txBody>
                  <a:tcPr marL="7620" marR="7620" marT="7620" marB="0" anchor="b"/>
                </a:tc>
                <a:tc>
                  <a:txBody>
                    <a:bodyPr/>
                    <a:lstStyle/>
                    <a:p>
                      <a:pPr algn="l" fontAlgn="b"/>
                      <a:r>
                        <a:rPr lang="en-US" sz="2400" b="0" i="0" u="none" strike="noStrike">
                          <a:solidFill>
                            <a:srgbClr val="000000"/>
                          </a:solidFill>
                          <a:effectLst/>
                          <a:latin typeface="Aptos Narrow" panose="020B0004020202020204" pitchFamily="34" charset="0"/>
                        </a:rPr>
                        <a:t>x |= y</a:t>
                      </a:r>
                    </a:p>
                  </a:txBody>
                  <a:tcPr marL="7620" marR="7620" marT="60960" marB="60960" anchor="b"/>
                </a:tc>
                <a:tc>
                  <a:txBody>
                    <a:bodyPr/>
                    <a:lstStyle/>
                    <a:p>
                      <a:pPr algn="l" fontAlgn="b"/>
                      <a:r>
                        <a:rPr lang="en-US" sz="2400" b="0" i="0" u="none" strike="noStrike" dirty="0">
                          <a:solidFill>
                            <a:srgbClr val="000000"/>
                          </a:solidFill>
                          <a:effectLst/>
                          <a:latin typeface="Aptos Narrow" panose="020B0004020202020204" pitchFamily="34" charset="0"/>
                        </a:rPr>
                        <a:t>x = x | y</a:t>
                      </a:r>
                    </a:p>
                  </a:txBody>
                  <a:tcPr marL="7620" marR="7620" marT="60960" marB="60960" anchor="b"/>
                </a:tc>
                <a:extLst>
                  <a:ext uri="{0D108BD9-81ED-4DB2-BD59-A6C34878D82A}">
                    <a16:rowId xmlns:a16="http://schemas.microsoft.com/office/drawing/2014/main" val="2359412048"/>
                  </a:ext>
                </a:extLst>
              </a:tr>
            </a:tbl>
          </a:graphicData>
        </a:graphic>
      </p:graphicFrame>
      <p:sp>
        <p:nvSpPr>
          <p:cNvPr id="4" name="Slide Number Placeholder 3">
            <a:extLst>
              <a:ext uri="{FF2B5EF4-FFF2-40B4-BE49-F238E27FC236}">
                <a16:creationId xmlns:a16="http://schemas.microsoft.com/office/drawing/2014/main" id="{A61857D7-D3F0-9F51-97DF-E3691B64AD3F}"/>
              </a:ext>
            </a:extLst>
          </p:cNvPr>
          <p:cNvSpPr>
            <a:spLocks noGrp="1"/>
          </p:cNvSpPr>
          <p:nvPr>
            <p:ph type="sldNum" sz="quarter" idx="12"/>
          </p:nvPr>
        </p:nvSpPr>
        <p:spPr/>
        <p:txBody>
          <a:bodyPr/>
          <a:lstStyle/>
          <a:p>
            <a:fld id="{437E18E6-42A4-4B7B-9B7C-A4B58B802A57}" type="slidenum">
              <a:rPr lang="en-US" smtClean="0"/>
              <a:t>26</a:t>
            </a:fld>
            <a:endParaRPr lang="en-US"/>
          </a:p>
        </p:txBody>
      </p:sp>
    </p:spTree>
    <p:extLst>
      <p:ext uri="{BB962C8B-B14F-4D97-AF65-F5344CB8AC3E}">
        <p14:creationId xmlns:p14="http://schemas.microsoft.com/office/powerpoint/2010/main" val="2873339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40FDA1-F142-3231-E39F-3FD99D548E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7A278D-930C-8A4B-91C0-4EA6B9E4A5EB}"/>
              </a:ext>
            </a:extLst>
          </p:cNvPr>
          <p:cNvSpPr>
            <a:spLocks noGrp="1"/>
          </p:cNvSpPr>
          <p:nvPr>
            <p:ph type="title"/>
          </p:nvPr>
        </p:nvSpPr>
        <p:spPr/>
        <p:txBody>
          <a:bodyPr/>
          <a:lstStyle/>
          <a:p>
            <a:r>
              <a:rPr lang="en-US" b="1" dirty="0"/>
              <a:t>Logical Assignment Operators</a:t>
            </a:r>
          </a:p>
        </p:txBody>
      </p:sp>
      <p:graphicFrame>
        <p:nvGraphicFramePr>
          <p:cNvPr id="10" name="Content Placeholder 9">
            <a:extLst>
              <a:ext uri="{FF2B5EF4-FFF2-40B4-BE49-F238E27FC236}">
                <a16:creationId xmlns:a16="http://schemas.microsoft.com/office/drawing/2014/main" id="{E58ED60C-62B2-C461-54E0-401B8DA1FEC5}"/>
              </a:ext>
            </a:extLst>
          </p:cNvPr>
          <p:cNvGraphicFramePr>
            <a:graphicFrameLocks noGrp="1"/>
          </p:cNvGraphicFramePr>
          <p:nvPr>
            <p:ph idx="1"/>
            <p:extLst>
              <p:ext uri="{D42A27DB-BD31-4B8C-83A1-F6EECF244321}">
                <p14:modId xmlns:p14="http://schemas.microsoft.com/office/powerpoint/2010/main" val="595089184"/>
              </p:ext>
            </p:extLst>
          </p:nvPr>
        </p:nvGraphicFramePr>
        <p:xfrm>
          <a:off x="838200" y="1825625"/>
          <a:ext cx="10515597" cy="1836420"/>
        </p:xfrm>
        <a:graphic>
          <a:graphicData uri="http://schemas.openxmlformats.org/drawingml/2006/table">
            <a:tbl>
              <a:tblPr firstRow="1" bandRow="1">
                <a:tableStyleId>{7E9639D4-E3E2-4D34-9284-5A2195B3D0D7}</a:tableStyleId>
              </a:tblPr>
              <a:tblGrid>
                <a:gridCol w="3505199">
                  <a:extLst>
                    <a:ext uri="{9D8B030D-6E8A-4147-A177-3AD203B41FA5}">
                      <a16:colId xmlns:a16="http://schemas.microsoft.com/office/drawing/2014/main" val="2279141443"/>
                    </a:ext>
                  </a:extLst>
                </a:gridCol>
                <a:gridCol w="3505199">
                  <a:extLst>
                    <a:ext uri="{9D8B030D-6E8A-4147-A177-3AD203B41FA5}">
                      <a16:colId xmlns:a16="http://schemas.microsoft.com/office/drawing/2014/main" val="2102574362"/>
                    </a:ext>
                  </a:extLst>
                </a:gridCol>
                <a:gridCol w="3505199">
                  <a:extLst>
                    <a:ext uri="{9D8B030D-6E8A-4147-A177-3AD203B41FA5}">
                      <a16:colId xmlns:a16="http://schemas.microsoft.com/office/drawing/2014/main" val="2254548989"/>
                    </a:ext>
                  </a:extLst>
                </a:gridCol>
              </a:tblGrid>
              <a:tr h="370840">
                <a:tc>
                  <a:txBody>
                    <a:bodyPr/>
                    <a:lstStyle/>
                    <a:p>
                      <a:pPr algn="l" fontAlgn="b"/>
                      <a:r>
                        <a:rPr lang="en-US" sz="2400" b="1" u="none" strike="noStrike" dirty="0">
                          <a:solidFill>
                            <a:schemeClr val="bg1"/>
                          </a:solidFill>
                          <a:effectLst/>
                        </a:rPr>
                        <a:t>Operator</a:t>
                      </a:r>
                      <a:endParaRPr lang="en-US" sz="2400" b="1" i="0" u="none" strike="noStrike" dirty="0">
                        <a:solidFill>
                          <a:schemeClr val="bg1"/>
                        </a:solidFill>
                        <a:effectLst/>
                        <a:latin typeface="Aptos Narrow" panose="020B0004020202020204" pitchFamily="34" charset="0"/>
                      </a:endParaRPr>
                    </a:p>
                  </a:txBody>
                  <a:tcPr marL="7620" marR="7620" marT="7620" marB="0" anchor="b"/>
                </a:tc>
                <a:tc>
                  <a:txBody>
                    <a:bodyPr/>
                    <a:lstStyle/>
                    <a:p>
                      <a:pPr algn="l" fontAlgn="b"/>
                      <a:r>
                        <a:rPr lang="en-US" sz="2400" b="1" u="none" strike="noStrike">
                          <a:solidFill>
                            <a:schemeClr val="bg1"/>
                          </a:solidFill>
                          <a:effectLst/>
                        </a:rPr>
                        <a:t>Example</a:t>
                      </a:r>
                      <a:endParaRPr lang="en-US" sz="2400" b="1" i="0" u="none" strike="noStrike">
                        <a:solidFill>
                          <a:schemeClr val="bg1"/>
                        </a:solidFill>
                        <a:effectLst/>
                        <a:latin typeface="Aptos Narrow" panose="020B0004020202020204" pitchFamily="34" charset="0"/>
                      </a:endParaRPr>
                    </a:p>
                  </a:txBody>
                  <a:tcPr marL="7620" marR="7620" marT="7620" marB="0" anchor="b"/>
                </a:tc>
                <a:tc>
                  <a:txBody>
                    <a:bodyPr/>
                    <a:lstStyle/>
                    <a:p>
                      <a:pPr algn="l" fontAlgn="b"/>
                      <a:r>
                        <a:rPr lang="en-US" sz="2400" b="1" u="none" strike="noStrike" dirty="0">
                          <a:solidFill>
                            <a:schemeClr val="bg1"/>
                          </a:solidFill>
                          <a:effectLst/>
                        </a:rPr>
                        <a:t>Same As</a:t>
                      </a:r>
                      <a:endParaRPr lang="en-US" sz="2400" b="1" i="0" u="none" strike="noStrike" dirty="0">
                        <a:solidFill>
                          <a:schemeClr val="bg1"/>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3050668818"/>
                  </a:ext>
                </a:extLst>
              </a:tr>
              <a:tr h="370840">
                <a:tc>
                  <a:txBody>
                    <a:bodyPr/>
                    <a:lstStyle/>
                    <a:p>
                      <a:pPr algn="l" fontAlgn="b"/>
                      <a:r>
                        <a:rPr lang="en-US" sz="2400" b="0" i="0" u="none" strike="noStrike" dirty="0">
                          <a:solidFill>
                            <a:srgbClr val="000000"/>
                          </a:solidFill>
                          <a:effectLst/>
                          <a:latin typeface="Aptos Narrow" panose="020B0004020202020204" pitchFamily="34" charset="0"/>
                        </a:rPr>
                        <a:t>&amp;&amp;=</a:t>
                      </a:r>
                    </a:p>
                  </a:txBody>
                  <a:tcPr marL="7620" marR="7620" marT="7620" marB="0" anchor="b"/>
                </a:tc>
                <a:tc>
                  <a:txBody>
                    <a:bodyPr/>
                    <a:lstStyle/>
                    <a:p>
                      <a:pPr algn="l" fontAlgn="b"/>
                      <a:r>
                        <a:rPr lang="en-US" sz="2400" b="0" i="0" u="none" strike="noStrike">
                          <a:solidFill>
                            <a:srgbClr val="000000"/>
                          </a:solidFill>
                          <a:effectLst/>
                          <a:latin typeface="Aptos Narrow" panose="020B0004020202020204" pitchFamily="34" charset="0"/>
                        </a:rPr>
                        <a:t>x &amp;&amp;= y</a:t>
                      </a:r>
                    </a:p>
                  </a:txBody>
                  <a:tcPr marL="7620" marR="7620" marT="60960" marB="60960" anchor="b"/>
                </a:tc>
                <a:tc>
                  <a:txBody>
                    <a:bodyPr/>
                    <a:lstStyle/>
                    <a:p>
                      <a:pPr algn="l" fontAlgn="b"/>
                      <a:r>
                        <a:rPr lang="en-US" sz="2400" b="0" i="0" u="none" strike="noStrike">
                          <a:solidFill>
                            <a:srgbClr val="000000"/>
                          </a:solidFill>
                          <a:effectLst/>
                          <a:latin typeface="Aptos Narrow" panose="020B0004020202020204" pitchFamily="34" charset="0"/>
                        </a:rPr>
                        <a:t>x = x &amp;&amp; (x = y)</a:t>
                      </a:r>
                    </a:p>
                  </a:txBody>
                  <a:tcPr marL="7620" marR="7620" marT="60960" marB="60960" anchor="b"/>
                </a:tc>
                <a:extLst>
                  <a:ext uri="{0D108BD9-81ED-4DB2-BD59-A6C34878D82A}">
                    <a16:rowId xmlns:a16="http://schemas.microsoft.com/office/drawing/2014/main" val="1257656326"/>
                  </a:ext>
                </a:extLst>
              </a:tr>
              <a:tr h="370840">
                <a:tc>
                  <a:txBody>
                    <a:bodyPr/>
                    <a:lstStyle/>
                    <a:p>
                      <a:pPr algn="l" fontAlgn="b"/>
                      <a:r>
                        <a:rPr lang="en-US" sz="2400" b="0" i="0" u="none" strike="noStrike">
                          <a:solidFill>
                            <a:srgbClr val="000000"/>
                          </a:solidFill>
                          <a:effectLst/>
                          <a:latin typeface="Aptos Narrow" panose="020B0004020202020204" pitchFamily="34" charset="0"/>
                        </a:rPr>
                        <a:t>||=</a:t>
                      </a:r>
                    </a:p>
                  </a:txBody>
                  <a:tcPr marL="7620" marR="7620" marT="7620" marB="0" anchor="b"/>
                </a:tc>
                <a:tc>
                  <a:txBody>
                    <a:bodyPr/>
                    <a:lstStyle/>
                    <a:p>
                      <a:pPr algn="l" fontAlgn="b"/>
                      <a:r>
                        <a:rPr lang="en-US" sz="2400" b="0" i="0" u="none" strike="noStrike">
                          <a:solidFill>
                            <a:srgbClr val="000000"/>
                          </a:solidFill>
                          <a:effectLst/>
                          <a:latin typeface="Aptos Narrow" panose="020B0004020202020204" pitchFamily="34" charset="0"/>
                        </a:rPr>
                        <a:t>x ||= y</a:t>
                      </a:r>
                    </a:p>
                  </a:txBody>
                  <a:tcPr marL="7620" marR="7620" marT="60960" marB="60960" anchor="b"/>
                </a:tc>
                <a:tc>
                  <a:txBody>
                    <a:bodyPr/>
                    <a:lstStyle/>
                    <a:p>
                      <a:pPr algn="l" fontAlgn="b"/>
                      <a:r>
                        <a:rPr lang="en-US" sz="2400" b="0" i="0" u="none" strike="noStrike">
                          <a:solidFill>
                            <a:srgbClr val="000000"/>
                          </a:solidFill>
                          <a:effectLst/>
                          <a:latin typeface="Aptos Narrow" panose="020B0004020202020204" pitchFamily="34" charset="0"/>
                        </a:rPr>
                        <a:t>x = x || (x = y)</a:t>
                      </a:r>
                    </a:p>
                  </a:txBody>
                  <a:tcPr marL="7620" marR="7620" marT="60960" marB="60960" anchor="b"/>
                </a:tc>
                <a:extLst>
                  <a:ext uri="{0D108BD9-81ED-4DB2-BD59-A6C34878D82A}">
                    <a16:rowId xmlns:a16="http://schemas.microsoft.com/office/drawing/2014/main" val="3070676025"/>
                  </a:ext>
                </a:extLst>
              </a:tr>
              <a:tr h="370840">
                <a:tc>
                  <a:txBody>
                    <a:bodyPr/>
                    <a:lstStyle/>
                    <a:p>
                      <a:pPr algn="l" fontAlgn="b"/>
                      <a:r>
                        <a:rPr lang="en-US" sz="2400" b="0" i="0" u="none" strike="noStrike" dirty="0">
                          <a:solidFill>
                            <a:srgbClr val="000000"/>
                          </a:solidFill>
                          <a:effectLst/>
                          <a:latin typeface="Aptos Narrow" panose="020B0004020202020204" pitchFamily="34" charset="0"/>
                        </a:rPr>
                        <a:t>??=</a:t>
                      </a:r>
                    </a:p>
                  </a:txBody>
                  <a:tcPr marL="7620" marR="7620" marT="7620" marB="0" anchor="b"/>
                </a:tc>
                <a:tc>
                  <a:txBody>
                    <a:bodyPr/>
                    <a:lstStyle/>
                    <a:p>
                      <a:pPr algn="l" fontAlgn="b"/>
                      <a:r>
                        <a:rPr lang="en-US" sz="2400" b="0" i="0" u="none" strike="noStrike">
                          <a:solidFill>
                            <a:srgbClr val="000000"/>
                          </a:solidFill>
                          <a:effectLst/>
                          <a:latin typeface="Aptos Narrow" panose="020B0004020202020204" pitchFamily="34" charset="0"/>
                        </a:rPr>
                        <a:t>x ??= y</a:t>
                      </a:r>
                    </a:p>
                  </a:txBody>
                  <a:tcPr marL="7620" marR="7620" marT="60960" marB="60960" anchor="b"/>
                </a:tc>
                <a:tc>
                  <a:txBody>
                    <a:bodyPr/>
                    <a:lstStyle/>
                    <a:p>
                      <a:pPr algn="l" fontAlgn="b"/>
                      <a:r>
                        <a:rPr lang="en-US" sz="2400" b="0" i="0" u="none" strike="noStrike" dirty="0">
                          <a:solidFill>
                            <a:srgbClr val="000000"/>
                          </a:solidFill>
                          <a:effectLst/>
                          <a:latin typeface="Aptos Narrow" panose="020B0004020202020204" pitchFamily="34" charset="0"/>
                        </a:rPr>
                        <a:t>x = x ?? (x = y)</a:t>
                      </a:r>
                    </a:p>
                  </a:txBody>
                  <a:tcPr marL="7620" marR="7620" marT="60960" marB="60960" anchor="b"/>
                </a:tc>
                <a:extLst>
                  <a:ext uri="{0D108BD9-81ED-4DB2-BD59-A6C34878D82A}">
                    <a16:rowId xmlns:a16="http://schemas.microsoft.com/office/drawing/2014/main" val="2359412048"/>
                  </a:ext>
                </a:extLst>
              </a:tr>
            </a:tbl>
          </a:graphicData>
        </a:graphic>
      </p:graphicFrame>
      <p:sp>
        <p:nvSpPr>
          <p:cNvPr id="4" name="Slide Number Placeholder 3">
            <a:extLst>
              <a:ext uri="{FF2B5EF4-FFF2-40B4-BE49-F238E27FC236}">
                <a16:creationId xmlns:a16="http://schemas.microsoft.com/office/drawing/2014/main" id="{73143A45-5937-500D-EA45-4C11BFF56469}"/>
              </a:ext>
            </a:extLst>
          </p:cNvPr>
          <p:cNvSpPr>
            <a:spLocks noGrp="1"/>
          </p:cNvSpPr>
          <p:nvPr>
            <p:ph type="sldNum" sz="quarter" idx="12"/>
          </p:nvPr>
        </p:nvSpPr>
        <p:spPr/>
        <p:txBody>
          <a:bodyPr/>
          <a:lstStyle/>
          <a:p>
            <a:fld id="{437E18E6-42A4-4B7B-9B7C-A4B58B802A57}" type="slidenum">
              <a:rPr lang="en-US" smtClean="0"/>
              <a:t>27</a:t>
            </a:fld>
            <a:endParaRPr lang="en-US"/>
          </a:p>
        </p:txBody>
      </p:sp>
    </p:spTree>
    <p:extLst>
      <p:ext uri="{BB962C8B-B14F-4D97-AF65-F5344CB8AC3E}">
        <p14:creationId xmlns:p14="http://schemas.microsoft.com/office/powerpoint/2010/main" val="4928825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A77C9-0CFA-B1B0-ED1A-7E22D0E47898}"/>
              </a:ext>
            </a:extLst>
          </p:cNvPr>
          <p:cNvSpPr>
            <a:spLocks noGrp="1"/>
          </p:cNvSpPr>
          <p:nvPr>
            <p:ph type="title"/>
          </p:nvPr>
        </p:nvSpPr>
        <p:spPr>
          <a:xfrm>
            <a:off x="838200" y="365125"/>
            <a:ext cx="4052147" cy="1325563"/>
          </a:xfrm>
        </p:spPr>
        <p:txBody>
          <a:bodyPr>
            <a:normAutofit/>
          </a:bodyPr>
          <a:lstStyle/>
          <a:p>
            <a:r>
              <a:rPr lang="en-US" sz="4000" b="1" dirty="0"/>
              <a:t>JavaScript Data Types</a:t>
            </a:r>
          </a:p>
        </p:txBody>
      </p:sp>
      <p:sp>
        <p:nvSpPr>
          <p:cNvPr id="3" name="Content Placeholder 2">
            <a:extLst>
              <a:ext uri="{FF2B5EF4-FFF2-40B4-BE49-F238E27FC236}">
                <a16:creationId xmlns:a16="http://schemas.microsoft.com/office/drawing/2014/main" id="{E4CBB14F-DF96-808F-6090-5CA1361ED3C1}"/>
              </a:ext>
            </a:extLst>
          </p:cNvPr>
          <p:cNvSpPr>
            <a:spLocks noGrp="1"/>
          </p:cNvSpPr>
          <p:nvPr>
            <p:ph idx="1"/>
          </p:nvPr>
        </p:nvSpPr>
        <p:spPr>
          <a:xfrm>
            <a:off x="838200" y="1825625"/>
            <a:ext cx="4756573" cy="4351338"/>
          </a:xfrm>
        </p:spPr>
        <p:txBody>
          <a:bodyPr>
            <a:normAutofit lnSpcReduction="10000"/>
          </a:bodyPr>
          <a:lstStyle/>
          <a:p>
            <a:r>
              <a:rPr lang="en-US" dirty="0"/>
              <a:t>JavaScript has 8 Datatypes</a:t>
            </a:r>
          </a:p>
          <a:p>
            <a:pPr lvl="1"/>
            <a:r>
              <a:rPr lang="en-US" dirty="0"/>
              <a:t>String</a:t>
            </a:r>
          </a:p>
          <a:p>
            <a:pPr lvl="1"/>
            <a:r>
              <a:rPr lang="en-US" dirty="0"/>
              <a:t>Number</a:t>
            </a:r>
          </a:p>
          <a:p>
            <a:pPr lvl="1"/>
            <a:r>
              <a:rPr lang="en-US" dirty="0" err="1"/>
              <a:t>Bigint</a:t>
            </a:r>
            <a:endParaRPr lang="en-US" dirty="0"/>
          </a:p>
          <a:p>
            <a:pPr lvl="1"/>
            <a:r>
              <a:rPr lang="en-US" dirty="0"/>
              <a:t>Boolean</a:t>
            </a:r>
          </a:p>
          <a:p>
            <a:pPr lvl="1"/>
            <a:r>
              <a:rPr lang="en-US" dirty="0"/>
              <a:t>Undefined</a:t>
            </a:r>
          </a:p>
          <a:p>
            <a:pPr lvl="1"/>
            <a:r>
              <a:rPr lang="en-US" dirty="0"/>
              <a:t>Null</a:t>
            </a:r>
          </a:p>
          <a:p>
            <a:pPr lvl="1"/>
            <a:r>
              <a:rPr lang="en-US" dirty="0"/>
              <a:t>Symbol</a:t>
            </a:r>
          </a:p>
          <a:p>
            <a:pPr lvl="1"/>
            <a:r>
              <a:rPr lang="en-US" dirty="0"/>
              <a:t>Object</a:t>
            </a:r>
          </a:p>
          <a:p>
            <a:r>
              <a:rPr lang="en-US" dirty="0"/>
              <a:t>A JavaScript variable can hold any type of data.</a:t>
            </a:r>
          </a:p>
          <a:p>
            <a:endParaRPr lang="en-US" dirty="0"/>
          </a:p>
        </p:txBody>
      </p:sp>
      <p:sp>
        <p:nvSpPr>
          <p:cNvPr id="4" name="Slide Number Placeholder 3">
            <a:extLst>
              <a:ext uri="{FF2B5EF4-FFF2-40B4-BE49-F238E27FC236}">
                <a16:creationId xmlns:a16="http://schemas.microsoft.com/office/drawing/2014/main" id="{BE98EAFF-F624-09B3-7C2F-2FF8791AD203}"/>
              </a:ext>
            </a:extLst>
          </p:cNvPr>
          <p:cNvSpPr>
            <a:spLocks noGrp="1"/>
          </p:cNvSpPr>
          <p:nvPr>
            <p:ph type="sldNum" sz="quarter" idx="12"/>
          </p:nvPr>
        </p:nvSpPr>
        <p:spPr/>
        <p:txBody>
          <a:bodyPr/>
          <a:lstStyle/>
          <a:p>
            <a:fld id="{437E18E6-42A4-4B7B-9B7C-A4B58B802A57}" type="slidenum">
              <a:rPr lang="en-US" smtClean="0"/>
              <a:t>28</a:t>
            </a:fld>
            <a:endParaRPr lang="en-US"/>
          </a:p>
        </p:txBody>
      </p:sp>
      <p:sp>
        <p:nvSpPr>
          <p:cNvPr id="6" name="TextBox 5">
            <a:extLst>
              <a:ext uri="{FF2B5EF4-FFF2-40B4-BE49-F238E27FC236}">
                <a16:creationId xmlns:a16="http://schemas.microsoft.com/office/drawing/2014/main" id="{9533BD69-4687-945E-FB37-0C2029BB19F7}"/>
              </a:ext>
            </a:extLst>
          </p:cNvPr>
          <p:cNvSpPr txBox="1"/>
          <p:nvPr/>
        </p:nvSpPr>
        <p:spPr>
          <a:xfrm>
            <a:off x="5669278" y="267653"/>
            <a:ext cx="6461761" cy="5632311"/>
          </a:xfrm>
          <a:prstGeom prst="rect">
            <a:avLst/>
          </a:prstGeom>
          <a:noFill/>
          <a:ln>
            <a:solidFill>
              <a:schemeClr val="accent1"/>
            </a:solidFill>
          </a:ln>
        </p:spPr>
        <p:txBody>
          <a:bodyPr wrap="square">
            <a:spAutoFit/>
          </a:bodyPr>
          <a:lstStyle/>
          <a:p>
            <a:r>
              <a:rPr lang="en-US" b="0" dirty="0">
                <a:solidFill>
                  <a:srgbClr val="008000"/>
                </a:solidFill>
                <a:effectLst/>
                <a:latin typeface="Consolas" panose="020B0609020204030204" pitchFamily="49" charset="0"/>
              </a:rPr>
              <a:t>// Numbers:</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length = </a:t>
            </a:r>
            <a:r>
              <a:rPr lang="en-US" b="0" dirty="0">
                <a:solidFill>
                  <a:srgbClr val="098658"/>
                </a:solidFill>
                <a:effectLst/>
                <a:latin typeface="Consolas" panose="020B0609020204030204" pitchFamily="49" charset="0"/>
              </a:rPr>
              <a:t>13</a:t>
            </a:r>
            <a:r>
              <a:rPr lang="en-US" b="0" dirty="0">
                <a:solidFill>
                  <a:srgbClr val="000000"/>
                </a:solidFill>
                <a:effectLst/>
                <a:latin typeface="Consolas" panose="020B0609020204030204" pitchFamily="49" charset="0"/>
              </a:rPr>
              <a:t>;</a:t>
            </a:r>
          </a:p>
          <a:p>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weight = </a:t>
            </a:r>
            <a:r>
              <a:rPr lang="en-US" b="0" dirty="0">
                <a:solidFill>
                  <a:srgbClr val="098658"/>
                </a:solidFill>
                <a:effectLst/>
                <a:latin typeface="Consolas" panose="020B0609020204030204" pitchFamily="49" charset="0"/>
              </a:rPr>
              <a:t>127.5</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Strings:</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color = </a:t>
            </a:r>
            <a:r>
              <a:rPr lang="en-US" b="0" dirty="0">
                <a:solidFill>
                  <a:srgbClr val="A31515"/>
                </a:solidFill>
                <a:effectLst/>
                <a:latin typeface="Consolas" panose="020B0609020204030204" pitchFamily="49" charset="0"/>
              </a:rPr>
              <a:t>"Green"</a:t>
            </a:r>
            <a:r>
              <a:rPr lang="en-US" b="0" dirty="0">
                <a:solidFill>
                  <a:srgbClr val="000000"/>
                </a:solidFill>
                <a:effectLst/>
                <a:latin typeface="Consolas" panose="020B0609020204030204" pitchFamily="49" charset="0"/>
              </a:rPr>
              <a:t>;</a:t>
            </a:r>
          </a:p>
          <a:p>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lastName</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"Cavil"</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Booleans</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x = </a:t>
            </a:r>
            <a:r>
              <a:rPr lang="en-US" b="0" dirty="0">
                <a:solidFill>
                  <a:srgbClr val="0000FF"/>
                </a:solidFill>
                <a:effectLst/>
                <a:latin typeface="Consolas" panose="020B0609020204030204" pitchFamily="49" charset="0"/>
              </a:rPr>
              <a:t>true</a:t>
            </a:r>
            <a:r>
              <a:rPr lang="en-US" b="0" dirty="0">
                <a:solidFill>
                  <a:srgbClr val="000000"/>
                </a:solidFill>
                <a:effectLst/>
                <a:latin typeface="Consolas" panose="020B0609020204030204" pitchFamily="49" charset="0"/>
              </a:rPr>
              <a:t>;</a:t>
            </a:r>
          </a:p>
          <a:p>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y = </a:t>
            </a:r>
            <a:r>
              <a:rPr lang="en-US" b="0" dirty="0">
                <a:solidFill>
                  <a:srgbClr val="0000FF"/>
                </a:solidFill>
                <a:effectLst/>
                <a:latin typeface="Consolas" panose="020B0609020204030204" pitchFamily="49" charset="0"/>
              </a:rPr>
              <a:t>false</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Object:</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person = {</a:t>
            </a:r>
            <a:r>
              <a:rPr lang="en-US" b="0" dirty="0" err="1">
                <a:solidFill>
                  <a:srgbClr val="000000"/>
                </a:solidFill>
                <a:effectLst/>
                <a:latin typeface="Consolas" panose="020B0609020204030204" pitchFamily="49" charset="0"/>
              </a:rPr>
              <a:t>firstname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"John"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lastname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"Doe"</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Array object:</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cars = [</a:t>
            </a:r>
            <a:r>
              <a:rPr lang="en-US" b="0" dirty="0">
                <a:solidFill>
                  <a:srgbClr val="A31515"/>
                </a:solidFill>
                <a:effectLst/>
                <a:latin typeface="Consolas" panose="020B0609020204030204" pitchFamily="49" charset="0"/>
              </a:rPr>
              <a:t>"Saab"</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"Volvo"</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"BMW"</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Date object:</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date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Date(</a:t>
            </a:r>
            <a:r>
              <a:rPr lang="en-US" b="0" dirty="0">
                <a:solidFill>
                  <a:srgbClr val="A31515"/>
                </a:solidFill>
                <a:effectLst/>
                <a:latin typeface="Consolas" panose="020B0609020204030204" pitchFamily="49" charset="0"/>
              </a:rPr>
              <a:t>"2022-03-25"</a:t>
            </a:r>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70938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8D78804-6B87-5BDB-27ED-CF263F7DC5E4}"/>
              </a:ext>
            </a:extLst>
          </p:cNvPr>
          <p:cNvSpPr txBox="1"/>
          <p:nvPr/>
        </p:nvSpPr>
        <p:spPr>
          <a:xfrm>
            <a:off x="838200" y="1440444"/>
            <a:ext cx="6421121" cy="2585323"/>
          </a:xfrm>
          <a:prstGeom prst="rect">
            <a:avLst/>
          </a:prstGeom>
          <a:noFill/>
          <a:ln>
            <a:solidFill>
              <a:schemeClr val="tx1"/>
            </a:solidFill>
          </a:ln>
        </p:spPr>
        <p:txBody>
          <a:bodyPr wrap="square">
            <a:spAutoFit/>
          </a:bodyPr>
          <a:lstStyle/>
          <a:p>
            <a:r>
              <a:rPr lang="en-US" b="0" dirty="0">
                <a:solidFill>
                  <a:srgbClr val="800000"/>
                </a:solidFill>
                <a:effectLst/>
                <a:latin typeface="Consolas" panose="020B0609020204030204" pitchFamily="49" charset="0"/>
              </a:rPr>
              <a:t>&lt;!DOCTYPE</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html</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800000"/>
                </a:solidFill>
                <a:effectLst/>
                <a:latin typeface="Consolas" panose="020B0609020204030204" pitchFamily="49" charset="0"/>
              </a:rPr>
              <a:t>&lt;html&gt;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&lt;head&gt;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&lt;script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src</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"custom_script.js"</a:t>
            </a:r>
            <a:r>
              <a:rPr lang="en-US" b="0" dirty="0">
                <a:solidFill>
                  <a:srgbClr val="800000"/>
                </a:solidFill>
                <a:effectLst/>
                <a:latin typeface="Consolas" panose="020B0609020204030204" pitchFamily="49" charset="0"/>
              </a:rPr>
              <a:t>&gt;&lt;/script&gt;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&lt;/head&gt;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&lt;body&gt;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&lt;div</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id</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FF"/>
                </a:solidFill>
                <a:effectLst/>
                <a:latin typeface="Consolas" panose="020B0609020204030204" pitchFamily="49" charset="0"/>
              </a:rPr>
              <a:t>demo_div</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&gt;&lt;/div&gt;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&lt;/body&gt;</a:t>
            </a:r>
            <a:endParaRPr lang="en-US" b="0" dirty="0">
              <a:solidFill>
                <a:srgbClr val="000000"/>
              </a:solidFill>
              <a:effectLst/>
              <a:latin typeface="Consolas" panose="020B0609020204030204" pitchFamily="49" charset="0"/>
            </a:endParaRPr>
          </a:p>
          <a:p>
            <a:r>
              <a:rPr lang="en-US" b="0" dirty="0">
                <a:solidFill>
                  <a:srgbClr val="800000"/>
                </a:solidFill>
                <a:effectLst/>
                <a:latin typeface="Consolas" panose="020B0609020204030204" pitchFamily="49" charset="0"/>
              </a:rPr>
              <a:t>&lt;/html&gt;</a:t>
            </a:r>
            <a:endParaRPr lang="en-US" b="0" dirty="0">
              <a:solidFill>
                <a:srgbClr val="000000"/>
              </a:solidFill>
              <a:effectLst/>
              <a:latin typeface="Consolas" panose="020B0609020204030204" pitchFamily="49" charset="0"/>
            </a:endParaRPr>
          </a:p>
        </p:txBody>
      </p:sp>
      <p:sp>
        <p:nvSpPr>
          <p:cNvPr id="2" name="Title 1">
            <a:extLst>
              <a:ext uri="{FF2B5EF4-FFF2-40B4-BE49-F238E27FC236}">
                <a16:creationId xmlns:a16="http://schemas.microsoft.com/office/drawing/2014/main" id="{CDE34318-1672-6201-2F87-FED5FA185144}"/>
              </a:ext>
            </a:extLst>
          </p:cNvPr>
          <p:cNvSpPr>
            <a:spLocks noGrp="1"/>
          </p:cNvSpPr>
          <p:nvPr>
            <p:ph type="title"/>
          </p:nvPr>
        </p:nvSpPr>
        <p:spPr>
          <a:xfrm>
            <a:off x="838200" y="222723"/>
            <a:ext cx="10515600" cy="760353"/>
          </a:xfrm>
        </p:spPr>
        <p:txBody>
          <a:bodyPr/>
          <a:lstStyle/>
          <a:p>
            <a:r>
              <a:rPr lang="en-US" b="1" dirty="0"/>
              <a:t>Console Output – Let’s Code</a:t>
            </a:r>
          </a:p>
        </p:txBody>
      </p:sp>
      <p:sp>
        <p:nvSpPr>
          <p:cNvPr id="4" name="Slide Number Placeholder 3">
            <a:extLst>
              <a:ext uri="{FF2B5EF4-FFF2-40B4-BE49-F238E27FC236}">
                <a16:creationId xmlns:a16="http://schemas.microsoft.com/office/drawing/2014/main" id="{619ECB3E-DD0A-9887-E207-2A0D225FD4F5}"/>
              </a:ext>
            </a:extLst>
          </p:cNvPr>
          <p:cNvSpPr>
            <a:spLocks noGrp="1"/>
          </p:cNvSpPr>
          <p:nvPr>
            <p:ph type="sldNum" sz="quarter" idx="12"/>
          </p:nvPr>
        </p:nvSpPr>
        <p:spPr/>
        <p:txBody>
          <a:bodyPr/>
          <a:lstStyle/>
          <a:p>
            <a:fld id="{437E18E6-42A4-4B7B-9B7C-A4B58B802A57}" type="slidenum">
              <a:rPr lang="en-US" smtClean="0"/>
              <a:t>29</a:t>
            </a:fld>
            <a:endParaRPr lang="en-US"/>
          </a:p>
        </p:txBody>
      </p:sp>
      <p:sp>
        <p:nvSpPr>
          <p:cNvPr id="6" name="TextBox 5">
            <a:extLst>
              <a:ext uri="{FF2B5EF4-FFF2-40B4-BE49-F238E27FC236}">
                <a16:creationId xmlns:a16="http://schemas.microsoft.com/office/drawing/2014/main" id="{A93B0D96-562E-BCF7-2C59-0D3C1DDCE1D5}"/>
              </a:ext>
            </a:extLst>
          </p:cNvPr>
          <p:cNvSpPr txBox="1"/>
          <p:nvPr/>
        </p:nvSpPr>
        <p:spPr>
          <a:xfrm>
            <a:off x="7465906" y="1437040"/>
            <a:ext cx="4543214" cy="878830"/>
          </a:xfrm>
          <a:prstGeom prst="rect">
            <a:avLst/>
          </a:prstGeom>
          <a:noFill/>
          <a:ln>
            <a:solidFill>
              <a:schemeClr val="tx1"/>
            </a:solidFill>
          </a:ln>
        </p:spPr>
        <p:txBody>
          <a:bodyPr wrap="square">
            <a:spAutoFit/>
          </a:bodyPr>
          <a:lstStyle/>
          <a:p>
            <a:pPr>
              <a:lnSpc>
                <a:spcPct val="150000"/>
              </a:lnSpc>
            </a:pPr>
            <a:r>
              <a:rPr lang="en-US" b="0" dirty="0">
                <a:solidFill>
                  <a:srgbClr val="008000"/>
                </a:solidFill>
                <a:effectLst/>
                <a:latin typeface="Consolas" panose="020B0609020204030204" pitchFamily="49" charset="0"/>
              </a:rPr>
              <a:t>// JS Code</a:t>
            </a:r>
            <a:endParaRPr lang="en-US" b="0" dirty="0">
              <a:solidFill>
                <a:srgbClr val="000000"/>
              </a:solidFill>
              <a:effectLst/>
              <a:latin typeface="Consolas" panose="020B0609020204030204" pitchFamily="49" charset="0"/>
            </a:endParaRPr>
          </a:p>
          <a:p>
            <a:pPr>
              <a:lnSpc>
                <a:spcPct val="150000"/>
              </a:lnSpc>
            </a:pPr>
            <a:r>
              <a:rPr lang="en-US" b="0" dirty="0">
                <a:solidFill>
                  <a:srgbClr val="000000"/>
                </a:solidFill>
                <a:effectLst/>
                <a:latin typeface="Consolas" panose="020B0609020204030204" pitchFamily="49" charset="0"/>
              </a:rPr>
              <a:t>console.log(</a:t>
            </a:r>
            <a:r>
              <a:rPr lang="en-US" b="0" dirty="0">
                <a:solidFill>
                  <a:srgbClr val="A31515"/>
                </a:solidFill>
                <a:effectLst/>
                <a:latin typeface="Consolas" panose="020B0609020204030204" pitchFamily="49" charset="0"/>
              </a:rPr>
              <a:t>"Hello World"</a:t>
            </a:r>
            <a:r>
              <a:rPr lang="en-US" b="0" dirty="0">
                <a:solidFill>
                  <a:srgbClr val="000000"/>
                </a:solidFill>
                <a:effectLst/>
                <a:latin typeface="Consolas" panose="020B0609020204030204" pitchFamily="49" charset="0"/>
              </a:rPr>
              <a:t>)</a:t>
            </a:r>
          </a:p>
        </p:txBody>
      </p:sp>
      <p:pic>
        <p:nvPicPr>
          <p:cNvPr id="8" name="Picture 7">
            <a:extLst>
              <a:ext uri="{FF2B5EF4-FFF2-40B4-BE49-F238E27FC236}">
                <a16:creationId xmlns:a16="http://schemas.microsoft.com/office/drawing/2014/main" id="{62181496-D8EF-B2A4-A48F-3D3C2C6B4357}"/>
              </a:ext>
            </a:extLst>
          </p:cNvPr>
          <p:cNvPicPr>
            <a:picLocks noChangeAspect="1"/>
          </p:cNvPicPr>
          <p:nvPr/>
        </p:nvPicPr>
        <p:blipFill>
          <a:blip r:embed="rId2"/>
          <a:stretch>
            <a:fillRect/>
          </a:stretch>
        </p:blipFill>
        <p:spPr>
          <a:xfrm>
            <a:off x="838200" y="4257337"/>
            <a:ext cx="9259592" cy="1857634"/>
          </a:xfrm>
          <a:prstGeom prst="rect">
            <a:avLst/>
          </a:prstGeom>
          <a:ln>
            <a:solidFill>
              <a:schemeClr val="tx1"/>
            </a:solidFill>
          </a:ln>
        </p:spPr>
      </p:pic>
      <p:sp>
        <p:nvSpPr>
          <p:cNvPr id="9" name="TextBox 8">
            <a:extLst>
              <a:ext uri="{FF2B5EF4-FFF2-40B4-BE49-F238E27FC236}">
                <a16:creationId xmlns:a16="http://schemas.microsoft.com/office/drawing/2014/main" id="{039D28D0-6A4B-999A-5CDD-DE069A87CB15}"/>
              </a:ext>
            </a:extLst>
          </p:cNvPr>
          <p:cNvSpPr txBox="1"/>
          <p:nvPr/>
        </p:nvSpPr>
        <p:spPr>
          <a:xfrm>
            <a:off x="3948853" y="6221520"/>
            <a:ext cx="2817707" cy="369332"/>
          </a:xfrm>
          <a:prstGeom prst="rect">
            <a:avLst/>
          </a:prstGeom>
          <a:noFill/>
        </p:spPr>
        <p:txBody>
          <a:bodyPr wrap="square" rtlCol="0">
            <a:spAutoFit/>
          </a:bodyPr>
          <a:lstStyle/>
          <a:p>
            <a:r>
              <a:rPr lang="en-US" b="1" dirty="0"/>
              <a:t>Output in Console</a:t>
            </a:r>
          </a:p>
        </p:txBody>
      </p:sp>
      <p:sp>
        <p:nvSpPr>
          <p:cNvPr id="10" name="TextBox 9">
            <a:extLst>
              <a:ext uri="{FF2B5EF4-FFF2-40B4-BE49-F238E27FC236}">
                <a16:creationId xmlns:a16="http://schemas.microsoft.com/office/drawing/2014/main" id="{80E9EB9F-D567-9D23-789D-1B04F75D2768}"/>
              </a:ext>
            </a:extLst>
          </p:cNvPr>
          <p:cNvSpPr txBox="1"/>
          <p:nvPr/>
        </p:nvSpPr>
        <p:spPr>
          <a:xfrm>
            <a:off x="6021493" y="1449291"/>
            <a:ext cx="1237827" cy="369332"/>
          </a:xfrm>
          <a:prstGeom prst="rect">
            <a:avLst/>
          </a:prstGeom>
          <a:noFill/>
          <a:ln>
            <a:solidFill>
              <a:schemeClr val="tx1"/>
            </a:solidFill>
          </a:ln>
        </p:spPr>
        <p:txBody>
          <a:bodyPr wrap="square" rtlCol="0">
            <a:spAutoFit/>
          </a:bodyPr>
          <a:lstStyle/>
          <a:p>
            <a:r>
              <a:rPr lang="en-US" b="1" dirty="0"/>
              <a:t>Index.html</a:t>
            </a:r>
          </a:p>
        </p:txBody>
      </p:sp>
      <p:sp>
        <p:nvSpPr>
          <p:cNvPr id="13" name="TextBox 12">
            <a:extLst>
              <a:ext uri="{FF2B5EF4-FFF2-40B4-BE49-F238E27FC236}">
                <a16:creationId xmlns:a16="http://schemas.microsoft.com/office/drawing/2014/main" id="{9C8B9D74-03AC-6D70-E549-E7E0E58A6801}"/>
              </a:ext>
            </a:extLst>
          </p:cNvPr>
          <p:cNvSpPr txBox="1"/>
          <p:nvPr/>
        </p:nvSpPr>
        <p:spPr>
          <a:xfrm>
            <a:off x="10212493" y="1437040"/>
            <a:ext cx="1796627" cy="369332"/>
          </a:xfrm>
          <a:prstGeom prst="rect">
            <a:avLst/>
          </a:prstGeom>
          <a:noFill/>
          <a:ln>
            <a:solidFill>
              <a:schemeClr val="tx1"/>
            </a:solidFill>
          </a:ln>
        </p:spPr>
        <p:txBody>
          <a:bodyPr wrap="square" rtlCol="0">
            <a:spAutoFit/>
          </a:bodyPr>
          <a:lstStyle/>
          <a:p>
            <a:r>
              <a:rPr lang="en-US" b="1" dirty="0"/>
              <a:t>Custom_script.js</a:t>
            </a:r>
          </a:p>
        </p:txBody>
      </p:sp>
    </p:spTree>
    <p:extLst>
      <p:ext uri="{BB962C8B-B14F-4D97-AF65-F5344CB8AC3E}">
        <p14:creationId xmlns:p14="http://schemas.microsoft.com/office/powerpoint/2010/main" val="3831743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3647D-A0AC-571C-52B2-6DD3D0173CB4}"/>
              </a:ext>
            </a:extLst>
          </p:cNvPr>
          <p:cNvSpPr>
            <a:spLocks noGrp="1"/>
          </p:cNvSpPr>
          <p:nvPr>
            <p:ph type="title"/>
          </p:nvPr>
        </p:nvSpPr>
        <p:spPr/>
        <p:txBody>
          <a:bodyPr/>
          <a:lstStyle/>
          <a:p>
            <a:r>
              <a:rPr lang="en-US" b="1" dirty="0"/>
              <a:t>Git and GitHub</a:t>
            </a:r>
          </a:p>
        </p:txBody>
      </p:sp>
      <p:sp>
        <p:nvSpPr>
          <p:cNvPr id="3" name="Content Placeholder 2">
            <a:extLst>
              <a:ext uri="{FF2B5EF4-FFF2-40B4-BE49-F238E27FC236}">
                <a16:creationId xmlns:a16="http://schemas.microsoft.com/office/drawing/2014/main" id="{7AAD61B0-F5C1-13F1-B9C6-2AE59CBFD9B9}"/>
              </a:ext>
            </a:extLst>
          </p:cNvPr>
          <p:cNvSpPr>
            <a:spLocks noGrp="1"/>
          </p:cNvSpPr>
          <p:nvPr>
            <p:ph idx="1"/>
          </p:nvPr>
        </p:nvSpPr>
        <p:spPr/>
        <p:txBody>
          <a:bodyPr/>
          <a:lstStyle/>
          <a:p>
            <a:r>
              <a:rPr lang="en-US" dirty="0"/>
              <a:t>Git is not the same as GitHub.</a:t>
            </a:r>
          </a:p>
          <a:p>
            <a:r>
              <a:rPr lang="en-US" dirty="0"/>
              <a:t>GitHub makes tools that use Git.</a:t>
            </a:r>
          </a:p>
          <a:p>
            <a:r>
              <a:rPr lang="en-US" dirty="0"/>
              <a:t>GitHub is the largest host of source code in the world, and has been owned by Microsoft since 2018.</a:t>
            </a:r>
          </a:p>
          <a:p>
            <a:r>
              <a:rPr lang="en-US" dirty="0"/>
              <a:t>You can download Git for free from the following website: </a:t>
            </a:r>
            <a:r>
              <a:rPr lang="en-US" dirty="0">
                <a:hlinkClick r:id="rId2"/>
              </a:rPr>
              <a:t>https://www.git-scm.com/</a:t>
            </a:r>
            <a:r>
              <a:rPr lang="en-US" dirty="0"/>
              <a:t> </a:t>
            </a:r>
          </a:p>
          <a:p>
            <a:r>
              <a:rPr lang="en-US" dirty="0"/>
              <a:t>You can create a free account on GitHub and also download the software package from: </a:t>
            </a:r>
            <a:r>
              <a:rPr lang="en-US" dirty="0">
                <a:hlinkClick r:id="rId3"/>
              </a:rPr>
              <a:t>https://github.com/</a:t>
            </a:r>
            <a:r>
              <a:rPr lang="en-US" dirty="0"/>
              <a:t> </a:t>
            </a:r>
          </a:p>
        </p:txBody>
      </p:sp>
      <p:sp>
        <p:nvSpPr>
          <p:cNvPr id="4" name="Slide Number Placeholder 3">
            <a:extLst>
              <a:ext uri="{FF2B5EF4-FFF2-40B4-BE49-F238E27FC236}">
                <a16:creationId xmlns:a16="http://schemas.microsoft.com/office/drawing/2014/main" id="{63672B65-4907-8EE9-5852-945A7C6C351F}"/>
              </a:ext>
            </a:extLst>
          </p:cNvPr>
          <p:cNvSpPr>
            <a:spLocks noGrp="1"/>
          </p:cNvSpPr>
          <p:nvPr>
            <p:ph type="sldNum" sz="quarter" idx="12"/>
          </p:nvPr>
        </p:nvSpPr>
        <p:spPr/>
        <p:txBody>
          <a:bodyPr/>
          <a:lstStyle/>
          <a:p>
            <a:fld id="{437E18E6-42A4-4B7B-9B7C-A4B58B802A57}" type="slidenum">
              <a:rPr lang="en-US" smtClean="0"/>
              <a:t>3</a:t>
            </a:fld>
            <a:endParaRPr lang="en-US"/>
          </a:p>
        </p:txBody>
      </p:sp>
      <p:pic>
        <p:nvPicPr>
          <p:cNvPr id="6" name="Picture 5" descr="A black background with a black square&#10;&#10;Description automatically generated with medium confidence">
            <a:extLst>
              <a:ext uri="{FF2B5EF4-FFF2-40B4-BE49-F238E27FC236}">
                <a16:creationId xmlns:a16="http://schemas.microsoft.com/office/drawing/2014/main" id="{D6CEE067-B353-B6B4-B477-1B9DB13528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12720" y="136526"/>
            <a:ext cx="2525053" cy="1420342"/>
          </a:xfrm>
          <a:prstGeom prst="rect">
            <a:avLst/>
          </a:prstGeom>
        </p:spPr>
      </p:pic>
      <p:pic>
        <p:nvPicPr>
          <p:cNvPr id="7" name="Picture 6" descr="A red and black sign&#10;&#10;Description automatically generated">
            <a:extLst>
              <a:ext uri="{FF2B5EF4-FFF2-40B4-BE49-F238E27FC236}">
                <a16:creationId xmlns:a16="http://schemas.microsoft.com/office/drawing/2014/main" id="{1C69D733-3AC2-FBF7-F1E9-EBA60E0B83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00429" y="136526"/>
            <a:ext cx="1420342" cy="1420342"/>
          </a:xfrm>
          <a:prstGeom prst="rect">
            <a:avLst/>
          </a:prstGeom>
        </p:spPr>
      </p:pic>
      <p:sp>
        <p:nvSpPr>
          <p:cNvPr id="10" name="TextBox 9">
            <a:extLst>
              <a:ext uri="{FF2B5EF4-FFF2-40B4-BE49-F238E27FC236}">
                <a16:creationId xmlns:a16="http://schemas.microsoft.com/office/drawing/2014/main" id="{2C746F81-7B04-EFF8-BF00-3F6FB61E7CBE}"/>
              </a:ext>
            </a:extLst>
          </p:cNvPr>
          <p:cNvSpPr txBox="1"/>
          <p:nvPr/>
        </p:nvSpPr>
        <p:spPr>
          <a:xfrm>
            <a:off x="345989" y="6354247"/>
            <a:ext cx="9374660" cy="369332"/>
          </a:xfrm>
          <a:prstGeom prst="rect">
            <a:avLst/>
          </a:prstGeom>
          <a:noFill/>
        </p:spPr>
        <p:txBody>
          <a:bodyPr wrap="square" rtlCol="0">
            <a:spAutoFit/>
          </a:bodyPr>
          <a:lstStyle/>
          <a:p>
            <a:r>
              <a:rPr lang="en-US" dirty="0"/>
              <a:t>Image sources: </a:t>
            </a:r>
            <a:r>
              <a:rPr lang="en-US" dirty="0">
                <a:hlinkClick r:id="rId6"/>
              </a:rPr>
              <a:t>https://git-scm.com/</a:t>
            </a:r>
            <a:r>
              <a:rPr lang="en-US" dirty="0"/>
              <a:t>; </a:t>
            </a:r>
            <a:r>
              <a:rPr lang="en-US" dirty="0">
                <a:hlinkClick r:id="rId3"/>
              </a:rPr>
              <a:t>https://github.com/</a:t>
            </a:r>
            <a:r>
              <a:rPr lang="en-US" dirty="0"/>
              <a:t> </a:t>
            </a:r>
          </a:p>
        </p:txBody>
      </p:sp>
    </p:spTree>
    <p:extLst>
      <p:ext uri="{BB962C8B-B14F-4D97-AF65-F5344CB8AC3E}">
        <p14:creationId xmlns:p14="http://schemas.microsoft.com/office/powerpoint/2010/main" val="41427030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985DB5-5884-C8D7-9A4A-0791DDA6D8B5}"/>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D9956EBD-BE53-9056-C201-952D0E107695}"/>
              </a:ext>
            </a:extLst>
          </p:cNvPr>
          <p:cNvSpPr txBox="1"/>
          <p:nvPr/>
        </p:nvSpPr>
        <p:spPr>
          <a:xfrm>
            <a:off x="182880" y="1440444"/>
            <a:ext cx="6421121" cy="2585323"/>
          </a:xfrm>
          <a:prstGeom prst="rect">
            <a:avLst/>
          </a:prstGeom>
          <a:noFill/>
          <a:ln>
            <a:solidFill>
              <a:schemeClr val="tx1"/>
            </a:solidFill>
          </a:ln>
        </p:spPr>
        <p:txBody>
          <a:bodyPr wrap="square">
            <a:spAutoFit/>
          </a:bodyPr>
          <a:lstStyle/>
          <a:p>
            <a:r>
              <a:rPr lang="en-US" b="0" dirty="0">
                <a:solidFill>
                  <a:srgbClr val="800000"/>
                </a:solidFill>
                <a:effectLst/>
                <a:latin typeface="Consolas" panose="020B0609020204030204" pitchFamily="49" charset="0"/>
              </a:rPr>
              <a:t>&lt;!DOCTYPE</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html</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800000"/>
                </a:solidFill>
                <a:effectLst/>
                <a:latin typeface="Consolas" panose="020B0609020204030204" pitchFamily="49" charset="0"/>
              </a:rPr>
              <a:t>&lt;html&gt;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&lt;head&gt;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&lt;script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src</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"custom_script.js"</a:t>
            </a:r>
            <a:r>
              <a:rPr lang="en-US" b="0" dirty="0">
                <a:solidFill>
                  <a:srgbClr val="800000"/>
                </a:solidFill>
                <a:effectLst/>
                <a:latin typeface="Consolas" panose="020B0609020204030204" pitchFamily="49" charset="0"/>
              </a:rPr>
              <a:t>&gt;&lt;/script&gt;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&lt;/head&gt;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&lt;body&gt;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&lt;div</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id</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FF"/>
                </a:solidFill>
                <a:effectLst/>
                <a:latin typeface="Consolas" panose="020B0609020204030204" pitchFamily="49" charset="0"/>
              </a:rPr>
              <a:t>demo_div</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&gt;&lt;/div&gt;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&lt;/body&gt;</a:t>
            </a:r>
            <a:endParaRPr lang="en-US" b="0" dirty="0">
              <a:solidFill>
                <a:srgbClr val="000000"/>
              </a:solidFill>
              <a:effectLst/>
              <a:latin typeface="Consolas" panose="020B0609020204030204" pitchFamily="49" charset="0"/>
            </a:endParaRPr>
          </a:p>
          <a:p>
            <a:r>
              <a:rPr lang="en-US" b="0" dirty="0">
                <a:solidFill>
                  <a:srgbClr val="800000"/>
                </a:solidFill>
                <a:effectLst/>
                <a:latin typeface="Consolas" panose="020B0609020204030204" pitchFamily="49" charset="0"/>
              </a:rPr>
              <a:t>&lt;/html&gt;</a:t>
            </a:r>
            <a:endParaRPr lang="en-US" b="0" dirty="0">
              <a:solidFill>
                <a:srgbClr val="000000"/>
              </a:solidFill>
              <a:effectLst/>
              <a:latin typeface="Consolas" panose="020B0609020204030204" pitchFamily="49" charset="0"/>
            </a:endParaRPr>
          </a:p>
        </p:txBody>
      </p:sp>
      <p:sp>
        <p:nvSpPr>
          <p:cNvPr id="2" name="Title 1">
            <a:extLst>
              <a:ext uri="{FF2B5EF4-FFF2-40B4-BE49-F238E27FC236}">
                <a16:creationId xmlns:a16="http://schemas.microsoft.com/office/drawing/2014/main" id="{006901E8-DA3F-B3B3-E31D-FB1C585ED7F3}"/>
              </a:ext>
            </a:extLst>
          </p:cNvPr>
          <p:cNvSpPr>
            <a:spLocks noGrp="1"/>
          </p:cNvSpPr>
          <p:nvPr>
            <p:ph type="title"/>
          </p:nvPr>
        </p:nvSpPr>
        <p:spPr>
          <a:xfrm>
            <a:off x="182880" y="222723"/>
            <a:ext cx="6468533" cy="760353"/>
          </a:xfrm>
        </p:spPr>
        <p:txBody>
          <a:bodyPr/>
          <a:lstStyle/>
          <a:p>
            <a:r>
              <a:rPr lang="en-US" b="1" dirty="0"/>
              <a:t>Console Output – Let’s Code</a:t>
            </a:r>
          </a:p>
        </p:txBody>
      </p:sp>
      <p:sp>
        <p:nvSpPr>
          <p:cNvPr id="4" name="Slide Number Placeholder 3">
            <a:extLst>
              <a:ext uri="{FF2B5EF4-FFF2-40B4-BE49-F238E27FC236}">
                <a16:creationId xmlns:a16="http://schemas.microsoft.com/office/drawing/2014/main" id="{2518CA22-FC24-BCDB-D38B-8BF8E824DFC6}"/>
              </a:ext>
            </a:extLst>
          </p:cNvPr>
          <p:cNvSpPr>
            <a:spLocks noGrp="1"/>
          </p:cNvSpPr>
          <p:nvPr>
            <p:ph type="sldNum" sz="quarter" idx="12"/>
          </p:nvPr>
        </p:nvSpPr>
        <p:spPr/>
        <p:txBody>
          <a:bodyPr/>
          <a:lstStyle/>
          <a:p>
            <a:fld id="{437E18E6-42A4-4B7B-9B7C-A4B58B802A57}" type="slidenum">
              <a:rPr lang="en-US" smtClean="0"/>
              <a:t>30</a:t>
            </a:fld>
            <a:endParaRPr lang="en-US"/>
          </a:p>
        </p:txBody>
      </p:sp>
      <p:sp>
        <p:nvSpPr>
          <p:cNvPr id="9" name="TextBox 8">
            <a:extLst>
              <a:ext uri="{FF2B5EF4-FFF2-40B4-BE49-F238E27FC236}">
                <a16:creationId xmlns:a16="http://schemas.microsoft.com/office/drawing/2014/main" id="{B64B5991-8F26-E700-6CC6-95E8C1970D18}"/>
              </a:ext>
            </a:extLst>
          </p:cNvPr>
          <p:cNvSpPr txBox="1"/>
          <p:nvPr/>
        </p:nvSpPr>
        <p:spPr>
          <a:xfrm>
            <a:off x="3948853" y="6221520"/>
            <a:ext cx="2817707" cy="369332"/>
          </a:xfrm>
          <a:prstGeom prst="rect">
            <a:avLst/>
          </a:prstGeom>
          <a:noFill/>
        </p:spPr>
        <p:txBody>
          <a:bodyPr wrap="square" rtlCol="0">
            <a:spAutoFit/>
          </a:bodyPr>
          <a:lstStyle/>
          <a:p>
            <a:r>
              <a:rPr lang="en-US" b="1" dirty="0"/>
              <a:t>Output in Console</a:t>
            </a:r>
          </a:p>
        </p:txBody>
      </p:sp>
      <p:sp>
        <p:nvSpPr>
          <p:cNvPr id="10" name="TextBox 9">
            <a:extLst>
              <a:ext uri="{FF2B5EF4-FFF2-40B4-BE49-F238E27FC236}">
                <a16:creationId xmlns:a16="http://schemas.microsoft.com/office/drawing/2014/main" id="{CCE61D84-6EE8-3782-D7C2-7155427D2BF4}"/>
              </a:ext>
            </a:extLst>
          </p:cNvPr>
          <p:cNvSpPr txBox="1"/>
          <p:nvPr/>
        </p:nvSpPr>
        <p:spPr>
          <a:xfrm>
            <a:off x="5366173" y="1449291"/>
            <a:ext cx="1237827" cy="369332"/>
          </a:xfrm>
          <a:prstGeom prst="rect">
            <a:avLst/>
          </a:prstGeom>
          <a:noFill/>
          <a:ln>
            <a:solidFill>
              <a:schemeClr val="tx1"/>
            </a:solidFill>
          </a:ln>
        </p:spPr>
        <p:txBody>
          <a:bodyPr wrap="square" rtlCol="0">
            <a:spAutoFit/>
          </a:bodyPr>
          <a:lstStyle/>
          <a:p>
            <a:r>
              <a:rPr lang="en-US" b="1" dirty="0"/>
              <a:t>Index.html</a:t>
            </a:r>
          </a:p>
        </p:txBody>
      </p:sp>
      <p:sp>
        <p:nvSpPr>
          <p:cNvPr id="13" name="TextBox 12">
            <a:extLst>
              <a:ext uri="{FF2B5EF4-FFF2-40B4-BE49-F238E27FC236}">
                <a16:creationId xmlns:a16="http://schemas.microsoft.com/office/drawing/2014/main" id="{0C3B3BC6-D1B9-5CCA-8510-99822A01F116}"/>
              </a:ext>
            </a:extLst>
          </p:cNvPr>
          <p:cNvSpPr txBox="1"/>
          <p:nvPr/>
        </p:nvSpPr>
        <p:spPr>
          <a:xfrm>
            <a:off x="10212493" y="1437040"/>
            <a:ext cx="1796627" cy="369332"/>
          </a:xfrm>
          <a:prstGeom prst="rect">
            <a:avLst/>
          </a:prstGeom>
          <a:noFill/>
          <a:ln>
            <a:solidFill>
              <a:schemeClr val="tx1"/>
            </a:solidFill>
          </a:ln>
        </p:spPr>
        <p:txBody>
          <a:bodyPr wrap="square" rtlCol="0">
            <a:spAutoFit/>
          </a:bodyPr>
          <a:lstStyle/>
          <a:p>
            <a:r>
              <a:rPr lang="en-US" b="1" dirty="0"/>
              <a:t>Custom_script.js</a:t>
            </a:r>
          </a:p>
        </p:txBody>
      </p:sp>
      <p:sp>
        <p:nvSpPr>
          <p:cNvPr id="3" name="TextBox 2">
            <a:extLst>
              <a:ext uri="{FF2B5EF4-FFF2-40B4-BE49-F238E27FC236}">
                <a16:creationId xmlns:a16="http://schemas.microsoft.com/office/drawing/2014/main" id="{AC25FFBF-3B4E-24E6-6F0D-E6BF3D6293CC}"/>
              </a:ext>
            </a:extLst>
          </p:cNvPr>
          <p:cNvSpPr txBox="1"/>
          <p:nvPr/>
        </p:nvSpPr>
        <p:spPr>
          <a:xfrm>
            <a:off x="7316893" y="1437040"/>
            <a:ext cx="4692227" cy="2585323"/>
          </a:xfrm>
          <a:prstGeom prst="rect">
            <a:avLst/>
          </a:prstGeom>
          <a:noFill/>
          <a:ln>
            <a:solidFill>
              <a:schemeClr val="tx1"/>
            </a:solidFill>
          </a:ln>
        </p:spPr>
        <p:txBody>
          <a:bodyPr wrap="square">
            <a:spAutoFit/>
          </a:bodyPr>
          <a:lstStyle/>
          <a:p>
            <a:endParaRPr lang="en-US" b="0" dirty="0">
              <a:solidFill>
                <a:srgbClr val="008000"/>
              </a:solidFill>
              <a:effectLst/>
              <a:latin typeface="Consolas" panose="020B0609020204030204" pitchFamily="49" charset="0"/>
            </a:endParaRPr>
          </a:p>
          <a:p>
            <a:endParaRPr lang="en-US" b="0" dirty="0">
              <a:solidFill>
                <a:srgbClr val="008000"/>
              </a:solidFill>
              <a:effectLst/>
              <a:latin typeface="Consolas" panose="020B0609020204030204" pitchFamily="49" charset="0"/>
            </a:endParaRPr>
          </a:p>
          <a:p>
            <a:r>
              <a:rPr lang="en-US" b="0" dirty="0">
                <a:solidFill>
                  <a:srgbClr val="008000"/>
                </a:solidFill>
                <a:effectLst/>
                <a:latin typeface="Consolas" panose="020B0609020204030204" pitchFamily="49" charset="0"/>
              </a:rPr>
              <a:t>// Example of assignment operation </a:t>
            </a:r>
            <a:br>
              <a:rPr lang="en-US" b="0" dirty="0">
                <a:solidFill>
                  <a:srgbClr val="008000"/>
                </a:solidFill>
                <a:effectLst/>
                <a:latin typeface="Consolas" panose="020B0609020204030204" pitchFamily="49" charset="0"/>
              </a:rPr>
            </a:b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x = </a:t>
            </a:r>
            <a:r>
              <a:rPr lang="en-US" b="0" dirty="0">
                <a:solidFill>
                  <a:srgbClr val="098658"/>
                </a:solidFill>
                <a:effectLst/>
                <a:latin typeface="Consolas" panose="020B0609020204030204" pitchFamily="49" charset="0"/>
              </a:rPr>
              <a:t>10</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console.log(x);</a:t>
            </a:r>
          </a:p>
          <a:p>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Example of addition operation</a:t>
            </a: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y = x + </a:t>
            </a:r>
            <a:r>
              <a:rPr lang="en-US" b="0" dirty="0">
                <a:solidFill>
                  <a:srgbClr val="098658"/>
                </a:solidFill>
                <a:effectLst/>
                <a:latin typeface="Consolas" panose="020B0609020204030204" pitchFamily="49" charset="0"/>
              </a:rPr>
              <a:t>5</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console.log(y);</a:t>
            </a:r>
          </a:p>
        </p:txBody>
      </p:sp>
      <p:pic>
        <p:nvPicPr>
          <p:cNvPr id="5" name="Picture 4">
            <a:extLst>
              <a:ext uri="{FF2B5EF4-FFF2-40B4-BE49-F238E27FC236}">
                <a16:creationId xmlns:a16="http://schemas.microsoft.com/office/drawing/2014/main" id="{9D512E40-0B7D-2B13-157B-56751E6F47C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43252" y="4448140"/>
            <a:ext cx="3123308" cy="1754326"/>
          </a:xfrm>
          <a:prstGeom prst="rect">
            <a:avLst/>
          </a:prstGeom>
          <a:ln>
            <a:solidFill>
              <a:schemeClr val="tx1"/>
            </a:solidFill>
          </a:ln>
        </p:spPr>
      </p:pic>
    </p:spTree>
    <p:extLst>
      <p:ext uri="{BB962C8B-B14F-4D97-AF65-F5344CB8AC3E}">
        <p14:creationId xmlns:p14="http://schemas.microsoft.com/office/powerpoint/2010/main" val="25040564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70AA7-8FE3-C380-76EF-0A66EA1D2B97}"/>
              </a:ext>
            </a:extLst>
          </p:cNvPr>
          <p:cNvSpPr>
            <a:spLocks noGrp="1"/>
          </p:cNvSpPr>
          <p:nvPr>
            <p:ph type="title"/>
          </p:nvPr>
        </p:nvSpPr>
        <p:spPr/>
        <p:txBody>
          <a:bodyPr/>
          <a:lstStyle/>
          <a:p>
            <a:r>
              <a:rPr lang="en-US" b="1" dirty="0"/>
              <a:t>Strings</a:t>
            </a:r>
          </a:p>
        </p:txBody>
      </p:sp>
      <p:sp>
        <p:nvSpPr>
          <p:cNvPr id="3" name="Content Placeholder 2">
            <a:extLst>
              <a:ext uri="{FF2B5EF4-FFF2-40B4-BE49-F238E27FC236}">
                <a16:creationId xmlns:a16="http://schemas.microsoft.com/office/drawing/2014/main" id="{2CC4748A-EC47-C38D-AB12-27D22BEC1AB2}"/>
              </a:ext>
            </a:extLst>
          </p:cNvPr>
          <p:cNvSpPr>
            <a:spLocks noGrp="1"/>
          </p:cNvSpPr>
          <p:nvPr>
            <p:ph idx="1"/>
          </p:nvPr>
        </p:nvSpPr>
        <p:spPr/>
        <p:txBody>
          <a:bodyPr>
            <a:normAutofit fontScale="92500"/>
          </a:bodyPr>
          <a:lstStyle/>
          <a:p>
            <a:r>
              <a:rPr lang="en-US" dirty="0"/>
              <a:t>JavaScript strings are primitive and immutable</a:t>
            </a:r>
          </a:p>
          <a:p>
            <a:r>
              <a:rPr lang="en-US" dirty="0"/>
              <a:t>All string methods produce a new string without altering the original string</a:t>
            </a:r>
          </a:p>
          <a:p>
            <a:r>
              <a:rPr lang="en-US" dirty="0"/>
              <a:t>Strings are for storing text, written with quotes</a:t>
            </a:r>
          </a:p>
          <a:p>
            <a:r>
              <a:rPr lang="en-US" dirty="0"/>
              <a:t>Examples:</a:t>
            </a:r>
          </a:p>
          <a:p>
            <a:pPr lvl="1">
              <a:lnSpc>
                <a:spcPts val="1425"/>
              </a:lnSpc>
            </a:pPr>
            <a:r>
              <a:rPr lang="en-US" b="1" dirty="0">
                <a:solidFill>
                  <a:srgbClr val="0000FF"/>
                </a:solidFill>
                <a:effectLst/>
                <a:latin typeface="Consolas" panose="020B0609020204030204" pitchFamily="49" charset="0"/>
              </a:rPr>
              <a:t>let</a:t>
            </a:r>
            <a:r>
              <a:rPr lang="en-US" b="1" dirty="0">
                <a:solidFill>
                  <a:srgbClr val="000000"/>
                </a:solidFill>
                <a:effectLst/>
                <a:latin typeface="Consolas" panose="020B0609020204030204" pitchFamily="49" charset="0"/>
              </a:rPr>
              <a:t> carName1 = </a:t>
            </a:r>
            <a:r>
              <a:rPr lang="en-US" b="1" dirty="0">
                <a:solidFill>
                  <a:srgbClr val="A31515"/>
                </a:solidFill>
                <a:effectLst/>
                <a:latin typeface="Consolas" panose="020B0609020204030204" pitchFamily="49" charset="0"/>
              </a:rPr>
              <a:t>"Volvo XC60"</a:t>
            </a:r>
            <a:r>
              <a:rPr lang="en-US" b="1"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Double quotes</a:t>
            </a:r>
            <a:endParaRPr lang="en-US" b="0" dirty="0">
              <a:solidFill>
                <a:srgbClr val="000000"/>
              </a:solidFill>
              <a:effectLst/>
              <a:latin typeface="Consolas" panose="020B0609020204030204" pitchFamily="49" charset="0"/>
            </a:endParaRPr>
          </a:p>
          <a:p>
            <a:pPr lvl="1">
              <a:lnSpc>
                <a:spcPts val="1425"/>
              </a:lnSpc>
            </a:pPr>
            <a:r>
              <a:rPr lang="en-US" b="1" dirty="0">
                <a:solidFill>
                  <a:srgbClr val="0000FF"/>
                </a:solidFill>
                <a:effectLst/>
                <a:latin typeface="Consolas" panose="020B0609020204030204" pitchFamily="49" charset="0"/>
              </a:rPr>
              <a:t>let</a:t>
            </a:r>
            <a:r>
              <a:rPr lang="en-US" b="1" dirty="0">
                <a:solidFill>
                  <a:srgbClr val="000000"/>
                </a:solidFill>
                <a:effectLst/>
                <a:latin typeface="Consolas" panose="020B0609020204030204" pitchFamily="49" charset="0"/>
              </a:rPr>
              <a:t> carName2 = </a:t>
            </a:r>
            <a:r>
              <a:rPr lang="en-US" b="1" dirty="0">
                <a:solidFill>
                  <a:srgbClr val="A31515"/>
                </a:solidFill>
                <a:effectLst/>
                <a:latin typeface="Consolas" panose="020B0609020204030204" pitchFamily="49" charset="0"/>
              </a:rPr>
              <a:t>'Volvo XC60'</a:t>
            </a:r>
            <a:r>
              <a:rPr lang="en-US" b="1"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Single quotes</a:t>
            </a:r>
            <a:endParaRPr lang="en-US" b="0" dirty="0">
              <a:solidFill>
                <a:srgbClr val="000000"/>
              </a:solidFill>
              <a:effectLst/>
              <a:latin typeface="Consolas" panose="020B0609020204030204" pitchFamily="49" charset="0"/>
            </a:endParaRPr>
          </a:p>
          <a:p>
            <a:r>
              <a:rPr lang="en-US" dirty="0"/>
              <a:t>Strings created with single or double quotes work the same with no difference</a:t>
            </a:r>
          </a:p>
          <a:p>
            <a:r>
              <a:rPr lang="en-US" dirty="0"/>
              <a:t>The length of a string can be accessed by using the built-in length property</a:t>
            </a:r>
          </a:p>
          <a:p>
            <a:pPr lvl="1"/>
            <a:r>
              <a:rPr lang="en-US" b="1" dirty="0">
                <a:solidFill>
                  <a:srgbClr val="0000FF"/>
                </a:solidFill>
                <a:effectLst/>
                <a:latin typeface="Consolas" panose="020B0609020204030204" pitchFamily="49" charset="0"/>
              </a:rPr>
              <a:t>let</a:t>
            </a:r>
            <a:r>
              <a:rPr lang="en-US" b="1" dirty="0">
                <a:solidFill>
                  <a:srgbClr val="000000"/>
                </a:solidFill>
                <a:effectLst/>
                <a:latin typeface="Consolas" panose="020B0609020204030204" pitchFamily="49" charset="0"/>
              </a:rPr>
              <a:t> </a:t>
            </a:r>
            <a:r>
              <a:rPr lang="en-US" b="1" dirty="0" err="1">
                <a:solidFill>
                  <a:srgbClr val="000000"/>
                </a:solidFill>
                <a:effectLst/>
                <a:latin typeface="Consolas" panose="020B0609020204030204" pitchFamily="49" charset="0"/>
              </a:rPr>
              <a:t>canLength</a:t>
            </a:r>
            <a:r>
              <a:rPr lang="en-US" b="1" dirty="0">
                <a:solidFill>
                  <a:srgbClr val="000000"/>
                </a:solidFill>
                <a:effectLst/>
                <a:latin typeface="Consolas" panose="020B0609020204030204" pitchFamily="49" charset="0"/>
              </a:rPr>
              <a:t> = carName1.length;</a:t>
            </a:r>
          </a:p>
          <a:p>
            <a:pPr lvl="1"/>
            <a:endParaRPr lang="en-US" dirty="0"/>
          </a:p>
        </p:txBody>
      </p:sp>
      <p:sp>
        <p:nvSpPr>
          <p:cNvPr id="4" name="Slide Number Placeholder 3">
            <a:extLst>
              <a:ext uri="{FF2B5EF4-FFF2-40B4-BE49-F238E27FC236}">
                <a16:creationId xmlns:a16="http://schemas.microsoft.com/office/drawing/2014/main" id="{59D62B6A-7B15-604E-303C-29DC7DBE167F}"/>
              </a:ext>
            </a:extLst>
          </p:cNvPr>
          <p:cNvSpPr>
            <a:spLocks noGrp="1"/>
          </p:cNvSpPr>
          <p:nvPr>
            <p:ph type="sldNum" sz="quarter" idx="12"/>
          </p:nvPr>
        </p:nvSpPr>
        <p:spPr/>
        <p:txBody>
          <a:bodyPr/>
          <a:lstStyle/>
          <a:p>
            <a:fld id="{437E18E6-42A4-4B7B-9B7C-A4B58B802A57}" type="slidenum">
              <a:rPr lang="en-US" smtClean="0"/>
              <a:t>31</a:t>
            </a:fld>
            <a:endParaRPr lang="en-US"/>
          </a:p>
        </p:txBody>
      </p:sp>
    </p:spTree>
    <p:extLst>
      <p:ext uri="{BB962C8B-B14F-4D97-AF65-F5344CB8AC3E}">
        <p14:creationId xmlns:p14="http://schemas.microsoft.com/office/powerpoint/2010/main" val="34636950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69306-EC62-0112-1EB3-919E9FF19710}"/>
              </a:ext>
            </a:extLst>
          </p:cNvPr>
          <p:cNvSpPr>
            <a:spLocks noGrp="1"/>
          </p:cNvSpPr>
          <p:nvPr>
            <p:ph type="title"/>
          </p:nvPr>
        </p:nvSpPr>
        <p:spPr/>
        <p:txBody>
          <a:bodyPr/>
          <a:lstStyle/>
          <a:p>
            <a:r>
              <a:rPr lang="en-US" b="1" dirty="0"/>
              <a:t>String Concatenation </a:t>
            </a:r>
          </a:p>
        </p:txBody>
      </p:sp>
      <p:sp>
        <p:nvSpPr>
          <p:cNvPr id="3" name="Content Placeholder 2">
            <a:extLst>
              <a:ext uri="{FF2B5EF4-FFF2-40B4-BE49-F238E27FC236}">
                <a16:creationId xmlns:a16="http://schemas.microsoft.com/office/drawing/2014/main" id="{6E3FAD23-B835-CB9B-7E95-0093EB82C5E0}"/>
              </a:ext>
            </a:extLst>
          </p:cNvPr>
          <p:cNvSpPr>
            <a:spLocks noGrp="1"/>
          </p:cNvSpPr>
          <p:nvPr>
            <p:ph idx="1"/>
          </p:nvPr>
        </p:nvSpPr>
        <p:spPr/>
        <p:txBody>
          <a:bodyPr/>
          <a:lstStyle/>
          <a:p>
            <a:r>
              <a:rPr lang="en-US" dirty="0"/>
              <a:t>In JavaScript, strings can be concatenated using the plus sign</a:t>
            </a:r>
          </a:p>
          <a:p>
            <a:r>
              <a:rPr lang="en-US" dirty="0"/>
              <a:t>Example: </a:t>
            </a:r>
          </a:p>
        </p:txBody>
      </p:sp>
      <p:sp>
        <p:nvSpPr>
          <p:cNvPr id="4" name="Slide Number Placeholder 3">
            <a:extLst>
              <a:ext uri="{FF2B5EF4-FFF2-40B4-BE49-F238E27FC236}">
                <a16:creationId xmlns:a16="http://schemas.microsoft.com/office/drawing/2014/main" id="{4D1BA6F3-C1E5-2B2F-31EC-2D8D10D3BBFD}"/>
              </a:ext>
            </a:extLst>
          </p:cNvPr>
          <p:cNvSpPr>
            <a:spLocks noGrp="1"/>
          </p:cNvSpPr>
          <p:nvPr>
            <p:ph type="sldNum" sz="quarter" idx="12"/>
          </p:nvPr>
        </p:nvSpPr>
        <p:spPr/>
        <p:txBody>
          <a:bodyPr/>
          <a:lstStyle/>
          <a:p>
            <a:fld id="{437E18E6-42A4-4B7B-9B7C-A4B58B802A57}" type="slidenum">
              <a:rPr lang="en-US" smtClean="0"/>
              <a:t>32</a:t>
            </a:fld>
            <a:endParaRPr lang="en-US"/>
          </a:p>
        </p:txBody>
      </p:sp>
      <p:sp>
        <p:nvSpPr>
          <p:cNvPr id="6" name="TextBox 5">
            <a:extLst>
              <a:ext uri="{FF2B5EF4-FFF2-40B4-BE49-F238E27FC236}">
                <a16:creationId xmlns:a16="http://schemas.microsoft.com/office/drawing/2014/main" id="{51DBD51A-9DBC-C110-277A-EA6F29C49543}"/>
              </a:ext>
            </a:extLst>
          </p:cNvPr>
          <p:cNvSpPr txBox="1"/>
          <p:nvPr/>
        </p:nvSpPr>
        <p:spPr>
          <a:xfrm>
            <a:off x="2072640" y="3007359"/>
            <a:ext cx="6096000" cy="461665"/>
          </a:xfrm>
          <a:prstGeom prst="rect">
            <a:avLst/>
          </a:prstGeom>
          <a:noFill/>
          <a:ln>
            <a:solidFill>
              <a:schemeClr val="tx1"/>
            </a:solidFill>
          </a:ln>
        </p:spPr>
        <p:txBody>
          <a:bodyPr wrap="square">
            <a:spAutoFit/>
          </a:bodyPr>
          <a:lstStyle/>
          <a:p>
            <a:r>
              <a:rPr lang="en-US" sz="2400" b="0" dirty="0">
                <a:solidFill>
                  <a:srgbClr val="0000FF"/>
                </a:solidFill>
                <a:effectLst/>
                <a:latin typeface="Consolas" panose="020B0609020204030204" pitchFamily="49" charset="0"/>
              </a:rPr>
              <a:t>let</a:t>
            </a:r>
            <a:r>
              <a:rPr lang="en-US" sz="2400" b="0" dirty="0">
                <a:solidFill>
                  <a:srgbClr val="000000"/>
                </a:solidFill>
                <a:effectLst/>
                <a:latin typeface="Consolas" panose="020B0609020204030204" pitchFamily="49" charset="0"/>
              </a:rPr>
              <a:t> merged = </a:t>
            </a:r>
            <a:r>
              <a:rPr lang="en-US" sz="2400" b="0" dirty="0">
                <a:solidFill>
                  <a:srgbClr val="A31515"/>
                </a:solidFill>
                <a:effectLst/>
                <a:latin typeface="Consolas" panose="020B0609020204030204" pitchFamily="49" charset="0"/>
              </a:rPr>
              <a:t>"Hello"</a:t>
            </a:r>
            <a:r>
              <a:rPr lang="en-US" sz="2400" b="0" dirty="0">
                <a:solidFill>
                  <a:srgbClr val="000000"/>
                </a:solidFill>
                <a:effectLst/>
                <a:latin typeface="Consolas" panose="020B0609020204030204" pitchFamily="49" charset="0"/>
              </a:rPr>
              <a:t> + </a:t>
            </a:r>
            <a:r>
              <a:rPr lang="en-US" sz="2400" b="0" dirty="0">
                <a:solidFill>
                  <a:srgbClr val="A31515"/>
                </a:solidFill>
                <a:effectLst/>
                <a:latin typeface="Consolas" panose="020B0609020204030204" pitchFamily="49" charset="0"/>
              </a:rPr>
              <a:t>"World"</a:t>
            </a:r>
            <a:r>
              <a:rPr lang="en-US" sz="2400"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DF3560BC-DDF1-35DA-3EBC-11AF6B0CEC57}"/>
              </a:ext>
            </a:extLst>
          </p:cNvPr>
          <p:cNvSpPr txBox="1"/>
          <p:nvPr/>
        </p:nvSpPr>
        <p:spPr>
          <a:xfrm>
            <a:off x="2072640" y="4272990"/>
            <a:ext cx="6096000" cy="923330"/>
          </a:xfrm>
          <a:prstGeom prst="rect">
            <a:avLst/>
          </a:prstGeom>
          <a:noFill/>
          <a:ln>
            <a:solidFill>
              <a:schemeClr val="tx1"/>
            </a:solidFill>
          </a:ln>
        </p:spPr>
        <p:txBody>
          <a:bodyPr wrap="square">
            <a:spAutoFit/>
          </a:bodyPr>
          <a:lstStyle/>
          <a:p>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s1 = </a:t>
            </a:r>
            <a:r>
              <a:rPr lang="en-US" b="0" dirty="0">
                <a:solidFill>
                  <a:srgbClr val="A31515"/>
                </a:solidFill>
                <a:effectLst/>
                <a:latin typeface="Consolas" panose="020B0609020204030204" pitchFamily="49" charset="0"/>
              </a:rPr>
              <a:t>"Hello"</a:t>
            </a:r>
            <a:r>
              <a:rPr lang="en-US" b="0" dirty="0">
                <a:solidFill>
                  <a:srgbClr val="000000"/>
                </a:solidFill>
                <a:effectLst/>
                <a:latin typeface="Consolas" panose="020B0609020204030204" pitchFamily="49" charset="0"/>
              </a:rPr>
              <a:t>;</a:t>
            </a:r>
          </a:p>
          <a:p>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s2 = </a:t>
            </a:r>
            <a:r>
              <a:rPr lang="en-US" b="0" dirty="0">
                <a:solidFill>
                  <a:srgbClr val="A31515"/>
                </a:solidFill>
                <a:effectLst/>
                <a:latin typeface="Consolas" panose="020B0609020204030204" pitchFamily="49" charset="0"/>
              </a:rPr>
              <a:t>"world"</a:t>
            </a:r>
            <a:r>
              <a:rPr lang="en-US" b="0" dirty="0">
                <a:solidFill>
                  <a:srgbClr val="000000"/>
                </a:solidFill>
                <a:effectLst/>
                <a:latin typeface="Consolas" panose="020B0609020204030204" pitchFamily="49" charset="0"/>
              </a:rPr>
              <a:t>;</a:t>
            </a:r>
          </a:p>
          <a:p>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merged = </a:t>
            </a:r>
            <a:r>
              <a:rPr lang="en-US" b="0" dirty="0">
                <a:solidFill>
                  <a:srgbClr val="A31515"/>
                </a:solidFill>
                <a:effectLst/>
                <a:latin typeface="Consolas" panose="020B0609020204030204" pitchFamily="49" charset="0"/>
              </a:rPr>
              <a:t>"Hello"</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"World"</a:t>
            </a:r>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1055316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F7C93-332C-7647-5C54-2A4189019A56}"/>
              </a:ext>
            </a:extLst>
          </p:cNvPr>
          <p:cNvSpPr>
            <a:spLocks noGrp="1"/>
          </p:cNvSpPr>
          <p:nvPr>
            <p:ph type="title"/>
          </p:nvPr>
        </p:nvSpPr>
        <p:spPr/>
        <p:txBody>
          <a:bodyPr/>
          <a:lstStyle/>
          <a:p>
            <a:r>
              <a:rPr lang="en-US" b="1" dirty="0"/>
              <a:t>String Methods</a:t>
            </a:r>
          </a:p>
        </p:txBody>
      </p:sp>
      <p:sp>
        <p:nvSpPr>
          <p:cNvPr id="3" name="Content Placeholder 2">
            <a:extLst>
              <a:ext uri="{FF2B5EF4-FFF2-40B4-BE49-F238E27FC236}">
                <a16:creationId xmlns:a16="http://schemas.microsoft.com/office/drawing/2014/main" id="{114D5112-8774-6188-788B-4DA398CC460B}"/>
              </a:ext>
            </a:extLst>
          </p:cNvPr>
          <p:cNvSpPr>
            <a:spLocks noGrp="1"/>
          </p:cNvSpPr>
          <p:nvPr>
            <p:ph idx="1"/>
          </p:nvPr>
        </p:nvSpPr>
        <p:spPr/>
        <p:txBody>
          <a:bodyPr numCol="3">
            <a:normAutofit/>
          </a:bodyPr>
          <a:lstStyle/>
          <a:p>
            <a:r>
              <a:rPr lang="en-US" dirty="0"/>
              <a:t>String length</a:t>
            </a:r>
          </a:p>
          <a:p>
            <a:r>
              <a:rPr lang="en-US" dirty="0"/>
              <a:t>String </a:t>
            </a:r>
            <a:r>
              <a:rPr lang="en-US" dirty="0" err="1"/>
              <a:t>charAt</a:t>
            </a:r>
            <a:r>
              <a:rPr lang="en-US" dirty="0"/>
              <a:t>()</a:t>
            </a:r>
          </a:p>
          <a:p>
            <a:r>
              <a:rPr lang="en-US" dirty="0"/>
              <a:t>String </a:t>
            </a:r>
            <a:r>
              <a:rPr lang="en-US" dirty="0" err="1"/>
              <a:t>charCodeAt</a:t>
            </a:r>
            <a:r>
              <a:rPr lang="en-US" dirty="0"/>
              <a:t>()</a:t>
            </a:r>
          </a:p>
          <a:p>
            <a:r>
              <a:rPr lang="en-US" dirty="0"/>
              <a:t>String at()</a:t>
            </a:r>
          </a:p>
          <a:p>
            <a:r>
              <a:rPr lang="en-US" dirty="0"/>
              <a:t>String [ ]</a:t>
            </a:r>
          </a:p>
          <a:p>
            <a:r>
              <a:rPr lang="en-US" dirty="0"/>
              <a:t>String slice()</a:t>
            </a:r>
          </a:p>
          <a:p>
            <a:r>
              <a:rPr lang="en-US" dirty="0"/>
              <a:t>String substring()</a:t>
            </a:r>
          </a:p>
          <a:p>
            <a:r>
              <a:rPr lang="en-US" dirty="0"/>
              <a:t>String </a:t>
            </a:r>
            <a:r>
              <a:rPr lang="en-US" dirty="0" err="1"/>
              <a:t>substr</a:t>
            </a:r>
            <a:r>
              <a:rPr lang="en-US" dirty="0"/>
              <a:t>()</a:t>
            </a:r>
          </a:p>
          <a:p>
            <a:r>
              <a:rPr lang="en-US" dirty="0"/>
              <a:t>String </a:t>
            </a:r>
            <a:r>
              <a:rPr lang="en-US" dirty="0" err="1"/>
              <a:t>toUpperCase</a:t>
            </a:r>
            <a:r>
              <a:rPr lang="en-US" dirty="0"/>
              <a:t>()</a:t>
            </a:r>
          </a:p>
          <a:p>
            <a:r>
              <a:rPr lang="en-US" dirty="0"/>
              <a:t>String </a:t>
            </a:r>
            <a:r>
              <a:rPr lang="en-US" dirty="0" err="1"/>
              <a:t>toLowerCase</a:t>
            </a:r>
            <a:r>
              <a:rPr lang="en-US" dirty="0"/>
              <a:t>()</a:t>
            </a:r>
          </a:p>
          <a:p>
            <a:r>
              <a:rPr lang="en-US" dirty="0"/>
              <a:t>String </a:t>
            </a:r>
            <a:r>
              <a:rPr lang="en-US" dirty="0" err="1"/>
              <a:t>concat</a:t>
            </a:r>
            <a:r>
              <a:rPr lang="en-US" dirty="0"/>
              <a:t>()</a:t>
            </a:r>
          </a:p>
          <a:p>
            <a:r>
              <a:rPr lang="en-US" dirty="0"/>
              <a:t>String trim()</a:t>
            </a:r>
          </a:p>
          <a:p>
            <a:r>
              <a:rPr lang="en-US" dirty="0"/>
              <a:t>String </a:t>
            </a:r>
            <a:r>
              <a:rPr lang="en-US" dirty="0" err="1"/>
              <a:t>trimStart</a:t>
            </a:r>
            <a:r>
              <a:rPr lang="en-US" dirty="0"/>
              <a:t>()</a:t>
            </a:r>
          </a:p>
          <a:p>
            <a:r>
              <a:rPr lang="en-US" dirty="0"/>
              <a:t>String </a:t>
            </a:r>
            <a:r>
              <a:rPr lang="en-US" dirty="0" err="1"/>
              <a:t>trimEnd</a:t>
            </a:r>
            <a:r>
              <a:rPr lang="en-US" dirty="0"/>
              <a:t>()</a:t>
            </a:r>
          </a:p>
          <a:p>
            <a:r>
              <a:rPr lang="en-US" dirty="0"/>
              <a:t>String </a:t>
            </a:r>
            <a:r>
              <a:rPr lang="en-US" dirty="0" err="1"/>
              <a:t>padStart</a:t>
            </a:r>
            <a:r>
              <a:rPr lang="en-US" dirty="0"/>
              <a:t>()</a:t>
            </a:r>
          </a:p>
          <a:p>
            <a:r>
              <a:rPr lang="en-US" dirty="0"/>
              <a:t>String </a:t>
            </a:r>
            <a:r>
              <a:rPr lang="en-US" dirty="0" err="1"/>
              <a:t>padEnd</a:t>
            </a:r>
            <a:r>
              <a:rPr lang="en-US" dirty="0"/>
              <a:t>()</a:t>
            </a:r>
          </a:p>
          <a:p>
            <a:r>
              <a:rPr lang="en-US" dirty="0"/>
              <a:t>String repeat()</a:t>
            </a:r>
          </a:p>
          <a:p>
            <a:r>
              <a:rPr lang="en-US" dirty="0"/>
              <a:t>String replace()</a:t>
            </a:r>
          </a:p>
          <a:p>
            <a:r>
              <a:rPr lang="en-US" dirty="0"/>
              <a:t>String </a:t>
            </a:r>
            <a:r>
              <a:rPr lang="en-US" dirty="0" err="1"/>
              <a:t>replaceAll</a:t>
            </a:r>
            <a:r>
              <a:rPr lang="en-US" dirty="0"/>
              <a:t>()</a:t>
            </a:r>
          </a:p>
          <a:p>
            <a:r>
              <a:rPr lang="en-US" dirty="0"/>
              <a:t>String split()</a:t>
            </a:r>
          </a:p>
        </p:txBody>
      </p:sp>
      <p:sp>
        <p:nvSpPr>
          <p:cNvPr id="4" name="Slide Number Placeholder 3">
            <a:extLst>
              <a:ext uri="{FF2B5EF4-FFF2-40B4-BE49-F238E27FC236}">
                <a16:creationId xmlns:a16="http://schemas.microsoft.com/office/drawing/2014/main" id="{37B188E8-3B0F-8D63-806F-AA12AB010896}"/>
              </a:ext>
            </a:extLst>
          </p:cNvPr>
          <p:cNvSpPr>
            <a:spLocks noGrp="1"/>
          </p:cNvSpPr>
          <p:nvPr>
            <p:ph type="sldNum" sz="quarter" idx="12"/>
          </p:nvPr>
        </p:nvSpPr>
        <p:spPr/>
        <p:txBody>
          <a:bodyPr/>
          <a:lstStyle/>
          <a:p>
            <a:fld id="{437E18E6-42A4-4B7B-9B7C-A4B58B802A57}" type="slidenum">
              <a:rPr lang="en-US" smtClean="0"/>
              <a:t>33</a:t>
            </a:fld>
            <a:endParaRPr lang="en-US"/>
          </a:p>
        </p:txBody>
      </p:sp>
    </p:spTree>
    <p:extLst>
      <p:ext uri="{BB962C8B-B14F-4D97-AF65-F5344CB8AC3E}">
        <p14:creationId xmlns:p14="http://schemas.microsoft.com/office/powerpoint/2010/main" val="19240108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88ACC-F33C-1B50-EC75-53A427C0687B}"/>
              </a:ext>
            </a:extLst>
          </p:cNvPr>
          <p:cNvSpPr>
            <a:spLocks noGrp="1"/>
          </p:cNvSpPr>
          <p:nvPr>
            <p:ph type="title"/>
          </p:nvPr>
        </p:nvSpPr>
        <p:spPr/>
        <p:txBody>
          <a:bodyPr/>
          <a:lstStyle/>
          <a:p>
            <a:r>
              <a:rPr lang="en-US" b="1" dirty="0"/>
              <a:t>String Method Examples</a:t>
            </a:r>
            <a:endParaRPr lang="en-US" dirty="0"/>
          </a:p>
        </p:txBody>
      </p:sp>
      <p:sp>
        <p:nvSpPr>
          <p:cNvPr id="4" name="Slide Number Placeholder 3">
            <a:extLst>
              <a:ext uri="{FF2B5EF4-FFF2-40B4-BE49-F238E27FC236}">
                <a16:creationId xmlns:a16="http://schemas.microsoft.com/office/drawing/2014/main" id="{7A1E17F4-25D7-8C4D-CC34-AF92D0BFB621}"/>
              </a:ext>
            </a:extLst>
          </p:cNvPr>
          <p:cNvSpPr>
            <a:spLocks noGrp="1"/>
          </p:cNvSpPr>
          <p:nvPr>
            <p:ph type="sldNum" sz="quarter" idx="12"/>
          </p:nvPr>
        </p:nvSpPr>
        <p:spPr/>
        <p:txBody>
          <a:bodyPr/>
          <a:lstStyle/>
          <a:p>
            <a:fld id="{437E18E6-42A4-4B7B-9B7C-A4B58B802A57}" type="slidenum">
              <a:rPr lang="en-US" smtClean="0"/>
              <a:t>34</a:t>
            </a:fld>
            <a:endParaRPr lang="en-US"/>
          </a:p>
        </p:txBody>
      </p:sp>
      <p:sp>
        <p:nvSpPr>
          <p:cNvPr id="6" name="TextBox 5">
            <a:extLst>
              <a:ext uri="{FF2B5EF4-FFF2-40B4-BE49-F238E27FC236}">
                <a16:creationId xmlns:a16="http://schemas.microsoft.com/office/drawing/2014/main" id="{0210E379-8ACF-0074-ACE6-7016A8C1E211}"/>
              </a:ext>
            </a:extLst>
          </p:cNvPr>
          <p:cNvSpPr txBox="1"/>
          <p:nvPr/>
        </p:nvSpPr>
        <p:spPr>
          <a:xfrm>
            <a:off x="838200" y="1825625"/>
            <a:ext cx="6096000" cy="923330"/>
          </a:xfrm>
          <a:prstGeom prst="rect">
            <a:avLst/>
          </a:prstGeom>
          <a:noFill/>
          <a:ln>
            <a:solidFill>
              <a:schemeClr val="tx1"/>
            </a:solidFill>
          </a:ln>
        </p:spPr>
        <p:txBody>
          <a:bodyPr wrap="square">
            <a:spAutoFit/>
          </a:bodyPr>
          <a:lstStyle/>
          <a:p>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text = </a:t>
            </a:r>
            <a:r>
              <a:rPr lang="en-US" b="0" dirty="0">
                <a:solidFill>
                  <a:srgbClr val="A31515"/>
                </a:solidFill>
                <a:effectLst/>
                <a:latin typeface="Consolas" panose="020B0609020204030204" pitchFamily="49" charset="0"/>
              </a:rPr>
              <a:t>"Hello world"</a:t>
            </a:r>
            <a:r>
              <a:rPr lang="en-US" b="0" dirty="0">
                <a:solidFill>
                  <a:srgbClr val="000000"/>
                </a:solidFill>
                <a:effectLst/>
                <a:latin typeface="Consolas" panose="020B0609020204030204" pitchFamily="49" charset="0"/>
              </a:rPr>
              <a:t>;</a:t>
            </a:r>
          </a:p>
          <a:p>
            <a:r>
              <a:rPr lang="en-US" b="1" dirty="0">
                <a:solidFill>
                  <a:srgbClr val="0000FF"/>
                </a:solidFill>
                <a:effectLst/>
                <a:latin typeface="Consolas" panose="020B0609020204030204" pitchFamily="49" charset="0"/>
              </a:rPr>
              <a:t>let</a:t>
            </a:r>
            <a:r>
              <a:rPr lang="en-US" b="1" dirty="0">
                <a:solidFill>
                  <a:srgbClr val="000000"/>
                </a:solidFill>
                <a:effectLst/>
                <a:latin typeface="Consolas" panose="020B0609020204030204" pitchFamily="49" charset="0"/>
              </a:rPr>
              <a:t> </a:t>
            </a:r>
            <a:r>
              <a:rPr lang="en-US" b="1" dirty="0" err="1">
                <a:solidFill>
                  <a:srgbClr val="000000"/>
                </a:solidFill>
                <a:effectLst/>
                <a:latin typeface="Consolas" panose="020B0609020204030204" pitchFamily="49" charset="0"/>
              </a:rPr>
              <a:t>text_length</a:t>
            </a:r>
            <a:r>
              <a:rPr lang="en-US" b="1" dirty="0">
                <a:solidFill>
                  <a:srgbClr val="000000"/>
                </a:solidFill>
                <a:effectLst/>
                <a:latin typeface="Consolas" panose="020B0609020204030204" pitchFamily="49" charset="0"/>
              </a:rPr>
              <a:t> = </a:t>
            </a:r>
            <a:r>
              <a:rPr lang="en-US" b="1" dirty="0" err="1">
                <a:solidFill>
                  <a:srgbClr val="000000"/>
                </a:solidFill>
                <a:effectLst/>
                <a:latin typeface="Consolas" panose="020B0609020204030204" pitchFamily="49" charset="0"/>
              </a:rPr>
              <a:t>text.length</a:t>
            </a:r>
            <a:r>
              <a:rPr lang="en-US" b="1"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console.log(</a:t>
            </a:r>
            <a:r>
              <a:rPr lang="en-US" b="0" dirty="0">
                <a:solidFill>
                  <a:srgbClr val="A31515"/>
                </a:solidFill>
                <a:effectLst/>
                <a:latin typeface="Consolas" panose="020B0609020204030204" pitchFamily="49" charset="0"/>
              </a:rPr>
              <a:t>"Length of text: "</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text_length</a:t>
            </a:r>
            <a:r>
              <a:rPr lang="en-US" b="0" dirty="0">
                <a:solidFill>
                  <a:srgbClr val="000000"/>
                </a:solidFill>
                <a:effectLst/>
                <a:latin typeface="Consolas" panose="020B0609020204030204" pitchFamily="49" charset="0"/>
              </a:rPr>
              <a:t>);</a:t>
            </a:r>
          </a:p>
        </p:txBody>
      </p:sp>
      <p:pic>
        <p:nvPicPr>
          <p:cNvPr id="8" name="Picture 7">
            <a:extLst>
              <a:ext uri="{FF2B5EF4-FFF2-40B4-BE49-F238E27FC236}">
                <a16:creationId xmlns:a16="http://schemas.microsoft.com/office/drawing/2014/main" id="{23AF3DB4-CF09-184A-0D50-529C998403DB}"/>
              </a:ext>
            </a:extLst>
          </p:cNvPr>
          <p:cNvPicPr>
            <a:picLocks noChangeAspect="1"/>
          </p:cNvPicPr>
          <p:nvPr/>
        </p:nvPicPr>
        <p:blipFill>
          <a:blip r:embed="rId2"/>
          <a:srcRect r="40839" b="25536"/>
          <a:stretch/>
        </p:blipFill>
        <p:spPr>
          <a:xfrm>
            <a:off x="7298110" y="1825626"/>
            <a:ext cx="3396983" cy="922444"/>
          </a:xfrm>
          <a:prstGeom prst="rect">
            <a:avLst/>
          </a:prstGeom>
          <a:ln>
            <a:solidFill>
              <a:schemeClr val="tx1"/>
            </a:solidFill>
          </a:ln>
        </p:spPr>
      </p:pic>
      <p:sp>
        <p:nvSpPr>
          <p:cNvPr id="10" name="TextBox 9">
            <a:extLst>
              <a:ext uri="{FF2B5EF4-FFF2-40B4-BE49-F238E27FC236}">
                <a16:creationId xmlns:a16="http://schemas.microsoft.com/office/drawing/2014/main" id="{BCB3F109-AF98-95A5-856A-69AFAD83D82F}"/>
              </a:ext>
            </a:extLst>
          </p:cNvPr>
          <p:cNvSpPr txBox="1"/>
          <p:nvPr/>
        </p:nvSpPr>
        <p:spPr>
          <a:xfrm>
            <a:off x="838200" y="3429000"/>
            <a:ext cx="6096000" cy="923330"/>
          </a:xfrm>
          <a:prstGeom prst="rect">
            <a:avLst/>
          </a:prstGeom>
          <a:noFill/>
          <a:ln>
            <a:solidFill>
              <a:schemeClr val="tx1"/>
            </a:solidFill>
          </a:ln>
        </p:spPr>
        <p:txBody>
          <a:bodyPr wrap="square">
            <a:spAutoFit/>
          </a:bodyPr>
          <a:lstStyle/>
          <a:p>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text = </a:t>
            </a:r>
            <a:r>
              <a:rPr lang="en-US" b="0" dirty="0">
                <a:solidFill>
                  <a:srgbClr val="A31515"/>
                </a:solidFill>
                <a:effectLst/>
                <a:latin typeface="Consolas" panose="020B0609020204030204" pitchFamily="49" charset="0"/>
              </a:rPr>
              <a:t>"Hello world"</a:t>
            </a:r>
            <a:r>
              <a:rPr lang="en-US" b="0" dirty="0">
                <a:solidFill>
                  <a:srgbClr val="000000"/>
                </a:solidFill>
                <a:effectLst/>
                <a:latin typeface="Consolas" panose="020B0609020204030204" pitchFamily="49" charset="0"/>
              </a:rPr>
              <a:t>;</a:t>
            </a:r>
          </a:p>
          <a:p>
            <a:r>
              <a:rPr lang="en-US" b="1" dirty="0">
                <a:solidFill>
                  <a:srgbClr val="0000FF"/>
                </a:solidFill>
                <a:effectLst/>
                <a:latin typeface="Consolas" panose="020B0609020204030204" pitchFamily="49" charset="0"/>
              </a:rPr>
              <a:t>let</a:t>
            </a:r>
            <a:r>
              <a:rPr lang="en-US" b="1" dirty="0">
                <a:solidFill>
                  <a:srgbClr val="000000"/>
                </a:solidFill>
                <a:effectLst/>
                <a:latin typeface="Consolas" panose="020B0609020204030204" pitchFamily="49" charset="0"/>
              </a:rPr>
              <a:t> </a:t>
            </a:r>
            <a:r>
              <a:rPr lang="en-US" b="1" dirty="0" err="1">
                <a:solidFill>
                  <a:srgbClr val="000000"/>
                </a:solidFill>
                <a:effectLst/>
                <a:latin typeface="Consolas" panose="020B0609020204030204" pitchFamily="49" charset="0"/>
              </a:rPr>
              <a:t>loc_w</a:t>
            </a:r>
            <a:r>
              <a:rPr lang="en-US" b="1" dirty="0">
                <a:solidFill>
                  <a:srgbClr val="000000"/>
                </a:solidFill>
                <a:effectLst/>
                <a:latin typeface="Consolas" panose="020B0609020204030204" pitchFamily="49" charset="0"/>
              </a:rPr>
              <a:t> = </a:t>
            </a:r>
            <a:r>
              <a:rPr lang="en-US" b="1" dirty="0" err="1">
                <a:solidFill>
                  <a:srgbClr val="000000"/>
                </a:solidFill>
                <a:effectLst/>
                <a:latin typeface="Consolas" panose="020B0609020204030204" pitchFamily="49" charset="0"/>
              </a:rPr>
              <a:t>text.indexOf</a:t>
            </a:r>
            <a:r>
              <a:rPr lang="en-US" b="1" dirty="0">
                <a:solidFill>
                  <a:srgbClr val="000000"/>
                </a:solidFill>
                <a:effectLst/>
                <a:latin typeface="Consolas" panose="020B0609020204030204" pitchFamily="49" charset="0"/>
              </a:rPr>
              <a:t>(</a:t>
            </a:r>
            <a:r>
              <a:rPr lang="en-US" b="1" dirty="0">
                <a:solidFill>
                  <a:srgbClr val="A31515"/>
                </a:solidFill>
                <a:effectLst/>
                <a:latin typeface="Consolas" panose="020B0609020204030204" pitchFamily="49" charset="0"/>
              </a:rPr>
              <a:t>"w"</a:t>
            </a:r>
            <a:r>
              <a:rPr lang="en-US" b="1"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console.log(</a:t>
            </a:r>
            <a:r>
              <a:rPr lang="en-US" b="0" dirty="0">
                <a:solidFill>
                  <a:srgbClr val="A31515"/>
                </a:solidFill>
                <a:effectLst/>
                <a:latin typeface="Consolas" panose="020B0609020204030204" pitchFamily="49" charset="0"/>
              </a:rPr>
              <a:t>"Index of 'w': "</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loc_w</a:t>
            </a:r>
            <a:r>
              <a:rPr lang="en-US" b="0" dirty="0">
                <a:solidFill>
                  <a:srgbClr val="000000"/>
                </a:solidFill>
                <a:effectLst/>
                <a:latin typeface="Consolas" panose="020B0609020204030204" pitchFamily="49" charset="0"/>
              </a:rPr>
              <a:t>);</a:t>
            </a:r>
          </a:p>
        </p:txBody>
      </p:sp>
      <p:pic>
        <p:nvPicPr>
          <p:cNvPr id="12" name="Picture 11">
            <a:extLst>
              <a:ext uri="{FF2B5EF4-FFF2-40B4-BE49-F238E27FC236}">
                <a16:creationId xmlns:a16="http://schemas.microsoft.com/office/drawing/2014/main" id="{CAEE91C2-6B06-DD8D-F3CE-8A4FE30DEEC6}"/>
              </a:ext>
            </a:extLst>
          </p:cNvPr>
          <p:cNvPicPr>
            <a:picLocks noChangeAspect="1"/>
          </p:cNvPicPr>
          <p:nvPr/>
        </p:nvPicPr>
        <p:blipFill>
          <a:blip r:embed="rId3"/>
          <a:srcRect r="30190" b="38026"/>
          <a:stretch/>
        </p:blipFill>
        <p:spPr>
          <a:xfrm>
            <a:off x="7325948" y="3429000"/>
            <a:ext cx="3396983" cy="922444"/>
          </a:xfrm>
          <a:prstGeom prst="rect">
            <a:avLst/>
          </a:prstGeom>
          <a:ln>
            <a:solidFill>
              <a:schemeClr val="tx1"/>
            </a:solidFill>
          </a:ln>
        </p:spPr>
      </p:pic>
    </p:spTree>
    <p:extLst>
      <p:ext uri="{BB962C8B-B14F-4D97-AF65-F5344CB8AC3E}">
        <p14:creationId xmlns:p14="http://schemas.microsoft.com/office/powerpoint/2010/main" val="25405438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2465E-839B-F533-F816-34D67BE32E9F}"/>
              </a:ext>
            </a:extLst>
          </p:cNvPr>
          <p:cNvSpPr>
            <a:spLocks noGrp="1"/>
          </p:cNvSpPr>
          <p:nvPr>
            <p:ph type="title"/>
          </p:nvPr>
        </p:nvSpPr>
        <p:spPr/>
        <p:txBody>
          <a:bodyPr/>
          <a:lstStyle/>
          <a:p>
            <a:r>
              <a:rPr lang="en-US" b="1" dirty="0"/>
              <a:t>String Methods – More Examples</a:t>
            </a:r>
            <a:endParaRPr lang="en-US" dirty="0"/>
          </a:p>
        </p:txBody>
      </p:sp>
      <p:sp>
        <p:nvSpPr>
          <p:cNvPr id="4" name="Slide Number Placeholder 3">
            <a:extLst>
              <a:ext uri="{FF2B5EF4-FFF2-40B4-BE49-F238E27FC236}">
                <a16:creationId xmlns:a16="http://schemas.microsoft.com/office/drawing/2014/main" id="{76790733-976B-E405-8693-7B5240A738BD}"/>
              </a:ext>
            </a:extLst>
          </p:cNvPr>
          <p:cNvSpPr>
            <a:spLocks noGrp="1"/>
          </p:cNvSpPr>
          <p:nvPr>
            <p:ph type="sldNum" sz="quarter" idx="12"/>
          </p:nvPr>
        </p:nvSpPr>
        <p:spPr/>
        <p:txBody>
          <a:bodyPr/>
          <a:lstStyle/>
          <a:p>
            <a:fld id="{437E18E6-42A4-4B7B-9B7C-A4B58B802A57}" type="slidenum">
              <a:rPr lang="en-US" smtClean="0"/>
              <a:t>35</a:t>
            </a:fld>
            <a:endParaRPr lang="en-US"/>
          </a:p>
        </p:txBody>
      </p:sp>
      <p:sp>
        <p:nvSpPr>
          <p:cNvPr id="6" name="TextBox 5">
            <a:extLst>
              <a:ext uri="{FF2B5EF4-FFF2-40B4-BE49-F238E27FC236}">
                <a16:creationId xmlns:a16="http://schemas.microsoft.com/office/drawing/2014/main" id="{8C6A079C-82E1-7878-185F-A5124D547CFB}"/>
              </a:ext>
            </a:extLst>
          </p:cNvPr>
          <p:cNvSpPr txBox="1"/>
          <p:nvPr/>
        </p:nvSpPr>
        <p:spPr>
          <a:xfrm>
            <a:off x="900853" y="2152851"/>
            <a:ext cx="6096000" cy="2956322"/>
          </a:xfrm>
          <a:prstGeom prst="rect">
            <a:avLst/>
          </a:prstGeom>
          <a:noFill/>
        </p:spPr>
        <p:txBody>
          <a:bodyPr wrap="square">
            <a:spAutoFit/>
          </a:bodyPr>
          <a:lstStyle/>
          <a:p>
            <a:pPr>
              <a:lnSpc>
                <a:spcPct val="150000"/>
              </a:lnSpc>
            </a:pP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text = </a:t>
            </a:r>
            <a:r>
              <a:rPr lang="en-US" b="0" dirty="0">
                <a:solidFill>
                  <a:srgbClr val="A31515"/>
                </a:solidFill>
                <a:effectLst/>
                <a:latin typeface="Consolas" panose="020B0609020204030204" pitchFamily="49" charset="0"/>
              </a:rPr>
              <a:t>"Hello world"</a:t>
            </a:r>
            <a:r>
              <a:rPr lang="en-US" b="0" dirty="0">
                <a:solidFill>
                  <a:srgbClr val="000000"/>
                </a:solidFill>
                <a:effectLst/>
                <a:latin typeface="Consolas" panose="020B0609020204030204" pitchFamily="49" charset="0"/>
              </a:rPr>
              <a:t>;</a:t>
            </a:r>
          </a:p>
          <a:p>
            <a:pPr>
              <a:lnSpc>
                <a:spcPct val="150000"/>
              </a:lnSpc>
            </a:pPr>
            <a:r>
              <a:rPr lang="en-US" b="0" dirty="0">
                <a:solidFill>
                  <a:srgbClr val="000000"/>
                </a:solidFill>
                <a:effectLst/>
                <a:latin typeface="Consolas" panose="020B0609020204030204" pitchFamily="49" charset="0"/>
              </a:rPr>
              <a:t>console.log(text);</a:t>
            </a:r>
          </a:p>
          <a:p>
            <a:pPr>
              <a:lnSpc>
                <a:spcPct val="150000"/>
              </a:lnSpc>
            </a:pPr>
            <a:r>
              <a:rPr lang="en-US" b="0" dirty="0">
                <a:solidFill>
                  <a:srgbClr val="000000"/>
                </a:solidFill>
                <a:effectLst/>
                <a:latin typeface="Consolas" panose="020B0609020204030204" pitchFamily="49" charset="0"/>
              </a:rPr>
              <a:t>console.log(</a:t>
            </a:r>
            <a:r>
              <a:rPr lang="en-US" b="0" dirty="0" err="1">
                <a:solidFill>
                  <a:srgbClr val="000000"/>
                </a:solidFill>
                <a:effectLst/>
                <a:latin typeface="Consolas" panose="020B0609020204030204" pitchFamily="49" charset="0"/>
              </a:rPr>
              <a:t>text.toUpperCase</a:t>
            </a:r>
            <a:r>
              <a:rPr lang="en-US" b="0" dirty="0">
                <a:solidFill>
                  <a:srgbClr val="000000"/>
                </a:solidFill>
                <a:effectLst/>
                <a:latin typeface="Consolas" panose="020B0609020204030204" pitchFamily="49" charset="0"/>
              </a:rPr>
              <a:t>());</a:t>
            </a:r>
          </a:p>
          <a:p>
            <a:pPr>
              <a:lnSpc>
                <a:spcPct val="150000"/>
              </a:lnSpc>
            </a:pPr>
            <a:r>
              <a:rPr lang="en-US" b="0" dirty="0">
                <a:solidFill>
                  <a:srgbClr val="000000"/>
                </a:solidFill>
                <a:effectLst/>
                <a:latin typeface="Consolas" panose="020B0609020204030204" pitchFamily="49" charset="0"/>
              </a:rPr>
              <a:t>console.log(</a:t>
            </a:r>
            <a:r>
              <a:rPr lang="en-US" b="0" dirty="0" err="1">
                <a:solidFill>
                  <a:srgbClr val="000000"/>
                </a:solidFill>
                <a:effectLst/>
                <a:latin typeface="Consolas" panose="020B0609020204030204" pitchFamily="49" charset="0"/>
              </a:rPr>
              <a:t>text.toLowerCase</a:t>
            </a:r>
            <a:r>
              <a:rPr lang="en-US" b="0" dirty="0">
                <a:solidFill>
                  <a:srgbClr val="000000"/>
                </a:solidFill>
                <a:effectLst/>
                <a:latin typeface="Consolas" panose="020B0609020204030204" pitchFamily="49" charset="0"/>
              </a:rPr>
              <a:t>());</a:t>
            </a:r>
          </a:p>
          <a:p>
            <a:pPr>
              <a:lnSpc>
                <a:spcPct val="150000"/>
              </a:lnSpc>
            </a:pPr>
            <a:r>
              <a:rPr lang="en-US" b="0" dirty="0">
                <a:solidFill>
                  <a:srgbClr val="000000"/>
                </a:solidFill>
                <a:effectLst/>
                <a:latin typeface="Consolas" panose="020B0609020204030204" pitchFamily="49" charset="0"/>
              </a:rPr>
              <a:t>console.log(</a:t>
            </a:r>
            <a:r>
              <a:rPr lang="en-US" b="0" dirty="0" err="1">
                <a:solidFill>
                  <a:srgbClr val="000000"/>
                </a:solidFill>
                <a:effectLst/>
                <a:latin typeface="Consolas" panose="020B0609020204030204" pitchFamily="49" charset="0"/>
              </a:rPr>
              <a:t>text.substring</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5</a:t>
            </a:r>
            <a:r>
              <a:rPr lang="en-US" b="0" dirty="0">
                <a:solidFill>
                  <a:srgbClr val="000000"/>
                </a:solidFill>
                <a:effectLst/>
                <a:latin typeface="Consolas" panose="020B0609020204030204" pitchFamily="49" charset="0"/>
              </a:rPr>
              <a:t>));</a:t>
            </a:r>
          </a:p>
          <a:p>
            <a:pPr>
              <a:lnSpc>
                <a:spcPct val="150000"/>
              </a:lnSpc>
            </a:pPr>
            <a:r>
              <a:rPr lang="en-US" b="0" dirty="0">
                <a:solidFill>
                  <a:srgbClr val="000000"/>
                </a:solidFill>
                <a:effectLst/>
                <a:latin typeface="Consolas" panose="020B0609020204030204" pitchFamily="49" charset="0"/>
              </a:rPr>
              <a:t>console.log(</a:t>
            </a:r>
            <a:r>
              <a:rPr lang="en-US" b="0" dirty="0" err="1">
                <a:solidFill>
                  <a:srgbClr val="000000"/>
                </a:solidFill>
                <a:effectLst/>
                <a:latin typeface="Consolas" panose="020B0609020204030204" pitchFamily="49" charset="0"/>
              </a:rPr>
              <a:t>text.charAt</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a:t>
            </a:r>
          </a:p>
          <a:p>
            <a:pPr>
              <a:lnSpc>
                <a:spcPct val="150000"/>
              </a:lnSpc>
            </a:pPr>
            <a:r>
              <a:rPr lang="en-US" b="0" dirty="0">
                <a:solidFill>
                  <a:srgbClr val="000000"/>
                </a:solidFill>
                <a:effectLst/>
                <a:latin typeface="Consolas" panose="020B0609020204030204" pitchFamily="49" charset="0"/>
              </a:rPr>
              <a:t>console.log(</a:t>
            </a:r>
            <a:r>
              <a:rPr lang="en-US" b="0" dirty="0" err="1">
                <a:solidFill>
                  <a:srgbClr val="000000"/>
                </a:solidFill>
                <a:effectLst/>
                <a:latin typeface="Consolas" panose="020B0609020204030204" pitchFamily="49" charset="0"/>
              </a:rPr>
              <a:t>text.replaceAll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'o'</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'00'</a:t>
            </a:r>
            <a:r>
              <a:rPr lang="en-US" b="0" dirty="0">
                <a:solidFill>
                  <a:srgbClr val="000000"/>
                </a:solidFill>
                <a:effectLst/>
                <a:latin typeface="Consolas" panose="020B0609020204030204" pitchFamily="49" charset="0"/>
              </a:rPr>
              <a:t>));</a:t>
            </a:r>
          </a:p>
        </p:txBody>
      </p:sp>
      <p:pic>
        <p:nvPicPr>
          <p:cNvPr id="8" name="Picture 7">
            <a:extLst>
              <a:ext uri="{FF2B5EF4-FFF2-40B4-BE49-F238E27FC236}">
                <a16:creationId xmlns:a16="http://schemas.microsoft.com/office/drawing/2014/main" id="{942BAE4A-3C39-FE61-CEB5-0FB22EE7691A}"/>
              </a:ext>
            </a:extLst>
          </p:cNvPr>
          <p:cNvPicPr>
            <a:picLocks noChangeAspect="1"/>
          </p:cNvPicPr>
          <p:nvPr/>
        </p:nvPicPr>
        <p:blipFill>
          <a:blip r:embed="rId2"/>
          <a:stretch>
            <a:fillRect/>
          </a:stretch>
        </p:blipFill>
        <p:spPr>
          <a:xfrm>
            <a:off x="6566346" y="2615013"/>
            <a:ext cx="3415854" cy="2956323"/>
          </a:xfrm>
          <a:prstGeom prst="rect">
            <a:avLst/>
          </a:prstGeom>
        </p:spPr>
      </p:pic>
      <p:cxnSp>
        <p:nvCxnSpPr>
          <p:cNvPr id="10" name="Straight Arrow Connector 9">
            <a:extLst>
              <a:ext uri="{FF2B5EF4-FFF2-40B4-BE49-F238E27FC236}">
                <a16:creationId xmlns:a16="http://schemas.microsoft.com/office/drawing/2014/main" id="{5B282585-F127-72B2-72F8-C2E2A759F2F1}"/>
              </a:ext>
            </a:extLst>
          </p:cNvPr>
          <p:cNvCxnSpPr/>
          <p:nvPr/>
        </p:nvCxnSpPr>
        <p:spPr>
          <a:xfrm>
            <a:off x="3596640" y="2878667"/>
            <a:ext cx="29057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6674B58-FC8E-CCA9-A223-60D8A23BEAA4}"/>
              </a:ext>
            </a:extLst>
          </p:cNvPr>
          <p:cNvCxnSpPr>
            <a:cxnSpLocks/>
          </p:cNvCxnSpPr>
          <p:nvPr/>
        </p:nvCxnSpPr>
        <p:spPr>
          <a:xfrm>
            <a:off x="5134187" y="3264747"/>
            <a:ext cx="13682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E34E5C4-65FD-72C1-E4F1-712A13F797AF}"/>
              </a:ext>
            </a:extLst>
          </p:cNvPr>
          <p:cNvCxnSpPr>
            <a:cxnSpLocks/>
          </p:cNvCxnSpPr>
          <p:nvPr/>
        </p:nvCxnSpPr>
        <p:spPr>
          <a:xfrm>
            <a:off x="5134187" y="3691467"/>
            <a:ext cx="13682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9F6508F-511F-A938-4971-9B1846476487}"/>
              </a:ext>
            </a:extLst>
          </p:cNvPr>
          <p:cNvCxnSpPr>
            <a:cxnSpLocks/>
          </p:cNvCxnSpPr>
          <p:nvPr/>
        </p:nvCxnSpPr>
        <p:spPr>
          <a:xfrm>
            <a:off x="5350933" y="4093174"/>
            <a:ext cx="11514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371AA38-78E6-F370-6F25-B6D9152776B3}"/>
              </a:ext>
            </a:extLst>
          </p:cNvPr>
          <p:cNvCxnSpPr>
            <a:cxnSpLocks/>
          </p:cNvCxnSpPr>
          <p:nvPr/>
        </p:nvCxnSpPr>
        <p:spPr>
          <a:xfrm>
            <a:off x="4660053" y="4513121"/>
            <a:ext cx="18423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73B8104-1444-DB3C-4B28-234408FB9776}"/>
              </a:ext>
            </a:extLst>
          </p:cNvPr>
          <p:cNvCxnSpPr>
            <a:cxnSpLocks/>
          </p:cNvCxnSpPr>
          <p:nvPr/>
        </p:nvCxnSpPr>
        <p:spPr>
          <a:xfrm>
            <a:off x="6096000" y="4939841"/>
            <a:ext cx="406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54845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126BB-6425-655E-6C85-0917EACB8BBB}"/>
              </a:ext>
            </a:extLst>
          </p:cNvPr>
          <p:cNvSpPr>
            <a:spLocks noGrp="1"/>
          </p:cNvSpPr>
          <p:nvPr>
            <p:ph type="title"/>
          </p:nvPr>
        </p:nvSpPr>
        <p:spPr/>
        <p:txBody>
          <a:bodyPr/>
          <a:lstStyle/>
          <a:p>
            <a:r>
              <a:rPr lang="en-US" b="1" dirty="0"/>
              <a:t>Escape Characters</a:t>
            </a:r>
          </a:p>
        </p:txBody>
      </p:sp>
      <p:sp>
        <p:nvSpPr>
          <p:cNvPr id="3" name="Content Placeholder 2">
            <a:extLst>
              <a:ext uri="{FF2B5EF4-FFF2-40B4-BE49-F238E27FC236}">
                <a16:creationId xmlns:a16="http://schemas.microsoft.com/office/drawing/2014/main" id="{25234723-7A0B-74D8-8F55-31BCD2C20544}"/>
              </a:ext>
            </a:extLst>
          </p:cNvPr>
          <p:cNvSpPr>
            <a:spLocks noGrp="1"/>
          </p:cNvSpPr>
          <p:nvPr>
            <p:ph idx="1"/>
          </p:nvPr>
        </p:nvSpPr>
        <p:spPr>
          <a:xfrm>
            <a:off x="838200" y="1825625"/>
            <a:ext cx="10515600" cy="1325563"/>
          </a:xfrm>
        </p:spPr>
        <p:txBody>
          <a:bodyPr>
            <a:normAutofit lnSpcReduction="10000"/>
          </a:bodyPr>
          <a:lstStyle/>
          <a:p>
            <a:r>
              <a:rPr lang="en-US" dirty="0"/>
              <a:t>What if we need to store a </a:t>
            </a:r>
            <a:r>
              <a:rPr lang="en-US" b="1" dirty="0"/>
              <a:t>quote </a:t>
            </a:r>
            <a:r>
              <a:rPr lang="en-US" dirty="0"/>
              <a:t>within a string in JS?</a:t>
            </a:r>
          </a:p>
          <a:p>
            <a:pPr lvl="1"/>
            <a:r>
              <a:rPr lang="en-US" dirty="0"/>
              <a:t>We can use a </a:t>
            </a:r>
            <a:r>
              <a:rPr lang="en-US" b="1" dirty="0"/>
              <a:t>backslash escape character</a:t>
            </a:r>
          </a:p>
          <a:p>
            <a:r>
              <a:rPr lang="en-US" dirty="0"/>
              <a:t>Example:</a:t>
            </a:r>
          </a:p>
        </p:txBody>
      </p:sp>
      <p:sp>
        <p:nvSpPr>
          <p:cNvPr id="4" name="Slide Number Placeholder 3">
            <a:extLst>
              <a:ext uri="{FF2B5EF4-FFF2-40B4-BE49-F238E27FC236}">
                <a16:creationId xmlns:a16="http://schemas.microsoft.com/office/drawing/2014/main" id="{9886F7EF-0659-5496-D10E-E0962A78C7F4}"/>
              </a:ext>
            </a:extLst>
          </p:cNvPr>
          <p:cNvSpPr>
            <a:spLocks noGrp="1"/>
          </p:cNvSpPr>
          <p:nvPr>
            <p:ph type="sldNum" sz="quarter" idx="12"/>
          </p:nvPr>
        </p:nvSpPr>
        <p:spPr/>
        <p:txBody>
          <a:bodyPr/>
          <a:lstStyle/>
          <a:p>
            <a:fld id="{437E18E6-42A4-4B7B-9B7C-A4B58B802A57}" type="slidenum">
              <a:rPr lang="en-US" smtClean="0"/>
              <a:t>36</a:t>
            </a:fld>
            <a:endParaRPr lang="en-US"/>
          </a:p>
        </p:txBody>
      </p:sp>
      <p:graphicFrame>
        <p:nvGraphicFramePr>
          <p:cNvPr id="5" name="Table 4">
            <a:extLst>
              <a:ext uri="{FF2B5EF4-FFF2-40B4-BE49-F238E27FC236}">
                <a16:creationId xmlns:a16="http://schemas.microsoft.com/office/drawing/2014/main" id="{8C8B378C-C45A-1115-13C2-45B18EC8F1F7}"/>
              </a:ext>
            </a:extLst>
          </p:cNvPr>
          <p:cNvGraphicFramePr>
            <a:graphicFrameLocks noGrp="1"/>
          </p:cNvGraphicFramePr>
          <p:nvPr>
            <p:extLst>
              <p:ext uri="{D42A27DB-BD31-4B8C-83A1-F6EECF244321}">
                <p14:modId xmlns:p14="http://schemas.microsoft.com/office/powerpoint/2010/main" val="2972285483"/>
              </p:ext>
            </p:extLst>
          </p:nvPr>
        </p:nvGraphicFramePr>
        <p:xfrm>
          <a:off x="1034627" y="3930175"/>
          <a:ext cx="8127999" cy="1836420"/>
        </p:xfrm>
        <a:graphic>
          <a:graphicData uri="http://schemas.openxmlformats.org/drawingml/2006/table">
            <a:tbl>
              <a:tblPr firstRow="1" bandRow="1">
                <a:tableStyleId>{7E9639D4-E3E2-4D34-9284-5A2195B3D0D7}</a:tableStyleId>
              </a:tblPr>
              <a:tblGrid>
                <a:gridCol w="2709333">
                  <a:extLst>
                    <a:ext uri="{9D8B030D-6E8A-4147-A177-3AD203B41FA5}">
                      <a16:colId xmlns:a16="http://schemas.microsoft.com/office/drawing/2014/main" val="3608979058"/>
                    </a:ext>
                  </a:extLst>
                </a:gridCol>
                <a:gridCol w="2709333">
                  <a:extLst>
                    <a:ext uri="{9D8B030D-6E8A-4147-A177-3AD203B41FA5}">
                      <a16:colId xmlns:a16="http://schemas.microsoft.com/office/drawing/2014/main" val="878516522"/>
                    </a:ext>
                  </a:extLst>
                </a:gridCol>
                <a:gridCol w="2709333">
                  <a:extLst>
                    <a:ext uri="{9D8B030D-6E8A-4147-A177-3AD203B41FA5}">
                      <a16:colId xmlns:a16="http://schemas.microsoft.com/office/drawing/2014/main" val="59194974"/>
                    </a:ext>
                  </a:extLst>
                </a:gridCol>
              </a:tblGrid>
              <a:tr h="370840">
                <a:tc>
                  <a:txBody>
                    <a:bodyPr/>
                    <a:lstStyle/>
                    <a:p>
                      <a:pPr algn="l" fontAlgn="b"/>
                      <a:r>
                        <a:rPr lang="en-US" sz="2400" b="0" u="none" strike="noStrike" dirty="0">
                          <a:solidFill>
                            <a:schemeClr val="bg1"/>
                          </a:solidFill>
                          <a:effectLst/>
                        </a:rPr>
                        <a:t>Code</a:t>
                      </a:r>
                      <a:endParaRPr lang="en-US" sz="2400" b="0" i="0" u="none" strike="noStrike" dirty="0">
                        <a:solidFill>
                          <a:schemeClr val="bg1"/>
                        </a:solidFill>
                        <a:effectLst/>
                        <a:latin typeface="Aptos Narrow" panose="020B0004020202020204" pitchFamily="34" charset="0"/>
                      </a:endParaRPr>
                    </a:p>
                  </a:txBody>
                  <a:tcPr marL="7620" marR="7620" marT="7620" marB="0" anchor="b"/>
                </a:tc>
                <a:tc>
                  <a:txBody>
                    <a:bodyPr/>
                    <a:lstStyle/>
                    <a:p>
                      <a:pPr algn="l" fontAlgn="b"/>
                      <a:r>
                        <a:rPr lang="en-US" sz="2400" b="0" u="none" strike="noStrike" dirty="0">
                          <a:solidFill>
                            <a:schemeClr val="bg1"/>
                          </a:solidFill>
                          <a:effectLst/>
                        </a:rPr>
                        <a:t>Result</a:t>
                      </a:r>
                      <a:endParaRPr lang="en-US" sz="2400" b="0" i="0" u="none" strike="noStrike" dirty="0">
                        <a:solidFill>
                          <a:schemeClr val="bg1"/>
                        </a:solidFill>
                        <a:effectLst/>
                        <a:latin typeface="Aptos Narrow" panose="020B0004020202020204" pitchFamily="34" charset="0"/>
                      </a:endParaRPr>
                    </a:p>
                  </a:txBody>
                  <a:tcPr marL="7620" marR="7620" marT="7620" marB="0" anchor="b"/>
                </a:tc>
                <a:tc>
                  <a:txBody>
                    <a:bodyPr/>
                    <a:lstStyle/>
                    <a:p>
                      <a:pPr algn="l" fontAlgn="b"/>
                      <a:r>
                        <a:rPr lang="en-US" sz="2400" b="0" u="none" strike="noStrike" dirty="0">
                          <a:solidFill>
                            <a:schemeClr val="bg1"/>
                          </a:solidFill>
                          <a:effectLst/>
                        </a:rPr>
                        <a:t>Description</a:t>
                      </a:r>
                      <a:endParaRPr lang="en-US" sz="2400" b="0" i="0" u="none" strike="noStrike" dirty="0">
                        <a:solidFill>
                          <a:schemeClr val="bg1"/>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474695828"/>
                  </a:ext>
                </a:extLst>
              </a:tr>
              <a:tr h="370840">
                <a:tc>
                  <a:txBody>
                    <a:bodyPr/>
                    <a:lstStyle/>
                    <a:p>
                      <a:pPr algn="l" fontAlgn="b"/>
                      <a:r>
                        <a:rPr lang="en-US" sz="2400" b="0" u="none" strike="noStrike">
                          <a:solidFill>
                            <a:srgbClr val="000000"/>
                          </a:solidFill>
                          <a:effectLst/>
                        </a:rPr>
                        <a:t>\'</a:t>
                      </a:r>
                      <a:endParaRPr lang="en-US" sz="2400" b="0"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r>
                        <a:rPr lang="en-US" sz="2400" b="0" u="none" strike="noStrike">
                          <a:solidFill>
                            <a:srgbClr val="000000"/>
                          </a:solidFill>
                          <a:effectLst/>
                        </a:rPr>
                        <a:t>'</a:t>
                      </a:r>
                      <a:endParaRPr lang="en-US" sz="2400" b="0" i="0" u="none" strike="noStrike">
                        <a:solidFill>
                          <a:srgbClr val="000000"/>
                        </a:solidFill>
                        <a:effectLst/>
                        <a:latin typeface="Aptos Narrow" panose="020B0004020202020204" pitchFamily="34" charset="0"/>
                      </a:endParaRPr>
                    </a:p>
                  </a:txBody>
                  <a:tcPr marL="7620" marR="7620" marT="60960" marB="60960" anchor="b"/>
                </a:tc>
                <a:tc>
                  <a:txBody>
                    <a:bodyPr/>
                    <a:lstStyle/>
                    <a:p>
                      <a:pPr algn="l" fontAlgn="b"/>
                      <a:r>
                        <a:rPr lang="en-US" sz="2400" b="0" u="none" strike="noStrike">
                          <a:solidFill>
                            <a:srgbClr val="000000"/>
                          </a:solidFill>
                          <a:effectLst/>
                        </a:rPr>
                        <a:t>Single quote</a:t>
                      </a:r>
                      <a:endParaRPr lang="en-US" sz="2400" b="0" i="0" u="none" strike="noStrike">
                        <a:solidFill>
                          <a:srgbClr val="000000"/>
                        </a:solidFill>
                        <a:effectLst/>
                        <a:latin typeface="Aptos Narrow" panose="020B0004020202020204" pitchFamily="34" charset="0"/>
                      </a:endParaRPr>
                    </a:p>
                  </a:txBody>
                  <a:tcPr marL="7620" marR="7620" marT="60960" marB="60960" anchor="b"/>
                </a:tc>
                <a:extLst>
                  <a:ext uri="{0D108BD9-81ED-4DB2-BD59-A6C34878D82A}">
                    <a16:rowId xmlns:a16="http://schemas.microsoft.com/office/drawing/2014/main" val="1375256623"/>
                  </a:ext>
                </a:extLst>
              </a:tr>
              <a:tr h="370840">
                <a:tc>
                  <a:txBody>
                    <a:bodyPr/>
                    <a:lstStyle/>
                    <a:p>
                      <a:pPr algn="l" fontAlgn="b"/>
                      <a:r>
                        <a:rPr lang="en-US" sz="2400" b="0" u="none" strike="noStrike">
                          <a:solidFill>
                            <a:srgbClr val="000000"/>
                          </a:solidFill>
                          <a:effectLst/>
                        </a:rPr>
                        <a:t>\"</a:t>
                      </a:r>
                      <a:endParaRPr lang="en-US" sz="2400" b="0"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r>
                        <a:rPr lang="en-US" sz="2400" b="0" u="none" strike="noStrike">
                          <a:solidFill>
                            <a:srgbClr val="000000"/>
                          </a:solidFill>
                          <a:effectLst/>
                        </a:rPr>
                        <a:t>"</a:t>
                      </a:r>
                      <a:endParaRPr lang="en-US" sz="2400" b="0" i="0" u="none" strike="noStrike">
                        <a:solidFill>
                          <a:srgbClr val="000000"/>
                        </a:solidFill>
                        <a:effectLst/>
                        <a:latin typeface="Aptos Narrow" panose="020B0004020202020204" pitchFamily="34" charset="0"/>
                      </a:endParaRPr>
                    </a:p>
                  </a:txBody>
                  <a:tcPr marL="7620" marR="7620" marT="60960" marB="60960" anchor="b"/>
                </a:tc>
                <a:tc>
                  <a:txBody>
                    <a:bodyPr/>
                    <a:lstStyle/>
                    <a:p>
                      <a:pPr algn="l" fontAlgn="b"/>
                      <a:r>
                        <a:rPr lang="en-US" sz="2400" b="0" u="none" strike="noStrike">
                          <a:solidFill>
                            <a:srgbClr val="000000"/>
                          </a:solidFill>
                          <a:effectLst/>
                        </a:rPr>
                        <a:t>Double quote</a:t>
                      </a:r>
                      <a:endParaRPr lang="en-US" sz="2400" b="0" i="0" u="none" strike="noStrike">
                        <a:solidFill>
                          <a:srgbClr val="000000"/>
                        </a:solidFill>
                        <a:effectLst/>
                        <a:latin typeface="Aptos Narrow" panose="020B0004020202020204" pitchFamily="34" charset="0"/>
                      </a:endParaRPr>
                    </a:p>
                  </a:txBody>
                  <a:tcPr marL="7620" marR="7620" marT="60960" marB="60960" anchor="b"/>
                </a:tc>
                <a:extLst>
                  <a:ext uri="{0D108BD9-81ED-4DB2-BD59-A6C34878D82A}">
                    <a16:rowId xmlns:a16="http://schemas.microsoft.com/office/drawing/2014/main" val="2937008445"/>
                  </a:ext>
                </a:extLst>
              </a:tr>
              <a:tr h="370840">
                <a:tc>
                  <a:txBody>
                    <a:bodyPr/>
                    <a:lstStyle/>
                    <a:p>
                      <a:pPr algn="l" fontAlgn="b"/>
                      <a:r>
                        <a:rPr lang="en-US" sz="2400" b="0" u="none" strike="noStrike">
                          <a:solidFill>
                            <a:srgbClr val="000000"/>
                          </a:solidFill>
                          <a:effectLst/>
                        </a:rPr>
                        <a:t>\\</a:t>
                      </a:r>
                      <a:endParaRPr lang="en-US" sz="2400" b="0"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r>
                        <a:rPr lang="en-US" sz="2400" b="0" u="none" strike="noStrike">
                          <a:solidFill>
                            <a:srgbClr val="000000"/>
                          </a:solidFill>
                          <a:effectLst/>
                        </a:rPr>
                        <a:t>\</a:t>
                      </a:r>
                      <a:endParaRPr lang="en-US" sz="2400" b="0" i="0" u="none" strike="noStrike">
                        <a:solidFill>
                          <a:srgbClr val="000000"/>
                        </a:solidFill>
                        <a:effectLst/>
                        <a:latin typeface="Aptos Narrow" panose="020B0004020202020204" pitchFamily="34" charset="0"/>
                      </a:endParaRPr>
                    </a:p>
                  </a:txBody>
                  <a:tcPr marL="7620" marR="7620" marT="60960" marB="60960" anchor="b"/>
                </a:tc>
                <a:tc>
                  <a:txBody>
                    <a:bodyPr/>
                    <a:lstStyle/>
                    <a:p>
                      <a:pPr algn="l" fontAlgn="b"/>
                      <a:r>
                        <a:rPr lang="en-US" sz="2400" b="0" u="none" strike="noStrike" dirty="0">
                          <a:solidFill>
                            <a:srgbClr val="000000"/>
                          </a:solidFill>
                          <a:effectLst/>
                        </a:rPr>
                        <a:t>Backslash</a:t>
                      </a:r>
                      <a:endParaRPr lang="en-US" sz="2400" b="0" i="0" u="none" strike="noStrike" dirty="0">
                        <a:solidFill>
                          <a:srgbClr val="000000"/>
                        </a:solidFill>
                        <a:effectLst/>
                        <a:latin typeface="Aptos Narrow" panose="020B0004020202020204" pitchFamily="34" charset="0"/>
                      </a:endParaRPr>
                    </a:p>
                  </a:txBody>
                  <a:tcPr marL="7620" marR="7620" marT="60960" marB="60960" anchor="b"/>
                </a:tc>
                <a:extLst>
                  <a:ext uri="{0D108BD9-81ED-4DB2-BD59-A6C34878D82A}">
                    <a16:rowId xmlns:a16="http://schemas.microsoft.com/office/drawing/2014/main" val="2949306600"/>
                  </a:ext>
                </a:extLst>
              </a:tr>
            </a:tbl>
          </a:graphicData>
        </a:graphic>
      </p:graphicFrame>
      <p:sp>
        <p:nvSpPr>
          <p:cNvPr id="7" name="TextBox 6">
            <a:extLst>
              <a:ext uri="{FF2B5EF4-FFF2-40B4-BE49-F238E27FC236}">
                <a16:creationId xmlns:a16="http://schemas.microsoft.com/office/drawing/2014/main" id="{290EAEBD-02BA-A08C-356F-0CECF1B9331C}"/>
              </a:ext>
            </a:extLst>
          </p:cNvPr>
          <p:cNvSpPr txBox="1"/>
          <p:nvPr/>
        </p:nvSpPr>
        <p:spPr>
          <a:xfrm>
            <a:off x="1905000" y="3187333"/>
            <a:ext cx="6096000" cy="306174"/>
          </a:xfrm>
          <a:prstGeom prst="rect">
            <a:avLst/>
          </a:prstGeom>
          <a:noFill/>
        </p:spPr>
        <p:txBody>
          <a:bodyPr wrap="square">
            <a:spAutoFit/>
          </a:bodyPr>
          <a:lstStyle/>
          <a:p>
            <a:pPr>
              <a:lnSpc>
                <a:spcPts val="1425"/>
              </a:lnSpc>
            </a:pPr>
            <a:r>
              <a:rPr lang="en-US" sz="2400" b="1" dirty="0">
                <a:solidFill>
                  <a:srgbClr val="0000FF"/>
                </a:solidFill>
                <a:effectLst/>
                <a:latin typeface="Consolas" panose="020B0609020204030204" pitchFamily="49" charset="0"/>
              </a:rPr>
              <a:t>let</a:t>
            </a:r>
            <a:r>
              <a:rPr lang="en-US" sz="2400" b="1" dirty="0">
                <a:solidFill>
                  <a:srgbClr val="000000"/>
                </a:solidFill>
                <a:effectLst/>
                <a:latin typeface="Consolas" panose="020B0609020204030204" pitchFamily="49" charset="0"/>
              </a:rPr>
              <a:t> text= </a:t>
            </a:r>
            <a:r>
              <a:rPr lang="en-US" sz="2400" b="1" dirty="0">
                <a:solidFill>
                  <a:srgbClr val="A31515"/>
                </a:solidFill>
                <a:effectLst/>
                <a:latin typeface="Consolas" panose="020B0609020204030204" pitchFamily="49" charset="0"/>
              </a:rPr>
              <a:t>'It\'s alright.'</a:t>
            </a:r>
            <a:r>
              <a:rPr lang="en-US" sz="2400" b="1"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788449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3D789-E40F-9CB9-6156-55DD20A3960A}"/>
              </a:ext>
            </a:extLst>
          </p:cNvPr>
          <p:cNvSpPr>
            <a:spLocks noGrp="1"/>
          </p:cNvSpPr>
          <p:nvPr>
            <p:ph type="title"/>
          </p:nvPr>
        </p:nvSpPr>
        <p:spPr/>
        <p:txBody>
          <a:bodyPr/>
          <a:lstStyle/>
          <a:p>
            <a:r>
              <a:rPr lang="en-US" b="1" dirty="0"/>
              <a:t>Escape Characters in JS</a:t>
            </a:r>
            <a:endParaRPr lang="en-US" dirty="0"/>
          </a:p>
        </p:txBody>
      </p:sp>
      <p:graphicFrame>
        <p:nvGraphicFramePr>
          <p:cNvPr id="5" name="Content Placeholder 4">
            <a:extLst>
              <a:ext uri="{FF2B5EF4-FFF2-40B4-BE49-F238E27FC236}">
                <a16:creationId xmlns:a16="http://schemas.microsoft.com/office/drawing/2014/main" id="{74C6DAFA-408C-4250-2D18-72B0349AA335}"/>
              </a:ext>
            </a:extLst>
          </p:cNvPr>
          <p:cNvGraphicFramePr>
            <a:graphicFrameLocks noGrp="1"/>
          </p:cNvGraphicFramePr>
          <p:nvPr>
            <p:ph idx="1"/>
            <p:extLst>
              <p:ext uri="{D42A27DB-BD31-4B8C-83A1-F6EECF244321}">
                <p14:modId xmlns:p14="http://schemas.microsoft.com/office/powerpoint/2010/main" val="2899972416"/>
              </p:ext>
            </p:extLst>
          </p:nvPr>
        </p:nvGraphicFramePr>
        <p:xfrm>
          <a:off x="838200" y="1825625"/>
          <a:ext cx="10515600" cy="3299460"/>
        </p:xfrm>
        <a:graphic>
          <a:graphicData uri="http://schemas.openxmlformats.org/drawingml/2006/table">
            <a:tbl>
              <a:tblPr firstRow="1" bandRow="1">
                <a:tableStyleId>{7E9639D4-E3E2-4D34-9284-5A2195B3D0D7}</a:tableStyleId>
              </a:tblPr>
              <a:tblGrid>
                <a:gridCol w="5257800">
                  <a:extLst>
                    <a:ext uri="{9D8B030D-6E8A-4147-A177-3AD203B41FA5}">
                      <a16:colId xmlns:a16="http://schemas.microsoft.com/office/drawing/2014/main" val="1671441227"/>
                    </a:ext>
                  </a:extLst>
                </a:gridCol>
                <a:gridCol w="5257800">
                  <a:extLst>
                    <a:ext uri="{9D8B030D-6E8A-4147-A177-3AD203B41FA5}">
                      <a16:colId xmlns:a16="http://schemas.microsoft.com/office/drawing/2014/main" val="4140194032"/>
                    </a:ext>
                  </a:extLst>
                </a:gridCol>
              </a:tblGrid>
              <a:tr h="370840">
                <a:tc>
                  <a:txBody>
                    <a:bodyPr/>
                    <a:lstStyle/>
                    <a:p>
                      <a:pPr algn="l" fontAlgn="b"/>
                      <a:r>
                        <a:rPr lang="en-US" sz="2400" b="0" u="none" strike="noStrike" dirty="0">
                          <a:solidFill>
                            <a:schemeClr val="bg1"/>
                          </a:solidFill>
                          <a:effectLst/>
                        </a:rPr>
                        <a:t>Code</a:t>
                      </a:r>
                      <a:endParaRPr lang="en-US" sz="2400" b="0" i="0" u="none" strike="noStrike" dirty="0">
                        <a:solidFill>
                          <a:schemeClr val="bg1"/>
                        </a:solidFill>
                        <a:effectLst/>
                        <a:latin typeface="Aptos Narrow" panose="020B0004020202020204" pitchFamily="34" charset="0"/>
                      </a:endParaRPr>
                    </a:p>
                  </a:txBody>
                  <a:tcPr marL="7620" marR="7620" marT="7620" marB="0" anchor="b"/>
                </a:tc>
                <a:tc>
                  <a:txBody>
                    <a:bodyPr/>
                    <a:lstStyle/>
                    <a:p>
                      <a:pPr algn="l" fontAlgn="b"/>
                      <a:r>
                        <a:rPr lang="en-US" sz="2400" b="0" u="none" strike="noStrike" dirty="0">
                          <a:solidFill>
                            <a:schemeClr val="bg1"/>
                          </a:solidFill>
                          <a:effectLst/>
                        </a:rPr>
                        <a:t>Result</a:t>
                      </a:r>
                      <a:endParaRPr lang="en-US" sz="2400" b="0" i="0" u="none" strike="noStrike" dirty="0">
                        <a:solidFill>
                          <a:schemeClr val="bg1"/>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93253610"/>
                  </a:ext>
                </a:extLst>
              </a:tr>
              <a:tr h="370840">
                <a:tc>
                  <a:txBody>
                    <a:bodyPr/>
                    <a:lstStyle/>
                    <a:p>
                      <a:pPr algn="l" fontAlgn="b"/>
                      <a:r>
                        <a:rPr lang="en-US" sz="2400" b="0" u="none" strike="noStrike">
                          <a:solidFill>
                            <a:srgbClr val="000000"/>
                          </a:solidFill>
                          <a:effectLst/>
                        </a:rPr>
                        <a:t>\b</a:t>
                      </a:r>
                      <a:endParaRPr lang="en-US" sz="2400" b="0"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r>
                        <a:rPr lang="en-US" sz="2400" b="0" u="none" strike="noStrike" dirty="0">
                          <a:solidFill>
                            <a:srgbClr val="000000"/>
                          </a:solidFill>
                          <a:effectLst/>
                        </a:rPr>
                        <a:t>Backspace</a:t>
                      </a:r>
                      <a:endParaRPr lang="en-US" sz="2400" b="0" i="0" u="none" strike="noStrike" dirty="0">
                        <a:solidFill>
                          <a:srgbClr val="000000"/>
                        </a:solidFill>
                        <a:effectLst/>
                        <a:latin typeface="Aptos Narrow" panose="020B0004020202020204" pitchFamily="34" charset="0"/>
                      </a:endParaRPr>
                    </a:p>
                  </a:txBody>
                  <a:tcPr marL="7620" marR="7620" marT="60960" marB="60960" anchor="b"/>
                </a:tc>
                <a:extLst>
                  <a:ext uri="{0D108BD9-81ED-4DB2-BD59-A6C34878D82A}">
                    <a16:rowId xmlns:a16="http://schemas.microsoft.com/office/drawing/2014/main" val="895131789"/>
                  </a:ext>
                </a:extLst>
              </a:tr>
              <a:tr h="370840">
                <a:tc>
                  <a:txBody>
                    <a:bodyPr/>
                    <a:lstStyle/>
                    <a:p>
                      <a:pPr algn="l" fontAlgn="b"/>
                      <a:r>
                        <a:rPr lang="en-US" sz="2400" b="0" u="none" strike="noStrike">
                          <a:solidFill>
                            <a:srgbClr val="000000"/>
                          </a:solidFill>
                          <a:effectLst/>
                        </a:rPr>
                        <a:t>\f</a:t>
                      </a:r>
                      <a:endParaRPr lang="en-US" sz="2400" b="0"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r>
                        <a:rPr lang="en-US" sz="2400" b="0" u="none" strike="noStrike">
                          <a:solidFill>
                            <a:srgbClr val="000000"/>
                          </a:solidFill>
                          <a:effectLst/>
                        </a:rPr>
                        <a:t>Form Feed</a:t>
                      </a:r>
                      <a:endParaRPr lang="en-US" sz="2400" b="0" i="0" u="none" strike="noStrike">
                        <a:solidFill>
                          <a:srgbClr val="000000"/>
                        </a:solidFill>
                        <a:effectLst/>
                        <a:latin typeface="Aptos Narrow" panose="020B0004020202020204" pitchFamily="34" charset="0"/>
                      </a:endParaRPr>
                    </a:p>
                  </a:txBody>
                  <a:tcPr marL="7620" marR="7620" marT="60960" marB="60960" anchor="b"/>
                </a:tc>
                <a:extLst>
                  <a:ext uri="{0D108BD9-81ED-4DB2-BD59-A6C34878D82A}">
                    <a16:rowId xmlns:a16="http://schemas.microsoft.com/office/drawing/2014/main" val="1728451927"/>
                  </a:ext>
                </a:extLst>
              </a:tr>
              <a:tr h="370840">
                <a:tc>
                  <a:txBody>
                    <a:bodyPr/>
                    <a:lstStyle/>
                    <a:p>
                      <a:pPr algn="l" fontAlgn="b"/>
                      <a:r>
                        <a:rPr lang="en-US" sz="2400" b="0" u="none" strike="noStrike">
                          <a:solidFill>
                            <a:srgbClr val="000000"/>
                          </a:solidFill>
                          <a:effectLst/>
                        </a:rPr>
                        <a:t>\n</a:t>
                      </a:r>
                      <a:endParaRPr lang="en-US" sz="2400" b="0"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r>
                        <a:rPr lang="en-US" sz="2400" b="0" u="none" strike="noStrike">
                          <a:solidFill>
                            <a:srgbClr val="000000"/>
                          </a:solidFill>
                          <a:effectLst/>
                        </a:rPr>
                        <a:t>New Line</a:t>
                      </a:r>
                      <a:endParaRPr lang="en-US" sz="2400" b="0" i="0" u="none" strike="noStrike">
                        <a:solidFill>
                          <a:srgbClr val="000000"/>
                        </a:solidFill>
                        <a:effectLst/>
                        <a:latin typeface="Aptos Narrow" panose="020B0004020202020204" pitchFamily="34" charset="0"/>
                      </a:endParaRPr>
                    </a:p>
                  </a:txBody>
                  <a:tcPr marL="7620" marR="7620" marT="60960" marB="60960" anchor="b"/>
                </a:tc>
                <a:extLst>
                  <a:ext uri="{0D108BD9-81ED-4DB2-BD59-A6C34878D82A}">
                    <a16:rowId xmlns:a16="http://schemas.microsoft.com/office/drawing/2014/main" val="521681019"/>
                  </a:ext>
                </a:extLst>
              </a:tr>
              <a:tr h="370840">
                <a:tc>
                  <a:txBody>
                    <a:bodyPr/>
                    <a:lstStyle/>
                    <a:p>
                      <a:pPr algn="l" fontAlgn="b"/>
                      <a:r>
                        <a:rPr lang="en-US" sz="2400" b="0" u="none" strike="noStrike">
                          <a:solidFill>
                            <a:srgbClr val="000000"/>
                          </a:solidFill>
                          <a:effectLst/>
                        </a:rPr>
                        <a:t>\r</a:t>
                      </a:r>
                      <a:endParaRPr lang="en-US" sz="2400" b="0"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r>
                        <a:rPr lang="en-US" sz="2400" b="0" u="none" strike="noStrike">
                          <a:solidFill>
                            <a:srgbClr val="000000"/>
                          </a:solidFill>
                          <a:effectLst/>
                        </a:rPr>
                        <a:t>Carriage Return</a:t>
                      </a:r>
                      <a:endParaRPr lang="en-US" sz="2400" b="0" i="0" u="none" strike="noStrike">
                        <a:solidFill>
                          <a:srgbClr val="000000"/>
                        </a:solidFill>
                        <a:effectLst/>
                        <a:latin typeface="Aptos Narrow" panose="020B0004020202020204" pitchFamily="34" charset="0"/>
                      </a:endParaRPr>
                    </a:p>
                  </a:txBody>
                  <a:tcPr marL="7620" marR="7620" marT="60960" marB="60960" anchor="b"/>
                </a:tc>
                <a:extLst>
                  <a:ext uri="{0D108BD9-81ED-4DB2-BD59-A6C34878D82A}">
                    <a16:rowId xmlns:a16="http://schemas.microsoft.com/office/drawing/2014/main" val="3716184485"/>
                  </a:ext>
                </a:extLst>
              </a:tr>
              <a:tr h="370840">
                <a:tc>
                  <a:txBody>
                    <a:bodyPr/>
                    <a:lstStyle/>
                    <a:p>
                      <a:pPr algn="l" fontAlgn="b"/>
                      <a:r>
                        <a:rPr lang="en-US" sz="2400" b="0" u="none" strike="noStrike">
                          <a:solidFill>
                            <a:srgbClr val="000000"/>
                          </a:solidFill>
                          <a:effectLst/>
                        </a:rPr>
                        <a:t>\t</a:t>
                      </a:r>
                      <a:endParaRPr lang="en-US" sz="2400" b="0"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r>
                        <a:rPr lang="en-US" sz="2400" b="0" u="none" strike="noStrike">
                          <a:solidFill>
                            <a:srgbClr val="000000"/>
                          </a:solidFill>
                          <a:effectLst/>
                        </a:rPr>
                        <a:t>Horizontal Tabulator</a:t>
                      </a:r>
                      <a:endParaRPr lang="en-US" sz="2400" b="0" i="0" u="none" strike="noStrike">
                        <a:solidFill>
                          <a:srgbClr val="000000"/>
                        </a:solidFill>
                        <a:effectLst/>
                        <a:latin typeface="Aptos Narrow" panose="020B0004020202020204" pitchFamily="34" charset="0"/>
                      </a:endParaRPr>
                    </a:p>
                  </a:txBody>
                  <a:tcPr marL="7620" marR="7620" marT="60960" marB="60960" anchor="b"/>
                </a:tc>
                <a:extLst>
                  <a:ext uri="{0D108BD9-81ED-4DB2-BD59-A6C34878D82A}">
                    <a16:rowId xmlns:a16="http://schemas.microsoft.com/office/drawing/2014/main" val="1029091477"/>
                  </a:ext>
                </a:extLst>
              </a:tr>
              <a:tr h="370840">
                <a:tc>
                  <a:txBody>
                    <a:bodyPr/>
                    <a:lstStyle/>
                    <a:p>
                      <a:pPr algn="l" fontAlgn="b"/>
                      <a:r>
                        <a:rPr lang="en-US" sz="2400" b="0" u="none" strike="noStrike">
                          <a:solidFill>
                            <a:srgbClr val="000000"/>
                          </a:solidFill>
                          <a:effectLst/>
                        </a:rPr>
                        <a:t>\v</a:t>
                      </a:r>
                      <a:endParaRPr lang="en-US" sz="2400" b="0"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r>
                        <a:rPr lang="en-US" sz="2400" b="0" u="none" strike="noStrike" dirty="0">
                          <a:solidFill>
                            <a:srgbClr val="000000"/>
                          </a:solidFill>
                          <a:effectLst/>
                        </a:rPr>
                        <a:t>Vertical Tabulator</a:t>
                      </a:r>
                      <a:endParaRPr lang="en-US" sz="2400" b="0" i="0" u="none" strike="noStrike" dirty="0">
                        <a:solidFill>
                          <a:srgbClr val="000000"/>
                        </a:solidFill>
                        <a:effectLst/>
                        <a:latin typeface="Aptos Narrow" panose="020B0004020202020204" pitchFamily="34" charset="0"/>
                      </a:endParaRPr>
                    </a:p>
                  </a:txBody>
                  <a:tcPr marL="7620" marR="7620" marT="60960" marB="60960" anchor="b"/>
                </a:tc>
                <a:extLst>
                  <a:ext uri="{0D108BD9-81ED-4DB2-BD59-A6C34878D82A}">
                    <a16:rowId xmlns:a16="http://schemas.microsoft.com/office/drawing/2014/main" val="2591072522"/>
                  </a:ext>
                </a:extLst>
              </a:tr>
            </a:tbl>
          </a:graphicData>
        </a:graphic>
      </p:graphicFrame>
      <p:sp>
        <p:nvSpPr>
          <p:cNvPr id="4" name="Slide Number Placeholder 3">
            <a:extLst>
              <a:ext uri="{FF2B5EF4-FFF2-40B4-BE49-F238E27FC236}">
                <a16:creationId xmlns:a16="http://schemas.microsoft.com/office/drawing/2014/main" id="{58B062CA-3B66-4413-9842-28BF48E9F2F6}"/>
              </a:ext>
            </a:extLst>
          </p:cNvPr>
          <p:cNvSpPr>
            <a:spLocks noGrp="1"/>
          </p:cNvSpPr>
          <p:nvPr>
            <p:ph type="sldNum" sz="quarter" idx="12"/>
          </p:nvPr>
        </p:nvSpPr>
        <p:spPr/>
        <p:txBody>
          <a:bodyPr/>
          <a:lstStyle/>
          <a:p>
            <a:fld id="{437E18E6-42A4-4B7B-9B7C-A4B58B802A57}" type="slidenum">
              <a:rPr lang="en-US" smtClean="0"/>
              <a:t>37</a:t>
            </a:fld>
            <a:endParaRPr lang="en-US"/>
          </a:p>
        </p:txBody>
      </p:sp>
    </p:spTree>
    <p:extLst>
      <p:ext uri="{BB962C8B-B14F-4D97-AF65-F5344CB8AC3E}">
        <p14:creationId xmlns:p14="http://schemas.microsoft.com/office/powerpoint/2010/main" val="1081773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78A98-7DF6-C46F-0AFC-5E59F4545CE8}"/>
              </a:ext>
            </a:extLst>
          </p:cNvPr>
          <p:cNvSpPr>
            <a:spLocks noGrp="1"/>
          </p:cNvSpPr>
          <p:nvPr>
            <p:ph type="title"/>
          </p:nvPr>
        </p:nvSpPr>
        <p:spPr/>
        <p:txBody>
          <a:bodyPr/>
          <a:lstStyle/>
          <a:p>
            <a:r>
              <a:rPr lang="en-US" b="1" dirty="0"/>
              <a:t>GitHub Setup and Basic Git Commands</a:t>
            </a:r>
          </a:p>
        </p:txBody>
      </p:sp>
      <p:sp>
        <p:nvSpPr>
          <p:cNvPr id="3" name="Content Placeholder 2">
            <a:extLst>
              <a:ext uri="{FF2B5EF4-FFF2-40B4-BE49-F238E27FC236}">
                <a16:creationId xmlns:a16="http://schemas.microsoft.com/office/drawing/2014/main" id="{4CA164DC-0DD7-D8EE-34CF-34215E2BD9D9}"/>
              </a:ext>
            </a:extLst>
          </p:cNvPr>
          <p:cNvSpPr>
            <a:spLocks noGrp="1"/>
          </p:cNvSpPr>
          <p:nvPr>
            <p:ph idx="1"/>
          </p:nvPr>
        </p:nvSpPr>
        <p:spPr>
          <a:xfrm>
            <a:off x="838200" y="1825625"/>
            <a:ext cx="10515600" cy="4751282"/>
          </a:xfrm>
        </p:spPr>
        <p:txBody>
          <a:bodyPr>
            <a:normAutofit fontScale="92500" lnSpcReduction="10000"/>
          </a:bodyPr>
          <a:lstStyle/>
          <a:p>
            <a:r>
              <a:rPr lang="en-US" dirty="0"/>
              <a:t>Easiest way to configure GitHub in your computer is to setup their Software Package and log in</a:t>
            </a:r>
          </a:p>
          <a:p>
            <a:r>
              <a:rPr lang="en-US" dirty="0"/>
              <a:t>Check Git version:</a:t>
            </a:r>
          </a:p>
          <a:p>
            <a:pPr lvl="1"/>
            <a:r>
              <a:rPr lang="en-US" dirty="0"/>
              <a:t>git --version	</a:t>
            </a:r>
          </a:p>
          <a:p>
            <a:r>
              <a:rPr lang="en-US" dirty="0"/>
              <a:t>Configure User:</a:t>
            </a:r>
          </a:p>
          <a:p>
            <a:pPr lvl="1"/>
            <a:r>
              <a:rPr lang="en-US" dirty="0"/>
              <a:t>git config --global user.name "John"</a:t>
            </a:r>
          </a:p>
          <a:p>
            <a:pPr lvl="1"/>
            <a:r>
              <a:rPr lang="en-US" dirty="0"/>
              <a:t>git config --global </a:t>
            </a:r>
            <a:r>
              <a:rPr lang="en-US" dirty="0" err="1"/>
              <a:t>user.email</a:t>
            </a:r>
            <a:r>
              <a:rPr lang="en-US" dirty="0"/>
              <a:t> "John@google.com" </a:t>
            </a:r>
          </a:p>
          <a:p>
            <a:r>
              <a:rPr lang="en-US" dirty="0"/>
              <a:t>Navigate to project folder</a:t>
            </a:r>
          </a:p>
          <a:p>
            <a:pPr lvl="1"/>
            <a:r>
              <a:rPr lang="en-US" dirty="0" err="1"/>
              <a:t>mkdir</a:t>
            </a:r>
            <a:r>
              <a:rPr lang="en-US" dirty="0"/>
              <a:t> </a:t>
            </a:r>
            <a:r>
              <a:rPr lang="en-US" dirty="0" err="1"/>
              <a:t>project_folder</a:t>
            </a:r>
            <a:endParaRPr lang="en-US" dirty="0"/>
          </a:p>
          <a:p>
            <a:pPr lvl="1"/>
            <a:r>
              <a:rPr lang="en-US" dirty="0"/>
              <a:t>cd </a:t>
            </a:r>
            <a:r>
              <a:rPr lang="en-US" dirty="0" err="1"/>
              <a:t>project_folder</a:t>
            </a:r>
            <a:endParaRPr lang="en-US" dirty="0"/>
          </a:p>
          <a:p>
            <a:r>
              <a:rPr lang="en-US" dirty="0"/>
              <a:t>Initialize Git</a:t>
            </a:r>
          </a:p>
          <a:p>
            <a:pPr lvl="1"/>
            <a:r>
              <a:rPr lang="en-US" dirty="0"/>
              <a:t>git </a:t>
            </a:r>
            <a:r>
              <a:rPr lang="en-US" dirty="0" err="1"/>
              <a:t>init</a:t>
            </a:r>
            <a:endParaRPr lang="en-US" dirty="0"/>
          </a:p>
          <a:p>
            <a:endParaRPr lang="en-US" dirty="0"/>
          </a:p>
        </p:txBody>
      </p:sp>
      <p:sp>
        <p:nvSpPr>
          <p:cNvPr id="4" name="Slide Number Placeholder 3">
            <a:extLst>
              <a:ext uri="{FF2B5EF4-FFF2-40B4-BE49-F238E27FC236}">
                <a16:creationId xmlns:a16="http://schemas.microsoft.com/office/drawing/2014/main" id="{7B505A60-796C-999C-49EF-E72872EA77FC}"/>
              </a:ext>
            </a:extLst>
          </p:cNvPr>
          <p:cNvSpPr>
            <a:spLocks noGrp="1"/>
          </p:cNvSpPr>
          <p:nvPr>
            <p:ph type="sldNum" sz="quarter" idx="12"/>
          </p:nvPr>
        </p:nvSpPr>
        <p:spPr/>
        <p:txBody>
          <a:bodyPr/>
          <a:lstStyle/>
          <a:p>
            <a:fld id="{437E18E6-42A4-4B7B-9B7C-A4B58B802A57}" type="slidenum">
              <a:rPr lang="en-US" smtClean="0"/>
              <a:t>4</a:t>
            </a:fld>
            <a:endParaRPr lang="en-US"/>
          </a:p>
        </p:txBody>
      </p:sp>
    </p:spTree>
    <p:extLst>
      <p:ext uri="{BB962C8B-B14F-4D97-AF65-F5344CB8AC3E}">
        <p14:creationId xmlns:p14="http://schemas.microsoft.com/office/powerpoint/2010/main" val="109908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538921-3506-25DD-ECAD-3D9FF13874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F9269F-F9C4-1C2C-2F5A-91207AAC5413}"/>
              </a:ext>
            </a:extLst>
          </p:cNvPr>
          <p:cNvSpPr>
            <a:spLocks noGrp="1"/>
          </p:cNvSpPr>
          <p:nvPr>
            <p:ph type="title"/>
          </p:nvPr>
        </p:nvSpPr>
        <p:spPr/>
        <p:txBody>
          <a:bodyPr/>
          <a:lstStyle/>
          <a:p>
            <a:r>
              <a:rPr lang="en-US" b="1" dirty="0"/>
              <a:t>GitHub Setup and Basic Git Commands</a:t>
            </a:r>
          </a:p>
        </p:txBody>
      </p:sp>
      <p:sp>
        <p:nvSpPr>
          <p:cNvPr id="3" name="Content Placeholder 2">
            <a:extLst>
              <a:ext uri="{FF2B5EF4-FFF2-40B4-BE49-F238E27FC236}">
                <a16:creationId xmlns:a16="http://schemas.microsoft.com/office/drawing/2014/main" id="{FDE6ADDE-EB78-AFA0-EBF1-B791E0E17DEE}"/>
              </a:ext>
            </a:extLst>
          </p:cNvPr>
          <p:cNvSpPr>
            <a:spLocks noGrp="1"/>
          </p:cNvSpPr>
          <p:nvPr>
            <p:ph idx="1"/>
          </p:nvPr>
        </p:nvSpPr>
        <p:spPr>
          <a:xfrm>
            <a:off x="838200" y="1825625"/>
            <a:ext cx="10515600" cy="4751282"/>
          </a:xfrm>
        </p:spPr>
        <p:txBody>
          <a:bodyPr>
            <a:normAutofit fontScale="92500" lnSpcReduction="10000"/>
          </a:bodyPr>
          <a:lstStyle/>
          <a:p>
            <a:r>
              <a:rPr lang="en-US" dirty="0"/>
              <a:t>Easiest way to configure GitHub in your computer is to setup their Software Package and log in</a:t>
            </a:r>
          </a:p>
          <a:p>
            <a:r>
              <a:rPr lang="en-US" dirty="0"/>
              <a:t>Check Git version:</a:t>
            </a:r>
          </a:p>
          <a:p>
            <a:pPr lvl="1"/>
            <a:r>
              <a:rPr lang="en-US" dirty="0"/>
              <a:t>git --version	</a:t>
            </a:r>
          </a:p>
          <a:p>
            <a:r>
              <a:rPr lang="en-US" dirty="0"/>
              <a:t>Configure User:</a:t>
            </a:r>
          </a:p>
          <a:p>
            <a:pPr lvl="1"/>
            <a:r>
              <a:rPr lang="en-US" dirty="0"/>
              <a:t>git config --global user.name "John"</a:t>
            </a:r>
          </a:p>
          <a:p>
            <a:pPr lvl="1"/>
            <a:r>
              <a:rPr lang="en-US" dirty="0"/>
              <a:t>git config --global </a:t>
            </a:r>
            <a:r>
              <a:rPr lang="en-US" dirty="0" err="1"/>
              <a:t>user.email</a:t>
            </a:r>
            <a:r>
              <a:rPr lang="en-US" dirty="0"/>
              <a:t> "John@google.com" </a:t>
            </a:r>
          </a:p>
          <a:p>
            <a:r>
              <a:rPr lang="en-US" dirty="0"/>
              <a:t>Navigate to project folder</a:t>
            </a:r>
          </a:p>
          <a:p>
            <a:pPr lvl="1"/>
            <a:r>
              <a:rPr lang="en-US" dirty="0" err="1"/>
              <a:t>mkdir</a:t>
            </a:r>
            <a:r>
              <a:rPr lang="en-US" dirty="0"/>
              <a:t> </a:t>
            </a:r>
            <a:r>
              <a:rPr lang="en-US" dirty="0" err="1"/>
              <a:t>project_folder</a:t>
            </a:r>
            <a:endParaRPr lang="en-US" dirty="0"/>
          </a:p>
          <a:p>
            <a:pPr lvl="1"/>
            <a:r>
              <a:rPr lang="en-US" dirty="0"/>
              <a:t>cd </a:t>
            </a:r>
            <a:r>
              <a:rPr lang="en-US" dirty="0" err="1"/>
              <a:t>project_folder</a:t>
            </a:r>
            <a:endParaRPr lang="en-US" dirty="0"/>
          </a:p>
          <a:p>
            <a:r>
              <a:rPr lang="en-US" dirty="0"/>
              <a:t>Initialize Git</a:t>
            </a:r>
          </a:p>
          <a:p>
            <a:pPr lvl="1"/>
            <a:r>
              <a:rPr lang="en-US" dirty="0"/>
              <a:t>git </a:t>
            </a:r>
            <a:r>
              <a:rPr lang="en-US" dirty="0" err="1"/>
              <a:t>init</a:t>
            </a:r>
            <a:endParaRPr lang="en-US" dirty="0"/>
          </a:p>
          <a:p>
            <a:endParaRPr lang="en-US" dirty="0"/>
          </a:p>
        </p:txBody>
      </p:sp>
      <p:sp>
        <p:nvSpPr>
          <p:cNvPr id="4" name="Slide Number Placeholder 3">
            <a:extLst>
              <a:ext uri="{FF2B5EF4-FFF2-40B4-BE49-F238E27FC236}">
                <a16:creationId xmlns:a16="http://schemas.microsoft.com/office/drawing/2014/main" id="{58EF75DD-74F5-70E9-77A3-505E79FAD32D}"/>
              </a:ext>
            </a:extLst>
          </p:cNvPr>
          <p:cNvSpPr>
            <a:spLocks noGrp="1"/>
          </p:cNvSpPr>
          <p:nvPr>
            <p:ph type="sldNum" sz="quarter" idx="12"/>
          </p:nvPr>
        </p:nvSpPr>
        <p:spPr/>
        <p:txBody>
          <a:bodyPr/>
          <a:lstStyle/>
          <a:p>
            <a:fld id="{437E18E6-42A4-4B7B-9B7C-A4B58B802A57}" type="slidenum">
              <a:rPr lang="en-US" smtClean="0"/>
              <a:t>5</a:t>
            </a:fld>
            <a:endParaRPr lang="en-US"/>
          </a:p>
        </p:txBody>
      </p:sp>
    </p:spTree>
    <p:extLst>
      <p:ext uri="{BB962C8B-B14F-4D97-AF65-F5344CB8AC3E}">
        <p14:creationId xmlns:p14="http://schemas.microsoft.com/office/powerpoint/2010/main" val="4058477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DAEAD-82EC-E732-0EEF-15E9FABF3AB7}"/>
              </a:ext>
            </a:extLst>
          </p:cNvPr>
          <p:cNvSpPr>
            <a:spLocks noGrp="1"/>
          </p:cNvSpPr>
          <p:nvPr>
            <p:ph type="title"/>
          </p:nvPr>
        </p:nvSpPr>
        <p:spPr/>
        <p:txBody>
          <a:bodyPr/>
          <a:lstStyle/>
          <a:p>
            <a:r>
              <a:rPr lang="en-US" b="1" dirty="0"/>
              <a:t>Basic Git Commands</a:t>
            </a:r>
            <a:endParaRPr lang="en-US" dirty="0"/>
          </a:p>
        </p:txBody>
      </p:sp>
      <p:sp>
        <p:nvSpPr>
          <p:cNvPr id="3" name="Content Placeholder 2">
            <a:extLst>
              <a:ext uri="{FF2B5EF4-FFF2-40B4-BE49-F238E27FC236}">
                <a16:creationId xmlns:a16="http://schemas.microsoft.com/office/drawing/2014/main" id="{EB579BC2-6AA1-EB27-2602-7DA934FA39F6}"/>
              </a:ext>
            </a:extLst>
          </p:cNvPr>
          <p:cNvSpPr>
            <a:spLocks noGrp="1"/>
          </p:cNvSpPr>
          <p:nvPr>
            <p:ph idx="1"/>
          </p:nvPr>
        </p:nvSpPr>
        <p:spPr/>
        <p:txBody>
          <a:bodyPr>
            <a:normAutofit/>
          </a:bodyPr>
          <a:lstStyle/>
          <a:p>
            <a:r>
              <a:rPr lang="en-US" dirty="0"/>
              <a:t>You can create New Repository in your GitHub account</a:t>
            </a:r>
          </a:p>
          <a:p>
            <a:r>
              <a:rPr lang="en-US" dirty="0"/>
              <a:t>Configure the repository to be public or private</a:t>
            </a:r>
          </a:p>
          <a:p>
            <a:r>
              <a:rPr lang="en-US" dirty="0"/>
              <a:t>Add </a:t>
            </a:r>
            <a:r>
              <a:rPr lang="en-US" b="1" dirty="0"/>
              <a:t>readme</a:t>
            </a:r>
            <a:r>
              <a:rPr lang="en-US" dirty="0"/>
              <a:t> and </a:t>
            </a:r>
            <a:r>
              <a:rPr lang="en-US" b="1" dirty="0" err="1"/>
              <a:t>gitignore</a:t>
            </a:r>
            <a:r>
              <a:rPr lang="en-US" dirty="0"/>
              <a:t> file </a:t>
            </a:r>
          </a:p>
          <a:p>
            <a:r>
              <a:rPr lang="en-US" dirty="0"/>
              <a:t>The </a:t>
            </a:r>
            <a:r>
              <a:rPr lang="en-US" b="1" dirty="0"/>
              <a:t>readme</a:t>
            </a:r>
            <a:r>
              <a:rPr lang="en-US" dirty="0"/>
              <a:t> file should explain the details of your project</a:t>
            </a:r>
          </a:p>
          <a:p>
            <a:r>
              <a:rPr lang="en-US" dirty="0"/>
              <a:t>The </a:t>
            </a:r>
            <a:r>
              <a:rPr lang="en-US" b="1" dirty="0" err="1"/>
              <a:t>gitignore</a:t>
            </a:r>
            <a:r>
              <a:rPr lang="en-US" dirty="0"/>
              <a:t> file lists the files and directories that Git should ignore storing/keeping track of</a:t>
            </a:r>
          </a:p>
        </p:txBody>
      </p:sp>
      <p:sp>
        <p:nvSpPr>
          <p:cNvPr id="4" name="Slide Number Placeholder 3">
            <a:extLst>
              <a:ext uri="{FF2B5EF4-FFF2-40B4-BE49-F238E27FC236}">
                <a16:creationId xmlns:a16="http://schemas.microsoft.com/office/drawing/2014/main" id="{388A51B1-D345-9290-441A-E0A5E4894A9E}"/>
              </a:ext>
            </a:extLst>
          </p:cNvPr>
          <p:cNvSpPr>
            <a:spLocks noGrp="1"/>
          </p:cNvSpPr>
          <p:nvPr>
            <p:ph type="sldNum" sz="quarter" idx="12"/>
          </p:nvPr>
        </p:nvSpPr>
        <p:spPr/>
        <p:txBody>
          <a:bodyPr/>
          <a:lstStyle/>
          <a:p>
            <a:fld id="{437E18E6-42A4-4B7B-9B7C-A4B58B802A57}" type="slidenum">
              <a:rPr lang="en-US" smtClean="0"/>
              <a:t>6</a:t>
            </a:fld>
            <a:endParaRPr lang="en-US"/>
          </a:p>
        </p:txBody>
      </p:sp>
      <p:pic>
        <p:nvPicPr>
          <p:cNvPr id="6" name="Picture 5">
            <a:extLst>
              <a:ext uri="{FF2B5EF4-FFF2-40B4-BE49-F238E27FC236}">
                <a16:creationId xmlns:a16="http://schemas.microsoft.com/office/drawing/2014/main" id="{04F59DC5-1E44-9869-C2AD-E10150326E07}"/>
              </a:ext>
            </a:extLst>
          </p:cNvPr>
          <p:cNvPicPr>
            <a:picLocks noChangeAspect="1"/>
          </p:cNvPicPr>
          <p:nvPr/>
        </p:nvPicPr>
        <p:blipFill>
          <a:blip r:embed="rId2"/>
          <a:stretch>
            <a:fillRect/>
          </a:stretch>
        </p:blipFill>
        <p:spPr>
          <a:xfrm>
            <a:off x="9322253" y="872992"/>
            <a:ext cx="2114845" cy="1905266"/>
          </a:xfrm>
          <a:prstGeom prst="rect">
            <a:avLst/>
          </a:prstGeom>
        </p:spPr>
      </p:pic>
    </p:spTree>
    <p:extLst>
      <p:ext uri="{BB962C8B-B14F-4D97-AF65-F5344CB8AC3E}">
        <p14:creationId xmlns:p14="http://schemas.microsoft.com/office/powerpoint/2010/main" val="1113177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AB9BB-0DBF-6660-1DA9-3AD894F89893}"/>
              </a:ext>
            </a:extLst>
          </p:cNvPr>
          <p:cNvSpPr>
            <a:spLocks noGrp="1"/>
          </p:cNvSpPr>
          <p:nvPr>
            <p:ph type="title"/>
          </p:nvPr>
        </p:nvSpPr>
        <p:spPr/>
        <p:txBody>
          <a:bodyPr/>
          <a:lstStyle/>
          <a:p>
            <a:r>
              <a:rPr lang="en-US" b="1" dirty="0"/>
              <a:t>Pushing local change to Remote Repo</a:t>
            </a:r>
          </a:p>
        </p:txBody>
      </p:sp>
      <p:sp>
        <p:nvSpPr>
          <p:cNvPr id="3" name="Content Placeholder 2">
            <a:extLst>
              <a:ext uri="{FF2B5EF4-FFF2-40B4-BE49-F238E27FC236}">
                <a16:creationId xmlns:a16="http://schemas.microsoft.com/office/drawing/2014/main" id="{A5051A0A-D876-99E9-46AA-5417E12EB574}"/>
              </a:ext>
            </a:extLst>
          </p:cNvPr>
          <p:cNvSpPr>
            <a:spLocks noGrp="1"/>
          </p:cNvSpPr>
          <p:nvPr>
            <p:ph idx="1"/>
          </p:nvPr>
        </p:nvSpPr>
        <p:spPr>
          <a:xfrm>
            <a:off x="838200" y="1825625"/>
            <a:ext cx="10515600" cy="4895850"/>
          </a:xfrm>
        </p:spPr>
        <p:txBody>
          <a:bodyPr>
            <a:normAutofit fontScale="92500" lnSpcReduction="10000"/>
          </a:bodyPr>
          <a:lstStyle/>
          <a:p>
            <a:r>
              <a:rPr lang="en-US" dirty="0"/>
              <a:t>Add remote connection/origin</a:t>
            </a:r>
          </a:p>
          <a:p>
            <a:pPr lvl="1"/>
            <a:r>
              <a:rPr lang="en-US" dirty="0"/>
              <a:t>Syntax: </a:t>
            </a:r>
            <a:r>
              <a:rPr lang="en-US" b="1" dirty="0"/>
              <a:t>git remote add origin URL</a:t>
            </a:r>
          </a:p>
          <a:p>
            <a:pPr lvl="1"/>
            <a:r>
              <a:rPr lang="en-US" dirty="0"/>
              <a:t>Example: git remote add origin https://github.com/john/hello-world.git </a:t>
            </a:r>
          </a:p>
          <a:p>
            <a:r>
              <a:rPr lang="en-US" dirty="0"/>
              <a:t>Check local status</a:t>
            </a:r>
          </a:p>
          <a:p>
            <a:pPr lvl="1"/>
            <a:r>
              <a:rPr lang="en-US" b="1" dirty="0"/>
              <a:t>git status</a:t>
            </a:r>
          </a:p>
          <a:p>
            <a:r>
              <a:rPr lang="en-US" dirty="0"/>
              <a:t>Stage all changes</a:t>
            </a:r>
          </a:p>
          <a:p>
            <a:pPr lvl="1"/>
            <a:r>
              <a:rPr lang="en-US" b="1" dirty="0"/>
              <a:t>git add –all</a:t>
            </a:r>
          </a:p>
          <a:p>
            <a:r>
              <a:rPr lang="en-US" dirty="0"/>
              <a:t>Commit changes</a:t>
            </a:r>
          </a:p>
          <a:p>
            <a:pPr lvl="1"/>
            <a:r>
              <a:rPr lang="en-US" dirty="0"/>
              <a:t>Syntax: </a:t>
            </a:r>
            <a:r>
              <a:rPr lang="en-US" b="1" dirty="0"/>
              <a:t>git commit –m “commit message”</a:t>
            </a:r>
          </a:p>
          <a:p>
            <a:pPr lvl="1"/>
            <a:r>
              <a:rPr lang="en-US" dirty="0"/>
              <a:t>Example: git commit –m “Added index file”</a:t>
            </a:r>
          </a:p>
          <a:p>
            <a:r>
              <a:rPr lang="en-US" dirty="0"/>
              <a:t>Push changes</a:t>
            </a:r>
          </a:p>
          <a:p>
            <a:pPr lvl="1"/>
            <a:r>
              <a:rPr lang="en-US" b="1" dirty="0"/>
              <a:t>git push origin</a:t>
            </a:r>
          </a:p>
        </p:txBody>
      </p:sp>
      <p:sp>
        <p:nvSpPr>
          <p:cNvPr id="4" name="Slide Number Placeholder 3">
            <a:extLst>
              <a:ext uri="{FF2B5EF4-FFF2-40B4-BE49-F238E27FC236}">
                <a16:creationId xmlns:a16="http://schemas.microsoft.com/office/drawing/2014/main" id="{3CA8CD5A-877C-9D66-F656-5D55A12B3505}"/>
              </a:ext>
            </a:extLst>
          </p:cNvPr>
          <p:cNvSpPr>
            <a:spLocks noGrp="1"/>
          </p:cNvSpPr>
          <p:nvPr>
            <p:ph type="sldNum" sz="quarter" idx="12"/>
          </p:nvPr>
        </p:nvSpPr>
        <p:spPr/>
        <p:txBody>
          <a:bodyPr/>
          <a:lstStyle/>
          <a:p>
            <a:fld id="{437E18E6-42A4-4B7B-9B7C-A4B58B802A57}" type="slidenum">
              <a:rPr lang="en-US" smtClean="0"/>
              <a:t>7</a:t>
            </a:fld>
            <a:endParaRPr lang="en-US"/>
          </a:p>
        </p:txBody>
      </p:sp>
    </p:spTree>
    <p:extLst>
      <p:ext uri="{BB962C8B-B14F-4D97-AF65-F5344CB8AC3E}">
        <p14:creationId xmlns:p14="http://schemas.microsoft.com/office/powerpoint/2010/main" val="3750916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03086-0654-049A-8C80-61816017166A}"/>
              </a:ext>
            </a:extLst>
          </p:cNvPr>
          <p:cNvSpPr>
            <a:spLocks noGrp="1"/>
          </p:cNvSpPr>
          <p:nvPr>
            <p:ph type="title"/>
          </p:nvPr>
        </p:nvSpPr>
        <p:spPr>
          <a:xfrm>
            <a:off x="838200" y="365125"/>
            <a:ext cx="4709160" cy="1325563"/>
          </a:xfrm>
        </p:spPr>
        <p:txBody>
          <a:bodyPr/>
          <a:lstStyle/>
          <a:p>
            <a:r>
              <a:rPr lang="en-US" b="1" dirty="0"/>
              <a:t>Git Branches</a:t>
            </a:r>
          </a:p>
        </p:txBody>
      </p:sp>
      <p:sp>
        <p:nvSpPr>
          <p:cNvPr id="3" name="Content Placeholder 2">
            <a:extLst>
              <a:ext uri="{FF2B5EF4-FFF2-40B4-BE49-F238E27FC236}">
                <a16:creationId xmlns:a16="http://schemas.microsoft.com/office/drawing/2014/main" id="{7D943A8D-BCC6-7D35-F214-4ABEEE676ACA}"/>
              </a:ext>
            </a:extLst>
          </p:cNvPr>
          <p:cNvSpPr>
            <a:spLocks noGrp="1"/>
          </p:cNvSpPr>
          <p:nvPr>
            <p:ph idx="1"/>
          </p:nvPr>
        </p:nvSpPr>
        <p:spPr>
          <a:xfrm>
            <a:off x="838200" y="1690688"/>
            <a:ext cx="4912360" cy="4486275"/>
          </a:xfrm>
        </p:spPr>
        <p:txBody>
          <a:bodyPr>
            <a:normAutofit lnSpcReduction="10000"/>
          </a:bodyPr>
          <a:lstStyle/>
          <a:p>
            <a:pPr algn="just"/>
            <a:r>
              <a:rPr lang="en-US" dirty="0"/>
              <a:t>Branches allow you to work on different parts of a project without impacting the main branch.</a:t>
            </a:r>
          </a:p>
          <a:p>
            <a:pPr algn="just"/>
            <a:r>
              <a:rPr lang="en-US" dirty="0"/>
              <a:t>When the work is complete, a branch can be merged with the main project.</a:t>
            </a:r>
          </a:p>
          <a:p>
            <a:pPr algn="just"/>
            <a:r>
              <a:rPr lang="en-US" dirty="0"/>
              <a:t>You can even switch between branches and work on different projects without them interfering with each other.</a:t>
            </a:r>
          </a:p>
        </p:txBody>
      </p:sp>
      <p:sp>
        <p:nvSpPr>
          <p:cNvPr id="4" name="Slide Number Placeholder 3">
            <a:extLst>
              <a:ext uri="{FF2B5EF4-FFF2-40B4-BE49-F238E27FC236}">
                <a16:creationId xmlns:a16="http://schemas.microsoft.com/office/drawing/2014/main" id="{738047CC-C46B-F227-609B-4E6A1DD1BDF3}"/>
              </a:ext>
            </a:extLst>
          </p:cNvPr>
          <p:cNvSpPr>
            <a:spLocks noGrp="1"/>
          </p:cNvSpPr>
          <p:nvPr>
            <p:ph type="sldNum" sz="quarter" idx="12"/>
          </p:nvPr>
        </p:nvSpPr>
        <p:spPr/>
        <p:txBody>
          <a:bodyPr/>
          <a:lstStyle/>
          <a:p>
            <a:fld id="{437E18E6-42A4-4B7B-9B7C-A4B58B802A57}" type="slidenum">
              <a:rPr lang="en-US" smtClean="0"/>
              <a:t>8</a:t>
            </a:fld>
            <a:endParaRPr lang="en-US"/>
          </a:p>
        </p:txBody>
      </p:sp>
      <p:pic>
        <p:nvPicPr>
          <p:cNvPr id="8" name="Picture 7" descr="A diagram of a diagram&#10;&#10;Description automatically generated">
            <a:extLst>
              <a:ext uri="{FF2B5EF4-FFF2-40B4-BE49-F238E27FC236}">
                <a16:creationId xmlns:a16="http://schemas.microsoft.com/office/drawing/2014/main" id="{000E83D3-466F-F569-07DD-D027AE9F2A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4108" y="2206328"/>
            <a:ext cx="6096000" cy="2445344"/>
          </a:xfrm>
          <a:prstGeom prst="rect">
            <a:avLst/>
          </a:prstGeom>
        </p:spPr>
      </p:pic>
    </p:spTree>
    <p:extLst>
      <p:ext uri="{BB962C8B-B14F-4D97-AF65-F5344CB8AC3E}">
        <p14:creationId xmlns:p14="http://schemas.microsoft.com/office/powerpoint/2010/main" val="935670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76581-4164-9B25-DF12-DF9BC95E5A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A63B64-E815-8D70-2733-812B5599DE9D}"/>
              </a:ext>
            </a:extLst>
          </p:cNvPr>
          <p:cNvSpPr>
            <a:spLocks noGrp="1"/>
          </p:cNvSpPr>
          <p:nvPr>
            <p:ph type="title"/>
          </p:nvPr>
        </p:nvSpPr>
        <p:spPr>
          <a:xfrm>
            <a:off x="838200" y="365125"/>
            <a:ext cx="4709160" cy="1325563"/>
          </a:xfrm>
        </p:spPr>
        <p:txBody>
          <a:bodyPr/>
          <a:lstStyle/>
          <a:p>
            <a:r>
              <a:rPr lang="en-US" b="1" dirty="0"/>
              <a:t>Git Branches</a:t>
            </a:r>
          </a:p>
        </p:txBody>
      </p:sp>
      <p:sp>
        <p:nvSpPr>
          <p:cNvPr id="3" name="Content Placeholder 2">
            <a:extLst>
              <a:ext uri="{FF2B5EF4-FFF2-40B4-BE49-F238E27FC236}">
                <a16:creationId xmlns:a16="http://schemas.microsoft.com/office/drawing/2014/main" id="{DD8EAE48-33E3-C46E-A06C-FC807FE77D38}"/>
              </a:ext>
            </a:extLst>
          </p:cNvPr>
          <p:cNvSpPr>
            <a:spLocks noGrp="1"/>
          </p:cNvSpPr>
          <p:nvPr>
            <p:ph idx="1"/>
          </p:nvPr>
        </p:nvSpPr>
        <p:spPr>
          <a:xfrm>
            <a:off x="838200" y="1690688"/>
            <a:ext cx="10601960" cy="4486275"/>
          </a:xfrm>
        </p:spPr>
        <p:txBody>
          <a:bodyPr>
            <a:normAutofit lnSpcReduction="10000"/>
          </a:bodyPr>
          <a:lstStyle/>
          <a:p>
            <a:r>
              <a:rPr lang="en-US" dirty="0"/>
              <a:t>List branches:</a:t>
            </a:r>
          </a:p>
          <a:p>
            <a:pPr lvl="1"/>
            <a:r>
              <a:rPr lang="en-US" b="1" dirty="0"/>
              <a:t>git branch</a:t>
            </a:r>
          </a:p>
          <a:p>
            <a:r>
              <a:rPr lang="en-US" dirty="0"/>
              <a:t>Create new branch</a:t>
            </a:r>
          </a:p>
          <a:p>
            <a:pPr lvl="1"/>
            <a:r>
              <a:rPr lang="en-US" b="1" dirty="0"/>
              <a:t>git branch &lt;</a:t>
            </a:r>
            <a:r>
              <a:rPr lang="en-US" b="1" dirty="0" err="1"/>
              <a:t>branch_name</a:t>
            </a:r>
            <a:r>
              <a:rPr lang="en-US" b="1" dirty="0"/>
              <a:t>&gt;</a:t>
            </a:r>
          </a:p>
          <a:p>
            <a:pPr lvl="1"/>
            <a:r>
              <a:rPr lang="en-US" dirty="0"/>
              <a:t>Example: git branch feature/homepage</a:t>
            </a:r>
          </a:p>
          <a:p>
            <a:r>
              <a:rPr lang="en-US" dirty="0"/>
              <a:t>Switch branch</a:t>
            </a:r>
          </a:p>
          <a:p>
            <a:pPr lvl="1"/>
            <a:r>
              <a:rPr lang="en-US" b="1" dirty="0"/>
              <a:t>git checkout &lt;</a:t>
            </a:r>
            <a:r>
              <a:rPr lang="en-US" b="1" dirty="0" err="1"/>
              <a:t>branch_name</a:t>
            </a:r>
            <a:r>
              <a:rPr lang="en-US" b="1" dirty="0"/>
              <a:t>&gt;</a:t>
            </a:r>
          </a:p>
          <a:p>
            <a:pPr lvl="1"/>
            <a:r>
              <a:rPr lang="en-US" dirty="0"/>
              <a:t>Example: git checkout feature/homepage</a:t>
            </a:r>
          </a:p>
          <a:p>
            <a:r>
              <a:rPr lang="en-US" dirty="0"/>
              <a:t>Create and switch</a:t>
            </a:r>
          </a:p>
          <a:p>
            <a:pPr lvl="1"/>
            <a:r>
              <a:rPr lang="en-US" b="1" dirty="0"/>
              <a:t>git checkout –b &lt;</a:t>
            </a:r>
            <a:r>
              <a:rPr lang="en-US" b="1" dirty="0" err="1"/>
              <a:t>branch_name</a:t>
            </a:r>
            <a:r>
              <a:rPr lang="en-US" b="1" dirty="0"/>
              <a:t>&gt;</a:t>
            </a:r>
          </a:p>
          <a:p>
            <a:pPr lvl="1"/>
            <a:r>
              <a:rPr lang="en-US" dirty="0"/>
              <a:t>Example: git checkout –b feature/homepage</a:t>
            </a:r>
          </a:p>
          <a:p>
            <a:endParaRPr lang="en-US" dirty="0"/>
          </a:p>
          <a:p>
            <a:pPr lvl="1"/>
            <a:endParaRPr lang="en-US" dirty="0"/>
          </a:p>
        </p:txBody>
      </p:sp>
      <p:sp>
        <p:nvSpPr>
          <p:cNvPr id="4" name="Slide Number Placeholder 3">
            <a:extLst>
              <a:ext uri="{FF2B5EF4-FFF2-40B4-BE49-F238E27FC236}">
                <a16:creationId xmlns:a16="http://schemas.microsoft.com/office/drawing/2014/main" id="{6E6D16B8-00E6-A434-FBFD-D833716ADC5B}"/>
              </a:ext>
            </a:extLst>
          </p:cNvPr>
          <p:cNvSpPr>
            <a:spLocks noGrp="1"/>
          </p:cNvSpPr>
          <p:nvPr>
            <p:ph type="sldNum" sz="quarter" idx="12"/>
          </p:nvPr>
        </p:nvSpPr>
        <p:spPr/>
        <p:txBody>
          <a:bodyPr/>
          <a:lstStyle/>
          <a:p>
            <a:fld id="{437E18E6-42A4-4B7B-9B7C-A4B58B802A57}" type="slidenum">
              <a:rPr lang="en-US" smtClean="0"/>
              <a:t>9</a:t>
            </a:fld>
            <a:endParaRPr lang="en-US"/>
          </a:p>
        </p:txBody>
      </p:sp>
      <p:pic>
        <p:nvPicPr>
          <p:cNvPr id="8" name="Picture 7" descr="A diagram of a diagram&#10;&#10;Description automatically generated">
            <a:extLst>
              <a:ext uri="{FF2B5EF4-FFF2-40B4-BE49-F238E27FC236}">
                <a16:creationId xmlns:a16="http://schemas.microsoft.com/office/drawing/2014/main" id="{0CD39722-3EE3-6A7F-A54A-ABEF8B660C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4108" y="681037"/>
            <a:ext cx="6096000" cy="2445344"/>
          </a:xfrm>
          <a:prstGeom prst="rect">
            <a:avLst/>
          </a:prstGeom>
        </p:spPr>
      </p:pic>
    </p:spTree>
    <p:extLst>
      <p:ext uri="{BB962C8B-B14F-4D97-AF65-F5344CB8AC3E}">
        <p14:creationId xmlns:p14="http://schemas.microsoft.com/office/powerpoint/2010/main" val="3993460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19276</TotalTime>
  <Words>2726</Words>
  <Application>Microsoft Office PowerPoint</Application>
  <PresentationFormat>Widescreen</PresentationFormat>
  <Paragraphs>432</Paragraphs>
  <Slides>37</Slides>
  <Notes>0</Notes>
  <HiddenSlides>0</HiddenSlides>
  <MMClips>5</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Aptos Narrow</vt:lpstr>
      <vt:lpstr>Arial</vt:lpstr>
      <vt:lpstr>Calibri</vt:lpstr>
      <vt:lpstr>Calibri Light</vt:lpstr>
      <vt:lpstr>Consolas</vt:lpstr>
      <vt:lpstr>Office Theme</vt:lpstr>
      <vt:lpstr>CSCI 6030: Frontend Web Application Development</vt:lpstr>
      <vt:lpstr>Version Control and Git</vt:lpstr>
      <vt:lpstr>Git and GitHub</vt:lpstr>
      <vt:lpstr>GitHub Setup and Basic Git Commands</vt:lpstr>
      <vt:lpstr>GitHub Setup and Basic Git Commands</vt:lpstr>
      <vt:lpstr>Basic Git Commands</vt:lpstr>
      <vt:lpstr>Pushing local change to Remote Repo</vt:lpstr>
      <vt:lpstr>Git Branches</vt:lpstr>
      <vt:lpstr>Git Branches</vt:lpstr>
      <vt:lpstr>Git Branches</vt:lpstr>
      <vt:lpstr>Git Branches</vt:lpstr>
      <vt:lpstr>Common Git Commands</vt:lpstr>
      <vt:lpstr>Common Git Commands</vt:lpstr>
      <vt:lpstr>Common Git Commands</vt:lpstr>
      <vt:lpstr>Commands &amp; Tutorials</vt:lpstr>
      <vt:lpstr>Task 6: GitHub Repository Due: Friday, February 7, 2025</vt:lpstr>
      <vt:lpstr>JavaScript with HTML</vt:lpstr>
      <vt:lpstr>Calculator with JS</vt:lpstr>
      <vt:lpstr>Events</vt:lpstr>
      <vt:lpstr>Events</vt:lpstr>
      <vt:lpstr>Which event are we using here?</vt:lpstr>
      <vt:lpstr>Which event are we using here?</vt:lpstr>
      <vt:lpstr>Event Examples</vt:lpstr>
      <vt:lpstr>JavaScript Arithmetic Operators</vt:lpstr>
      <vt:lpstr>JavaScript Assignment Operators</vt:lpstr>
      <vt:lpstr>Bitwise Assignment Operators</vt:lpstr>
      <vt:lpstr>Logical Assignment Operators</vt:lpstr>
      <vt:lpstr>JavaScript Data Types</vt:lpstr>
      <vt:lpstr>Console Output – Let’s Code</vt:lpstr>
      <vt:lpstr>Console Output – Let’s Code</vt:lpstr>
      <vt:lpstr>Strings</vt:lpstr>
      <vt:lpstr>String Concatenation </vt:lpstr>
      <vt:lpstr>String Methods</vt:lpstr>
      <vt:lpstr>String Method Examples</vt:lpstr>
      <vt:lpstr>String Methods – More Examples</vt:lpstr>
      <vt:lpstr>Escape Characters</vt:lpstr>
      <vt:lpstr>Escape Characters in JS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6040: Backend Web Application Development</dc:title>
  <dc:creator>Sheik Anik</dc:creator>
  <cp:lastModifiedBy>Anik, Sheik Murad Hassan</cp:lastModifiedBy>
  <cp:revision>259</cp:revision>
  <cp:lastPrinted>2024-10-01T07:10:48Z</cp:lastPrinted>
  <dcterms:created xsi:type="dcterms:W3CDTF">2024-10-01T00:42:08Z</dcterms:created>
  <dcterms:modified xsi:type="dcterms:W3CDTF">2025-02-03T05:01:56Z</dcterms:modified>
</cp:coreProperties>
</file>