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69" r:id="rId6"/>
    <p:sldId id="274" r:id="rId7"/>
    <p:sldId id="259" r:id="rId8"/>
    <p:sldId id="264" r:id="rId9"/>
    <p:sldId id="260" r:id="rId10"/>
    <p:sldId id="261" r:id="rId11"/>
    <p:sldId id="263" r:id="rId12"/>
    <p:sldId id="271" r:id="rId13"/>
    <p:sldId id="265" r:id="rId14"/>
    <p:sldId id="266" r:id="rId15"/>
    <p:sldId id="262" r:id="rId16"/>
    <p:sldId id="267" r:id="rId17"/>
    <p:sldId id="268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wis, Abraham A" initials="LAA" lastIdx="2" clrIdx="0">
    <p:extLst>
      <p:ext uri="{19B8F6BF-5375-455C-9EA6-DF929625EA0E}">
        <p15:presenceInfo xmlns:p15="http://schemas.microsoft.com/office/powerpoint/2012/main" userId="Lewis, Abraham 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1T05:02:29.256" idx="2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9T11:59:28.140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8D71DC-2D43-4AD4-B161-A6B65C555BA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6D2340-AD86-4375-B61B-5714CEAC7BDC}">
      <dgm:prSet/>
      <dgm:spPr/>
      <dgm:t>
        <a:bodyPr/>
        <a:lstStyle/>
        <a:p>
          <a:r>
            <a:rPr lang="en-US"/>
            <a:t>1. Dealt with Na’s under 2000 and dropped irrelevant columns</a:t>
          </a:r>
        </a:p>
      </dgm:t>
    </dgm:pt>
    <dgm:pt modelId="{BA30D22B-76EF-4908-AC22-961BC94B65AE}" type="parTrans" cxnId="{98206582-F292-42CA-8A1B-75E9FC84115A}">
      <dgm:prSet/>
      <dgm:spPr/>
      <dgm:t>
        <a:bodyPr/>
        <a:lstStyle/>
        <a:p>
          <a:endParaRPr lang="en-US"/>
        </a:p>
      </dgm:t>
    </dgm:pt>
    <dgm:pt modelId="{8A9384B0-E896-4466-8A2A-F0D9682798AE}" type="sibTrans" cxnId="{98206582-F292-42CA-8A1B-75E9FC84115A}">
      <dgm:prSet/>
      <dgm:spPr/>
      <dgm:t>
        <a:bodyPr/>
        <a:lstStyle/>
        <a:p>
          <a:endParaRPr lang="en-US"/>
        </a:p>
      </dgm:t>
    </dgm:pt>
    <dgm:pt modelId="{07CEC39B-53F2-40AA-9492-25C5827EE1F0}">
      <dgm:prSet/>
      <dgm:spPr/>
      <dgm:t>
        <a:bodyPr/>
        <a:lstStyle/>
        <a:p>
          <a:r>
            <a:rPr lang="en-US"/>
            <a:t>2. Changed the city to match the Zip of a permits area. This mostly affected permits in Rockville to Deerwood.</a:t>
          </a:r>
        </a:p>
      </dgm:t>
    </dgm:pt>
    <dgm:pt modelId="{3A126480-3F7C-4DF5-ADA7-B86B2D2EFBE2}" type="parTrans" cxnId="{25862442-CFA8-43E3-8A53-F3CAA97A1213}">
      <dgm:prSet/>
      <dgm:spPr/>
      <dgm:t>
        <a:bodyPr/>
        <a:lstStyle/>
        <a:p>
          <a:endParaRPr lang="en-US"/>
        </a:p>
      </dgm:t>
    </dgm:pt>
    <dgm:pt modelId="{DC95C4C5-A24D-42A8-9AFF-3313D2F399CD}" type="sibTrans" cxnId="{25862442-CFA8-43E3-8A53-F3CAA97A1213}">
      <dgm:prSet/>
      <dgm:spPr/>
      <dgm:t>
        <a:bodyPr/>
        <a:lstStyle/>
        <a:p>
          <a:endParaRPr lang="en-US"/>
        </a:p>
      </dgm:t>
    </dgm:pt>
    <dgm:pt modelId="{36DDCC0C-2BA4-4F10-8B60-5FAF64CCBC59}">
      <dgm:prSet/>
      <dgm:spPr/>
      <dgm:t>
        <a:bodyPr/>
        <a:lstStyle/>
        <a:p>
          <a:r>
            <a:rPr lang="en-US"/>
            <a:t>3. Made the data frame’s y/m/d data date time</a:t>
          </a:r>
        </a:p>
      </dgm:t>
    </dgm:pt>
    <dgm:pt modelId="{68EA4C5A-8C81-46C5-95A6-7D395E50EB48}" type="parTrans" cxnId="{E2F20AC3-68C9-41AC-A9D4-80DDE1128B63}">
      <dgm:prSet/>
      <dgm:spPr/>
      <dgm:t>
        <a:bodyPr/>
        <a:lstStyle/>
        <a:p>
          <a:endParaRPr lang="en-US"/>
        </a:p>
      </dgm:t>
    </dgm:pt>
    <dgm:pt modelId="{35ECBD13-3410-4128-8235-C58E74340AF1}" type="sibTrans" cxnId="{E2F20AC3-68C9-41AC-A9D4-80DDE1128B63}">
      <dgm:prSet/>
      <dgm:spPr/>
      <dgm:t>
        <a:bodyPr/>
        <a:lstStyle/>
        <a:p>
          <a:endParaRPr lang="en-US"/>
        </a:p>
      </dgm:t>
    </dgm:pt>
    <dgm:pt modelId="{A9648AAD-8121-4385-9E86-E89F3FA3357E}">
      <dgm:prSet/>
      <dgm:spPr/>
      <dgm:t>
        <a:bodyPr/>
        <a:lstStyle/>
        <a:p>
          <a:r>
            <a:rPr lang="en-US"/>
            <a:t>4. Made bins for variables such as value and area </a:t>
          </a:r>
        </a:p>
      </dgm:t>
    </dgm:pt>
    <dgm:pt modelId="{D9725B11-B746-4B92-A4B2-344F14753335}" type="parTrans" cxnId="{91667564-E6C7-42DD-98C6-F5C5C6BBA254}">
      <dgm:prSet/>
      <dgm:spPr/>
      <dgm:t>
        <a:bodyPr/>
        <a:lstStyle/>
        <a:p>
          <a:endParaRPr lang="en-US"/>
        </a:p>
      </dgm:t>
    </dgm:pt>
    <dgm:pt modelId="{B64EB396-D397-4099-8E09-2A22FBB2A0BF}" type="sibTrans" cxnId="{91667564-E6C7-42DD-98C6-F5C5C6BBA254}">
      <dgm:prSet/>
      <dgm:spPr/>
      <dgm:t>
        <a:bodyPr/>
        <a:lstStyle/>
        <a:p>
          <a:endParaRPr lang="en-US"/>
        </a:p>
      </dgm:t>
    </dgm:pt>
    <dgm:pt modelId="{854F72EE-08E5-4124-BFDB-AB137D6E8CD0}">
      <dgm:prSet/>
      <dgm:spPr/>
      <dgm:t>
        <a:bodyPr/>
        <a:lstStyle/>
        <a:p>
          <a:r>
            <a:rPr lang="en-US"/>
            <a:t>5. Made new columns for variables like value and area and the geolocation data</a:t>
          </a:r>
        </a:p>
      </dgm:t>
    </dgm:pt>
    <dgm:pt modelId="{1A526117-9A98-4190-A665-B963AF706027}" type="parTrans" cxnId="{240A710C-17F7-43F7-A644-7BCF19BA3DEC}">
      <dgm:prSet/>
      <dgm:spPr/>
      <dgm:t>
        <a:bodyPr/>
        <a:lstStyle/>
        <a:p>
          <a:endParaRPr lang="en-US"/>
        </a:p>
      </dgm:t>
    </dgm:pt>
    <dgm:pt modelId="{28CBFFD5-292B-4658-B70A-43790A850636}" type="sibTrans" cxnId="{240A710C-17F7-43F7-A644-7BCF19BA3DEC}">
      <dgm:prSet/>
      <dgm:spPr/>
      <dgm:t>
        <a:bodyPr/>
        <a:lstStyle/>
        <a:p>
          <a:endParaRPr lang="en-US"/>
        </a:p>
      </dgm:t>
    </dgm:pt>
    <dgm:pt modelId="{0E920717-409D-427B-A4DA-69C76337CE60}" type="pres">
      <dgm:prSet presAssocID="{768D71DC-2D43-4AD4-B161-A6B65C555BA2}" presName="linear" presStyleCnt="0">
        <dgm:presLayoutVars>
          <dgm:animLvl val="lvl"/>
          <dgm:resizeHandles val="exact"/>
        </dgm:presLayoutVars>
      </dgm:prSet>
      <dgm:spPr/>
    </dgm:pt>
    <dgm:pt modelId="{2B26D2E1-7C11-4B9D-AD98-65FA87F4F212}" type="pres">
      <dgm:prSet presAssocID="{BB6D2340-AD86-4375-B61B-5714CEAC7BD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E987D8B-DB1F-44CB-8FDA-7046EC5D6B48}" type="pres">
      <dgm:prSet presAssocID="{8A9384B0-E896-4466-8A2A-F0D9682798AE}" presName="spacer" presStyleCnt="0"/>
      <dgm:spPr/>
    </dgm:pt>
    <dgm:pt modelId="{0B0ABECD-DD25-432B-96BC-B961095687C5}" type="pres">
      <dgm:prSet presAssocID="{07CEC39B-53F2-40AA-9492-25C5827EE1F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4C266F0-EF9C-4228-896E-9F6550069C00}" type="pres">
      <dgm:prSet presAssocID="{DC95C4C5-A24D-42A8-9AFF-3313D2F399CD}" presName="spacer" presStyleCnt="0"/>
      <dgm:spPr/>
    </dgm:pt>
    <dgm:pt modelId="{43CEC84F-2A9E-4C8B-90AB-FD2002C7C9FA}" type="pres">
      <dgm:prSet presAssocID="{36DDCC0C-2BA4-4F10-8B60-5FAF64CCBC5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12623B6-9E06-407D-95C2-09EEE6E2ECDE}" type="pres">
      <dgm:prSet presAssocID="{35ECBD13-3410-4128-8235-C58E74340AF1}" presName="spacer" presStyleCnt="0"/>
      <dgm:spPr/>
    </dgm:pt>
    <dgm:pt modelId="{0C94945A-2E17-4D5A-9FF9-7454B2CDDCE8}" type="pres">
      <dgm:prSet presAssocID="{A9648AAD-8121-4385-9E86-E89F3FA3357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091A258-3D8C-4368-8740-8C7F818E4ABF}" type="pres">
      <dgm:prSet presAssocID="{B64EB396-D397-4099-8E09-2A22FBB2A0BF}" presName="spacer" presStyleCnt="0"/>
      <dgm:spPr/>
    </dgm:pt>
    <dgm:pt modelId="{16815857-5A07-4D90-8A86-FF37C56B107E}" type="pres">
      <dgm:prSet presAssocID="{854F72EE-08E5-4124-BFDB-AB137D6E8CD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1C8CF03-04B3-4C75-A1AF-2DF8E13AB616}" type="presOf" srcId="{768D71DC-2D43-4AD4-B161-A6B65C555BA2}" destId="{0E920717-409D-427B-A4DA-69C76337CE60}" srcOrd="0" destOrd="0" presId="urn:microsoft.com/office/officeart/2005/8/layout/vList2"/>
    <dgm:cxn modelId="{240A710C-17F7-43F7-A644-7BCF19BA3DEC}" srcId="{768D71DC-2D43-4AD4-B161-A6B65C555BA2}" destId="{854F72EE-08E5-4124-BFDB-AB137D6E8CD0}" srcOrd="4" destOrd="0" parTransId="{1A526117-9A98-4190-A665-B963AF706027}" sibTransId="{28CBFFD5-292B-4658-B70A-43790A850636}"/>
    <dgm:cxn modelId="{9056531C-1121-4840-A24E-19B7A0847CAE}" type="presOf" srcId="{36DDCC0C-2BA4-4F10-8B60-5FAF64CCBC59}" destId="{43CEC84F-2A9E-4C8B-90AB-FD2002C7C9FA}" srcOrd="0" destOrd="0" presId="urn:microsoft.com/office/officeart/2005/8/layout/vList2"/>
    <dgm:cxn modelId="{25862442-CFA8-43E3-8A53-F3CAA97A1213}" srcId="{768D71DC-2D43-4AD4-B161-A6B65C555BA2}" destId="{07CEC39B-53F2-40AA-9492-25C5827EE1F0}" srcOrd="1" destOrd="0" parTransId="{3A126480-3F7C-4DF5-ADA7-B86B2D2EFBE2}" sibTransId="{DC95C4C5-A24D-42A8-9AFF-3313D2F399CD}"/>
    <dgm:cxn modelId="{91667564-E6C7-42DD-98C6-F5C5C6BBA254}" srcId="{768D71DC-2D43-4AD4-B161-A6B65C555BA2}" destId="{A9648AAD-8121-4385-9E86-E89F3FA3357E}" srcOrd="3" destOrd="0" parTransId="{D9725B11-B746-4B92-A4B2-344F14753335}" sibTransId="{B64EB396-D397-4099-8E09-2A22FBB2A0BF}"/>
    <dgm:cxn modelId="{B871FA52-6440-4A25-A178-850D8F75BD63}" type="presOf" srcId="{A9648AAD-8121-4385-9E86-E89F3FA3357E}" destId="{0C94945A-2E17-4D5A-9FF9-7454B2CDDCE8}" srcOrd="0" destOrd="0" presId="urn:microsoft.com/office/officeart/2005/8/layout/vList2"/>
    <dgm:cxn modelId="{98206582-F292-42CA-8A1B-75E9FC84115A}" srcId="{768D71DC-2D43-4AD4-B161-A6B65C555BA2}" destId="{BB6D2340-AD86-4375-B61B-5714CEAC7BDC}" srcOrd="0" destOrd="0" parTransId="{BA30D22B-76EF-4908-AC22-961BC94B65AE}" sibTransId="{8A9384B0-E896-4466-8A2A-F0D9682798AE}"/>
    <dgm:cxn modelId="{1B5F3394-2592-441F-8C8A-0EB030DFBF69}" type="presOf" srcId="{07CEC39B-53F2-40AA-9492-25C5827EE1F0}" destId="{0B0ABECD-DD25-432B-96BC-B961095687C5}" srcOrd="0" destOrd="0" presId="urn:microsoft.com/office/officeart/2005/8/layout/vList2"/>
    <dgm:cxn modelId="{2864BC95-97F6-43F3-AC3D-84622EDABDE5}" type="presOf" srcId="{854F72EE-08E5-4124-BFDB-AB137D6E8CD0}" destId="{16815857-5A07-4D90-8A86-FF37C56B107E}" srcOrd="0" destOrd="0" presId="urn:microsoft.com/office/officeart/2005/8/layout/vList2"/>
    <dgm:cxn modelId="{0E48D1B7-0FE2-41AD-B346-0EB7364C6CBC}" type="presOf" srcId="{BB6D2340-AD86-4375-B61B-5714CEAC7BDC}" destId="{2B26D2E1-7C11-4B9D-AD98-65FA87F4F212}" srcOrd="0" destOrd="0" presId="urn:microsoft.com/office/officeart/2005/8/layout/vList2"/>
    <dgm:cxn modelId="{E2F20AC3-68C9-41AC-A9D4-80DDE1128B63}" srcId="{768D71DC-2D43-4AD4-B161-A6B65C555BA2}" destId="{36DDCC0C-2BA4-4F10-8B60-5FAF64CCBC59}" srcOrd="2" destOrd="0" parTransId="{68EA4C5A-8C81-46C5-95A6-7D395E50EB48}" sibTransId="{35ECBD13-3410-4128-8235-C58E74340AF1}"/>
    <dgm:cxn modelId="{DC21D624-79A5-4E43-9C03-E280EE3AB0A5}" type="presParOf" srcId="{0E920717-409D-427B-A4DA-69C76337CE60}" destId="{2B26D2E1-7C11-4B9D-AD98-65FA87F4F212}" srcOrd="0" destOrd="0" presId="urn:microsoft.com/office/officeart/2005/8/layout/vList2"/>
    <dgm:cxn modelId="{9EB6F6D7-610C-463C-BB48-E75C69ACBAC0}" type="presParOf" srcId="{0E920717-409D-427B-A4DA-69C76337CE60}" destId="{6E987D8B-DB1F-44CB-8FDA-7046EC5D6B48}" srcOrd="1" destOrd="0" presId="urn:microsoft.com/office/officeart/2005/8/layout/vList2"/>
    <dgm:cxn modelId="{B431EA7C-A2D8-4C7F-8D9C-BB22A8B924D8}" type="presParOf" srcId="{0E920717-409D-427B-A4DA-69C76337CE60}" destId="{0B0ABECD-DD25-432B-96BC-B961095687C5}" srcOrd="2" destOrd="0" presId="urn:microsoft.com/office/officeart/2005/8/layout/vList2"/>
    <dgm:cxn modelId="{5F76F7F8-259C-4B19-8A99-5C5E613962A6}" type="presParOf" srcId="{0E920717-409D-427B-A4DA-69C76337CE60}" destId="{F4C266F0-EF9C-4228-896E-9F6550069C00}" srcOrd="3" destOrd="0" presId="urn:microsoft.com/office/officeart/2005/8/layout/vList2"/>
    <dgm:cxn modelId="{728AFC12-9D68-45B1-9D7B-4894B3685D0C}" type="presParOf" srcId="{0E920717-409D-427B-A4DA-69C76337CE60}" destId="{43CEC84F-2A9E-4C8B-90AB-FD2002C7C9FA}" srcOrd="4" destOrd="0" presId="urn:microsoft.com/office/officeart/2005/8/layout/vList2"/>
    <dgm:cxn modelId="{4B56DA5A-A02E-49D8-9E22-E8CF1C18AB2E}" type="presParOf" srcId="{0E920717-409D-427B-A4DA-69C76337CE60}" destId="{112623B6-9E06-407D-95C2-09EEE6E2ECDE}" srcOrd="5" destOrd="0" presId="urn:microsoft.com/office/officeart/2005/8/layout/vList2"/>
    <dgm:cxn modelId="{33DA1058-EB63-4E40-816D-D5A7066EFFD9}" type="presParOf" srcId="{0E920717-409D-427B-A4DA-69C76337CE60}" destId="{0C94945A-2E17-4D5A-9FF9-7454B2CDDCE8}" srcOrd="6" destOrd="0" presId="urn:microsoft.com/office/officeart/2005/8/layout/vList2"/>
    <dgm:cxn modelId="{16027125-08CF-4ABA-A110-6B0FFCFC4F09}" type="presParOf" srcId="{0E920717-409D-427B-A4DA-69C76337CE60}" destId="{6091A258-3D8C-4368-8740-8C7F818E4ABF}" srcOrd="7" destOrd="0" presId="urn:microsoft.com/office/officeart/2005/8/layout/vList2"/>
    <dgm:cxn modelId="{C4A4FE00-8084-474D-A892-220B036EA11C}" type="presParOf" srcId="{0E920717-409D-427B-A4DA-69C76337CE60}" destId="{16815857-5A07-4D90-8A86-FF37C56B107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6D2E1-7C11-4B9D-AD98-65FA87F4F212}">
      <dsp:nvSpPr>
        <dsp:cNvPr id="0" name=""/>
        <dsp:cNvSpPr/>
      </dsp:nvSpPr>
      <dsp:spPr>
        <a:xfrm>
          <a:off x="0" y="365894"/>
          <a:ext cx="6692813" cy="772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1. Dealt with Na’s under 2000 and dropped irrelevant columns</a:t>
          </a:r>
        </a:p>
      </dsp:txBody>
      <dsp:txXfrm>
        <a:off x="37696" y="403590"/>
        <a:ext cx="6617421" cy="696808"/>
      </dsp:txXfrm>
    </dsp:sp>
    <dsp:sp modelId="{0B0ABECD-DD25-432B-96BC-B961095687C5}">
      <dsp:nvSpPr>
        <dsp:cNvPr id="0" name=""/>
        <dsp:cNvSpPr/>
      </dsp:nvSpPr>
      <dsp:spPr>
        <a:xfrm>
          <a:off x="0" y="1195695"/>
          <a:ext cx="6692813" cy="772200"/>
        </a:xfrm>
        <a:prstGeom prst="roundRect">
          <a:avLst/>
        </a:prstGeom>
        <a:gradFill rotWithShape="0">
          <a:gsLst>
            <a:gs pos="0">
              <a:schemeClr val="accent2">
                <a:hueOff val="-4844262"/>
                <a:satOff val="5585"/>
                <a:lumOff val="1862"/>
                <a:alphaOff val="0"/>
                <a:tint val="96000"/>
                <a:lumMod val="100000"/>
              </a:schemeClr>
            </a:gs>
            <a:gs pos="78000">
              <a:schemeClr val="accent2">
                <a:hueOff val="-4844262"/>
                <a:satOff val="5585"/>
                <a:lumOff val="186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2. Changed the city to match the Zip of a permits area. This mostly affected permits in Rockville to Deerwood.</a:t>
          </a:r>
        </a:p>
      </dsp:txBody>
      <dsp:txXfrm>
        <a:off x="37696" y="1233391"/>
        <a:ext cx="6617421" cy="696808"/>
      </dsp:txXfrm>
    </dsp:sp>
    <dsp:sp modelId="{43CEC84F-2A9E-4C8B-90AB-FD2002C7C9FA}">
      <dsp:nvSpPr>
        <dsp:cNvPr id="0" name=""/>
        <dsp:cNvSpPr/>
      </dsp:nvSpPr>
      <dsp:spPr>
        <a:xfrm>
          <a:off x="0" y="2025495"/>
          <a:ext cx="6692813" cy="772200"/>
        </a:xfrm>
        <a:prstGeom prst="roundRect">
          <a:avLst/>
        </a:prstGeom>
        <a:gradFill rotWithShape="0">
          <a:gsLst>
            <a:gs pos="0">
              <a:schemeClr val="accent2">
                <a:hueOff val="-9688523"/>
                <a:satOff val="11169"/>
                <a:lumOff val="3725"/>
                <a:alphaOff val="0"/>
                <a:tint val="96000"/>
                <a:lumMod val="100000"/>
              </a:schemeClr>
            </a:gs>
            <a:gs pos="78000">
              <a:schemeClr val="accent2">
                <a:hueOff val="-9688523"/>
                <a:satOff val="11169"/>
                <a:lumOff val="372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3. Made the data frame’s y/m/d data date time</a:t>
          </a:r>
        </a:p>
      </dsp:txBody>
      <dsp:txXfrm>
        <a:off x="37696" y="2063191"/>
        <a:ext cx="6617421" cy="696808"/>
      </dsp:txXfrm>
    </dsp:sp>
    <dsp:sp modelId="{0C94945A-2E17-4D5A-9FF9-7454B2CDDCE8}">
      <dsp:nvSpPr>
        <dsp:cNvPr id="0" name=""/>
        <dsp:cNvSpPr/>
      </dsp:nvSpPr>
      <dsp:spPr>
        <a:xfrm>
          <a:off x="0" y="2855295"/>
          <a:ext cx="6692813" cy="772200"/>
        </a:xfrm>
        <a:prstGeom prst="roundRect">
          <a:avLst/>
        </a:prstGeom>
        <a:gradFill rotWithShape="0">
          <a:gsLst>
            <a:gs pos="0">
              <a:schemeClr val="accent2">
                <a:hueOff val="-14532784"/>
                <a:satOff val="16754"/>
                <a:lumOff val="5587"/>
                <a:alphaOff val="0"/>
                <a:tint val="96000"/>
                <a:lumMod val="100000"/>
              </a:schemeClr>
            </a:gs>
            <a:gs pos="78000">
              <a:schemeClr val="accent2">
                <a:hueOff val="-14532784"/>
                <a:satOff val="16754"/>
                <a:lumOff val="558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4. Made bins for variables such as value and area </a:t>
          </a:r>
        </a:p>
      </dsp:txBody>
      <dsp:txXfrm>
        <a:off x="37696" y="2892991"/>
        <a:ext cx="6617421" cy="696808"/>
      </dsp:txXfrm>
    </dsp:sp>
    <dsp:sp modelId="{16815857-5A07-4D90-8A86-FF37C56B107E}">
      <dsp:nvSpPr>
        <dsp:cNvPr id="0" name=""/>
        <dsp:cNvSpPr/>
      </dsp:nvSpPr>
      <dsp:spPr>
        <a:xfrm>
          <a:off x="0" y="3685095"/>
          <a:ext cx="6692813" cy="772200"/>
        </a:xfrm>
        <a:prstGeom prst="roundRect">
          <a:avLst/>
        </a:prstGeom>
        <a:gradFill rotWithShape="0">
          <a:gsLst>
            <a:gs pos="0">
              <a:schemeClr val="accent2">
                <a:hueOff val="-19377047"/>
                <a:satOff val="22338"/>
                <a:lumOff val="7450"/>
                <a:alphaOff val="0"/>
                <a:tint val="96000"/>
                <a:lumMod val="100000"/>
              </a:schemeClr>
            </a:gs>
            <a:gs pos="78000">
              <a:schemeClr val="accent2">
                <a:hueOff val="-19377047"/>
                <a:satOff val="22338"/>
                <a:lumOff val="745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5. Made new columns for variables like value and area and the geolocation data</a:t>
          </a:r>
        </a:p>
      </dsp:txBody>
      <dsp:txXfrm>
        <a:off x="37696" y="3722791"/>
        <a:ext cx="6617421" cy="696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E744-5E4C-47C0-B6B3-A01E2257883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B983B-956C-45FB-A826-BB96FA7E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4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abraham.lewis#!/vizhome/Book1_15754944071890/Sheet4?publish=ye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profile/abraham.lewis#!/vizhome/Book1_15754944071890/Sheet6?publish=y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public.tableau.com/profile/abraham.lewis#!/vizhome/Book1_15754944071890/Sheet5?publish=y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ublic.tableau.com/profile/abraham.lewis#!/vizhome/Book1_15754944071890/Sheet3?publish=y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EC5620-6762-475B-A5C1-8E72CF8137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909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023515E-A695-47F8-A1D7-6FBC5C0ED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63558CD2-30CF-4237-B530-8AACD9583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E9F106-7CBF-402A-A9B7-8EC58D4B5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D6E0D2-3C3D-4C0E-A18E-08A1D2A2D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4167283E-EB76-403A-BC80-285DBD4C3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ADF407D-FE97-417A-A0A3-42CA84250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EF9B0C7-0806-4738-B48B-4D9D41B54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7A103-A194-4879-B2DC-126CFA8B2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r>
              <a:rPr lang="en-US"/>
              <a:t>County Permits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40A8C-0185-4CC7-8922-B9F2F6448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205 Capstone Project</a:t>
            </a:r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1DE42225-CC3C-4C3D-9B80-F36262C2C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DC75266A-36BA-4E57-B491-517652DB1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AD3AB97B-33BC-46A1-93A3-B668C176E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CF29053C-B6DD-465F-8E05-BDACB3CF0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1EB19-444D-451B-942A-9DA1BD8A9024}"/>
              </a:ext>
            </a:extLst>
          </p:cNvPr>
          <p:cNvSpPr txBox="1"/>
          <p:nvPr/>
        </p:nvSpPr>
        <p:spPr>
          <a:xfrm>
            <a:off x="1507067" y="362607"/>
            <a:ext cx="300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Abraham Lewis</a:t>
            </a:r>
          </a:p>
        </p:txBody>
      </p:sp>
    </p:spTree>
    <p:extLst>
      <p:ext uri="{BB962C8B-B14F-4D97-AF65-F5344CB8AC3E}">
        <p14:creationId xmlns:p14="http://schemas.microsoft.com/office/powerpoint/2010/main" val="4021412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C1BA-09A0-4BBF-9982-095F97D8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573741"/>
            <a:ext cx="8596668" cy="1320800"/>
          </a:xfrm>
        </p:spPr>
        <p:txBody>
          <a:bodyPr/>
          <a:lstStyle/>
          <a:p>
            <a:r>
              <a:rPr lang="en-US" dirty="0"/>
              <a:t>Wait time by Work type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A7AFD5-0644-421E-AC05-39A3064A67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817871"/>
            <a:ext cx="8596312" cy="33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16A5C9-4405-462A-8BE0-5D2947B9E24E}"/>
              </a:ext>
            </a:extLst>
          </p:cNvPr>
          <p:cNvSpPr txBox="1"/>
          <p:nvPr/>
        </p:nvSpPr>
        <p:spPr>
          <a:xfrm>
            <a:off x="475128" y="1894541"/>
            <a:ext cx="5620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permits with the greatest wait time were construction and alteration permits.</a:t>
            </a:r>
          </a:p>
        </p:txBody>
      </p:sp>
    </p:spTree>
    <p:extLst>
      <p:ext uri="{BB962C8B-B14F-4D97-AF65-F5344CB8AC3E}">
        <p14:creationId xmlns:p14="http://schemas.microsoft.com/office/powerpoint/2010/main" val="306839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B2AD-385F-431E-AE60-B8C861C8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Permits’ work type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7D07B4-48E5-459F-B9A1-93FA1F3726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2" y="2608003"/>
            <a:ext cx="9799637" cy="340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59573A-C282-4530-B33E-AB43B5DF47B3}"/>
              </a:ext>
            </a:extLst>
          </p:cNvPr>
          <p:cNvSpPr txBox="1"/>
          <p:nvPr/>
        </p:nvSpPr>
        <p:spPr>
          <a:xfrm>
            <a:off x="677333" y="1676400"/>
            <a:ext cx="532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potentially answers why there was such a dramatic spike 2004 and 2011’s wait time.</a:t>
            </a:r>
          </a:p>
        </p:txBody>
      </p:sp>
    </p:spTree>
    <p:extLst>
      <p:ext uri="{BB962C8B-B14F-4D97-AF65-F5344CB8AC3E}">
        <p14:creationId xmlns:p14="http://schemas.microsoft.com/office/powerpoint/2010/main" val="4153638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D6CC-C20E-43BA-AD12-D095C99C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Looking at spike in the data in 2004 and 2011.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00951F-FE87-4218-9085-420576E86E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2" y="2608004"/>
            <a:ext cx="10047287" cy="349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EC9C0F-9AC8-4877-A7BC-1AFDE8EE83E7}"/>
              </a:ext>
            </a:extLst>
          </p:cNvPr>
          <p:cNvSpPr txBox="1"/>
          <p:nvPr/>
        </p:nvSpPr>
        <p:spPr>
          <a:xfrm>
            <a:off x="1096123" y="1684674"/>
            <a:ext cx="481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There is a spike in Multi-Family Dwellings</a:t>
            </a:r>
          </a:p>
          <a:p>
            <a:r>
              <a:rPr lang="en-US" sz="900" dirty="0">
                <a:hlinkClick r:id="rId3"/>
              </a:rPr>
              <a:t>https://public.tableau.com/profile/abraham.lewis#!/vizhome/Book1_15754944071890/Sheet4?publish=yes</a:t>
            </a:r>
            <a:endParaRPr lang="en-US" sz="900" dirty="0"/>
          </a:p>
          <a:p>
            <a:r>
              <a:rPr lang="en-US" sz="900" dirty="0">
                <a:hlinkClick r:id="rId4"/>
              </a:rPr>
              <a:t>https://public.tableau.com/profile/abraham.lewis#!/vizhome/Book1_15754944071890/Sheet6?publish=yes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5095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3662-4F14-4F36-B6CB-62DE21A0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23156-6AC7-4F71-BA26-9509BC977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housing units in Montgomery County increased by 32 percent from 295,723 to 390,563 units between 1990 and 2016.(</a:t>
            </a:r>
            <a:r>
              <a:rPr lang="en-US" dirty="0" err="1"/>
              <a:t>source:MP_TrendsReport</a:t>
            </a:r>
            <a:r>
              <a:rPr lang="en-US" dirty="0"/>
              <a:t>)</a:t>
            </a:r>
          </a:p>
          <a:p>
            <a:r>
              <a:rPr lang="en-US" dirty="0"/>
              <a:t>Nearly one third of the growth in new units was in multifamily developments with 50-plus units. The total number of units in these types of buildings increased from 30,537 units to 60,458 units countywide between 1990 and 2016 .(</a:t>
            </a:r>
            <a:r>
              <a:rPr lang="en-US" dirty="0" err="1"/>
              <a:t>source:MP_TrendsReport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There is growth despite housing bubble</a:t>
            </a:r>
          </a:p>
          <a:p>
            <a:r>
              <a:rPr lang="en-US" dirty="0">
                <a:hlinkClick r:id="rId2"/>
              </a:rPr>
              <a:t>https://public.tableau.com/profile/abraham.lewis#!/vizhome/Book1_15754944071890/Sheet5?publish=yes</a:t>
            </a:r>
            <a:endParaRPr lang="en-US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23C2991-0525-4A93-A84F-A2B04C71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241" y="4010313"/>
            <a:ext cx="35433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46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D0CE-01E8-4ECD-9AF1-A317E892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 Panels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64D0D-12AD-4EE8-BA2F-B44E7C43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majority are in Silver Spring followed by Gaithersburg, and Rockville</a:t>
            </a:r>
          </a:p>
          <a:p>
            <a:r>
              <a:rPr lang="en-US" dirty="0"/>
              <a:t>SEIA says a possible reason for the contraction is the tariff war with China</a:t>
            </a:r>
          </a:p>
          <a:p>
            <a:r>
              <a:rPr lang="en-US" dirty="0"/>
              <a:t>Most only start after 2015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59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6" name="Group 72">
            <a:extLst>
              <a:ext uri="{FF2B5EF4-FFF2-40B4-BE49-F238E27FC236}">
                <a16:creationId xmlns:a16="http://schemas.microsoft.com/office/drawing/2014/main" id="{AB62393A-6733-498D-A2AC-7FB7B8FD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39D66C-6EF0-4D11-AA3E-F51153412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62364A7-DF82-4BC5-932A-2D8405CDF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8A6951FD-79F3-45CF-BE2F-A5C2D6D9F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5EAB1AEE-C668-4926-970F-19315308E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61457E3D-775A-40C1-931E-DB2132F3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3ED67183-8EAB-4574-BE38-C65A428B5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A61F9A32-DBA1-426F-9A89-2585442C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F267F890-CA42-46C6-9AF6-971EABEA1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82CA700D-FF17-4151-B0BF-601FCB733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209DA7CD-C741-462A-AA30-660EFA4B2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E263B7-084D-49A7-9482-9AD01B662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9" y="143027"/>
            <a:ext cx="3179593" cy="23284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 dirty="0"/>
              <a:t>Solar Panel Instillation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F9EB1-A0FD-4296-891F-ED924F58C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09" y="3176587"/>
            <a:ext cx="3179593" cy="413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Commercial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FA30429-B043-4D62-AEEE-8FE0A9D26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9643" y="835015"/>
            <a:ext cx="4274020" cy="298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561ECCA-AE6D-421C-933D-FBDDD8010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906" y="4050832"/>
            <a:ext cx="5311177" cy="239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6A07210-3E5E-47B2-9747-8A9753E3D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127" y="3714750"/>
            <a:ext cx="4123191" cy="285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D57429-E23F-4040-9FD8-5C37654EA1E2}"/>
              </a:ext>
            </a:extLst>
          </p:cNvPr>
          <p:cNvSpPr txBox="1"/>
          <p:nvPr/>
        </p:nvSpPr>
        <p:spPr>
          <a:xfrm>
            <a:off x="1516476" y="404100"/>
            <a:ext cx="372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Residential</a:t>
            </a:r>
          </a:p>
        </p:txBody>
      </p:sp>
    </p:spTree>
    <p:extLst>
      <p:ext uri="{BB962C8B-B14F-4D97-AF65-F5344CB8AC3E}">
        <p14:creationId xmlns:p14="http://schemas.microsoft.com/office/powerpoint/2010/main" val="786225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8B28-65B6-4673-A034-42EAA74B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CC434-03C7-4F38-AB84-3A9D1B2CD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county seems to be growing.</a:t>
            </a:r>
          </a:p>
          <a:p>
            <a:r>
              <a:rPr lang="en-US" dirty="0"/>
              <a:t>Did chi squared test to see if size value and work type were correlated, they were .</a:t>
            </a:r>
          </a:p>
          <a:p>
            <a:r>
              <a:rPr lang="en-US" dirty="0"/>
              <a:t>One interesting thing of note is that there is a trend that Single family homes are being issued demolition permits but multi-family structures are almost always replaced.</a:t>
            </a:r>
          </a:p>
          <a:p>
            <a:r>
              <a:rPr lang="en-US" dirty="0"/>
              <a:t>I wish the description would be more workable.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97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8369844-B327-4D49-98E4-827203ADF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15249AA-E70E-4DAE-A265-2E3DE9D7C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D16B149-ADB4-41B1-A60E-1A0358879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B53998E5-48EB-4528-87CF-792F41468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870554EF-7AD0-4B55-9FFF-38E8FA10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2CB215DE-9630-439F-A0A9-1D96839C5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F73C83A3-9645-481D-A4C0-430939918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2FA98AB7-2E6E-4C28-BB73-33EA56364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C11A2791-813E-4B8A-BE6F-BF3F8979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6DFFDA6E-1AB0-456D-9AFE-6CA686043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3E3E1654-1512-4D06-9969-80D50078F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1AC75D-3443-433A-9896-016DC6C0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Sources:</a:t>
            </a:r>
            <a:br>
              <a:rPr lang="en-US" sz="5400" dirty="0"/>
            </a:br>
            <a:r>
              <a:rPr lang="en-US" sz="5400" dirty="0" err="1"/>
              <a:t>Datamontgomery</a:t>
            </a:r>
            <a:br>
              <a:rPr lang="en-US" sz="5400" dirty="0"/>
            </a:br>
            <a:r>
              <a:rPr lang="en-US" sz="5400" dirty="0" err="1"/>
              <a:t>CountyStat</a:t>
            </a:r>
            <a:br>
              <a:rPr lang="en-US" sz="5400" dirty="0"/>
            </a:br>
            <a:r>
              <a:rPr lang="en-US" sz="5400" dirty="0"/>
              <a:t>Montgomery planning</a:t>
            </a: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9574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897A-C9D3-4A28-B0C3-B65C0260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3980D-24D6-4305-9A13-76BC5CAF2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you, </a:t>
            </a:r>
            <a:r>
              <a:rPr lang="en-US"/>
              <a:t>Professor Linehan. </a:t>
            </a:r>
            <a:endParaRPr lang="en-US" dirty="0"/>
          </a:p>
          <a:p>
            <a:r>
              <a:rPr lang="en-US" dirty="0"/>
              <a:t>To all my teachers at Montgomery college</a:t>
            </a:r>
          </a:p>
          <a:p>
            <a:r>
              <a:rPr lang="en-US" dirty="0"/>
              <a:t>To the people at data Montgomery who answered my questions</a:t>
            </a:r>
          </a:p>
          <a:p>
            <a:r>
              <a:rPr lang="en-US" dirty="0"/>
              <a:t>To Dennis for his suggestions.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6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8AE8-E699-4BF7-8FAC-F3A04878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45396-0E9F-4B23-8A21-448E43BF4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using 2 data sets from </a:t>
            </a:r>
            <a:r>
              <a:rPr lang="en-US" dirty="0" err="1"/>
              <a:t>DataMontgomery</a:t>
            </a:r>
            <a:r>
              <a:rPr lang="en-US" dirty="0"/>
              <a:t> for this project, commercial permits and residential permits.</a:t>
            </a:r>
          </a:p>
          <a:p>
            <a:r>
              <a:rPr lang="en-US" dirty="0"/>
              <a:t>The data sets deal with permits in the county from 2000 to 2019</a:t>
            </a:r>
          </a:p>
          <a:p>
            <a:r>
              <a:rPr lang="en-US" dirty="0"/>
              <a:t>Commercial permits contains 28K of rows and 18 columns</a:t>
            </a:r>
          </a:p>
          <a:p>
            <a:r>
              <a:rPr lang="en-US" dirty="0"/>
              <a:t>Residential permits contains 180K of rows and 18 columns</a:t>
            </a:r>
          </a:p>
          <a:p>
            <a:r>
              <a:rPr lang="en-US" dirty="0"/>
              <a:t>The columns break in to 3 categories:</a:t>
            </a:r>
          </a:p>
          <a:p>
            <a:r>
              <a:rPr lang="en-US" dirty="0"/>
              <a:t>1. Location data (street, zip, city etc.)</a:t>
            </a:r>
          </a:p>
          <a:p>
            <a:r>
              <a:rPr lang="en-US" dirty="0"/>
              <a:t>2. Status: If a permit was completed or not</a:t>
            </a:r>
          </a:p>
          <a:p>
            <a:r>
              <a:rPr lang="en-US" dirty="0"/>
              <a:t>3.Description (size, value, txt info, type of permit, structure)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7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4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6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45EB15-AFBE-4602-8ED3-67712EA8D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/>
              <a:t>Basic things for cleaning and wrangling </a:t>
            </a:r>
            <a:br>
              <a:rPr lang="en-US" sz="4400"/>
            </a:br>
            <a:br>
              <a:rPr lang="en-US" sz="4400"/>
            </a:br>
            <a:endParaRPr lang="en-US" sz="4400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extBox 6">
            <a:extLst>
              <a:ext uri="{FF2B5EF4-FFF2-40B4-BE49-F238E27FC236}">
                <a16:creationId xmlns:a16="http://schemas.microsoft.com/office/drawing/2014/main" id="{BE1CEDF2-99B6-4D09-BD8E-7B802CFBE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7521638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593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A4C59-0E38-495E-B897-B6CAF074E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County Permits by numbers.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CF1E-ED4F-4814-B1C6-3A146798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 5 cities have over 70% of permits, with Silver Spring containing 25%.</a:t>
            </a:r>
          </a:p>
          <a:p>
            <a:r>
              <a:rPr lang="en-US" dirty="0">
                <a:solidFill>
                  <a:schemeClr val="bg1"/>
                </a:solidFill>
              </a:rPr>
              <a:t>Alterations and Construction account for about 81% of the data set.</a:t>
            </a:r>
          </a:p>
          <a:p>
            <a:r>
              <a:rPr lang="en-US" dirty="0">
                <a:solidFill>
                  <a:schemeClr val="bg1"/>
                </a:solidFill>
              </a:rPr>
              <a:t>The top 5 “Use </a:t>
            </a:r>
            <a:r>
              <a:rPr lang="en-US" dirty="0" err="1">
                <a:solidFill>
                  <a:schemeClr val="bg1"/>
                </a:solidFill>
              </a:rPr>
              <a:t>Code”s</a:t>
            </a:r>
            <a:r>
              <a:rPr lang="en-US" dirty="0">
                <a:solidFill>
                  <a:schemeClr val="bg1"/>
                </a:solidFill>
              </a:rPr>
              <a:t> have 66% of the data</a:t>
            </a:r>
          </a:p>
          <a:p>
            <a:r>
              <a:rPr lang="en-US" dirty="0">
                <a:solidFill>
                  <a:schemeClr val="bg1"/>
                </a:solidFill>
              </a:rPr>
              <a:t>14 percent are revisions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7628994-07D2-4706-8D75-0D9319DC1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30765"/>
            <a:ext cx="4985857" cy="36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AD97EF25-3C15-4194-BA50-F8D721690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254" y="3765715"/>
            <a:ext cx="52101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97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2B11-A87D-42D9-98F4-84B6CF72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heavily permitted addresses.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D8FF-64E3-4353-8F35-0EB88298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7101 DEMOCRACY BLVD BETHESDA, MD 20817 = Westfield Montgomery (Mall)</a:t>
            </a:r>
          </a:p>
          <a:p>
            <a:r>
              <a:rPr lang="en-US" dirty="0"/>
              <a:t>11160 VEIRS MILL RD SILVER SPRING, MD 20902 = Westfield Wheaton (Mall)</a:t>
            </a:r>
          </a:p>
          <a:p>
            <a:r>
              <a:rPr lang="en-US" dirty="0"/>
              <a:t>8500 RIVER RD BETHESDA, MD 20817 = Congressional Country Club</a:t>
            </a:r>
          </a:p>
          <a:p>
            <a:r>
              <a:rPr lang="en-US" dirty="0"/>
              <a:t>22705 CLARKSBURG RD BOYDS, MD 20841 = Clarksburg Premium Outlets</a:t>
            </a:r>
          </a:p>
          <a:p>
            <a:r>
              <a:rPr lang="en-US" dirty="0"/>
              <a:t>1500 FOREST GLEN RD SILVER SPRING, MD 20910 = Holy Cross Hospital</a:t>
            </a:r>
          </a:p>
          <a:p>
            <a:r>
              <a:rPr lang="en-US" dirty="0"/>
              <a:t>8600 OLD GEORGETOWN RD BETHESDA, MD 20817 = John Hopkins Suburban Hospital</a:t>
            </a:r>
          </a:p>
          <a:p>
            <a:r>
              <a:rPr lang="en-US" dirty="0"/>
              <a:t>9901 MEDICAL CENTER DR ROCKVILLE, MD 20850 = Adventist Healthcare Center</a:t>
            </a:r>
          </a:p>
          <a:p>
            <a:r>
              <a:rPr lang="en-US" dirty="0"/>
              <a:t>7315 WISCONSIN AVE CHEVY CHASE, MD 20815 = Johns Hopkins Bethesda</a:t>
            </a:r>
          </a:p>
          <a:p>
            <a:r>
              <a:rPr lang="en-US" dirty="0"/>
              <a:t>5454 Wisconsin Ave, Chevy Chase, MD 20815 = Barlow Building; MedStar Health</a:t>
            </a:r>
          </a:p>
          <a:p>
            <a:r>
              <a:rPr lang="en-US" dirty="0"/>
              <a:t>8661 COLESVILLE RD SILVER SPRING, MD 20910 = Ellsworth Place (Mall)</a:t>
            </a:r>
          </a:p>
          <a:p>
            <a:r>
              <a:rPr lang="en-US" dirty="0"/>
              <a:t>9800 MEDICAL CENTER DR ROCKVILLE, MD 20850 = Adventist Medical Center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BAAFC-1870-4B59-98E3-B3E477DBA964}"/>
              </a:ext>
            </a:extLst>
          </p:cNvPr>
          <p:cNvSpPr txBox="1"/>
          <p:nvPr/>
        </p:nvSpPr>
        <p:spPr>
          <a:xfrm>
            <a:off x="554182" y="1357745"/>
            <a:ext cx="891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4193 addresses have at least 2 permits attached to an address that has the same value</a:t>
            </a:r>
          </a:p>
        </p:txBody>
      </p:sp>
    </p:spTree>
    <p:extLst>
      <p:ext uri="{BB962C8B-B14F-4D97-AF65-F5344CB8AC3E}">
        <p14:creationId xmlns:p14="http://schemas.microsoft.com/office/powerpoint/2010/main" val="338160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813E-E0F6-4AAB-B72C-2789490C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Permits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5CD51-FB2A-4426-9007-006EF2B2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total value of permits issued.</a:t>
            </a:r>
          </a:p>
          <a:p>
            <a:r>
              <a:rPr lang="en-US" dirty="0"/>
              <a:t>Most permits are in the range of 18k – 200K</a:t>
            </a:r>
          </a:p>
          <a:p>
            <a:r>
              <a:rPr lang="en-US" dirty="0">
                <a:hlinkClick r:id="rId2"/>
              </a:rPr>
              <a:t>https://public.tableau.com/profile/abraham.lewis#!/vizhome/Book1_15754944071890/Sheet3?publish=yes</a:t>
            </a:r>
            <a:r>
              <a:rPr lang="en-US" dirty="0"/>
              <a:t>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5A585C3-AEFE-4843-ABCA-4F8A01DFA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422" y="3429000"/>
            <a:ext cx="38385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09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5923-A0F1-43F1-87FC-28348D0E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Permits by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1514-3F98-4D3A-8968-1CA98F817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54% were “</a:t>
            </a:r>
            <a:r>
              <a:rPr lang="en-US" dirty="0" err="1"/>
              <a:t>Finaled</a:t>
            </a:r>
            <a:r>
              <a:rPr lang="en-US" dirty="0"/>
              <a:t>”</a:t>
            </a:r>
          </a:p>
          <a:p>
            <a:r>
              <a:rPr lang="en-US" dirty="0"/>
              <a:t>38%  were “Issued”</a:t>
            </a:r>
          </a:p>
          <a:p>
            <a:r>
              <a:rPr lang="en-US" dirty="0"/>
              <a:t>5% were “Open”</a:t>
            </a:r>
          </a:p>
          <a:p>
            <a:r>
              <a:rPr lang="en-US" dirty="0"/>
              <a:t>2% were Stop Work”</a:t>
            </a:r>
          </a:p>
          <a:p>
            <a:r>
              <a:rPr lang="en-US" dirty="0"/>
              <a:t>A permit can be “Open” </a:t>
            </a:r>
          </a:p>
          <a:p>
            <a:r>
              <a:rPr lang="en-US" sz="1200" dirty="0"/>
              <a:t>There are several reasons why a permit may</a:t>
            </a:r>
          </a:p>
          <a:p>
            <a:r>
              <a:rPr lang="en-US" sz="1200" dirty="0"/>
              <a:t>not be closed.</a:t>
            </a:r>
          </a:p>
          <a:p>
            <a:pPr marL="0" indent="0">
              <a:buNone/>
            </a:pPr>
            <a:r>
              <a:rPr lang="en-US" sz="1000" dirty="0"/>
              <a:t> An owner may obtain a permit, but not start or</a:t>
            </a:r>
          </a:p>
          <a:p>
            <a:pPr marL="0" indent="0">
              <a:buNone/>
            </a:pPr>
            <a:r>
              <a:rPr lang="en-US" sz="1000" dirty="0"/>
              <a:t> complete the work. </a:t>
            </a:r>
          </a:p>
          <a:p>
            <a:pPr marL="0" indent="0">
              <a:buNone/>
            </a:pPr>
            <a:r>
              <a:rPr lang="en-US" sz="800" dirty="0"/>
              <a:t> </a:t>
            </a:r>
            <a:r>
              <a:rPr lang="en-US" sz="1000" dirty="0"/>
              <a:t>Perhaps the work is completed, but the owner never asked </a:t>
            </a:r>
          </a:p>
          <a:p>
            <a:pPr marL="0" indent="0">
              <a:buNone/>
            </a:pPr>
            <a:r>
              <a:rPr lang="en-US" sz="1000" dirty="0"/>
              <a:t>the building department to perform an  inspection. </a:t>
            </a:r>
          </a:p>
          <a:p>
            <a:pPr marL="0" indent="0">
              <a:buNone/>
            </a:pPr>
            <a:r>
              <a:rPr lang="en-US" sz="1000" dirty="0"/>
              <a:t>Most Open Permits are from the 2019 and 2017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411DAD-6503-4237-8150-D45766D05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819" y="187847"/>
            <a:ext cx="3170788" cy="205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text, photo, white, man&#10;&#10;Description automatically generated">
            <a:extLst>
              <a:ext uri="{FF2B5EF4-FFF2-40B4-BE49-F238E27FC236}">
                <a16:creationId xmlns:a16="http://schemas.microsoft.com/office/drawing/2014/main" id="{857B5540-07CC-425D-95D1-32C665E1E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792" y="2087419"/>
            <a:ext cx="7992208" cy="460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8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697A43-5464-44CF-853F-C28A19E7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permits are issued.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6CD01-DF9E-4356-86B4-CF3609D61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The most is between May –July</a:t>
            </a:r>
          </a:p>
          <a:p>
            <a:endParaRPr lang="en-US"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DE9F993-8334-4F43-B378-A93B50A31B1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202" y="2922362"/>
            <a:ext cx="4412108" cy="293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9CB440-F338-4800-A46F-2A60FB42C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800" dirty="0"/>
              <a:t>On Sunday – Thursday</a:t>
            </a:r>
          </a:p>
          <a:p>
            <a:r>
              <a:rPr lang="en-US" sz="1400" dirty="0"/>
              <a:t>Government offices are closed on weekends, so few permits are issued then.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FF63CE-CB1A-4F81-95CA-10F5E233A78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7A6ECFF-D4B5-4331-A73D-2A6A3BB54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2967828"/>
            <a:ext cx="4027596" cy="290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81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06A1-25F0-4188-8EBB-7FBF4F760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988" y="80682"/>
            <a:ext cx="3227293" cy="6006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Wait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80FD99-8840-4148-992C-4D9B66637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8614" y="1517198"/>
            <a:ext cx="9637059" cy="534080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1D9CC0-51A7-44FD-A616-B62322992E81}"/>
              </a:ext>
            </a:extLst>
          </p:cNvPr>
          <p:cNvSpPr/>
          <p:nvPr/>
        </p:nvSpPr>
        <p:spPr>
          <a:xfrm>
            <a:off x="0" y="766954"/>
            <a:ext cx="7198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The department of Permitting Issue 79.4 days as the Average: https://stat.montgomerycountymd.gov/stories/s/Department-of-Permitting-Services-DPS-/qaet-mgd9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8667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948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County Permits</vt:lpstr>
      <vt:lpstr>Overview of Data:</vt:lpstr>
      <vt:lpstr>Basic things for cleaning and wrangling   </vt:lpstr>
      <vt:lpstr>County Permits by numbers.</vt:lpstr>
      <vt:lpstr>Most heavily permitted addresses.</vt:lpstr>
      <vt:lpstr>Permits By Value</vt:lpstr>
      <vt:lpstr>Permits by Status</vt:lpstr>
      <vt:lpstr>When permits are issued.</vt:lpstr>
      <vt:lpstr>Wait Time</vt:lpstr>
      <vt:lpstr>Wait time by Work type</vt:lpstr>
      <vt:lpstr>Permits’ work type</vt:lpstr>
      <vt:lpstr>Looking at spike in the data in 2004 and 2011.</vt:lpstr>
      <vt:lpstr>Housing data</vt:lpstr>
      <vt:lpstr>Solar Panels</vt:lpstr>
      <vt:lpstr>Solar Panel Instillation </vt:lpstr>
      <vt:lpstr>Conclusions:</vt:lpstr>
      <vt:lpstr>Sources: Datamontgomery CountyStat Montgomery planning 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County Permits</dc:title>
  <dc:creator>Lewis, Abraham A</dc:creator>
  <cp:lastModifiedBy>Lewis, Abraham A</cp:lastModifiedBy>
  <cp:revision>6</cp:revision>
  <dcterms:created xsi:type="dcterms:W3CDTF">2019-12-11T23:15:29Z</dcterms:created>
  <dcterms:modified xsi:type="dcterms:W3CDTF">2019-12-11T23:58:08Z</dcterms:modified>
</cp:coreProperties>
</file>