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6" d="100"/>
          <a:sy n="46" d="100"/>
        </p:scale>
        <p:origin x="21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9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3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8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382D-5B50-4A89-A42E-CD62D9C7C78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6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Experian Fraud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Abraham Owodunni (ML </a:t>
            </a:r>
            <a:r>
              <a:rPr lang="en-US" dirty="0" err="1" smtClean="0"/>
              <a:t>Eng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2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Initial Model Evaluation</a:t>
            </a:r>
          </a:p>
          <a:p>
            <a:r>
              <a:rPr lang="en-US" b="1" dirty="0" smtClean="0"/>
              <a:t>Linear Models:</a:t>
            </a:r>
            <a:endParaRPr lang="en-US" dirty="0" smtClean="0"/>
          </a:p>
          <a:p>
            <a:pPr lvl="1"/>
            <a:r>
              <a:rPr lang="en-US" dirty="0" smtClean="0"/>
              <a:t>Logistic Regression</a:t>
            </a:r>
          </a:p>
          <a:p>
            <a:r>
              <a:rPr lang="en-US" b="1" dirty="0" smtClean="0"/>
              <a:t>Tree-Based Models:</a:t>
            </a:r>
            <a:endParaRPr lang="en-US" dirty="0" smtClean="0"/>
          </a:p>
          <a:p>
            <a:pPr lvl="1"/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Random Forest</a:t>
            </a:r>
          </a:p>
          <a:p>
            <a:r>
              <a:rPr lang="en-US" b="1" dirty="0" smtClean="0"/>
              <a:t>Gradient Boosting Machines:</a:t>
            </a:r>
            <a:endParaRPr lang="en-US" dirty="0" smtClean="0"/>
          </a:p>
          <a:p>
            <a:pPr lvl="1"/>
            <a:r>
              <a:rPr lang="en-US" dirty="0" err="1" smtClean="0"/>
              <a:t>XGBoost</a:t>
            </a:r>
            <a:endParaRPr lang="en-US" dirty="0" smtClean="0"/>
          </a:p>
          <a:p>
            <a:pPr lvl="1"/>
            <a:r>
              <a:rPr lang="en-US" dirty="0" err="1" smtClean="0"/>
              <a:t>CatBoost</a:t>
            </a:r>
            <a:endParaRPr lang="en-US" dirty="0" smtClean="0"/>
          </a:p>
          <a:p>
            <a:pPr lvl="1"/>
            <a:r>
              <a:rPr lang="en-US" dirty="0" err="1" smtClean="0"/>
              <a:t>AdaBoost</a:t>
            </a:r>
            <a:endParaRPr lang="en-US" dirty="0" smtClean="0"/>
          </a:p>
          <a:p>
            <a:r>
              <a:rPr lang="en-US" b="1" dirty="0" smtClean="0"/>
              <a:t>Nearest Neighbor:</a:t>
            </a:r>
            <a:endParaRPr lang="en-US" dirty="0" smtClean="0"/>
          </a:p>
          <a:p>
            <a:pPr lvl="1"/>
            <a:r>
              <a:rPr lang="en-US" dirty="0" smtClean="0"/>
              <a:t>K-Nearest Neighbors (k-NN)</a:t>
            </a:r>
          </a:p>
          <a:p>
            <a:r>
              <a:rPr lang="en-US" b="1" dirty="0" smtClean="0"/>
              <a:t>Support Vector Machines (SVM)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Approach</a:t>
            </a:r>
          </a:p>
          <a:p>
            <a:r>
              <a:rPr lang="en-US" b="1" dirty="0" smtClean="0"/>
              <a:t>Objective:</a:t>
            </a:r>
            <a:r>
              <a:rPr lang="en-US" dirty="0" smtClean="0"/>
              <a:t> Select the most suitable classifier for fraud detection.</a:t>
            </a:r>
          </a:p>
          <a:p>
            <a:r>
              <a:rPr lang="en-US" b="1" dirty="0" smtClean="0"/>
              <a:t>Evaluation Criteria:</a:t>
            </a:r>
            <a:r>
              <a:rPr lang="en-US" dirty="0" smtClean="0"/>
              <a:t> Metrics include accuracy, F1 score, and AUC-ROC.</a:t>
            </a:r>
          </a:p>
          <a:p>
            <a:r>
              <a:rPr lang="en-US" b="1" dirty="0" smtClean="0"/>
              <a:t>Considerations:</a:t>
            </a:r>
            <a:r>
              <a:rPr lang="en-US" dirty="0" smtClean="0"/>
              <a:t> Model interpretability, computational efficiency, and suitability for real-time fraud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5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176148"/>
              </p:ext>
            </p:extLst>
          </p:nvPr>
        </p:nvGraphicFramePr>
        <p:xfrm>
          <a:off x="5361710" y="2057400"/>
          <a:ext cx="6168245" cy="3305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649">
                  <a:extLst>
                    <a:ext uri="{9D8B030D-6E8A-4147-A177-3AD203B41FA5}">
                      <a16:colId xmlns:a16="http://schemas.microsoft.com/office/drawing/2014/main" val="832549734"/>
                    </a:ext>
                  </a:extLst>
                </a:gridCol>
                <a:gridCol w="1233649">
                  <a:extLst>
                    <a:ext uri="{9D8B030D-6E8A-4147-A177-3AD203B41FA5}">
                      <a16:colId xmlns:a16="http://schemas.microsoft.com/office/drawing/2014/main" val="2738643292"/>
                    </a:ext>
                  </a:extLst>
                </a:gridCol>
                <a:gridCol w="1233649">
                  <a:extLst>
                    <a:ext uri="{9D8B030D-6E8A-4147-A177-3AD203B41FA5}">
                      <a16:colId xmlns:a16="http://schemas.microsoft.com/office/drawing/2014/main" val="1977438376"/>
                    </a:ext>
                  </a:extLst>
                </a:gridCol>
                <a:gridCol w="1233649">
                  <a:extLst>
                    <a:ext uri="{9D8B030D-6E8A-4147-A177-3AD203B41FA5}">
                      <a16:colId xmlns:a16="http://schemas.microsoft.com/office/drawing/2014/main" val="3943783427"/>
                    </a:ext>
                  </a:extLst>
                </a:gridCol>
                <a:gridCol w="1233649">
                  <a:extLst>
                    <a:ext uri="{9D8B030D-6E8A-4147-A177-3AD203B41FA5}">
                      <a16:colId xmlns:a16="http://schemas.microsoft.com/office/drawing/2014/main" val="1592673394"/>
                    </a:ext>
                  </a:extLst>
                </a:gridCol>
              </a:tblGrid>
              <a:tr h="506245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91105"/>
                  </a:ext>
                </a:extLst>
              </a:tr>
              <a:tr h="506245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99451"/>
                  </a:ext>
                </a:extLst>
              </a:tr>
              <a:tr h="506245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47588"/>
                  </a:ext>
                </a:extLst>
              </a:tr>
              <a:tr h="506245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37594"/>
                  </a:ext>
                </a:extLst>
              </a:tr>
              <a:tr h="506245">
                <a:tc>
                  <a:txBody>
                    <a:bodyPr/>
                    <a:lstStyle/>
                    <a:p>
                      <a:r>
                        <a:rPr lang="en-US" dirty="0" smtClean="0"/>
                        <a:t>XGB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93768"/>
                  </a:ext>
                </a:extLst>
              </a:tr>
              <a:tr h="5062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43384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Selected Models for Testing</a:t>
            </a:r>
          </a:p>
          <a:p>
            <a:r>
              <a:rPr lang="en-US" dirty="0" smtClean="0"/>
              <a:t>Logistic Regression: Less complex, initial baseline.</a:t>
            </a:r>
          </a:p>
          <a:p>
            <a:r>
              <a:rPr lang="en-US" dirty="0" smtClean="0"/>
              <a:t>Decision Tree: Interpretable but prone to overfitting</a:t>
            </a:r>
          </a:p>
          <a:p>
            <a:r>
              <a:rPr lang="en-US" dirty="0" smtClean="0"/>
              <a:t>Random Forest (RF), </a:t>
            </a:r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CatBoost</a:t>
            </a:r>
            <a:r>
              <a:rPr lang="en-US" dirty="0" smtClean="0"/>
              <a:t>: Boosting methods for enhanced performance.</a:t>
            </a:r>
          </a:p>
          <a:p>
            <a:r>
              <a:rPr lang="en-US" dirty="0" smtClean="0"/>
              <a:t>Refined </a:t>
            </a:r>
            <a:r>
              <a:rPr lang="en-US" dirty="0" err="1" smtClean="0"/>
              <a:t>Selection:Focused</a:t>
            </a:r>
            <a:r>
              <a:rPr lang="en-US" dirty="0" smtClean="0"/>
              <a:t> Approach: Prioritize recall with a balanced F1 score</a:t>
            </a:r>
          </a:p>
          <a:p>
            <a:r>
              <a:rPr lang="en-US" dirty="0" smtClean="0"/>
              <a:t>Final Choice: </a:t>
            </a:r>
            <a:r>
              <a:rPr lang="en-US" dirty="0" err="1" smtClean="0"/>
              <a:t>XGBoost</a:t>
            </a:r>
            <a:r>
              <a:rPr lang="en-US" dirty="0" smtClean="0"/>
              <a:t> (</a:t>
            </a:r>
            <a:r>
              <a:rPr lang="en-US" dirty="0" err="1" smtClean="0"/>
              <a:t>XGBClassifier</a:t>
            </a:r>
            <a:r>
              <a:rPr lang="en-US" dirty="0" smtClean="0"/>
              <a:t>) emerged as optimal after initial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0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Tunning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Challenges Faced</a:t>
            </a:r>
          </a:p>
          <a:p>
            <a:r>
              <a:rPr lang="en-US" b="1" dirty="0" err="1" smtClean="0"/>
              <a:t>GridSearch</a:t>
            </a:r>
            <a:r>
              <a:rPr lang="en-US" b="1" dirty="0" smtClean="0"/>
              <a:t> Limitations:</a:t>
            </a:r>
            <a:endParaRPr lang="en-US" dirty="0" smtClean="0"/>
          </a:p>
          <a:p>
            <a:pPr lvl="1"/>
            <a:r>
              <a:rPr lang="en-US" b="1" dirty="0" smtClean="0"/>
              <a:t>GPU Constraints:</a:t>
            </a:r>
            <a:r>
              <a:rPr lang="en-US" dirty="0" smtClean="0"/>
              <a:t> Insufficient GPU power for </a:t>
            </a:r>
            <a:r>
              <a:rPr lang="en-US" dirty="0" err="1" smtClean="0"/>
              <a:t>GridSearch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Google </a:t>
            </a:r>
            <a:r>
              <a:rPr lang="en-US" b="1" dirty="0" err="1" smtClean="0"/>
              <a:t>Colab</a:t>
            </a:r>
            <a:r>
              <a:rPr lang="en-US" b="1" dirty="0" smtClean="0"/>
              <a:t> Issues:</a:t>
            </a:r>
            <a:r>
              <a:rPr lang="en-US" dirty="0" smtClean="0"/>
              <a:t> Timing out during computation.</a:t>
            </a:r>
          </a:p>
          <a:p>
            <a:pPr marL="0" indent="0">
              <a:buNone/>
            </a:pPr>
            <a:r>
              <a:rPr lang="en-US" b="1" dirty="0" smtClean="0"/>
              <a:t>Approach to Parameter Tuning</a:t>
            </a:r>
          </a:p>
          <a:p>
            <a:r>
              <a:rPr lang="en-US" b="1" dirty="0" smtClean="0"/>
              <a:t>Trial and Error Method:</a:t>
            </a:r>
            <a:endParaRPr lang="en-US" dirty="0" smtClean="0"/>
          </a:p>
          <a:p>
            <a:pPr lvl="1"/>
            <a:r>
              <a:rPr lang="en-US" dirty="0" smtClean="0"/>
              <a:t>Adjusted parameters iteratively due to </a:t>
            </a:r>
            <a:r>
              <a:rPr lang="en-US" dirty="0" err="1" smtClean="0"/>
              <a:t>GridSearch</a:t>
            </a:r>
            <a:r>
              <a:rPr lang="en-US" dirty="0" smtClean="0"/>
              <a:t> limitations.</a:t>
            </a:r>
          </a:p>
          <a:p>
            <a:pPr lvl="1"/>
            <a:r>
              <a:rPr lang="en-US" b="1" dirty="0" smtClean="0"/>
              <a:t>Parameters Chosen:</a:t>
            </a:r>
            <a:endParaRPr lang="en-US" dirty="0" smtClean="0"/>
          </a:p>
          <a:p>
            <a:pPr lvl="2"/>
            <a:r>
              <a:rPr lang="en-US" dirty="0" smtClean="0"/>
              <a:t>Learning Rate: 0.6 for faster convergence.</a:t>
            </a:r>
          </a:p>
          <a:p>
            <a:pPr lvl="2"/>
            <a:r>
              <a:rPr lang="en-US" dirty="0" err="1" smtClean="0"/>
              <a:t>N_estimators</a:t>
            </a:r>
            <a:r>
              <a:rPr lang="en-US" dirty="0" smtClean="0"/>
              <a:t>: 400 for adequate model complexity.</a:t>
            </a:r>
          </a:p>
          <a:p>
            <a:pPr lvl="2"/>
            <a:r>
              <a:rPr lang="en-US" dirty="0" err="1" smtClean="0"/>
              <a:t>Max_depth</a:t>
            </a:r>
            <a:r>
              <a:rPr lang="en-US" dirty="0" smtClean="0"/>
              <a:t>: 8 for balancing model complexity and overfitting.</a:t>
            </a:r>
          </a:p>
          <a:p>
            <a:pPr marL="0" indent="0">
              <a:buNone/>
            </a:pPr>
            <a:r>
              <a:rPr lang="en-US" b="1" dirty="0" smtClean="0"/>
              <a:t>Reasoning Behind Parameter Selection</a:t>
            </a:r>
          </a:p>
          <a:p>
            <a:r>
              <a:rPr lang="en-US" b="1" dirty="0" smtClean="0"/>
              <a:t>Optimization Goals:</a:t>
            </a:r>
            <a:endParaRPr lang="en-US" dirty="0" smtClean="0"/>
          </a:p>
          <a:p>
            <a:pPr lvl="1"/>
            <a:r>
              <a:rPr lang="en-US" b="1" dirty="0" smtClean="0"/>
              <a:t>Performance:</a:t>
            </a:r>
            <a:r>
              <a:rPr lang="en-US" dirty="0" smtClean="0"/>
              <a:t> Aimed for improved F1 score and recall.</a:t>
            </a:r>
          </a:p>
          <a:p>
            <a:pPr lvl="1"/>
            <a:r>
              <a:rPr lang="en-US" b="1" dirty="0" smtClean="0"/>
              <a:t>Efficiency:</a:t>
            </a:r>
            <a:r>
              <a:rPr lang="en-US" dirty="0" smtClean="0"/>
              <a:t> Balanced computational cost with model effectiveness.</a:t>
            </a:r>
          </a:p>
          <a:p>
            <a:pPr lvl="1"/>
            <a:r>
              <a:rPr lang="en-US" b="1" dirty="0" smtClean="0"/>
              <a:t>Empirical Validation:</a:t>
            </a:r>
            <a:r>
              <a:rPr lang="en-US" dirty="0" smtClean="0"/>
              <a:t> Parameters selected based on observed performance gains during experimentation.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Improvement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Evolution of Model Performance Metrics</a:t>
            </a:r>
          </a:p>
          <a:p>
            <a:r>
              <a:rPr lang="en-US" b="1" dirty="0" smtClean="0"/>
              <a:t>Threshold Optimization:</a:t>
            </a:r>
            <a:endParaRPr lang="en-US" dirty="0" smtClean="0"/>
          </a:p>
          <a:p>
            <a:pPr lvl="1"/>
            <a:r>
              <a:rPr lang="en-US" dirty="0" smtClean="0"/>
              <a:t>Lowering the threshold from 0.5 to 0.22 improved recall, ensuring more fraudulent transactions were detected.</a:t>
            </a:r>
          </a:p>
          <a:p>
            <a:pPr lvl="1"/>
            <a:r>
              <a:rPr lang="en-US" b="1" dirty="0" smtClean="0"/>
              <a:t>Reasoning:</a:t>
            </a:r>
            <a:endParaRPr lang="en-US" dirty="0" smtClean="0"/>
          </a:p>
          <a:p>
            <a:pPr lvl="2"/>
            <a:r>
              <a:rPr lang="en-US" b="1" dirty="0" smtClean="0"/>
              <a:t>Enhanced Detection:</a:t>
            </a:r>
            <a:r>
              <a:rPr lang="en-US" dirty="0" smtClean="0"/>
              <a:t> Lowering the threshold increased sensitivity to detect fraud (class 1) while maintaining high precision for legitimate transactions (class 0).</a:t>
            </a:r>
          </a:p>
          <a:p>
            <a:pPr lvl="2"/>
            <a:r>
              <a:rPr lang="en-US" b="1" dirty="0" smtClean="0"/>
              <a:t>Improved F1-Score:</a:t>
            </a:r>
            <a:r>
              <a:rPr lang="en-US" dirty="0" smtClean="0"/>
              <a:t> This adjustment raised the F1-score from 0.86 to 0.88, balancing recall and precision effectively.</a:t>
            </a:r>
          </a:p>
          <a:p>
            <a:pPr marL="0" indent="0">
              <a:buNone/>
            </a:pPr>
            <a:r>
              <a:rPr lang="en-US" b="1" dirty="0" smtClean="0"/>
              <a:t>Key Benefits</a:t>
            </a:r>
          </a:p>
          <a:p>
            <a:r>
              <a:rPr lang="en-US" b="1" dirty="0" smtClean="0"/>
              <a:t>Increased Sensitivity:</a:t>
            </a:r>
            <a:r>
              <a:rPr lang="en-US" dirty="0" smtClean="0"/>
              <a:t> Enhanced ability to detect fraud, bolstering security measures.</a:t>
            </a:r>
          </a:p>
          <a:p>
            <a:r>
              <a:rPr lang="en-US" b="1" dirty="0" smtClean="0"/>
              <a:t>Maintained Precision:</a:t>
            </a:r>
            <a:r>
              <a:rPr lang="en-US" dirty="0" smtClean="0"/>
              <a:t> Minimized false positives, ensuring smooth transaction experiences.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Integration.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Integration into Systems:</a:t>
            </a:r>
            <a:endParaRPr lang="en-US" dirty="0" smtClean="0"/>
          </a:p>
          <a:p>
            <a:r>
              <a:rPr lang="en-US" b="1" dirty="0" smtClean="0"/>
              <a:t>API Deployment:</a:t>
            </a:r>
            <a:r>
              <a:rPr lang="en-US" dirty="0" smtClean="0"/>
              <a:t> Real-time fraud detection through RESTful API integration.</a:t>
            </a:r>
          </a:p>
          <a:p>
            <a:r>
              <a:rPr lang="en-US" b="1" dirty="0" smtClean="0"/>
              <a:t>Batch Processing:</a:t>
            </a:r>
            <a:r>
              <a:rPr lang="en-US" dirty="0" smtClean="0"/>
              <a:t> Analyze historical data for trends and reporting.</a:t>
            </a:r>
          </a:p>
          <a:p>
            <a:r>
              <a:rPr lang="en-US" b="1" dirty="0" smtClean="0"/>
              <a:t>Streaming Data:</a:t>
            </a:r>
            <a:r>
              <a:rPr lang="en-US" dirty="0" smtClean="0"/>
              <a:t> Continuous monitoring with tools like Apache Kafka or AWS Kinesis.</a:t>
            </a:r>
          </a:p>
          <a:p>
            <a:pPr marL="0" indent="0">
              <a:buNone/>
            </a:pPr>
            <a:r>
              <a:rPr lang="en-US" b="1" dirty="0" smtClean="0"/>
              <a:t>Architecture Overview:</a:t>
            </a:r>
            <a:endParaRPr lang="en-US" dirty="0" smtClean="0"/>
          </a:p>
          <a:p>
            <a:r>
              <a:rPr lang="en-US" b="1" dirty="0" smtClean="0"/>
              <a:t>Data Ingestion:</a:t>
            </a:r>
            <a:r>
              <a:rPr lang="en-US" dirty="0" smtClean="0"/>
              <a:t> Collect transaction and behavior data.</a:t>
            </a:r>
          </a:p>
          <a:p>
            <a:r>
              <a:rPr lang="en-US" b="1" dirty="0" smtClean="0"/>
              <a:t>Preprocessing:</a:t>
            </a:r>
            <a:r>
              <a:rPr lang="en-US" dirty="0" smtClean="0"/>
              <a:t> Feature engineering, scaling, encoding.</a:t>
            </a:r>
          </a:p>
          <a:p>
            <a:r>
              <a:rPr lang="en-US" b="1" dirty="0" smtClean="0"/>
              <a:t>Model Deployment:</a:t>
            </a:r>
            <a:r>
              <a:rPr lang="en-US" dirty="0" smtClean="0"/>
              <a:t> API for real-time and batch processing.</a:t>
            </a:r>
          </a:p>
          <a:p>
            <a:r>
              <a:rPr lang="en-US" b="1" dirty="0" smtClean="0"/>
              <a:t>Monitoring:</a:t>
            </a:r>
            <a:r>
              <a:rPr lang="en-US" dirty="0" smtClean="0"/>
              <a:t> Real-time alerts and dashboards.</a:t>
            </a:r>
          </a:p>
          <a:p>
            <a:r>
              <a:rPr lang="en-US" b="1" dirty="0" smtClean="0"/>
              <a:t>Feedback Loop:</a:t>
            </a:r>
            <a:r>
              <a:rPr lang="en-US" dirty="0" smtClean="0"/>
              <a:t> Continuous model updates with new data.</a:t>
            </a:r>
          </a:p>
          <a:p>
            <a:pPr marL="0" indent="0">
              <a:buNone/>
            </a:pPr>
            <a:r>
              <a:rPr lang="en-US" dirty="0" smtClean="0"/>
              <a:t>This streamlined architecture ensures effective integration into existing systems for fraud detection.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1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479665"/>
            <a:ext cx="10622280" cy="4697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Business Problem: Fraud Detection in Financial Transactions</a:t>
            </a:r>
          </a:p>
          <a:p>
            <a:r>
              <a:rPr lang="en-US" sz="2000" b="1" dirty="0" smtClean="0"/>
              <a:t>Importance:</a:t>
            </a:r>
            <a:r>
              <a:rPr lang="en-US" sz="2000" dirty="0" smtClean="0"/>
              <a:t> Fraud poses significant financial risks and impacts trust in financial systems.</a:t>
            </a:r>
          </a:p>
          <a:p>
            <a:r>
              <a:rPr lang="en-US" sz="2000" b="1" dirty="0" smtClean="0"/>
              <a:t>Challenges:</a:t>
            </a:r>
            <a:r>
              <a:rPr lang="en-US" sz="2000" dirty="0" smtClean="0"/>
              <a:t> Detecting fraudulent activities amidst large volumes of legitimate transactions.</a:t>
            </a:r>
          </a:p>
          <a:p>
            <a:r>
              <a:rPr lang="en-US" sz="2000" b="1" dirty="0" smtClean="0"/>
              <a:t>Impact:</a:t>
            </a:r>
            <a:r>
              <a:rPr lang="en-US" sz="2000" dirty="0" smtClean="0"/>
              <a:t> Losses to consumers, businesses, and financial institutions; erosion of trust and reputation.</a:t>
            </a:r>
          </a:p>
          <a:p>
            <a:pPr marL="0" indent="0">
              <a:buNone/>
            </a:pPr>
            <a:r>
              <a:rPr lang="en-US" sz="2000" b="1" dirty="0" smtClean="0"/>
              <a:t>Solution: Leveraging Machine Learning for Effective Fraud Detection</a:t>
            </a:r>
          </a:p>
          <a:p>
            <a:r>
              <a:rPr lang="en-US" sz="2000" b="1" dirty="0" smtClean="0"/>
              <a:t>Approach:</a:t>
            </a:r>
            <a:r>
              <a:rPr lang="en-US" sz="2000" dirty="0" smtClean="0"/>
              <a:t> Implementing advanced machine learning techniques to enhance fraud detection capabilities.</a:t>
            </a:r>
          </a:p>
          <a:p>
            <a:r>
              <a:rPr lang="en-US" sz="2000" b="1" dirty="0" smtClean="0"/>
              <a:t>Key Components:</a:t>
            </a:r>
            <a:endParaRPr lang="en-US" sz="2000" dirty="0" smtClean="0"/>
          </a:p>
          <a:p>
            <a:pPr lvl="1"/>
            <a:r>
              <a:rPr lang="en-US" sz="1800" b="1" dirty="0" smtClean="0"/>
              <a:t>Real-time Monitoring:</a:t>
            </a:r>
            <a:r>
              <a:rPr lang="en-US" sz="1800" dirty="0" smtClean="0"/>
              <a:t> Continuous surveillance to swiftly identify suspicious transactions.</a:t>
            </a:r>
          </a:p>
          <a:p>
            <a:pPr lvl="1"/>
            <a:r>
              <a:rPr lang="en-US" sz="1800" b="1" dirty="0" smtClean="0"/>
              <a:t>Predictive Analytics:</a:t>
            </a:r>
            <a:r>
              <a:rPr lang="en-US" sz="1800" dirty="0" smtClean="0"/>
              <a:t> Algorithms to predict and prevent potential fraud before it occurs.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172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Fraud Detection Challenges in Financial Institutions</a:t>
            </a:r>
          </a:p>
          <a:p>
            <a:pPr marL="0" indent="0">
              <a:buNone/>
            </a:pPr>
            <a:r>
              <a:rPr lang="en-US" b="1" dirty="0" smtClean="0"/>
              <a:t>Complexity of Fraud:</a:t>
            </a:r>
            <a:r>
              <a:rPr lang="en-US" dirty="0" smtClean="0"/>
              <a:t> Financial institutions face intricate challenges in detecting various types of fraudulent activities, such as identity theft, payment fraud, and unauthorized transactions.</a:t>
            </a:r>
          </a:p>
          <a:p>
            <a:r>
              <a:rPr lang="en-US" b="1" dirty="0" smtClean="0"/>
              <a:t>Impact on Stakeholders:</a:t>
            </a:r>
            <a:endParaRPr lang="en-US" dirty="0" smtClean="0"/>
          </a:p>
          <a:p>
            <a:pPr lvl="1"/>
            <a:r>
              <a:rPr lang="en-US" b="1" dirty="0" smtClean="0"/>
              <a:t>Consumers:</a:t>
            </a:r>
            <a:r>
              <a:rPr lang="en-US" dirty="0" smtClean="0"/>
              <a:t> Fraud can lead to financial losses, identity theft, and compromised personal information.</a:t>
            </a:r>
          </a:p>
          <a:p>
            <a:pPr lvl="1"/>
            <a:r>
              <a:rPr lang="en-US" b="1" dirty="0" smtClean="0"/>
              <a:t>Businesses:</a:t>
            </a:r>
            <a:r>
              <a:rPr lang="en-US" dirty="0" smtClean="0"/>
              <a:t> Merchants suffer from chargebacks, lost inventory, and damage to reputation due to fraudulent transactions.</a:t>
            </a:r>
          </a:p>
          <a:p>
            <a:pPr lvl="1"/>
            <a:r>
              <a:rPr lang="en-US" b="1" dirty="0" smtClean="0"/>
              <a:t>Financial Institutions:</a:t>
            </a:r>
            <a:r>
              <a:rPr lang="en-US" dirty="0" smtClean="0"/>
              <a:t> Face financial losses, regulatory scrutiny, and erosion of customer trust.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5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Approach to Fraud Detection</a:t>
            </a:r>
          </a:p>
          <a:p>
            <a:r>
              <a:rPr lang="en-US" b="1" dirty="0" smtClean="0"/>
              <a:t>Machine Learning Framework:</a:t>
            </a:r>
            <a:r>
              <a:rPr lang="en-US" dirty="0" smtClean="0"/>
              <a:t> Utilizing machine learning for real-time fraud detection.</a:t>
            </a:r>
          </a:p>
          <a:p>
            <a:r>
              <a:rPr lang="en-US" b="1" dirty="0" smtClean="0"/>
              <a:t>Real-time Monitoring:</a:t>
            </a:r>
            <a:r>
              <a:rPr lang="en-US" dirty="0" smtClean="0"/>
              <a:t> Promptly flagging suspicious transactions using predictive analytics.</a:t>
            </a:r>
          </a:p>
          <a:p>
            <a:pPr marL="0" indent="0">
              <a:buNone/>
            </a:pPr>
            <a:r>
              <a:rPr lang="en-US" b="1" dirty="0" smtClean="0"/>
              <a:t>Data-Driven Decision-Making</a:t>
            </a:r>
          </a:p>
          <a:p>
            <a:r>
              <a:rPr lang="en-US" b="1" dirty="0" smtClean="0"/>
              <a:t>Enhanced Security:</a:t>
            </a:r>
            <a:r>
              <a:rPr lang="en-US" dirty="0" smtClean="0"/>
              <a:t> Using data insights to implement robust security measures.</a:t>
            </a:r>
          </a:p>
          <a:p>
            <a:r>
              <a:rPr lang="en-US" b="1" dirty="0" smtClean="0"/>
              <a:t>Customer-Centric Focus:</a:t>
            </a:r>
            <a:r>
              <a:rPr lang="en-US" dirty="0" smtClean="0"/>
              <a:t> Balancing high recall for fraud detection with high precision to minimize disruptions.</a:t>
            </a:r>
          </a:p>
          <a:p>
            <a:pPr marL="0" indent="0">
              <a:buNone/>
            </a:pPr>
            <a:r>
              <a:rPr lang="en-US" b="1" dirty="0" smtClean="0"/>
              <a:t>Customer Perspective</a:t>
            </a:r>
          </a:p>
          <a:p>
            <a:r>
              <a:rPr lang="en-US" b="1" dirty="0" smtClean="0"/>
              <a:t>Trust and Security:</a:t>
            </a:r>
            <a:r>
              <a:rPr lang="en-US" dirty="0" smtClean="0"/>
              <a:t> Ensuring transactions are secure with high recall in fraud detection.</a:t>
            </a:r>
          </a:p>
          <a:p>
            <a:r>
              <a:rPr lang="en-US" b="1" dirty="0" smtClean="0"/>
              <a:t>Minimal Disruption:</a:t>
            </a:r>
            <a:r>
              <a:rPr lang="en-US" dirty="0" smtClean="0"/>
              <a:t> Maintaining customer satisfaction by minimizing false alarms.</a:t>
            </a:r>
          </a:p>
          <a:p>
            <a:pPr marL="0" indent="0">
              <a:buNone/>
            </a:pPr>
            <a:r>
              <a:rPr lang="en-US" b="1" dirty="0" smtClean="0"/>
              <a:t>Technology Integration</a:t>
            </a:r>
          </a:p>
          <a:p>
            <a:r>
              <a:rPr lang="en-US" b="1" dirty="0" smtClean="0"/>
              <a:t>Optimized Models:</a:t>
            </a:r>
            <a:r>
              <a:rPr lang="en-US" dirty="0" smtClean="0"/>
              <a:t> Selecting models based on speed, interpretability, and performance metrics.</a:t>
            </a:r>
          </a:p>
          <a:p>
            <a:r>
              <a:rPr lang="en-US" b="1" dirty="0" smtClean="0"/>
              <a:t>Seamless Integration:</a:t>
            </a:r>
            <a:r>
              <a:rPr lang="en-US" dirty="0" smtClean="0"/>
              <a:t> Integrating fraud detection into existing systems for enhanced operational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7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8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1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2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</TotalTime>
  <Words>795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Experian Fraud Detection</vt:lpstr>
      <vt:lpstr>Introduction</vt:lpstr>
      <vt:lpstr>Business Problem</vt:lpstr>
      <vt:lpstr>Solution </vt:lpstr>
      <vt:lpstr>Demo</vt:lpstr>
      <vt:lpstr>EDA</vt:lpstr>
      <vt:lpstr>EDA</vt:lpstr>
      <vt:lpstr>EDA</vt:lpstr>
      <vt:lpstr>EDA</vt:lpstr>
      <vt:lpstr>Model Research</vt:lpstr>
      <vt:lpstr>Model selection </vt:lpstr>
      <vt:lpstr>Model Tunning</vt:lpstr>
      <vt:lpstr>Performance Improvement </vt:lpstr>
      <vt:lpstr>Model Integration.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Experian Fraud Detection</dc:title>
  <dc:creator>mayuo</dc:creator>
  <cp:lastModifiedBy>mayuo</cp:lastModifiedBy>
  <cp:revision>11</cp:revision>
  <dcterms:created xsi:type="dcterms:W3CDTF">2024-07-14T23:48:24Z</dcterms:created>
  <dcterms:modified xsi:type="dcterms:W3CDTF">2024-07-17T20:09:43Z</dcterms:modified>
</cp:coreProperties>
</file>