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256" r:id="rId2"/>
    <p:sldId id="271" r:id="rId3"/>
    <p:sldId id="272" r:id="rId4"/>
    <p:sldId id="273" r:id="rId5"/>
    <p:sldId id="274" r:id="rId6"/>
    <p:sldId id="262" r:id="rId7"/>
    <p:sldId id="263" r:id="rId8"/>
    <p:sldId id="264" r:id="rId9"/>
    <p:sldId id="282" r:id="rId10"/>
    <p:sldId id="283" r:id="rId11"/>
    <p:sldId id="284" r:id="rId12"/>
    <p:sldId id="265" r:id="rId13"/>
    <p:sldId id="275" r:id="rId14"/>
    <p:sldId id="276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3123" autoAdjust="0"/>
  </p:normalViewPr>
  <p:slideViewPr>
    <p:cSldViewPr snapToGrid="0">
      <p:cViewPr varScale="1">
        <p:scale>
          <a:sx n="75" d="100"/>
          <a:sy n="75" d="100"/>
        </p:scale>
        <p:origin x="97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653C6-AA7C-4F5F-A318-4BD2AA6655A2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2B5F4-60AA-44D1-AF96-5673E7B8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2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Business Problem: Fraud Detection in Financial Transactions</a:t>
            </a:r>
          </a:p>
          <a:p>
            <a:r>
              <a:rPr lang="en-US" sz="2000" b="1" dirty="0" smtClean="0"/>
              <a:t>Importance:</a:t>
            </a:r>
            <a:r>
              <a:rPr lang="en-US" sz="2000" dirty="0" smtClean="0"/>
              <a:t> Fraud poses significant financial risks and impacts trust in financial systems.</a:t>
            </a:r>
          </a:p>
          <a:p>
            <a:r>
              <a:rPr lang="en-US" sz="2000" b="1" dirty="0" smtClean="0"/>
              <a:t>Challenges:</a:t>
            </a:r>
            <a:r>
              <a:rPr lang="en-US" sz="2000" dirty="0" smtClean="0"/>
              <a:t> Detecting fraudulent activities amidst large volumes of legitimate transactions.</a:t>
            </a:r>
          </a:p>
          <a:p>
            <a:r>
              <a:rPr lang="en-US" sz="2000" b="1" dirty="0" smtClean="0"/>
              <a:t>Impact:</a:t>
            </a:r>
            <a:r>
              <a:rPr lang="en-US" sz="2000" dirty="0" smtClean="0"/>
              <a:t> Losses to consumers, businesses, and financial institutions; erosion of trust and reputation.</a:t>
            </a:r>
          </a:p>
          <a:p>
            <a:pPr marL="0" indent="0">
              <a:buNone/>
            </a:pPr>
            <a:r>
              <a:rPr lang="en-US" sz="2000" b="1" dirty="0" smtClean="0"/>
              <a:t>Solution: Leveraging Machine Learning for Effective Fraud Detection</a:t>
            </a:r>
          </a:p>
          <a:p>
            <a:r>
              <a:rPr lang="en-US" sz="2000" b="1" dirty="0" smtClean="0"/>
              <a:t>Approach:</a:t>
            </a:r>
            <a:r>
              <a:rPr lang="en-US" sz="2000" dirty="0" smtClean="0"/>
              <a:t> Implementing advanced machine learning techniques to enhance fraud detection capabilities.</a:t>
            </a:r>
          </a:p>
          <a:p>
            <a:r>
              <a:rPr lang="en-US" sz="2000" b="1" dirty="0" smtClean="0"/>
              <a:t>Key Components:</a:t>
            </a:r>
            <a:endParaRPr lang="en-US" sz="2000" dirty="0" smtClean="0"/>
          </a:p>
          <a:p>
            <a:pPr lvl="1"/>
            <a:r>
              <a:rPr lang="en-US" sz="1800" b="1" dirty="0" smtClean="0"/>
              <a:t>Real-time Monitoring:</a:t>
            </a:r>
            <a:r>
              <a:rPr lang="en-US" sz="1800" dirty="0" smtClean="0"/>
              <a:t> Continuous surveillance to swiftly identify suspicious transactions.</a:t>
            </a:r>
          </a:p>
          <a:p>
            <a:pPr lvl="1"/>
            <a:r>
              <a:rPr lang="en-US" sz="1800" b="1" dirty="0" smtClean="0"/>
              <a:t>Predictive Analytics:</a:t>
            </a:r>
            <a:r>
              <a:rPr lang="en-US" sz="1800" dirty="0" smtClean="0"/>
              <a:t> Algorithms to predict and prevent potential fraud before it occurs.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B5F4-60AA-44D1-AF96-5673E7B87D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86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Selected Models for Testing</a:t>
            </a:r>
          </a:p>
          <a:p>
            <a:r>
              <a:rPr lang="en-US" dirty="0" smtClean="0"/>
              <a:t>Logistic Regression: Less complex, initial baseline.</a:t>
            </a:r>
          </a:p>
          <a:p>
            <a:r>
              <a:rPr lang="en-US" dirty="0" smtClean="0"/>
              <a:t>Decision Tree: Interpretable but prone to overfitting</a:t>
            </a:r>
          </a:p>
          <a:p>
            <a:r>
              <a:rPr lang="en-US" dirty="0" smtClean="0"/>
              <a:t>Random Forest (RF), </a:t>
            </a:r>
            <a:r>
              <a:rPr lang="en-US" dirty="0" err="1" smtClean="0"/>
              <a:t>XGBoost</a:t>
            </a:r>
            <a:r>
              <a:rPr lang="en-US" dirty="0" smtClean="0"/>
              <a:t>, </a:t>
            </a:r>
            <a:r>
              <a:rPr lang="en-US" dirty="0" err="1" smtClean="0"/>
              <a:t>CatBoost</a:t>
            </a:r>
            <a:r>
              <a:rPr lang="en-US" dirty="0" smtClean="0"/>
              <a:t>: Boosting methods for enhanced performance.</a:t>
            </a:r>
          </a:p>
          <a:p>
            <a:r>
              <a:rPr lang="en-US" dirty="0" smtClean="0"/>
              <a:t>Refined </a:t>
            </a:r>
            <a:r>
              <a:rPr lang="en-US" dirty="0" err="1" smtClean="0"/>
              <a:t>Selection:Focused</a:t>
            </a:r>
            <a:r>
              <a:rPr lang="en-US" dirty="0" smtClean="0"/>
              <a:t> Approach: Prioritize recall with a balanced F1 score</a:t>
            </a:r>
          </a:p>
          <a:p>
            <a:r>
              <a:rPr lang="en-US" dirty="0" smtClean="0"/>
              <a:t>Final Choice: </a:t>
            </a:r>
            <a:r>
              <a:rPr lang="en-US" dirty="0" err="1" smtClean="0"/>
              <a:t>XGBoost</a:t>
            </a:r>
            <a:r>
              <a:rPr lang="en-US" dirty="0" smtClean="0"/>
              <a:t> (</a:t>
            </a:r>
            <a:r>
              <a:rPr lang="en-US" dirty="0" err="1" smtClean="0"/>
              <a:t>XGBClassifier</a:t>
            </a:r>
            <a:r>
              <a:rPr lang="en-US" dirty="0" smtClean="0"/>
              <a:t>) emerged as optimal after initial testing.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B5F4-60AA-44D1-AF96-5673E7B87D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84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Challenges Faced</a:t>
            </a:r>
          </a:p>
          <a:p>
            <a:r>
              <a:rPr lang="en-US" b="1" dirty="0" err="1" smtClean="0"/>
              <a:t>GridSearch</a:t>
            </a:r>
            <a:r>
              <a:rPr lang="en-US" b="1" dirty="0" smtClean="0"/>
              <a:t> Limitations:</a:t>
            </a:r>
            <a:endParaRPr lang="en-US" dirty="0" smtClean="0"/>
          </a:p>
          <a:p>
            <a:pPr lvl="1"/>
            <a:r>
              <a:rPr lang="en-US" b="1" dirty="0" smtClean="0"/>
              <a:t>GPU Constraints:</a:t>
            </a:r>
            <a:r>
              <a:rPr lang="en-US" dirty="0" smtClean="0"/>
              <a:t> Insufficient GPU power for </a:t>
            </a:r>
            <a:r>
              <a:rPr lang="en-US" dirty="0" err="1" smtClean="0"/>
              <a:t>GridSearch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Google </a:t>
            </a:r>
            <a:r>
              <a:rPr lang="en-US" b="1" dirty="0" err="1" smtClean="0"/>
              <a:t>Colab</a:t>
            </a:r>
            <a:r>
              <a:rPr lang="en-US" b="1" dirty="0" smtClean="0"/>
              <a:t> Issues:</a:t>
            </a:r>
            <a:r>
              <a:rPr lang="en-US" dirty="0" smtClean="0"/>
              <a:t> Timing out during computation.</a:t>
            </a:r>
          </a:p>
          <a:p>
            <a:pPr marL="0" indent="0">
              <a:buNone/>
            </a:pPr>
            <a:r>
              <a:rPr lang="en-US" b="1" dirty="0" smtClean="0"/>
              <a:t>Approach to Parameter Tuning</a:t>
            </a:r>
          </a:p>
          <a:p>
            <a:r>
              <a:rPr lang="en-US" b="1" dirty="0" smtClean="0"/>
              <a:t>Trial and Error Method:</a:t>
            </a:r>
            <a:endParaRPr lang="en-US" dirty="0" smtClean="0"/>
          </a:p>
          <a:p>
            <a:pPr lvl="1"/>
            <a:r>
              <a:rPr lang="en-US" dirty="0" smtClean="0"/>
              <a:t>Adjusted parameters iteratively due to </a:t>
            </a:r>
            <a:r>
              <a:rPr lang="en-US" dirty="0" err="1" smtClean="0"/>
              <a:t>GridSearch</a:t>
            </a:r>
            <a:r>
              <a:rPr lang="en-US" dirty="0" smtClean="0"/>
              <a:t> limitations.</a:t>
            </a:r>
          </a:p>
          <a:p>
            <a:pPr lvl="1"/>
            <a:r>
              <a:rPr lang="en-US" b="1" dirty="0" smtClean="0"/>
              <a:t>Parameters Chosen:</a:t>
            </a:r>
            <a:endParaRPr lang="en-US" dirty="0" smtClean="0"/>
          </a:p>
          <a:p>
            <a:pPr lvl="2"/>
            <a:r>
              <a:rPr lang="en-US" dirty="0" smtClean="0"/>
              <a:t>Learning Rate: 0.6 for faster convergence.</a:t>
            </a:r>
          </a:p>
          <a:p>
            <a:pPr lvl="2"/>
            <a:r>
              <a:rPr lang="en-US" dirty="0" err="1" smtClean="0"/>
              <a:t>N_estimators</a:t>
            </a:r>
            <a:r>
              <a:rPr lang="en-US" dirty="0" smtClean="0"/>
              <a:t>: 400 for adequate model complexity.</a:t>
            </a:r>
          </a:p>
          <a:p>
            <a:pPr lvl="2"/>
            <a:r>
              <a:rPr lang="en-US" dirty="0" err="1" smtClean="0"/>
              <a:t>Max_depth</a:t>
            </a:r>
            <a:r>
              <a:rPr lang="en-US" dirty="0" smtClean="0"/>
              <a:t>: 8 for balancing model complexity and overfitting.</a:t>
            </a:r>
          </a:p>
          <a:p>
            <a:pPr marL="0" indent="0">
              <a:buNone/>
            </a:pPr>
            <a:r>
              <a:rPr lang="en-US" b="1" dirty="0" smtClean="0"/>
              <a:t>Reasoning Behind Parameter Selection</a:t>
            </a:r>
          </a:p>
          <a:p>
            <a:r>
              <a:rPr lang="en-US" b="1" dirty="0" smtClean="0"/>
              <a:t>Optimization Goals:</a:t>
            </a:r>
            <a:endParaRPr lang="en-US" dirty="0" smtClean="0"/>
          </a:p>
          <a:p>
            <a:pPr lvl="1"/>
            <a:r>
              <a:rPr lang="en-US" b="1" dirty="0" smtClean="0"/>
              <a:t>Performance:</a:t>
            </a:r>
            <a:r>
              <a:rPr lang="en-US" dirty="0" smtClean="0"/>
              <a:t> Aimed for improved F1 score and recall.</a:t>
            </a:r>
          </a:p>
          <a:p>
            <a:pPr lvl="1"/>
            <a:r>
              <a:rPr lang="en-US" b="1" dirty="0" smtClean="0"/>
              <a:t>Efficiency:</a:t>
            </a:r>
            <a:r>
              <a:rPr lang="en-US" dirty="0" smtClean="0"/>
              <a:t> Balanced computational cost with model effectiveness.</a:t>
            </a:r>
          </a:p>
          <a:p>
            <a:pPr lvl="1"/>
            <a:r>
              <a:rPr lang="en-US" b="1" dirty="0" smtClean="0"/>
              <a:t>Empirical Validation:</a:t>
            </a:r>
            <a:r>
              <a:rPr lang="en-US" dirty="0" smtClean="0"/>
              <a:t> Parameters selected based on observed performance gains during experimentation.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B5F4-60AA-44D1-AF96-5673E7B87D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63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Evolution of Model Performance Metrics</a:t>
            </a:r>
          </a:p>
          <a:p>
            <a:r>
              <a:rPr lang="en-US" b="1" dirty="0" smtClean="0"/>
              <a:t>Threshold Optimization:</a:t>
            </a:r>
            <a:endParaRPr lang="en-US" dirty="0" smtClean="0"/>
          </a:p>
          <a:p>
            <a:pPr lvl="1"/>
            <a:r>
              <a:rPr lang="en-US" dirty="0" smtClean="0"/>
              <a:t>Lowering the threshold from 0.5 to 0.22 improved recall, ensuring more fraudulent transactions were detected.</a:t>
            </a:r>
          </a:p>
          <a:p>
            <a:pPr lvl="1"/>
            <a:r>
              <a:rPr lang="en-US" b="1" dirty="0" smtClean="0"/>
              <a:t>Reasoning:</a:t>
            </a:r>
            <a:endParaRPr lang="en-US" dirty="0" smtClean="0"/>
          </a:p>
          <a:p>
            <a:pPr lvl="2"/>
            <a:r>
              <a:rPr lang="en-US" b="1" dirty="0" smtClean="0"/>
              <a:t>Enhanced Detection:</a:t>
            </a:r>
            <a:r>
              <a:rPr lang="en-US" dirty="0" smtClean="0"/>
              <a:t> Lowering the threshold increased sensitivity to detect fraud (class 1) while maintaining high precision for legitimate transactions (class 0).</a:t>
            </a:r>
          </a:p>
          <a:p>
            <a:pPr lvl="2"/>
            <a:r>
              <a:rPr lang="en-US" b="1" dirty="0" smtClean="0"/>
              <a:t>Improved F1-Score:</a:t>
            </a:r>
            <a:r>
              <a:rPr lang="en-US" dirty="0" smtClean="0"/>
              <a:t> This adjustment raised the F1-score from 0.86 to 0.88, balancing recall and precision effectively.</a:t>
            </a:r>
          </a:p>
          <a:p>
            <a:pPr marL="0" indent="0">
              <a:buNone/>
            </a:pPr>
            <a:r>
              <a:rPr lang="en-US" b="1" dirty="0" smtClean="0"/>
              <a:t>Key Benefits</a:t>
            </a:r>
          </a:p>
          <a:p>
            <a:r>
              <a:rPr lang="en-US" b="1" dirty="0" smtClean="0"/>
              <a:t>Increased Sensitivity:</a:t>
            </a:r>
            <a:r>
              <a:rPr lang="en-US" dirty="0" smtClean="0"/>
              <a:t> Enhanced ability to detect fraud, bolstering security measures.</a:t>
            </a:r>
          </a:p>
          <a:p>
            <a:r>
              <a:rPr lang="en-US" b="1" dirty="0" smtClean="0"/>
              <a:t>Maintained Precision:</a:t>
            </a:r>
            <a:r>
              <a:rPr lang="en-US" dirty="0" smtClean="0"/>
              <a:t> Minimized false positives, ensuring smooth transaction experiences.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B5F4-60AA-44D1-AF96-5673E7B87D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2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Architecture Overview:</a:t>
            </a:r>
            <a:endParaRPr lang="en-US" dirty="0" smtClean="0"/>
          </a:p>
          <a:p>
            <a:r>
              <a:rPr lang="en-US" b="1" dirty="0" smtClean="0"/>
              <a:t>Data Ingestion:</a:t>
            </a:r>
            <a:r>
              <a:rPr lang="en-US" dirty="0" smtClean="0"/>
              <a:t> Collect transaction and behavior data.</a:t>
            </a:r>
          </a:p>
          <a:p>
            <a:r>
              <a:rPr lang="en-US" b="1" dirty="0" smtClean="0"/>
              <a:t>Preprocessing:</a:t>
            </a:r>
            <a:r>
              <a:rPr lang="en-US" dirty="0" smtClean="0"/>
              <a:t> Feature engineering, scaling, encoding.</a:t>
            </a:r>
          </a:p>
          <a:p>
            <a:r>
              <a:rPr lang="en-US" b="1" dirty="0" smtClean="0"/>
              <a:t>Model Deployment:</a:t>
            </a:r>
            <a:r>
              <a:rPr lang="en-US" dirty="0" smtClean="0"/>
              <a:t> API for real-time and batch processing.</a:t>
            </a:r>
          </a:p>
          <a:p>
            <a:r>
              <a:rPr lang="en-US" b="1" dirty="0" smtClean="0"/>
              <a:t>Monitoring:</a:t>
            </a:r>
            <a:r>
              <a:rPr lang="en-US" dirty="0" smtClean="0"/>
              <a:t> Real-time alerts and dashboards.</a:t>
            </a:r>
          </a:p>
          <a:p>
            <a:r>
              <a:rPr lang="en-US" b="1" dirty="0" smtClean="0"/>
              <a:t>Feedback Loop:</a:t>
            </a:r>
            <a:r>
              <a:rPr lang="en-US" dirty="0" smtClean="0"/>
              <a:t> Continuous model updates with new data.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Integration into Systems:</a:t>
            </a:r>
            <a:endParaRPr lang="en-US" dirty="0" smtClean="0"/>
          </a:p>
          <a:p>
            <a:r>
              <a:rPr lang="en-US" b="1" dirty="0" smtClean="0"/>
              <a:t>API Deployment:</a:t>
            </a:r>
            <a:r>
              <a:rPr lang="en-US" dirty="0" smtClean="0"/>
              <a:t> Real-time fraud detection through RESTful API integration.</a:t>
            </a:r>
          </a:p>
          <a:p>
            <a:r>
              <a:rPr lang="en-US" b="1" dirty="0" smtClean="0"/>
              <a:t>Batch Processing:</a:t>
            </a:r>
            <a:r>
              <a:rPr lang="en-US" dirty="0" smtClean="0"/>
              <a:t> Analyze historical data for trends and reporting.</a:t>
            </a:r>
          </a:p>
          <a:p>
            <a:r>
              <a:rPr lang="en-US" b="1" dirty="0" smtClean="0"/>
              <a:t>Streaming Data:</a:t>
            </a:r>
            <a:r>
              <a:rPr lang="en-US" dirty="0" smtClean="0"/>
              <a:t> Continuous monitoring with tools like Apache Kafka or AWS Kinesis.</a:t>
            </a:r>
          </a:p>
          <a:p>
            <a:pPr marL="0" indent="0">
              <a:buNone/>
            </a:pPr>
            <a:r>
              <a:rPr lang="en-US" dirty="0" smtClean="0"/>
              <a:t>This streamlined architecture ensures effective integration into existing systems for fraud detection.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B5F4-60AA-44D1-AF96-5673E7B87D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45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1. Improve with More Data:</a:t>
            </a:r>
            <a:endParaRPr lang="en-US" dirty="0" smtClean="0"/>
          </a:p>
          <a:p>
            <a:r>
              <a:rPr lang="en-US" b="1" dirty="0" smtClean="0"/>
              <a:t>Additional Features:</a:t>
            </a:r>
            <a:r>
              <a:rPr lang="en-US" dirty="0" smtClean="0"/>
              <a:t> Collect more data points such as transaction descriptions, geolocation patterns, and card usage patterns.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Report specific categories of fraud (e.g., lost/stolen card, identity theft, counterfeit </a:t>
            </a:r>
            <a:r>
              <a:rPr lang="en-US" dirty="0" err="1" smtClean="0"/>
              <a:t>cardetc</a:t>
            </a:r>
            <a:r>
              <a:rPr lang="en-US" dirty="0" smtClean="0"/>
              <a:t>, also why kind of payment</a:t>
            </a:r>
            <a:r>
              <a:rPr lang="en-US" baseline="0" dirty="0" smtClean="0"/>
              <a:t> method, was is by digital wallets, online transaction, or physical.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Average monthly spending.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possible the device or system info from the fraudulent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Behavioral Data:</a:t>
            </a:r>
            <a:r>
              <a:rPr lang="en-US" dirty="0" smtClean="0"/>
              <a:t> Include customer behavior data like historical transaction behavior and patterns.</a:t>
            </a:r>
          </a:p>
          <a:p>
            <a:r>
              <a:rPr lang="en-US" b="1" dirty="0" smtClean="0"/>
              <a:t>2. Advanced Techniques:</a:t>
            </a:r>
            <a:endParaRPr lang="en-US" dirty="0" smtClean="0"/>
          </a:p>
          <a:p>
            <a:r>
              <a:rPr lang="en-US" b="1" dirty="0" smtClean="0"/>
              <a:t>Anomaly Detection:</a:t>
            </a:r>
            <a:r>
              <a:rPr lang="en-US" dirty="0" smtClean="0"/>
              <a:t> Implement unsupervised learning techniques to identify unusual patterns not captured by supervised models.</a:t>
            </a:r>
          </a:p>
          <a:p>
            <a:r>
              <a:rPr lang="en-US" b="1" dirty="0" smtClean="0"/>
              <a:t>Clustering:</a:t>
            </a:r>
            <a:r>
              <a:rPr lang="en-US" dirty="0" smtClean="0"/>
              <a:t> Use clustering techniques to group similar transactions and detect outliers indicative of fraud.</a:t>
            </a:r>
          </a:p>
          <a:p>
            <a:r>
              <a:rPr lang="en-US" b="1" dirty="0" smtClean="0"/>
              <a:t>Ensemble Methods:</a:t>
            </a:r>
            <a:r>
              <a:rPr lang="en-US" dirty="0" smtClean="0"/>
              <a:t> Combine multiple models to leverage their strengths and mitigate weaknesses.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B5F4-60AA-44D1-AF96-5673E7B87D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9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Impact on Stakeholders:</a:t>
            </a:r>
            <a:endParaRPr lang="en-US" dirty="0" smtClean="0"/>
          </a:p>
          <a:p>
            <a:pPr lvl="1"/>
            <a:r>
              <a:rPr lang="en-US" b="1" dirty="0" smtClean="0"/>
              <a:t>Consumers:</a:t>
            </a:r>
            <a:r>
              <a:rPr lang="en-US" dirty="0" smtClean="0"/>
              <a:t> Fraud can lead to financial losses, identity theft, and compromised personal information.</a:t>
            </a:r>
          </a:p>
          <a:p>
            <a:pPr lvl="1"/>
            <a:r>
              <a:rPr lang="en-US" b="1" dirty="0" smtClean="0"/>
              <a:t>Businesses:</a:t>
            </a:r>
            <a:r>
              <a:rPr lang="en-US" dirty="0" smtClean="0"/>
              <a:t> Merchants suffer from chargebacks, lost inventory, and damage to reputation due to fraudulent transactions.</a:t>
            </a:r>
          </a:p>
          <a:p>
            <a:pPr lvl="1"/>
            <a:r>
              <a:rPr lang="en-US" b="1" dirty="0" smtClean="0"/>
              <a:t>Financial Institutions:</a:t>
            </a:r>
            <a:r>
              <a:rPr lang="en-US" dirty="0" smtClean="0"/>
              <a:t> Face financial losses, regulatory scrutiny, and erosion of customer trust.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Complexity of Fraud:</a:t>
            </a:r>
            <a:r>
              <a:rPr lang="en-US" dirty="0" smtClean="0"/>
              <a:t> Financial institutions face intricate challenges in detecting various types of fraudulent activities</a:t>
            </a:r>
            <a:r>
              <a:rPr lang="en-US" baseline="0" dirty="0" smtClean="0"/>
              <a:t> and because humans are behind it the problem evolves. Also we have an issue with imbalance data.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B5F4-60AA-44D1-AF96-5673E7B87D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81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Customer Perspective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 smtClean="0"/>
              <a:t>Customer-Centric Focus:</a:t>
            </a:r>
            <a:r>
              <a:rPr lang="en-US" i="1" dirty="0" smtClean="0"/>
              <a:t> Balancing high recall for fraud detection with high precision to minimize disruptions.</a:t>
            </a:r>
            <a:endParaRPr lang="en-US" b="1" i="1" dirty="0" smtClean="0"/>
          </a:p>
          <a:p>
            <a:r>
              <a:rPr lang="en-US" b="1" dirty="0" smtClean="0"/>
              <a:t>Trust and Security:</a:t>
            </a:r>
            <a:r>
              <a:rPr lang="en-US" dirty="0" smtClean="0"/>
              <a:t> Ensuring transactions are secure with high recall in fraud detection.</a:t>
            </a:r>
          </a:p>
          <a:p>
            <a:r>
              <a:rPr lang="en-US" b="1" dirty="0" smtClean="0"/>
              <a:t>Minimal Disruption:</a:t>
            </a:r>
            <a:r>
              <a:rPr lang="en-US" dirty="0" smtClean="0"/>
              <a:t> Maintaining customer satisfaction by minimizing false alarms.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Approach to Fraud Detection</a:t>
            </a:r>
          </a:p>
          <a:p>
            <a:r>
              <a:rPr lang="en-US" b="1" dirty="0" smtClean="0"/>
              <a:t>Machine Learning Framework:</a:t>
            </a:r>
            <a:r>
              <a:rPr lang="en-US" dirty="0" smtClean="0"/>
              <a:t> Utilizing machine learning for real-time fraud detection.</a:t>
            </a:r>
          </a:p>
          <a:p>
            <a:r>
              <a:rPr lang="en-US" b="1" dirty="0" smtClean="0"/>
              <a:t>Real-time Monitoring:</a:t>
            </a:r>
            <a:r>
              <a:rPr lang="en-US" dirty="0" smtClean="0"/>
              <a:t> Promptly flagging suspicious transactions using predictive analytics.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Technology Integration</a:t>
            </a:r>
          </a:p>
          <a:p>
            <a:r>
              <a:rPr lang="en-US" b="1" dirty="0" smtClean="0"/>
              <a:t>Optimized Models:</a:t>
            </a:r>
            <a:r>
              <a:rPr lang="en-US" dirty="0" smtClean="0"/>
              <a:t> Selecting models based on speed, interpretability, and performance metrics.</a:t>
            </a:r>
          </a:p>
          <a:p>
            <a:r>
              <a:rPr lang="en-US" b="1" dirty="0" smtClean="0"/>
              <a:t>Seamless Integration:</a:t>
            </a:r>
            <a:r>
              <a:rPr lang="en-US" dirty="0" smtClean="0"/>
              <a:t> Integrating fraud detection into existing systems for enhanced operational efficiency.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B5F4-60AA-44D1-AF96-5673E7B87D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16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 fraudulent activities show a variation over time. So we need to keep in mind that season might not have an effect on fraudulent activities.**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We still have peaks for fraud transactions but in the grand skim of things its leaning on the variation side. Early in the year and end of year.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B5F4-60AA-44D1-AF96-5673E7B87D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68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If we dive deeper, most if the fraudulent transactions are typically done all day but at Night time between 10 pm - 3 am we have an increase.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Can this be due to the fact that the victim might be in bed?.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It is clear that hour of the day plays a big part in fraudulent transactions.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B5F4-60AA-44D1-AF96-5673E7B87D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7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synthetic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B5F4-60AA-44D1-AF96-5673E7B87D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14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</a:t>
            </a:r>
            <a:r>
              <a:rPr lang="en-US" baseline="0" dirty="0" smtClean="0"/>
              <a:t> have been affected the most.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B5F4-60AA-44D1-AF96-5673E7B87D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21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February, January, and October are months with relatively higher fraud proportions.</a:t>
            </a:r>
          </a:p>
          <a:p>
            <a:r>
              <a:rPr lang="en-US" dirty="0" smtClean="0"/>
              <a:t>Understanding these patterns can help in developing targeted fraud detection strategies for specific times of the year.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B5F4-60AA-44D1-AF96-5673E7B87D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87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Initial Model Evaluation</a:t>
            </a:r>
          </a:p>
          <a:p>
            <a:r>
              <a:rPr lang="en-US" b="1" dirty="0" smtClean="0"/>
              <a:t>Linear Models:</a:t>
            </a:r>
            <a:endParaRPr lang="en-US" dirty="0" smtClean="0"/>
          </a:p>
          <a:p>
            <a:pPr lvl="1"/>
            <a:r>
              <a:rPr lang="en-US" dirty="0" smtClean="0"/>
              <a:t>Logistic Regression</a:t>
            </a:r>
          </a:p>
          <a:p>
            <a:r>
              <a:rPr lang="en-US" b="1" dirty="0" smtClean="0"/>
              <a:t>Tree-Based Models:</a:t>
            </a:r>
            <a:endParaRPr lang="en-US" dirty="0" smtClean="0"/>
          </a:p>
          <a:p>
            <a:pPr lvl="1"/>
            <a:r>
              <a:rPr lang="en-US" dirty="0" smtClean="0"/>
              <a:t>Decision Tree</a:t>
            </a:r>
          </a:p>
          <a:p>
            <a:pPr lvl="1"/>
            <a:r>
              <a:rPr lang="en-US" dirty="0" smtClean="0"/>
              <a:t>Random Forest</a:t>
            </a:r>
          </a:p>
          <a:p>
            <a:r>
              <a:rPr lang="en-US" b="1" dirty="0" smtClean="0"/>
              <a:t>Gradient Boosting Machines:</a:t>
            </a:r>
            <a:endParaRPr lang="en-US" dirty="0" smtClean="0"/>
          </a:p>
          <a:p>
            <a:pPr lvl="1"/>
            <a:r>
              <a:rPr lang="en-US" dirty="0" err="1" smtClean="0"/>
              <a:t>XGBoost</a:t>
            </a:r>
            <a:endParaRPr lang="en-US" dirty="0" smtClean="0"/>
          </a:p>
          <a:p>
            <a:pPr lvl="1"/>
            <a:r>
              <a:rPr lang="en-US" dirty="0" err="1" smtClean="0"/>
              <a:t>CatBoost</a:t>
            </a:r>
            <a:endParaRPr lang="en-US" dirty="0" smtClean="0"/>
          </a:p>
          <a:p>
            <a:pPr lvl="1"/>
            <a:r>
              <a:rPr lang="en-US" dirty="0" err="1" smtClean="0"/>
              <a:t>AdaBoost</a:t>
            </a:r>
            <a:endParaRPr lang="en-US" dirty="0" smtClean="0"/>
          </a:p>
          <a:p>
            <a:r>
              <a:rPr lang="en-US" b="1" dirty="0" smtClean="0"/>
              <a:t>Nearest Neighbor:</a:t>
            </a:r>
            <a:endParaRPr lang="en-US" dirty="0" smtClean="0"/>
          </a:p>
          <a:p>
            <a:pPr lvl="1"/>
            <a:r>
              <a:rPr lang="en-US" dirty="0" smtClean="0"/>
              <a:t>K-Nearest Neighbors (k-NN)</a:t>
            </a:r>
          </a:p>
          <a:p>
            <a:r>
              <a:rPr lang="en-US" b="1" dirty="0" smtClean="0"/>
              <a:t>Support Vector Machines (SVM)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Approach</a:t>
            </a:r>
          </a:p>
          <a:p>
            <a:r>
              <a:rPr lang="en-US" b="1" dirty="0" smtClean="0"/>
              <a:t>Objective:</a:t>
            </a:r>
            <a:r>
              <a:rPr lang="en-US" dirty="0" smtClean="0"/>
              <a:t> Select the most suitable classifier for fraud detection.</a:t>
            </a:r>
          </a:p>
          <a:p>
            <a:r>
              <a:rPr lang="en-US" b="1" dirty="0" smtClean="0"/>
              <a:t>Evaluation Criteria:</a:t>
            </a:r>
            <a:r>
              <a:rPr lang="en-US" dirty="0" smtClean="0"/>
              <a:t> Metrics include accuracy, F1 score, and AUC-ROC.</a:t>
            </a:r>
          </a:p>
          <a:p>
            <a:r>
              <a:rPr lang="en-US" b="1" dirty="0" smtClean="0"/>
              <a:t>Considerations:</a:t>
            </a:r>
            <a:r>
              <a:rPr lang="en-US" dirty="0" smtClean="0"/>
              <a:t> Model interpretability, computational efficiency, and suitability for real-time fraud detection.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B5F4-60AA-44D1-AF96-5673E7B87D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3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9DA382D-5B50-4A89-A42E-CD62D9C7C78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327C67A-1178-4EFD-8282-8BBC4B65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6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382D-5B50-4A89-A42E-CD62D9C7C78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C67A-1178-4EFD-8282-8BBC4B65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7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382D-5B50-4A89-A42E-CD62D9C7C78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C67A-1178-4EFD-8282-8BBC4B65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08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382D-5B50-4A89-A42E-CD62D9C7C78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C67A-1178-4EFD-8282-8BBC4B65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96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382D-5B50-4A89-A42E-CD62D9C7C78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C67A-1178-4EFD-8282-8BBC4B65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1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382D-5B50-4A89-A42E-CD62D9C7C78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C67A-1178-4EFD-8282-8BBC4B65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8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382D-5B50-4A89-A42E-CD62D9C7C78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C67A-1178-4EFD-8282-8BBC4B65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23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9DA382D-5B50-4A89-A42E-CD62D9C7C78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C67A-1178-4EFD-8282-8BBC4B65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72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9DA382D-5B50-4A89-A42E-CD62D9C7C78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C67A-1178-4EFD-8282-8BBC4B65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5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382D-5B50-4A89-A42E-CD62D9C7C78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C67A-1178-4EFD-8282-8BBC4B65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1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382D-5B50-4A89-A42E-CD62D9C7C78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C67A-1178-4EFD-8282-8BBC4B65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8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382D-5B50-4A89-A42E-CD62D9C7C78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C67A-1178-4EFD-8282-8BBC4B65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3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382D-5B50-4A89-A42E-CD62D9C7C78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C67A-1178-4EFD-8282-8BBC4B65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1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382D-5B50-4A89-A42E-CD62D9C7C78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C67A-1178-4EFD-8282-8BBC4B65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6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382D-5B50-4A89-A42E-CD62D9C7C78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C67A-1178-4EFD-8282-8BBC4B65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0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382D-5B50-4A89-A42E-CD62D9C7C78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C67A-1178-4EFD-8282-8BBC4B65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382D-5B50-4A89-A42E-CD62D9C7C78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C67A-1178-4EFD-8282-8BBC4B65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1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9DA382D-5B50-4A89-A42E-CD62D9C7C78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327C67A-1178-4EFD-8282-8BBC4B65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4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Experian Fraud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Abraham Owodunni (ML </a:t>
            </a:r>
            <a:r>
              <a:rPr lang="en-US" dirty="0" err="1" smtClean="0"/>
              <a:t>Eng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200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00" dirty="0"/>
              <a:t>Distribution of </a:t>
            </a:r>
            <a:r>
              <a:rPr lang="en-US" sz="1600" dirty="0" smtClean="0"/>
              <a:t>Transaction (Monthly)</a:t>
            </a:r>
            <a:endParaRPr lang="en-US" sz="1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2062" y="931575"/>
            <a:ext cx="5147133" cy="255408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062" y="3595759"/>
            <a:ext cx="5326550" cy="264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602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874" y="587588"/>
            <a:ext cx="8761413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 Processing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693" y="283503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954" y="283503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714" y="587588"/>
            <a:ext cx="1135966" cy="113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35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9046" y="865208"/>
            <a:ext cx="8761413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Model </a:t>
            </a:r>
            <a:r>
              <a:rPr lang="en-US" dirty="0" smtClean="0"/>
              <a:t>Research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75876" y="617725"/>
            <a:ext cx="1000167" cy="10001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433" y="3929061"/>
            <a:ext cx="1636194" cy="1636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3570" y="252714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09" y="2527149"/>
            <a:ext cx="748627" cy="748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609492"/>
            <a:ext cx="810846" cy="8108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4369" y="2552546"/>
            <a:ext cx="820615" cy="8206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5055" y="5642708"/>
            <a:ext cx="852914" cy="852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21943" y="388365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34600" y="3952631"/>
            <a:ext cx="1219200" cy="1219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212697" y="3746349"/>
            <a:ext cx="1130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Classifiers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885695" y="3275776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Linear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1755" y="6368410"/>
            <a:ext cx="1223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Tree-Based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95102" y="3275776"/>
            <a:ext cx="1872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Gradient Boosting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69627" y="6368410"/>
            <a:ext cx="1123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896324" y="2113900"/>
            <a:ext cx="10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Objective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55541" y="3514323"/>
            <a:ext cx="893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989380" y="3583299"/>
            <a:ext cx="15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Considerations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43543" y="5240160"/>
            <a:ext cx="2606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Accurate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F1 (recall &amp; precision)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AUC-ROC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386277" y="5240160"/>
            <a:ext cx="28057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Speed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Model interpretability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Computational efficiency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55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434" y="1471508"/>
            <a:ext cx="8761413" cy="706964"/>
          </a:xfrm>
        </p:spPr>
        <p:txBody>
          <a:bodyPr/>
          <a:lstStyle/>
          <a:p>
            <a:pPr algn="ctr"/>
            <a:r>
              <a:rPr lang="en-US" dirty="0" smtClean="0"/>
              <a:t>Model Selection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36264"/>
              </p:ext>
            </p:extLst>
          </p:nvPr>
        </p:nvGraphicFramePr>
        <p:xfrm>
          <a:off x="701040" y="2467928"/>
          <a:ext cx="7164755" cy="37066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2951">
                  <a:extLst>
                    <a:ext uri="{9D8B030D-6E8A-4147-A177-3AD203B41FA5}">
                      <a16:colId xmlns:a16="http://schemas.microsoft.com/office/drawing/2014/main" val="2850350503"/>
                    </a:ext>
                  </a:extLst>
                </a:gridCol>
                <a:gridCol w="1432951">
                  <a:extLst>
                    <a:ext uri="{9D8B030D-6E8A-4147-A177-3AD203B41FA5}">
                      <a16:colId xmlns:a16="http://schemas.microsoft.com/office/drawing/2014/main" val="1556627915"/>
                    </a:ext>
                  </a:extLst>
                </a:gridCol>
                <a:gridCol w="1432951">
                  <a:extLst>
                    <a:ext uri="{9D8B030D-6E8A-4147-A177-3AD203B41FA5}">
                      <a16:colId xmlns:a16="http://schemas.microsoft.com/office/drawing/2014/main" val="3127882674"/>
                    </a:ext>
                  </a:extLst>
                </a:gridCol>
                <a:gridCol w="1432951">
                  <a:extLst>
                    <a:ext uri="{9D8B030D-6E8A-4147-A177-3AD203B41FA5}">
                      <a16:colId xmlns:a16="http://schemas.microsoft.com/office/drawing/2014/main" val="3849319295"/>
                    </a:ext>
                  </a:extLst>
                </a:gridCol>
                <a:gridCol w="1432951">
                  <a:extLst>
                    <a:ext uri="{9D8B030D-6E8A-4147-A177-3AD203B41FA5}">
                      <a16:colId xmlns:a16="http://schemas.microsoft.com/office/drawing/2014/main" val="1038504014"/>
                    </a:ext>
                  </a:extLst>
                </a:gridCol>
              </a:tblGrid>
              <a:tr h="506245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 (seconds)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232002"/>
                  </a:ext>
                </a:extLst>
              </a:tr>
              <a:tr h="506245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9.4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70418"/>
                  </a:ext>
                </a:extLst>
              </a:tr>
              <a:tr h="506245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729374"/>
                  </a:ext>
                </a:extLst>
              </a:tr>
              <a:tr h="506245"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1838.8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716734"/>
                  </a:ext>
                </a:extLst>
              </a:tr>
              <a:tr h="50624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4252"/>
                  </a:ext>
                </a:extLst>
              </a:tr>
              <a:tr h="50624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CatBoost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448.8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02693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876" y="2317148"/>
            <a:ext cx="695569" cy="695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008" y="3012717"/>
            <a:ext cx="2022511" cy="20075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02833" y="4835582"/>
            <a:ext cx="1437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XGBClassifier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71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994" y="867223"/>
            <a:ext cx="8761413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Model </a:t>
            </a:r>
            <a:r>
              <a:rPr lang="en-US" dirty="0" smtClean="0"/>
              <a:t>Tuning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07" y="523813"/>
            <a:ext cx="1008185" cy="1008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84" y="2655275"/>
            <a:ext cx="1340382" cy="1340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9709" y="2589850"/>
            <a:ext cx="1969477" cy="1969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585" y="4196861"/>
            <a:ext cx="638907" cy="6389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4920" y="4196861"/>
            <a:ext cx="623726" cy="6237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71926" y="2220518"/>
            <a:ext cx="1208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Challenges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35008" y="4835768"/>
            <a:ext cx="26642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Computational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05351" y="4820587"/>
            <a:ext cx="17985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Approach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Trial and </a:t>
            </a:r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253900" y="2220518"/>
            <a:ext cx="1272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Parameters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8929709" y="4820587"/>
            <a:ext cx="18119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Learning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N_estimation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 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6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695" y="800320"/>
            <a:ext cx="8761413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Performance Improvement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529247"/>
            <a:ext cx="1055077" cy="1055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585" y="2946400"/>
            <a:ext cx="2358292" cy="23582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81821" y="2508739"/>
            <a:ext cx="2428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Threshold Optimization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2800" y="2946400"/>
            <a:ext cx="2188308" cy="21883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85375" y="5823411"/>
            <a:ext cx="3667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F1-Score improved from 0.86 to 0.88</a:t>
            </a:r>
            <a:endParaRPr lang="en-US" b="1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1094" y="3430954"/>
            <a:ext cx="2490488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2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986" y="854929"/>
            <a:ext cx="8761413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Production and Deployment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840" y="557539"/>
            <a:ext cx="1026786" cy="1026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307" y="2248734"/>
            <a:ext cx="703386" cy="703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061" y="3594098"/>
            <a:ext cx="525586" cy="5255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6862" y="2143365"/>
            <a:ext cx="866529" cy="866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4307" y="4814945"/>
            <a:ext cx="819278" cy="8192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7109" y="3395668"/>
            <a:ext cx="687753" cy="6877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4649" y="2033616"/>
            <a:ext cx="2431074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6802802" y="2592903"/>
            <a:ext cx="704364" cy="8987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6710680" y="4319312"/>
            <a:ext cx="893687" cy="11514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5436799">
            <a:off x="4277612" y="4326622"/>
            <a:ext cx="1232656" cy="116369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72503" y="3009894"/>
            <a:ext cx="1835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53960" y="2846751"/>
            <a:ext cx="10840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Data Ingestion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6803618" y="4056569"/>
            <a:ext cx="1814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Data Preprocessing &amp; EDA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597213" y="5733513"/>
            <a:ext cx="11912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Model Research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447369" y="4087773"/>
            <a:ext cx="18272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Deployment &amp; Monitoring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9471720" y="3256726"/>
            <a:ext cx="20403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Key point:</a:t>
            </a:r>
          </a:p>
          <a:p>
            <a:r>
              <a:rPr lang="en-US" dirty="0" smtClean="0"/>
              <a:t>This is an iterative  process and not 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15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034" y="910381"/>
            <a:ext cx="8761413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Recommendation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885" y="675553"/>
            <a:ext cx="988435" cy="988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062" y="2741246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0801" y="2663093"/>
            <a:ext cx="1219200" cy="1219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77160" y="2362145"/>
            <a:ext cx="1206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More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8925048" y="2362145"/>
            <a:ext cx="123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Techniques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844309" y="4174364"/>
            <a:ext cx="26860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Category of 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Payment method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monthly spend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System information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54831" y="4183241"/>
            <a:ext cx="22520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Anomaly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Behavioral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122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293" y="877148"/>
            <a:ext cx="8761413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 When Do I Start ;)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669" y="2608384"/>
            <a:ext cx="2596662" cy="259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254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1" y="1477107"/>
            <a:ext cx="4017107" cy="401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7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0554" y="2279716"/>
            <a:ext cx="1969661" cy="19696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417222" y="4379337"/>
            <a:ext cx="23947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Business </a:t>
            </a:r>
            <a:r>
              <a:rPr lang="en-US" b="1" dirty="0" smtClean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Importance/Impact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Challenges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88982" y="4379337"/>
            <a:ext cx="2227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Key Component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624689" y="2160168"/>
            <a:ext cx="2089209" cy="208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698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39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Business </a:t>
            </a:r>
            <a:r>
              <a:rPr lang="en-US" dirty="0"/>
              <a:t>Problem</a:t>
            </a:r>
          </a:p>
        </p:txBody>
      </p:sp>
      <p:pic>
        <p:nvPicPr>
          <p:cNvPr id="3" name="Content Placeholder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291" y="569425"/>
            <a:ext cx="1121263" cy="1121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078" y="2803766"/>
            <a:ext cx="1686168" cy="1686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1888" y="2792817"/>
            <a:ext cx="1508371" cy="1508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7924" y="4312137"/>
            <a:ext cx="726831" cy="726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4560" y="5038968"/>
            <a:ext cx="733311" cy="7333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7676" y="4312137"/>
            <a:ext cx="828432" cy="8284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03573" y="5038968"/>
            <a:ext cx="122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Consumers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83134" y="5772279"/>
            <a:ext cx="119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Businesses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57223" y="5140569"/>
            <a:ext cx="2123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Financial Institutions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13988" y="2487911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Impact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436124" y="2474899"/>
            <a:ext cx="1259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Complexity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53392" y="4312137"/>
            <a:ext cx="792408" cy="7924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5736" y="4312138"/>
            <a:ext cx="848480" cy="84848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633762" y="5140569"/>
            <a:ext cx="1646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Imbalance 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27456" y="5140569"/>
            <a:ext cx="2059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Evolving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441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677" y="955708"/>
            <a:ext cx="8761413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Solution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218" y="466724"/>
            <a:ext cx="1325563" cy="13255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677" y="2264508"/>
            <a:ext cx="1422400" cy="142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218" y="5008685"/>
            <a:ext cx="1340339" cy="1340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7937" y="2416408"/>
            <a:ext cx="1453662" cy="14536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723" y="3673232"/>
            <a:ext cx="765908" cy="765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1239" y="3686908"/>
            <a:ext cx="779584" cy="7795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0723" y="4439140"/>
            <a:ext cx="64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Trust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72278" y="4439140"/>
            <a:ext cx="957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Comfort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7358" y="5305181"/>
            <a:ext cx="747346" cy="7473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82071" y="5305181"/>
            <a:ext cx="747346" cy="74734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918724" y="6052527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2755" y="6052527"/>
            <a:ext cx="123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77942" y="2079842"/>
            <a:ext cx="595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POV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58462" y="6421859"/>
            <a:ext cx="1106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Approach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05782" y="2079842"/>
            <a:ext cx="1257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Technology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82071" y="3895692"/>
            <a:ext cx="747346" cy="74734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294522" y="4623806"/>
            <a:ext cx="2135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Seamless Integration</a:t>
            </a:r>
          </a:p>
        </p:txBody>
      </p:sp>
    </p:spTree>
    <p:extLst>
      <p:ext uri="{BB962C8B-B14F-4D97-AF65-F5344CB8AC3E}">
        <p14:creationId xmlns:p14="http://schemas.microsoft.com/office/powerpoint/2010/main" val="1231175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  <p:bldP spid="15" grpId="0"/>
      <p:bldP spid="16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568" y="99646"/>
            <a:ext cx="1992924" cy="199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0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00" dirty="0"/>
              <a:t>Distribution of </a:t>
            </a:r>
            <a:r>
              <a:rPr lang="en-US" sz="1600" dirty="0" smtClean="0"/>
              <a:t>Transaction</a:t>
            </a:r>
            <a:br>
              <a:rPr lang="en-US" sz="1600" dirty="0" smtClean="0"/>
            </a:br>
            <a:r>
              <a:rPr lang="en-US" sz="1600" dirty="0"/>
              <a:t>(Fraud vs Non-Fraud)</a:t>
            </a:r>
            <a:endParaRPr lang="en-US" sz="1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81675" y="2258013"/>
            <a:ext cx="5189538" cy="295157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13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Fraud by Hour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81675" y="2250004"/>
            <a:ext cx="5189538" cy="296759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271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 smtClean="0"/>
              <a:t>Top 10 Merchants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81675" y="2062810"/>
            <a:ext cx="5189538" cy="334198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28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00" dirty="0"/>
              <a:t>Distribution of </a:t>
            </a:r>
            <a:r>
              <a:rPr lang="en-US" sz="1600" dirty="0" smtClean="0"/>
              <a:t>Transaction (Male vs Female)</a:t>
            </a:r>
            <a:endParaRPr lang="en-US" sz="1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83742" y="824524"/>
            <a:ext cx="3570043" cy="228410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742" y="3438155"/>
            <a:ext cx="3998058" cy="26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449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5791</TotalTime>
  <Words>1310</Words>
  <Application>Microsoft Office PowerPoint</Application>
  <PresentationFormat>Widescreen</PresentationFormat>
  <Paragraphs>234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 Boardroom</vt:lpstr>
      <vt:lpstr>Experian Fraud Detection</vt:lpstr>
      <vt:lpstr>Introduction</vt:lpstr>
      <vt:lpstr>    Business Problem</vt:lpstr>
      <vt:lpstr>   Solution </vt:lpstr>
      <vt:lpstr>PowerPoint Presentation</vt:lpstr>
      <vt:lpstr>Distribution of Transaction (Fraud vs Non-Fraud)</vt:lpstr>
      <vt:lpstr>Fraud by Hour</vt:lpstr>
      <vt:lpstr>Top 10 Merchants</vt:lpstr>
      <vt:lpstr>Distribution of Transaction (Male vs Female)</vt:lpstr>
      <vt:lpstr>Distribution of Transaction (Monthly)</vt:lpstr>
      <vt:lpstr>    Data Processing</vt:lpstr>
      <vt:lpstr>   Model Research</vt:lpstr>
      <vt:lpstr>Model Selection</vt:lpstr>
      <vt:lpstr>   Model Tuning</vt:lpstr>
      <vt:lpstr>   Performance Improvement </vt:lpstr>
      <vt:lpstr>   Production and Deployment </vt:lpstr>
      <vt:lpstr>   Recommendation </vt:lpstr>
      <vt:lpstr>   So When Do I Start ;)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Experian Fraud Detection</dc:title>
  <dc:creator>mayuo</dc:creator>
  <cp:lastModifiedBy>mayuo</cp:lastModifiedBy>
  <cp:revision>45</cp:revision>
  <dcterms:created xsi:type="dcterms:W3CDTF">2024-07-14T23:48:24Z</dcterms:created>
  <dcterms:modified xsi:type="dcterms:W3CDTF">2024-07-23T03:40:04Z</dcterms:modified>
</cp:coreProperties>
</file>