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ppt/media/image5.jpg" ContentType="image/jpeg"/>
  <Override PartName="/ppt/media/image7.jpg" ContentType="image/jpeg"/>
  <Override PartName="/ppt/media/image8.jpg" ContentType="image/jpeg"/>
  <Override PartName="/ppt/media/image11.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40400" y="1487100"/>
            <a:ext cx="9911200" cy="1800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s-ES"/>
              <a:t>Haga clic para modificar el estilo de título del patrón</a:t>
            </a:r>
            <a:endParaRPr/>
          </a:p>
        </p:txBody>
      </p:sp>
      <p:grpSp>
        <p:nvGrpSpPr>
          <p:cNvPr id="11" name="Google Shape;11;p2"/>
          <p:cNvGrpSpPr/>
          <p:nvPr/>
        </p:nvGrpSpPr>
        <p:grpSpPr>
          <a:xfrm>
            <a:off x="0" y="3195965"/>
            <a:ext cx="12192000" cy="3284484"/>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5" name="Google Shape;35;p2"/>
          <p:cNvGrpSpPr/>
          <p:nvPr/>
        </p:nvGrpSpPr>
        <p:grpSpPr>
          <a:xfrm>
            <a:off x="181087" y="3771307"/>
            <a:ext cx="11826047" cy="2764460"/>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7319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spTree>
    <p:extLst>
      <p:ext uri="{BB962C8B-B14F-4D97-AF65-F5344CB8AC3E}">
        <p14:creationId xmlns:p14="http://schemas.microsoft.com/office/powerpoint/2010/main" val="166107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A73EC-C2E3-45D9-9C84-4CE199DE8F1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FEB76F7A-A1AE-4B19-9A0C-A50E877A0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11E91B1A-2F7D-49E0-9DE7-3EF1FA287889}"/>
              </a:ext>
            </a:extLst>
          </p:cNvPr>
          <p:cNvSpPr>
            <a:spLocks noGrp="1"/>
          </p:cNvSpPr>
          <p:nvPr>
            <p:ph type="dt" sz="half" idx="10"/>
          </p:nvPr>
        </p:nvSpPr>
        <p:spPr/>
        <p:txBody>
          <a:bodyPr/>
          <a:lstStyle/>
          <a:p>
            <a:fld id="{DD296FC5-7755-46D5-8144-2FA0A4BF96EF}" type="datetimeFigureOut">
              <a:rPr lang="es-BO" smtClean="0"/>
              <a:t>19/10/2021</a:t>
            </a:fld>
            <a:endParaRPr lang="es-BO"/>
          </a:p>
        </p:txBody>
      </p:sp>
      <p:sp>
        <p:nvSpPr>
          <p:cNvPr id="5" name="Marcador de pie de página 4">
            <a:extLst>
              <a:ext uri="{FF2B5EF4-FFF2-40B4-BE49-F238E27FC236}">
                <a16:creationId xmlns:a16="http://schemas.microsoft.com/office/drawing/2014/main" id="{5AAFC6B4-50C3-461C-8614-5FD1C69082C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7A223AFE-FD3F-4291-8FB9-EB0290350567}"/>
              </a:ext>
            </a:extLst>
          </p:cNvPr>
          <p:cNvSpPr>
            <a:spLocks noGrp="1"/>
          </p:cNvSpPr>
          <p:nvPr>
            <p:ph type="sldNum" sz="quarter" idx="12"/>
          </p:nvPr>
        </p:nvSpPr>
        <p:spPr/>
        <p:txBody>
          <a:bodyPr/>
          <a:lstStyle/>
          <a:p>
            <a:fld id="{45F146C8-F4CB-4EC3-96DF-9E40FA38C649}" type="slidenum">
              <a:rPr lang="es-BO" smtClean="0"/>
              <a:t>‹Nº›</a:t>
            </a:fld>
            <a:endParaRPr lang="es-BO"/>
          </a:p>
        </p:txBody>
      </p:sp>
    </p:spTree>
    <p:extLst>
      <p:ext uri="{BB962C8B-B14F-4D97-AF65-F5344CB8AC3E}">
        <p14:creationId xmlns:p14="http://schemas.microsoft.com/office/powerpoint/2010/main" val="67829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3195965"/>
            <a:ext cx="12192000" cy="3284484"/>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1140400" y="1486400"/>
            <a:ext cx="9911200" cy="13584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4800">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r>
              <a:rPr lang="es-ES"/>
              <a:t>Haga clic para modificar el estilo de título del patrón</a:t>
            </a:r>
            <a:endParaRPr/>
          </a:p>
        </p:txBody>
      </p:sp>
      <p:sp>
        <p:nvSpPr>
          <p:cNvPr id="89" name="Google Shape;89;p3"/>
          <p:cNvSpPr txBox="1">
            <a:spLocks noGrp="1"/>
          </p:cNvSpPr>
          <p:nvPr>
            <p:ph type="subTitle" idx="1"/>
          </p:nvPr>
        </p:nvSpPr>
        <p:spPr>
          <a:xfrm>
            <a:off x="1140400" y="2823469"/>
            <a:ext cx="9911200" cy="4740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667">
                <a:solidFill>
                  <a:schemeClr val="lt2"/>
                </a:solidFill>
              </a:defRPr>
            </a:lvl1pPr>
            <a:lvl2pPr lvl="1" algn="ctr" rtl="0">
              <a:spcBef>
                <a:spcPts val="1067"/>
              </a:spcBef>
              <a:spcAft>
                <a:spcPts val="0"/>
              </a:spcAft>
              <a:buClr>
                <a:schemeClr val="lt2"/>
              </a:buClr>
              <a:buSzPts val="2000"/>
              <a:buNone/>
              <a:defRPr sz="2667">
                <a:solidFill>
                  <a:schemeClr val="lt2"/>
                </a:solidFill>
              </a:defRPr>
            </a:lvl2pPr>
            <a:lvl3pPr lvl="2" algn="ctr" rtl="0">
              <a:spcBef>
                <a:spcPts val="1067"/>
              </a:spcBef>
              <a:spcAft>
                <a:spcPts val="0"/>
              </a:spcAft>
              <a:buClr>
                <a:schemeClr val="lt2"/>
              </a:buClr>
              <a:buSzPts val="2000"/>
              <a:buNone/>
              <a:defRPr sz="2667">
                <a:solidFill>
                  <a:schemeClr val="lt2"/>
                </a:solidFill>
              </a:defRPr>
            </a:lvl3pPr>
            <a:lvl4pPr lvl="3" algn="ctr" rtl="0">
              <a:spcBef>
                <a:spcPts val="1067"/>
              </a:spcBef>
              <a:spcAft>
                <a:spcPts val="0"/>
              </a:spcAft>
              <a:buClr>
                <a:schemeClr val="lt2"/>
              </a:buClr>
              <a:buSzPts val="2000"/>
              <a:buNone/>
              <a:defRPr sz="2667">
                <a:solidFill>
                  <a:schemeClr val="lt2"/>
                </a:solidFill>
              </a:defRPr>
            </a:lvl4pPr>
            <a:lvl5pPr lvl="4" algn="ctr" rtl="0">
              <a:spcBef>
                <a:spcPts val="1067"/>
              </a:spcBef>
              <a:spcAft>
                <a:spcPts val="0"/>
              </a:spcAft>
              <a:buClr>
                <a:schemeClr val="lt2"/>
              </a:buClr>
              <a:buSzPts val="2000"/>
              <a:buNone/>
              <a:defRPr sz="2667">
                <a:solidFill>
                  <a:schemeClr val="lt2"/>
                </a:solidFill>
              </a:defRPr>
            </a:lvl5pPr>
            <a:lvl6pPr lvl="5" algn="ctr" rtl="0">
              <a:spcBef>
                <a:spcPts val="1067"/>
              </a:spcBef>
              <a:spcAft>
                <a:spcPts val="0"/>
              </a:spcAft>
              <a:buClr>
                <a:schemeClr val="lt2"/>
              </a:buClr>
              <a:buSzPts val="2000"/>
              <a:buNone/>
              <a:defRPr sz="2667">
                <a:solidFill>
                  <a:schemeClr val="lt2"/>
                </a:solidFill>
              </a:defRPr>
            </a:lvl6pPr>
            <a:lvl7pPr lvl="6" algn="ctr" rtl="0">
              <a:spcBef>
                <a:spcPts val="1067"/>
              </a:spcBef>
              <a:spcAft>
                <a:spcPts val="0"/>
              </a:spcAft>
              <a:buClr>
                <a:schemeClr val="lt2"/>
              </a:buClr>
              <a:buSzPts val="2000"/>
              <a:buNone/>
              <a:defRPr sz="2667">
                <a:solidFill>
                  <a:schemeClr val="lt2"/>
                </a:solidFill>
              </a:defRPr>
            </a:lvl7pPr>
            <a:lvl8pPr lvl="7" algn="ctr" rtl="0">
              <a:spcBef>
                <a:spcPts val="1067"/>
              </a:spcBef>
              <a:spcAft>
                <a:spcPts val="0"/>
              </a:spcAft>
              <a:buClr>
                <a:schemeClr val="lt2"/>
              </a:buClr>
              <a:buSzPts val="2000"/>
              <a:buNone/>
              <a:defRPr sz="2667">
                <a:solidFill>
                  <a:schemeClr val="lt2"/>
                </a:solidFill>
              </a:defRPr>
            </a:lvl8pPr>
            <a:lvl9pPr lvl="8" algn="ctr" rtl="0">
              <a:spcBef>
                <a:spcPts val="1067"/>
              </a:spcBef>
              <a:spcAft>
                <a:spcPts val="1067"/>
              </a:spcAft>
              <a:buClr>
                <a:schemeClr val="lt2"/>
              </a:buClr>
              <a:buSzPts val="2000"/>
              <a:buNone/>
              <a:defRPr sz="2667">
                <a:solidFill>
                  <a:schemeClr val="lt2"/>
                </a:solidFill>
              </a:defRPr>
            </a:lvl9pPr>
          </a:lstStyle>
          <a:p>
            <a:r>
              <a:rPr lang="es-ES"/>
              <a:t>Haga clic para modificar el estilo de subtítulo del patrón</a:t>
            </a:r>
            <a:endParaRPr/>
          </a:p>
        </p:txBody>
      </p:sp>
      <p:grpSp>
        <p:nvGrpSpPr>
          <p:cNvPr id="90" name="Google Shape;90;p3"/>
          <p:cNvGrpSpPr/>
          <p:nvPr/>
        </p:nvGrpSpPr>
        <p:grpSpPr>
          <a:xfrm>
            <a:off x="181087" y="3771307"/>
            <a:ext cx="11826047" cy="2764460"/>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1843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655833" y="2577600"/>
            <a:ext cx="8880400" cy="3307600"/>
          </a:xfrm>
          <a:prstGeom prst="rect">
            <a:avLst/>
          </a:prstGeom>
        </p:spPr>
        <p:txBody>
          <a:bodyPr spcFirstLastPara="1" wrap="square" lIns="0" tIns="0" rIns="0" bIns="0" anchor="t" anchorCtr="0">
            <a:noAutofit/>
          </a:bodyPr>
          <a:lstStyle>
            <a:lvl1pPr marL="609585" lvl="0" indent="-558786" algn="ctr" rtl="0">
              <a:spcBef>
                <a:spcPts val="0"/>
              </a:spcBef>
              <a:spcAft>
                <a:spcPts val="0"/>
              </a:spcAft>
              <a:buSzPts val="3000"/>
              <a:buChar char="▹"/>
              <a:defRPr sz="4000"/>
            </a:lvl1pPr>
            <a:lvl2pPr marL="1219170" lvl="1" indent="-558786" algn="ctr" rtl="0">
              <a:spcBef>
                <a:spcPts val="1067"/>
              </a:spcBef>
              <a:spcAft>
                <a:spcPts val="0"/>
              </a:spcAft>
              <a:buSzPts val="3000"/>
              <a:buChar char="▸"/>
              <a:defRPr sz="4000"/>
            </a:lvl2pPr>
            <a:lvl3pPr marL="1828754" lvl="2" indent="-558786" algn="ctr" rtl="0">
              <a:spcBef>
                <a:spcPts val="1067"/>
              </a:spcBef>
              <a:spcAft>
                <a:spcPts val="0"/>
              </a:spcAft>
              <a:buSzPts val="3000"/>
              <a:buChar char="■"/>
              <a:defRPr sz="4000"/>
            </a:lvl3pPr>
            <a:lvl4pPr marL="2438339" lvl="3" indent="-558786" algn="ctr" rtl="0">
              <a:spcBef>
                <a:spcPts val="1067"/>
              </a:spcBef>
              <a:spcAft>
                <a:spcPts val="0"/>
              </a:spcAft>
              <a:buSzPts val="3000"/>
              <a:buChar char="●"/>
              <a:defRPr sz="4000"/>
            </a:lvl4pPr>
            <a:lvl5pPr marL="3047924" lvl="4" indent="-558786" algn="ctr" rtl="0">
              <a:spcBef>
                <a:spcPts val="1067"/>
              </a:spcBef>
              <a:spcAft>
                <a:spcPts val="0"/>
              </a:spcAft>
              <a:buSzPts val="3000"/>
              <a:buChar char="○"/>
              <a:defRPr sz="4000"/>
            </a:lvl5pPr>
            <a:lvl6pPr marL="3657509" lvl="5" indent="-558786" algn="ctr" rtl="0">
              <a:spcBef>
                <a:spcPts val="1067"/>
              </a:spcBef>
              <a:spcAft>
                <a:spcPts val="0"/>
              </a:spcAft>
              <a:buSzPts val="3000"/>
              <a:buChar char="■"/>
              <a:defRPr sz="4000"/>
            </a:lvl6pPr>
            <a:lvl7pPr marL="4267093" lvl="6" indent="-558786" algn="ctr" rtl="0">
              <a:spcBef>
                <a:spcPts val="1067"/>
              </a:spcBef>
              <a:spcAft>
                <a:spcPts val="0"/>
              </a:spcAft>
              <a:buSzPts val="3000"/>
              <a:buChar char="●"/>
              <a:defRPr sz="4000"/>
            </a:lvl7pPr>
            <a:lvl8pPr marL="4876678" lvl="7" indent="-558786" algn="ctr" rtl="0">
              <a:spcBef>
                <a:spcPts val="1067"/>
              </a:spcBef>
              <a:spcAft>
                <a:spcPts val="0"/>
              </a:spcAft>
              <a:buSzPts val="3000"/>
              <a:buChar char="○"/>
              <a:defRPr sz="4000"/>
            </a:lvl8pPr>
            <a:lvl9pPr marL="5486263" lvl="8" indent="-558786" algn="ctr" rtl="0">
              <a:spcBef>
                <a:spcPts val="1067"/>
              </a:spcBef>
              <a:spcAft>
                <a:spcPts val="1067"/>
              </a:spcAft>
              <a:buSzPts val="3000"/>
              <a:buChar char="■"/>
              <a:defRPr sz="4000"/>
            </a:lvl9pPr>
          </a:lstStyle>
          <a:p>
            <a:pPr lvl="0"/>
            <a:r>
              <a:rPr lang="es-ES"/>
              <a:t>Haga clic para modificar los estilos de texto del patrón</a:t>
            </a:r>
          </a:p>
        </p:txBody>
      </p:sp>
      <p:sp>
        <p:nvSpPr>
          <p:cNvPr id="120" name="Google Shape;120;p4"/>
          <p:cNvSpPr txBox="1"/>
          <p:nvPr/>
        </p:nvSpPr>
        <p:spPr>
          <a:xfrm>
            <a:off x="4791200" y="14482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2"/>
                </a:solidFill>
                <a:latin typeface="Catamaran"/>
                <a:ea typeface="Catamaran"/>
                <a:cs typeface="Catamaran"/>
                <a:sym typeface="Catamaran"/>
              </a:rPr>
              <a:t>“</a:t>
            </a:r>
            <a:endParaRPr sz="128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122" name="Google Shape;122;p4"/>
          <p:cNvGrpSpPr/>
          <p:nvPr/>
        </p:nvGrpSpPr>
        <p:grpSpPr>
          <a:xfrm>
            <a:off x="291" y="347115"/>
            <a:ext cx="12191127" cy="1642243"/>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4"/>
          <p:cNvGrpSpPr/>
          <p:nvPr/>
        </p:nvGrpSpPr>
        <p:grpSpPr>
          <a:xfrm>
            <a:off x="184467" y="347100"/>
            <a:ext cx="11797253" cy="1667667"/>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4432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196" name="Google Shape;196;p5"/>
          <p:cNvSpPr txBox="1">
            <a:spLocks noGrp="1"/>
          </p:cNvSpPr>
          <p:nvPr>
            <p:ph type="body" idx="1"/>
          </p:nvPr>
        </p:nvSpPr>
        <p:spPr>
          <a:xfrm>
            <a:off x="1655833" y="1500467"/>
            <a:ext cx="8880400" cy="3962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s-ES"/>
              <a:t>Haga clic para modificar los estilos de texto del patrón</a:t>
            </a:r>
          </a:p>
        </p:txBody>
      </p:sp>
      <p:sp>
        <p:nvSpPr>
          <p:cNvPr id="197" name="Google Shape;197;p5"/>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198" name="Google Shape;198;p5"/>
          <p:cNvGrpSpPr/>
          <p:nvPr/>
        </p:nvGrpSpPr>
        <p:grpSpPr>
          <a:xfrm>
            <a:off x="291" y="4944448"/>
            <a:ext cx="12191127" cy="1642243"/>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4" name="Google Shape;244;p5"/>
          <p:cNvGrpSpPr/>
          <p:nvPr/>
        </p:nvGrpSpPr>
        <p:grpSpPr>
          <a:xfrm>
            <a:off x="184467" y="5033333"/>
            <a:ext cx="11797253" cy="1667667"/>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0" name="Google Shape;270;p5"/>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8539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1"/>
        <p:cNvGrpSpPr/>
        <p:nvPr/>
      </p:nvGrpSpPr>
      <p:grpSpPr>
        <a:xfrm>
          <a:off x="0" y="0"/>
          <a:ext cx="0" cy="0"/>
          <a:chOff x="0" y="0"/>
          <a:chExt cx="0" cy="0"/>
        </a:xfrm>
      </p:grpSpPr>
      <p:grpSp>
        <p:nvGrpSpPr>
          <p:cNvPr id="272" name="Google Shape;272;p6"/>
          <p:cNvGrpSpPr/>
          <p:nvPr/>
        </p:nvGrpSpPr>
        <p:grpSpPr>
          <a:xfrm>
            <a:off x="291" y="4944448"/>
            <a:ext cx="12191127" cy="1642243"/>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319" name="Google Shape;319;p6"/>
          <p:cNvSpPr txBox="1">
            <a:spLocks noGrp="1"/>
          </p:cNvSpPr>
          <p:nvPr>
            <p:ph type="body" idx="1"/>
          </p:nvPr>
        </p:nvSpPr>
        <p:spPr>
          <a:xfrm>
            <a:off x="1655767" y="1500467"/>
            <a:ext cx="4149200" cy="364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Haga clic para modificar los estilos de texto del patrón</a:t>
            </a:r>
          </a:p>
        </p:txBody>
      </p:sp>
      <p:sp>
        <p:nvSpPr>
          <p:cNvPr id="320" name="Google Shape;320;p6"/>
          <p:cNvSpPr txBox="1">
            <a:spLocks noGrp="1"/>
          </p:cNvSpPr>
          <p:nvPr>
            <p:ph type="body" idx="2"/>
          </p:nvPr>
        </p:nvSpPr>
        <p:spPr>
          <a:xfrm>
            <a:off x="6387000" y="1500467"/>
            <a:ext cx="4149200" cy="364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Haga clic para modificar los estilos de texto del patrón</a:t>
            </a:r>
          </a:p>
        </p:txBody>
      </p:sp>
      <p:sp>
        <p:nvSpPr>
          <p:cNvPr id="321" name="Google Shape;321;p6"/>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322" name="Google Shape;322;p6"/>
          <p:cNvGrpSpPr/>
          <p:nvPr/>
        </p:nvGrpSpPr>
        <p:grpSpPr>
          <a:xfrm>
            <a:off x="184467" y="5033333"/>
            <a:ext cx="11797253" cy="1667667"/>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8" name="Google Shape;348;p6"/>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5499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49"/>
        <p:cNvGrpSpPr/>
        <p:nvPr/>
      </p:nvGrpSpPr>
      <p:grpSpPr>
        <a:xfrm>
          <a:off x="0" y="0"/>
          <a:ext cx="0" cy="0"/>
          <a:chOff x="0" y="0"/>
          <a:chExt cx="0" cy="0"/>
        </a:xfrm>
      </p:grpSpPr>
      <p:grpSp>
        <p:nvGrpSpPr>
          <p:cNvPr id="350" name="Google Shape;350;p7"/>
          <p:cNvGrpSpPr/>
          <p:nvPr/>
        </p:nvGrpSpPr>
        <p:grpSpPr>
          <a:xfrm>
            <a:off x="291" y="4944448"/>
            <a:ext cx="12191127" cy="1642243"/>
            <a:chOff x="218" y="898161"/>
            <a:chExt cx="9143345" cy="1231682"/>
          </a:xfrm>
        </p:grpSpPr>
        <p:sp>
          <p:nvSpPr>
            <p:cNvPr id="351" name="Google Shape;351;p7"/>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2" name="Google Shape;392;p7"/>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96" name="Google Shape;396;p7"/>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397" name="Google Shape;397;p7"/>
          <p:cNvSpPr txBox="1">
            <a:spLocks noGrp="1"/>
          </p:cNvSpPr>
          <p:nvPr>
            <p:ph type="body" idx="1"/>
          </p:nvPr>
        </p:nvSpPr>
        <p:spPr>
          <a:xfrm>
            <a:off x="1655833"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398" name="Google Shape;398;p7"/>
          <p:cNvSpPr txBox="1">
            <a:spLocks noGrp="1"/>
          </p:cNvSpPr>
          <p:nvPr>
            <p:ph type="body" idx="2"/>
          </p:nvPr>
        </p:nvSpPr>
        <p:spPr>
          <a:xfrm>
            <a:off x="4712835"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399" name="Google Shape;399;p7"/>
          <p:cNvSpPr txBox="1">
            <a:spLocks noGrp="1"/>
          </p:cNvSpPr>
          <p:nvPr>
            <p:ph type="body" idx="3"/>
          </p:nvPr>
        </p:nvSpPr>
        <p:spPr>
          <a:xfrm>
            <a:off x="7769836"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400" name="Google Shape;400;p7"/>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401" name="Google Shape;401;p7"/>
          <p:cNvGrpSpPr/>
          <p:nvPr/>
        </p:nvGrpSpPr>
        <p:grpSpPr>
          <a:xfrm>
            <a:off x="184467" y="5033333"/>
            <a:ext cx="11797253" cy="1667667"/>
            <a:chOff x="138350" y="260325"/>
            <a:chExt cx="8847940" cy="1250750"/>
          </a:xfrm>
        </p:grpSpPr>
        <p:sp>
          <p:nvSpPr>
            <p:cNvPr id="402" name="Google Shape;402;p7"/>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7"/>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7"/>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7"/>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7"/>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7"/>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7"/>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7"/>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7"/>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7"/>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7" name="Google Shape;427;p7"/>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3097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8"/>
        <p:cNvGrpSpPr/>
        <p:nvPr/>
      </p:nvGrpSpPr>
      <p:grpSpPr>
        <a:xfrm>
          <a:off x="0" y="0"/>
          <a:ext cx="0" cy="0"/>
          <a:chOff x="0" y="0"/>
          <a:chExt cx="0" cy="0"/>
        </a:xfrm>
      </p:grpSpPr>
      <p:grpSp>
        <p:nvGrpSpPr>
          <p:cNvPr id="429" name="Google Shape;429;p8"/>
          <p:cNvGrpSpPr/>
          <p:nvPr/>
        </p:nvGrpSpPr>
        <p:grpSpPr>
          <a:xfrm>
            <a:off x="291" y="4944448"/>
            <a:ext cx="12191127" cy="1642243"/>
            <a:chOff x="218" y="898161"/>
            <a:chExt cx="9143345" cy="1231682"/>
          </a:xfrm>
        </p:grpSpPr>
        <p:sp>
          <p:nvSpPr>
            <p:cNvPr id="430" name="Google Shape;430;p8"/>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1" name="Google Shape;471;p8"/>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75" name="Google Shape;475;p8"/>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s-ES"/>
              <a:t>Haga clic para modificar el estilo de título del patrón</a:t>
            </a:r>
            <a:endParaRPr/>
          </a:p>
        </p:txBody>
      </p:sp>
      <p:sp>
        <p:nvSpPr>
          <p:cNvPr id="476" name="Google Shape;476;p8"/>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477" name="Google Shape;477;p8"/>
          <p:cNvGrpSpPr/>
          <p:nvPr/>
        </p:nvGrpSpPr>
        <p:grpSpPr>
          <a:xfrm>
            <a:off x="184467" y="5033333"/>
            <a:ext cx="11797253" cy="1667667"/>
            <a:chOff x="138350" y="260325"/>
            <a:chExt cx="8847940" cy="1250750"/>
          </a:xfrm>
        </p:grpSpPr>
        <p:sp>
          <p:nvSpPr>
            <p:cNvPr id="478" name="Google Shape;478;p8"/>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8"/>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8"/>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8"/>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8"/>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8"/>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8"/>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8"/>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8"/>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8"/>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204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3"/>
        <p:cNvGrpSpPr/>
        <p:nvPr/>
      </p:nvGrpSpPr>
      <p:grpSpPr>
        <a:xfrm>
          <a:off x="0" y="0"/>
          <a:ext cx="0" cy="0"/>
          <a:chOff x="0" y="0"/>
          <a:chExt cx="0" cy="0"/>
        </a:xfrm>
      </p:grpSpPr>
      <p:sp>
        <p:nvSpPr>
          <p:cNvPr id="504" name="Google Shape;504;p9"/>
          <p:cNvSpPr txBox="1">
            <a:spLocks noGrp="1"/>
          </p:cNvSpPr>
          <p:nvPr>
            <p:ph type="body" idx="1"/>
          </p:nvPr>
        </p:nvSpPr>
        <p:spPr>
          <a:xfrm>
            <a:off x="1140400" y="5671867"/>
            <a:ext cx="9911200" cy="368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700"/>
              <a:buNone/>
              <a:defRPr sz="2267"/>
            </a:lvl1pPr>
          </a:lstStyle>
          <a:p>
            <a:pPr lvl="0"/>
            <a:r>
              <a:rPr lang="es-ES"/>
              <a:t>Haga clic para modificar los estilos de texto del patrón</a:t>
            </a:r>
          </a:p>
        </p:txBody>
      </p:sp>
      <p:sp>
        <p:nvSpPr>
          <p:cNvPr id="505" name="Google Shape;505;p9"/>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506" name="Google Shape;506;p9"/>
          <p:cNvGrpSpPr/>
          <p:nvPr/>
        </p:nvGrpSpPr>
        <p:grpSpPr>
          <a:xfrm>
            <a:off x="291" y="352748"/>
            <a:ext cx="12191127" cy="1642243"/>
            <a:chOff x="218" y="898161"/>
            <a:chExt cx="9143345" cy="1231682"/>
          </a:xfrm>
        </p:grpSpPr>
        <p:sp>
          <p:nvSpPr>
            <p:cNvPr id="507" name="Google Shape;507;p9"/>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8" name="Google Shape;548;p9"/>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2" name="Google Shape;552;p9"/>
          <p:cNvGrpSpPr/>
          <p:nvPr/>
        </p:nvGrpSpPr>
        <p:grpSpPr>
          <a:xfrm>
            <a:off x="184467" y="347100"/>
            <a:ext cx="11797253" cy="1667667"/>
            <a:chOff x="138350" y="260325"/>
            <a:chExt cx="8847940" cy="1250750"/>
          </a:xfrm>
        </p:grpSpPr>
        <p:sp>
          <p:nvSpPr>
            <p:cNvPr id="553" name="Google Shape;553;p9"/>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9"/>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03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5F146C8-F4CB-4EC3-96DF-9E40FA38C649}" type="slidenum">
              <a:rPr lang="es-BO" smtClean="0"/>
              <a:t>‹Nº›</a:t>
            </a:fld>
            <a:endParaRPr lang="es-BO"/>
          </a:p>
        </p:txBody>
      </p:sp>
      <p:grpSp>
        <p:nvGrpSpPr>
          <p:cNvPr id="580" name="Google Shape;580;p10"/>
          <p:cNvGrpSpPr/>
          <p:nvPr/>
        </p:nvGrpSpPr>
        <p:grpSpPr>
          <a:xfrm>
            <a:off x="291" y="4944448"/>
            <a:ext cx="12191127" cy="1642243"/>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6" name="Google Shape;626;p10"/>
          <p:cNvGrpSpPr/>
          <p:nvPr/>
        </p:nvGrpSpPr>
        <p:grpSpPr>
          <a:xfrm>
            <a:off x="184467" y="5033333"/>
            <a:ext cx="11797253" cy="1667667"/>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786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55833" y="606667"/>
            <a:ext cx="8880400" cy="5284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655833" y="1500467"/>
            <a:ext cx="8880400" cy="3962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5730200" y="5885065"/>
            <a:ext cx="731600" cy="972800"/>
          </a:xfrm>
          <a:prstGeom prst="rect">
            <a:avLst/>
          </a:prstGeom>
          <a:noFill/>
          <a:ln>
            <a:noFill/>
          </a:ln>
        </p:spPr>
        <p:txBody>
          <a:bodyPr spcFirstLastPara="1" wrap="square" lIns="0" tIns="0" rIns="0" bIns="0" anchor="ctr" anchorCtr="0">
            <a:noAutofit/>
          </a:bodyPr>
          <a:lstStyle>
            <a:lvl1pPr lvl="0" algn="ctr" rtl="0">
              <a:buNone/>
              <a:defRPr sz="1733" b="1">
                <a:solidFill>
                  <a:schemeClr val="dk1"/>
                </a:solidFill>
                <a:latin typeface="Catamaran"/>
                <a:ea typeface="Catamaran"/>
                <a:cs typeface="Catamaran"/>
                <a:sym typeface="Catamaran"/>
              </a:defRPr>
            </a:lvl1pPr>
            <a:lvl2pPr lvl="1" algn="ctr" rtl="0">
              <a:buNone/>
              <a:defRPr sz="1733" b="1">
                <a:solidFill>
                  <a:schemeClr val="dk1"/>
                </a:solidFill>
                <a:latin typeface="Catamaran"/>
                <a:ea typeface="Catamaran"/>
                <a:cs typeface="Catamaran"/>
                <a:sym typeface="Catamaran"/>
              </a:defRPr>
            </a:lvl2pPr>
            <a:lvl3pPr lvl="2" algn="ctr" rtl="0">
              <a:buNone/>
              <a:defRPr sz="1733" b="1">
                <a:solidFill>
                  <a:schemeClr val="dk1"/>
                </a:solidFill>
                <a:latin typeface="Catamaran"/>
                <a:ea typeface="Catamaran"/>
                <a:cs typeface="Catamaran"/>
                <a:sym typeface="Catamaran"/>
              </a:defRPr>
            </a:lvl3pPr>
            <a:lvl4pPr lvl="3" algn="ctr" rtl="0">
              <a:buNone/>
              <a:defRPr sz="1733" b="1">
                <a:solidFill>
                  <a:schemeClr val="dk1"/>
                </a:solidFill>
                <a:latin typeface="Catamaran"/>
                <a:ea typeface="Catamaran"/>
                <a:cs typeface="Catamaran"/>
                <a:sym typeface="Catamaran"/>
              </a:defRPr>
            </a:lvl4pPr>
            <a:lvl5pPr lvl="4" algn="ctr" rtl="0">
              <a:buNone/>
              <a:defRPr sz="1733" b="1">
                <a:solidFill>
                  <a:schemeClr val="dk1"/>
                </a:solidFill>
                <a:latin typeface="Catamaran"/>
                <a:ea typeface="Catamaran"/>
                <a:cs typeface="Catamaran"/>
                <a:sym typeface="Catamaran"/>
              </a:defRPr>
            </a:lvl5pPr>
            <a:lvl6pPr lvl="5" algn="ctr" rtl="0">
              <a:buNone/>
              <a:defRPr sz="1733" b="1">
                <a:solidFill>
                  <a:schemeClr val="dk1"/>
                </a:solidFill>
                <a:latin typeface="Catamaran"/>
                <a:ea typeface="Catamaran"/>
                <a:cs typeface="Catamaran"/>
                <a:sym typeface="Catamaran"/>
              </a:defRPr>
            </a:lvl6pPr>
            <a:lvl7pPr lvl="6" algn="ctr" rtl="0">
              <a:buNone/>
              <a:defRPr sz="1733" b="1">
                <a:solidFill>
                  <a:schemeClr val="dk1"/>
                </a:solidFill>
                <a:latin typeface="Catamaran"/>
                <a:ea typeface="Catamaran"/>
                <a:cs typeface="Catamaran"/>
                <a:sym typeface="Catamaran"/>
              </a:defRPr>
            </a:lvl7pPr>
            <a:lvl8pPr lvl="7" algn="ctr" rtl="0">
              <a:buNone/>
              <a:defRPr sz="1733" b="1">
                <a:solidFill>
                  <a:schemeClr val="dk1"/>
                </a:solidFill>
                <a:latin typeface="Catamaran"/>
                <a:ea typeface="Catamaran"/>
                <a:cs typeface="Catamaran"/>
                <a:sym typeface="Catamaran"/>
              </a:defRPr>
            </a:lvl8pPr>
            <a:lvl9pPr lvl="8" algn="ctr" rtl="0">
              <a:buNone/>
              <a:defRPr sz="1733" b="1">
                <a:solidFill>
                  <a:schemeClr val="dk1"/>
                </a:solidFill>
                <a:latin typeface="Catamaran"/>
                <a:ea typeface="Catamaran"/>
                <a:cs typeface="Catamaran"/>
                <a:sym typeface="Catamaran"/>
              </a:defRPr>
            </a:lvl9pPr>
          </a:lstStyle>
          <a:p>
            <a:fld id="{45F146C8-F4CB-4EC3-96DF-9E40FA38C649}" type="slidenum">
              <a:rPr lang="es-BO" smtClean="0"/>
              <a:t>‹Nº›</a:t>
            </a:fld>
            <a:endParaRPr lang="es-BO"/>
          </a:p>
        </p:txBody>
      </p:sp>
    </p:spTree>
    <p:extLst>
      <p:ext uri="{BB962C8B-B14F-4D97-AF65-F5344CB8AC3E}">
        <p14:creationId xmlns:p14="http://schemas.microsoft.com/office/powerpoint/2010/main" val="242126221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0">
              <a:schemeClr val="tx1"/>
            </a:gs>
            <a:gs pos="0">
              <a:schemeClr val="tx1"/>
            </a:gs>
            <a:gs pos="100000">
              <a:schemeClr val="bg1">
                <a:lumMod val="90000"/>
                <a:lumOff val="10000"/>
              </a:schemeClr>
            </a:gs>
            <a:gs pos="100000">
              <a:schemeClr val="bg1">
                <a:lumMod val="50000"/>
                <a:lumOff val="50000"/>
              </a:schemeClr>
            </a:gs>
            <a:gs pos="37000">
              <a:schemeClr val="tx1"/>
            </a:gs>
          </a:gsLst>
          <a:lin ang="5400012" scaled="0"/>
        </a:grad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D8132A19-6284-4BE8-A70D-D0152DBB3097}"/>
              </a:ext>
            </a:extLst>
          </p:cNvPr>
          <p:cNvSpPr txBox="1"/>
          <p:nvPr/>
        </p:nvSpPr>
        <p:spPr>
          <a:xfrm>
            <a:off x="3338819" y="1191020"/>
            <a:ext cx="6098796" cy="1323439"/>
          </a:xfrm>
          <a:prstGeom prst="rect">
            <a:avLst/>
          </a:prstGeom>
          <a:noFill/>
        </p:spPr>
        <p:txBody>
          <a:bodyPr wrap="square">
            <a:spAutoFit/>
          </a:bodyPr>
          <a:lstStyle/>
          <a:p>
            <a:pPr algn="ctr"/>
            <a:r>
              <a:rPr lang="es-ES" sz="2000" b="1" dirty="0"/>
              <a:t>ANÁLISIS Y PROCESAMIENTO UTILIZANDO QGIS CON IMÁGENES SATELITALES PARA EL MONITOREO DE INUNDACIONES PARA BOLIVIA</a:t>
            </a:r>
            <a:endParaRPr lang="es-BO" sz="2000" b="1" dirty="0"/>
          </a:p>
        </p:txBody>
      </p:sp>
      <p:sp>
        <p:nvSpPr>
          <p:cNvPr id="12" name="CuadroTexto 11">
            <a:extLst>
              <a:ext uri="{FF2B5EF4-FFF2-40B4-BE49-F238E27FC236}">
                <a16:creationId xmlns:a16="http://schemas.microsoft.com/office/drawing/2014/main" id="{C93ACD3B-BA8B-4D5A-9850-AB288A4873D5}"/>
              </a:ext>
            </a:extLst>
          </p:cNvPr>
          <p:cNvSpPr txBox="1"/>
          <p:nvPr/>
        </p:nvSpPr>
        <p:spPr>
          <a:xfrm>
            <a:off x="3800213" y="2936526"/>
            <a:ext cx="4932725" cy="2000548"/>
          </a:xfrm>
          <a:prstGeom prst="rect">
            <a:avLst/>
          </a:prstGeom>
          <a:noFill/>
        </p:spPr>
        <p:txBody>
          <a:bodyPr wrap="square">
            <a:spAutoFit/>
          </a:bodyPr>
          <a:lstStyle/>
          <a:p>
            <a:pPr rtl="0">
              <a:lnSpc>
                <a:spcPct val="200000"/>
              </a:lnSpc>
              <a:spcBef>
                <a:spcPts val="0"/>
              </a:spcBef>
              <a:spcAft>
                <a:spcPts val="0"/>
              </a:spcAft>
            </a:pPr>
            <a:r>
              <a:rPr lang="es-BO" sz="1200" b="1" i="0" u="none" strike="noStrike" dirty="0">
                <a:solidFill>
                  <a:srgbClr val="000000"/>
                </a:solidFill>
                <a:effectLst/>
                <a:latin typeface="Arial" panose="020B0604020202020204" pitchFamily="34" charset="0"/>
              </a:rPr>
              <a:t>Integrantes:              	</a:t>
            </a:r>
            <a:r>
              <a:rPr lang="es-BO" sz="900" b="1" i="0" u="none" strike="noStrike" dirty="0">
                <a:solidFill>
                  <a:srgbClr val="000000"/>
                </a:solidFill>
                <a:effectLst/>
                <a:latin typeface="Arial" panose="020B0604020202020204" pitchFamily="34" charset="0"/>
              </a:rPr>
              <a:t>ALEX JAVIER CHURA CUSI</a:t>
            </a:r>
            <a:endParaRPr lang="es-BO" sz="900" b="1" dirty="0"/>
          </a:p>
          <a:p>
            <a:pPr rtl="0">
              <a:lnSpc>
                <a:spcPct val="200000"/>
              </a:lnSpc>
              <a:spcBef>
                <a:spcPts val="0"/>
              </a:spcBef>
              <a:spcAft>
                <a:spcPts val="0"/>
              </a:spcAft>
            </a:pPr>
            <a:r>
              <a:rPr lang="es-BO" sz="900" b="1" i="0" u="none" strike="noStrike" dirty="0">
                <a:solidFill>
                  <a:srgbClr val="000000"/>
                </a:solidFill>
                <a:effectLst/>
                <a:latin typeface="Arial" panose="020B0604020202020204" pitchFamily="34" charset="0"/>
              </a:rPr>
              <a:t>		RICHARD CALLISAYA PUSARICO</a:t>
            </a:r>
          </a:p>
          <a:p>
            <a:pPr rtl="0">
              <a:lnSpc>
                <a:spcPct val="200000"/>
              </a:lnSpc>
              <a:spcBef>
                <a:spcPts val="0"/>
              </a:spcBef>
              <a:spcAft>
                <a:spcPts val="0"/>
              </a:spcAft>
            </a:pPr>
            <a:r>
              <a:rPr lang="es-BO" sz="900" b="1" dirty="0">
                <a:latin typeface="Arial" panose="020B0604020202020204" pitchFamily="34" charset="0"/>
              </a:rPr>
              <a:t>		</a:t>
            </a:r>
            <a:r>
              <a:rPr lang="es-BO" sz="900" b="1" i="0" u="none" strike="noStrike" dirty="0">
                <a:solidFill>
                  <a:srgbClr val="000000"/>
                </a:solidFill>
                <a:effectLst/>
                <a:latin typeface="Arial" panose="020B0604020202020204" pitchFamily="34" charset="0"/>
              </a:rPr>
              <a:t>EDDY GONZALO ARGUEDAS MOYA    </a:t>
            </a:r>
          </a:p>
          <a:p>
            <a:pPr rtl="0">
              <a:lnSpc>
                <a:spcPct val="200000"/>
              </a:lnSpc>
              <a:spcBef>
                <a:spcPts val="0"/>
              </a:spcBef>
              <a:spcAft>
                <a:spcPts val="0"/>
              </a:spcAft>
            </a:pPr>
            <a:r>
              <a:rPr lang="es-BO" sz="900" b="1" dirty="0">
                <a:latin typeface="Arial" panose="020B0604020202020204" pitchFamily="34" charset="0"/>
              </a:rPr>
              <a:t>		</a:t>
            </a:r>
            <a:r>
              <a:rPr lang="es-BO" sz="900" b="1" i="0" u="none" strike="noStrike" dirty="0">
                <a:solidFill>
                  <a:srgbClr val="000000"/>
                </a:solidFill>
                <a:effectLst/>
                <a:latin typeface="Arial" panose="020B0604020202020204" pitchFamily="34" charset="0"/>
              </a:rPr>
              <a:t>JORGE GALVEZ CLAROS</a:t>
            </a:r>
            <a:endParaRPr lang="es-BO" sz="900" b="1" dirty="0"/>
          </a:p>
          <a:p>
            <a:pPr rtl="0">
              <a:lnSpc>
                <a:spcPct val="200000"/>
              </a:lnSpc>
              <a:spcBef>
                <a:spcPts val="0"/>
              </a:spcBef>
              <a:spcAft>
                <a:spcPts val="0"/>
              </a:spcAft>
            </a:pPr>
            <a:r>
              <a:rPr lang="es-BO" sz="900" b="1" i="0" u="none" strike="noStrike" dirty="0">
                <a:solidFill>
                  <a:srgbClr val="000000"/>
                </a:solidFill>
                <a:effectLst/>
                <a:latin typeface="Arial" panose="020B0604020202020204" pitchFamily="34" charset="0"/>
              </a:rPr>
              <a:t>		ABRAHAM QUIROGA GUZMAN</a:t>
            </a:r>
            <a:endParaRPr lang="es-BO" sz="900" b="1" dirty="0">
              <a:effectLst/>
            </a:endParaRPr>
          </a:p>
          <a:p>
            <a:br>
              <a:rPr lang="es-BO" dirty="0"/>
            </a:br>
            <a:endParaRPr lang="es-BO" dirty="0"/>
          </a:p>
        </p:txBody>
      </p:sp>
      <p:sp>
        <p:nvSpPr>
          <p:cNvPr id="14" name="CuadroTexto 13">
            <a:extLst>
              <a:ext uri="{FF2B5EF4-FFF2-40B4-BE49-F238E27FC236}">
                <a16:creationId xmlns:a16="http://schemas.microsoft.com/office/drawing/2014/main" id="{69FD94A3-899B-4CDF-8204-A5162FEB3F72}"/>
              </a:ext>
            </a:extLst>
          </p:cNvPr>
          <p:cNvSpPr txBox="1"/>
          <p:nvPr/>
        </p:nvSpPr>
        <p:spPr>
          <a:xfrm>
            <a:off x="4170726" y="4583131"/>
            <a:ext cx="6098796" cy="707886"/>
          </a:xfrm>
          <a:prstGeom prst="rect">
            <a:avLst/>
          </a:prstGeom>
          <a:noFill/>
        </p:spPr>
        <p:txBody>
          <a:bodyPr wrap="square">
            <a:spAutoFit/>
          </a:bodyPr>
          <a:lstStyle/>
          <a:p>
            <a:pPr rtl="0">
              <a:spcBef>
                <a:spcPts val="1200"/>
              </a:spcBef>
              <a:spcAft>
                <a:spcPts val="0"/>
              </a:spcAft>
            </a:pPr>
            <a:r>
              <a:rPr lang="es-BO" sz="1050" b="1" i="0" u="none" strike="noStrike" dirty="0">
                <a:solidFill>
                  <a:srgbClr val="000000"/>
                </a:solidFill>
                <a:effectLst/>
                <a:latin typeface="Arial" panose="020B0604020202020204" pitchFamily="34" charset="0"/>
              </a:rPr>
              <a:t>DOCENTE:           ING.MARCELO FERNANDO CONDORI MENDOZA</a:t>
            </a:r>
            <a:endParaRPr lang="es-BO" sz="1050" b="1" dirty="0">
              <a:effectLst/>
            </a:endParaRPr>
          </a:p>
          <a:p>
            <a:br>
              <a:rPr lang="es-BO" dirty="0"/>
            </a:br>
            <a:endParaRPr lang="es-BO" dirty="0"/>
          </a:p>
        </p:txBody>
      </p:sp>
      <p:pic>
        <p:nvPicPr>
          <p:cNvPr id="16" name="Imagen 15">
            <a:extLst>
              <a:ext uri="{FF2B5EF4-FFF2-40B4-BE49-F238E27FC236}">
                <a16:creationId xmlns:a16="http://schemas.microsoft.com/office/drawing/2014/main" id="{139D5371-8C60-404A-B362-3C85D033F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783" y="98824"/>
            <a:ext cx="2608268" cy="1468159"/>
          </a:xfrm>
          <a:prstGeom prst="rect">
            <a:avLst/>
          </a:prstGeom>
        </p:spPr>
      </p:pic>
      <p:pic>
        <p:nvPicPr>
          <p:cNvPr id="18" name="Imagen 17">
            <a:extLst>
              <a:ext uri="{FF2B5EF4-FFF2-40B4-BE49-F238E27FC236}">
                <a16:creationId xmlns:a16="http://schemas.microsoft.com/office/drawing/2014/main" id="{1DE8AE12-0D26-4600-A81B-4DC6544BD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73" y="1119463"/>
            <a:ext cx="5871480" cy="3209256"/>
          </a:xfrm>
          <a:prstGeom prst="rect">
            <a:avLst/>
          </a:prstGeom>
        </p:spPr>
      </p:pic>
    </p:spTree>
    <p:extLst>
      <p:ext uri="{BB962C8B-B14F-4D97-AF65-F5344CB8AC3E}">
        <p14:creationId xmlns:p14="http://schemas.microsoft.com/office/powerpoint/2010/main" val="123913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515514-DE66-4A99-B331-D9226505010C}"/>
              </a:ext>
            </a:extLst>
          </p:cNvPr>
          <p:cNvSpPr>
            <a:spLocks noGrp="1"/>
          </p:cNvSpPr>
          <p:nvPr>
            <p:ph type="body" idx="1"/>
          </p:nvPr>
        </p:nvSpPr>
        <p:spPr/>
        <p:txBody>
          <a:bodyPr/>
          <a:lstStyle/>
          <a:p>
            <a:r>
              <a:rPr lang="es-ES" dirty="0"/>
              <a:t>Análisis en:</a:t>
            </a:r>
            <a:endParaRPr lang="es-BO" dirty="0"/>
          </a:p>
        </p:txBody>
      </p:sp>
      <p:pic>
        <p:nvPicPr>
          <p:cNvPr id="4" name="Imagen 3">
            <a:extLst>
              <a:ext uri="{FF2B5EF4-FFF2-40B4-BE49-F238E27FC236}">
                <a16:creationId xmlns:a16="http://schemas.microsoft.com/office/drawing/2014/main" id="{891703B7-1476-4412-A64C-AA94D1D0B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796" y="3268911"/>
            <a:ext cx="7051610" cy="895554"/>
          </a:xfrm>
          <a:prstGeom prst="rect">
            <a:avLst/>
          </a:prstGeom>
        </p:spPr>
      </p:pic>
    </p:spTree>
    <p:extLst>
      <p:ext uri="{BB962C8B-B14F-4D97-AF65-F5344CB8AC3E}">
        <p14:creationId xmlns:p14="http://schemas.microsoft.com/office/powerpoint/2010/main" val="34408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0000">
              <a:schemeClr val="tx1"/>
            </a:gs>
            <a:gs pos="61000">
              <a:schemeClr val="tx1"/>
            </a:gs>
            <a:gs pos="100000">
              <a:schemeClr val="lt1"/>
            </a:gs>
          </a:gsLst>
          <a:lin ang="5400012" scaled="0"/>
        </a:gradFill>
        <a:effectLst/>
      </p:bgPr>
    </p:bg>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555A6C7-30FB-47C7-8258-AD947ED5AC37}"/>
              </a:ext>
            </a:extLst>
          </p:cNvPr>
          <p:cNvSpPr>
            <a:spLocks noGrp="1"/>
          </p:cNvSpPr>
          <p:nvPr>
            <p:ph type="body" idx="1"/>
          </p:nvPr>
        </p:nvSpPr>
        <p:spPr>
          <a:xfrm>
            <a:off x="1581155" y="2148393"/>
            <a:ext cx="8880400" cy="772089"/>
          </a:xfrm>
        </p:spPr>
        <p:txBody>
          <a:bodyPr/>
          <a:lstStyle/>
          <a:p>
            <a:r>
              <a:rPr lang="es-ES" dirty="0">
                <a:solidFill>
                  <a:schemeClr val="bg1"/>
                </a:solidFill>
              </a:rPr>
              <a:t>Geo Portal Web </a:t>
            </a:r>
            <a:endParaRPr lang="es-BO" dirty="0">
              <a:solidFill>
                <a:schemeClr val="bg1"/>
              </a:solidFill>
            </a:endParaRPr>
          </a:p>
        </p:txBody>
      </p:sp>
      <p:pic>
        <p:nvPicPr>
          <p:cNvPr id="4" name="Imagen 3">
            <a:extLst>
              <a:ext uri="{FF2B5EF4-FFF2-40B4-BE49-F238E27FC236}">
                <a16:creationId xmlns:a16="http://schemas.microsoft.com/office/drawing/2014/main" id="{273C7F5A-84FE-4B9D-B05B-44AB7351F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38" y="3069005"/>
            <a:ext cx="4544010" cy="1778554"/>
          </a:xfrm>
          <a:prstGeom prst="rect">
            <a:avLst/>
          </a:prstGeom>
        </p:spPr>
      </p:pic>
      <p:pic>
        <p:nvPicPr>
          <p:cNvPr id="6" name="Imagen 5">
            <a:extLst>
              <a:ext uri="{FF2B5EF4-FFF2-40B4-BE49-F238E27FC236}">
                <a16:creationId xmlns:a16="http://schemas.microsoft.com/office/drawing/2014/main" id="{93175AC6-690C-449A-B9D3-5407C129B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688" y="3351889"/>
            <a:ext cx="1781338" cy="1778555"/>
          </a:xfrm>
          <a:prstGeom prst="rect">
            <a:avLst/>
          </a:prstGeom>
        </p:spPr>
      </p:pic>
      <p:pic>
        <p:nvPicPr>
          <p:cNvPr id="8" name="Imagen 7">
            <a:extLst>
              <a:ext uri="{FF2B5EF4-FFF2-40B4-BE49-F238E27FC236}">
                <a16:creationId xmlns:a16="http://schemas.microsoft.com/office/drawing/2014/main" id="{F63D3413-E438-440A-B03F-A49233EA5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292" y="2354712"/>
            <a:ext cx="4810708" cy="3207139"/>
          </a:xfrm>
          <a:prstGeom prst="rect">
            <a:avLst/>
          </a:prstGeom>
        </p:spPr>
      </p:pic>
    </p:spTree>
    <p:extLst>
      <p:ext uri="{BB962C8B-B14F-4D97-AF65-F5344CB8AC3E}">
        <p14:creationId xmlns:p14="http://schemas.microsoft.com/office/powerpoint/2010/main" val="173861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7C2BD-9749-48FD-95D8-ED6E8FCF6D95}"/>
              </a:ext>
            </a:extLst>
          </p:cNvPr>
          <p:cNvSpPr>
            <a:spLocks noGrp="1"/>
          </p:cNvSpPr>
          <p:nvPr>
            <p:ph type="title"/>
          </p:nvPr>
        </p:nvSpPr>
        <p:spPr/>
        <p:txBody>
          <a:bodyPr/>
          <a:lstStyle/>
          <a:p>
            <a:r>
              <a:rPr lang="es-BO" sz="3200" b="1" i="0" u="none" strike="noStrike" dirty="0">
                <a:solidFill>
                  <a:schemeClr val="tx1"/>
                </a:solidFill>
                <a:effectLst/>
                <a:latin typeface="Arial" panose="020B0604020202020204" pitchFamily="34" charset="0"/>
              </a:rPr>
              <a:t>Conclusiones</a:t>
            </a:r>
            <a:endParaRPr lang="es-BO" dirty="0">
              <a:solidFill>
                <a:schemeClr val="tx1"/>
              </a:solidFill>
            </a:endParaRPr>
          </a:p>
        </p:txBody>
      </p:sp>
      <p:sp>
        <p:nvSpPr>
          <p:cNvPr id="4" name="CuadroTexto 3">
            <a:extLst>
              <a:ext uri="{FF2B5EF4-FFF2-40B4-BE49-F238E27FC236}">
                <a16:creationId xmlns:a16="http://schemas.microsoft.com/office/drawing/2014/main" id="{9F2907AD-E4CA-4E97-87CA-D4BCC40D1423}"/>
              </a:ext>
            </a:extLst>
          </p:cNvPr>
          <p:cNvSpPr txBox="1"/>
          <p:nvPr/>
        </p:nvSpPr>
        <p:spPr>
          <a:xfrm>
            <a:off x="6746033" y="2350541"/>
            <a:ext cx="4553338" cy="1169551"/>
          </a:xfrm>
          <a:prstGeom prst="rect">
            <a:avLst/>
          </a:prstGeom>
          <a:noFill/>
        </p:spPr>
        <p:txBody>
          <a:bodyPr wrap="square">
            <a:spAutoFit/>
          </a:bodyPr>
          <a:lstStyle/>
          <a:p>
            <a:pPr algn="just"/>
            <a:r>
              <a:rPr lang="es-ES" sz="1400" b="0" i="0" u="none" strike="noStrike" dirty="0">
                <a:solidFill>
                  <a:schemeClr val="tx1"/>
                </a:solidFill>
                <a:effectLst/>
                <a:latin typeface="Arial" panose="020B0604020202020204" pitchFamily="34" charset="0"/>
              </a:rPr>
              <a:t>Como conclusión </a:t>
            </a:r>
            <a:r>
              <a:rPr lang="es-ES" dirty="0">
                <a:solidFill>
                  <a:schemeClr val="tx1"/>
                </a:solidFill>
                <a:latin typeface="Arial" panose="020B0604020202020204" pitchFamily="34" charset="0"/>
              </a:rPr>
              <a:t>se podría decir que si se logro cumplir con todos los objetivos. De los que eran </a:t>
            </a:r>
            <a:r>
              <a:rPr lang="es-ES" sz="1400" b="0" i="0" u="none" strike="noStrike" dirty="0">
                <a:solidFill>
                  <a:schemeClr val="tx1"/>
                </a:solidFill>
                <a:effectLst/>
                <a:latin typeface="Arial" panose="020B0604020202020204" pitchFamily="34" charset="0"/>
              </a:rPr>
              <a:t>Utilizar QGIS para cargar y analizar diferentes imágenes, </a:t>
            </a:r>
            <a:r>
              <a:rPr lang="es-ES" dirty="0">
                <a:solidFill>
                  <a:schemeClr val="tx1"/>
                </a:solidFill>
                <a:latin typeface="Arial" panose="020B0604020202020204" pitchFamily="34" charset="0"/>
              </a:rPr>
              <a:t>t</a:t>
            </a:r>
            <a:r>
              <a:rPr lang="es-ES" sz="1400" b="0" i="0" u="none" strike="noStrike" dirty="0">
                <a:solidFill>
                  <a:schemeClr val="tx1"/>
                </a:solidFill>
                <a:effectLst/>
                <a:latin typeface="Arial" panose="020B0604020202020204" pitchFamily="34" charset="0"/>
              </a:rPr>
              <a:t>ambién desarrollar el </a:t>
            </a:r>
            <a:r>
              <a:rPr lang="es-ES" dirty="0" err="1">
                <a:solidFill>
                  <a:schemeClr val="tx1"/>
                </a:solidFill>
                <a:latin typeface="Arial" panose="020B0604020202020204" pitchFamily="34" charset="0"/>
              </a:rPr>
              <a:t>G</a:t>
            </a:r>
            <a:r>
              <a:rPr lang="es-ES" sz="1400" b="0" i="0" u="none" strike="noStrike" dirty="0" err="1">
                <a:solidFill>
                  <a:schemeClr val="tx1"/>
                </a:solidFill>
                <a:effectLst/>
                <a:latin typeface="Arial" panose="020B0604020202020204" pitchFamily="34" charset="0"/>
              </a:rPr>
              <a:t>eoPortal</a:t>
            </a:r>
            <a:r>
              <a:rPr lang="es-ES" sz="1400" b="0" i="0" u="none" strike="noStrike" dirty="0">
                <a:solidFill>
                  <a:schemeClr val="tx1"/>
                </a:solidFill>
                <a:effectLst/>
                <a:latin typeface="Arial" panose="020B0604020202020204" pitchFamily="34" charset="0"/>
              </a:rPr>
              <a:t> para el almacenamiento y visualización </a:t>
            </a:r>
            <a:endParaRPr lang="es-BO" dirty="0">
              <a:solidFill>
                <a:schemeClr val="tx1"/>
              </a:solidFill>
            </a:endParaRPr>
          </a:p>
        </p:txBody>
      </p:sp>
      <p:pic>
        <p:nvPicPr>
          <p:cNvPr id="6" name="Imagen 5">
            <a:extLst>
              <a:ext uri="{FF2B5EF4-FFF2-40B4-BE49-F238E27FC236}">
                <a16:creationId xmlns:a16="http://schemas.microsoft.com/office/drawing/2014/main" id="{80E40BE0-F1C6-4A87-AC81-0CBB0EF3C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6" y="1135067"/>
            <a:ext cx="3901946" cy="3901946"/>
          </a:xfrm>
          <a:prstGeom prst="rect">
            <a:avLst/>
          </a:prstGeom>
          <a:ln>
            <a:noFill/>
          </a:ln>
          <a:effectLst>
            <a:softEdge rad="431800"/>
          </a:effectLst>
        </p:spPr>
      </p:pic>
    </p:spTree>
    <p:extLst>
      <p:ext uri="{BB962C8B-B14F-4D97-AF65-F5344CB8AC3E}">
        <p14:creationId xmlns:p14="http://schemas.microsoft.com/office/powerpoint/2010/main" val="351379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0AA38-C4D2-428A-84A2-1A77F49A82BE}"/>
              </a:ext>
            </a:extLst>
          </p:cNvPr>
          <p:cNvSpPr>
            <a:spLocks noGrp="1"/>
          </p:cNvSpPr>
          <p:nvPr>
            <p:ph type="title"/>
          </p:nvPr>
        </p:nvSpPr>
        <p:spPr/>
        <p:txBody>
          <a:bodyPr/>
          <a:lstStyle/>
          <a:p>
            <a:r>
              <a:rPr lang="es-ES" dirty="0"/>
              <a:t>Recomendaciones</a:t>
            </a:r>
            <a:endParaRPr lang="es-BO" dirty="0"/>
          </a:p>
        </p:txBody>
      </p:sp>
      <p:sp>
        <p:nvSpPr>
          <p:cNvPr id="4" name="CuadroTexto 3">
            <a:extLst>
              <a:ext uri="{FF2B5EF4-FFF2-40B4-BE49-F238E27FC236}">
                <a16:creationId xmlns:a16="http://schemas.microsoft.com/office/drawing/2014/main" id="{93315768-4F30-441F-8CBB-C3850DF5E1AD}"/>
              </a:ext>
            </a:extLst>
          </p:cNvPr>
          <p:cNvSpPr txBox="1"/>
          <p:nvPr/>
        </p:nvSpPr>
        <p:spPr>
          <a:xfrm>
            <a:off x="5962260" y="2014639"/>
            <a:ext cx="4198775" cy="1938992"/>
          </a:xfrm>
          <a:prstGeom prst="rect">
            <a:avLst/>
          </a:prstGeom>
          <a:noFill/>
        </p:spPr>
        <p:txBody>
          <a:bodyPr wrap="square">
            <a:spAutoFit/>
          </a:bodyPr>
          <a:lstStyle/>
          <a:p>
            <a:pPr algn="just"/>
            <a:r>
              <a:rPr lang="es-ES" sz="2000" b="0" i="0" u="none" strike="noStrike" dirty="0">
                <a:solidFill>
                  <a:schemeClr val="tx1"/>
                </a:solidFill>
                <a:effectLst/>
                <a:latin typeface="Arial" panose="020B0604020202020204" pitchFamily="34" charset="0"/>
              </a:rPr>
              <a:t>La información generada debe actualizarse anualmente para verificar la evolución las inundaciones y cambios de uso del suelo en el cantón de los departamentos analizados.</a:t>
            </a:r>
            <a:endParaRPr lang="es-BO" sz="2000" dirty="0">
              <a:solidFill>
                <a:schemeClr val="tx1"/>
              </a:solidFill>
            </a:endParaRPr>
          </a:p>
        </p:txBody>
      </p:sp>
      <p:pic>
        <p:nvPicPr>
          <p:cNvPr id="6" name="Imagen 5">
            <a:extLst>
              <a:ext uri="{FF2B5EF4-FFF2-40B4-BE49-F238E27FC236}">
                <a16:creationId xmlns:a16="http://schemas.microsoft.com/office/drawing/2014/main" id="{B8DC4B48-061D-4E05-BD07-E9179B9A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47" y="1658511"/>
            <a:ext cx="3072109" cy="3072109"/>
          </a:xfrm>
          <a:prstGeom prst="rect">
            <a:avLst/>
          </a:prstGeom>
        </p:spPr>
      </p:pic>
    </p:spTree>
    <p:extLst>
      <p:ext uri="{BB962C8B-B14F-4D97-AF65-F5344CB8AC3E}">
        <p14:creationId xmlns:p14="http://schemas.microsoft.com/office/powerpoint/2010/main" val="14787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C2288ED-E9F8-448B-9DE8-3A0FC324DDC5}"/>
              </a:ext>
            </a:extLst>
          </p:cNvPr>
          <p:cNvSpPr/>
          <p:nvPr/>
        </p:nvSpPr>
        <p:spPr>
          <a:xfrm>
            <a:off x="4407077" y="2967335"/>
            <a:ext cx="3377849"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GRACIAS</a:t>
            </a:r>
          </a:p>
        </p:txBody>
      </p:sp>
    </p:spTree>
    <p:extLst>
      <p:ext uri="{BB962C8B-B14F-4D97-AF65-F5344CB8AC3E}">
        <p14:creationId xmlns:p14="http://schemas.microsoft.com/office/powerpoint/2010/main" val="43232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9CB8D-FC83-46F5-92BD-31B1E53C89D6}"/>
              </a:ext>
            </a:extLst>
          </p:cNvPr>
          <p:cNvSpPr>
            <a:spLocks noGrp="1"/>
          </p:cNvSpPr>
          <p:nvPr>
            <p:ph type="title"/>
          </p:nvPr>
        </p:nvSpPr>
        <p:spPr/>
        <p:txBody>
          <a:bodyPr/>
          <a:lstStyle/>
          <a:p>
            <a:r>
              <a:rPr lang="es-ES" sz="3200" dirty="0"/>
              <a:t>Antecedentes</a:t>
            </a:r>
            <a:endParaRPr lang="es-BO" sz="3200" dirty="0"/>
          </a:p>
        </p:txBody>
      </p:sp>
      <p:sp>
        <p:nvSpPr>
          <p:cNvPr id="3" name="Marcador de texto 2">
            <a:extLst>
              <a:ext uri="{FF2B5EF4-FFF2-40B4-BE49-F238E27FC236}">
                <a16:creationId xmlns:a16="http://schemas.microsoft.com/office/drawing/2014/main" id="{9EE95483-CA97-4668-A2D0-027C0F44C48C}"/>
              </a:ext>
            </a:extLst>
          </p:cNvPr>
          <p:cNvSpPr>
            <a:spLocks noGrp="1"/>
          </p:cNvSpPr>
          <p:nvPr>
            <p:ph type="body" idx="1"/>
          </p:nvPr>
        </p:nvSpPr>
        <p:spPr>
          <a:xfrm>
            <a:off x="6096000" y="2208825"/>
            <a:ext cx="4915948" cy="1928533"/>
          </a:xfrm>
        </p:spPr>
        <p:txBody>
          <a:bodyPr/>
          <a:lstStyle/>
          <a:p>
            <a:pPr algn="just"/>
            <a:r>
              <a:rPr lang="es-ES" sz="1800" b="0" i="0" u="none" strike="noStrike" dirty="0">
                <a:solidFill>
                  <a:schemeClr val="tx1"/>
                </a:solidFill>
                <a:effectLst/>
                <a:latin typeface="Arial" panose="020B0604020202020204" pitchFamily="34" charset="0"/>
              </a:rPr>
              <a:t>El presente proyecto, fundamentalmente tiene como objetivo brindar una visión en lo que respecta los cambios meteorológicos (inundaciones) y monitorización de las imágenes satelitales</a:t>
            </a:r>
            <a:endParaRPr lang="es-BO" dirty="0">
              <a:solidFill>
                <a:schemeClr val="tx1"/>
              </a:solidFill>
            </a:endParaRPr>
          </a:p>
        </p:txBody>
      </p:sp>
      <p:pic>
        <p:nvPicPr>
          <p:cNvPr id="5" name="Imagen 4">
            <a:extLst>
              <a:ext uri="{FF2B5EF4-FFF2-40B4-BE49-F238E27FC236}">
                <a16:creationId xmlns:a16="http://schemas.microsoft.com/office/drawing/2014/main" id="{242B16B7-F215-4D63-A954-99FFF3BA6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08" y="1296011"/>
            <a:ext cx="5123736" cy="3754162"/>
          </a:xfrm>
          <a:prstGeom prst="rect">
            <a:avLst/>
          </a:prstGeom>
        </p:spPr>
      </p:pic>
    </p:spTree>
    <p:extLst>
      <p:ext uri="{BB962C8B-B14F-4D97-AF65-F5344CB8AC3E}">
        <p14:creationId xmlns:p14="http://schemas.microsoft.com/office/powerpoint/2010/main" val="106273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3763D98-CFC3-4536-9BCF-FF9E15501728}"/>
              </a:ext>
            </a:extLst>
          </p:cNvPr>
          <p:cNvSpPr>
            <a:spLocks noGrp="1"/>
          </p:cNvSpPr>
          <p:nvPr>
            <p:ph type="body" idx="2"/>
          </p:nvPr>
        </p:nvSpPr>
        <p:spPr>
          <a:xfrm>
            <a:off x="6387033" y="2154809"/>
            <a:ext cx="4149200" cy="3646400"/>
          </a:xfrm>
        </p:spPr>
        <p:txBody>
          <a:bodyPr/>
          <a:lstStyle/>
          <a:p>
            <a:r>
              <a:rPr lang="es-ES" sz="1800" b="0" i="0" u="none" strike="noStrike" dirty="0">
                <a:solidFill>
                  <a:schemeClr val="tx1"/>
                </a:solidFill>
                <a:effectLst/>
                <a:latin typeface="Arial" panose="020B0604020202020204" pitchFamily="34" charset="0"/>
              </a:rPr>
              <a:t>En la última década, el país ha sido escenario de daños de la naturaleza por actividades antrópicas o situaciones naturales de considerable magnitud</a:t>
            </a:r>
            <a:endParaRPr lang="es-BO" dirty="0">
              <a:solidFill>
                <a:schemeClr val="tx1"/>
              </a:solidFill>
            </a:endParaRPr>
          </a:p>
        </p:txBody>
      </p:sp>
      <p:pic>
        <p:nvPicPr>
          <p:cNvPr id="6" name="Imagen 5">
            <a:extLst>
              <a:ext uri="{FF2B5EF4-FFF2-40B4-BE49-F238E27FC236}">
                <a16:creationId xmlns:a16="http://schemas.microsoft.com/office/drawing/2014/main" id="{2D5FD811-ADA6-4DEC-9EC6-C7C8144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064" y="1711133"/>
            <a:ext cx="3844605" cy="2559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767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AE4A079-0CC6-4409-9025-E5095FB46C37}"/>
              </a:ext>
            </a:extLst>
          </p:cNvPr>
          <p:cNvSpPr>
            <a:spLocks noGrp="1"/>
          </p:cNvSpPr>
          <p:nvPr>
            <p:ph type="body" idx="2"/>
          </p:nvPr>
        </p:nvSpPr>
        <p:spPr>
          <a:xfrm>
            <a:off x="7226592" y="1291683"/>
            <a:ext cx="4149200" cy="3646400"/>
          </a:xfrm>
        </p:spPr>
        <p:txBody>
          <a:bodyPr/>
          <a:lstStyle/>
          <a:p>
            <a:pPr algn="just"/>
            <a:r>
              <a:rPr lang="es-ES" sz="1800" b="0" i="0" u="none" strike="noStrike" dirty="0">
                <a:solidFill>
                  <a:schemeClr val="tx1"/>
                </a:solidFill>
                <a:effectLst/>
                <a:latin typeface="Arial" panose="020B0604020202020204" pitchFamily="34" charset="0"/>
              </a:rPr>
              <a:t>Por otro lado, las consecuencias de las inundaciones en la perdida vegetal se da cuando el suelo está repleto ya que el movimiento de oxígeno es muy limitado y, por esta razón, también se disminuye la respiración afectando así la absorción de agua</a:t>
            </a:r>
            <a:endParaRPr lang="es-BO" dirty="0">
              <a:solidFill>
                <a:schemeClr val="tx1"/>
              </a:solidFill>
            </a:endParaRPr>
          </a:p>
        </p:txBody>
      </p:sp>
      <p:pic>
        <p:nvPicPr>
          <p:cNvPr id="6" name="Imagen 5">
            <a:extLst>
              <a:ext uri="{FF2B5EF4-FFF2-40B4-BE49-F238E27FC236}">
                <a16:creationId xmlns:a16="http://schemas.microsoft.com/office/drawing/2014/main" id="{AA0BBBB2-A8DA-46F2-9881-29AA4AD36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975" y="922567"/>
            <a:ext cx="3577435" cy="32171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6222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96280D4-7921-4F19-B3E4-32AD47F84A74}"/>
              </a:ext>
            </a:extLst>
          </p:cNvPr>
          <p:cNvSpPr>
            <a:spLocks noGrp="1"/>
          </p:cNvSpPr>
          <p:nvPr>
            <p:ph type="body" idx="1"/>
          </p:nvPr>
        </p:nvSpPr>
        <p:spPr>
          <a:xfrm>
            <a:off x="487257" y="1903446"/>
            <a:ext cx="9911200" cy="368400"/>
          </a:xfrm>
        </p:spPr>
        <p:txBody>
          <a:bodyPr/>
          <a:lstStyle/>
          <a:p>
            <a:r>
              <a:rPr lang="es-ES" sz="4000" dirty="0"/>
              <a:t>Objetivos</a:t>
            </a:r>
            <a:endParaRPr lang="es-BO" sz="4000" dirty="0"/>
          </a:p>
        </p:txBody>
      </p:sp>
      <p:pic>
        <p:nvPicPr>
          <p:cNvPr id="4" name="Imagen 3">
            <a:extLst>
              <a:ext uri="{FF2B5EF4-FFF2-40B4-BE49-F238E27FC236}">
                <a16:creationId xmlns:a16="http://schemas.microsoft.com/office/drawing/2014/main" id="{2192DD81-0EC5-453D-9711-FFA4BCF9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21" y="3215478"/>
            <a:ext cx="3607171" cy="2709459"/>
          </a:xfrm>
          <a:prstGeom prst="rect">
            <a:avLst/>
          </a:prstGeom>
        </p:spPr>
      </p:pic>
      <p:sp>
        <p:nvSpPr>
          <p:cNvPr id="6" name="CuadroTexto 5">
            <a:extLst>
              <a:ext uri="{FF2B5EF4-FFF2-40B4-BE49-F238E27FC236}">
                <a16:creationId xmlns:a16="http://schemas.microsoft.com/office/drawing/2014/main" id="{0650DF07-FDC6-4FE2-8844-F80A83339B03}"/>
              </a:ext>
            </a:extLst>
          </p:cNvPr>
          <p:cNvSpPr txBox="1"/>
          <p:nvPr/>
        </p:nvSpPr>
        <p:spPr>
          <a:xfrm>
            <a:off x="5442857" y="3061589"/>
            <a:ext cx="6256174" cy="2215991"/>
          </a:xfrm>
          <a:prstGeom prst="rect">
            <a:avLst/>
          </a:prstGeom>
          <a:noFill/>
        </p:spPr>
        <p:txBody>
          <a:bodyPr wrap="square">
            <a:spAutoFit/>
          </a:bodyPr>
          <a:lstStyle/>
          <a:p>
            <a:pPr marL="914400" indent="-228600" rtl="0">
              <a:spcBef>
                <a:spcPts val="1200"/>
              </a:spcBef>
              <a:spcAft>
                <a:spcPts val="1200"/>
              </a:spcAft>
            </a:pPr>
            <a:r>
              <a:rPr lang="es-ES" sz="1800" b="0" i="0" u="none" strike="noStrike" dirty="0">
                <a:solidFill>
                  <a:schemeClr val="tx1"/>
                </a:solidFill>
                <a:effectLst/>
                <a:latin typeface="Arial" panose="020B0604020202020204" pitchFamily="34" charset="0"/>
              </a:rPr>
              <a:t>Utilizar imágenes satelitales para identificar las zonas inundables mediante Google </a:t>
            </a:r>
            <a:r>
              <a:rPr lang="es-ES" sz="1800" b="0" i="0" u="none" strike="noStrike" dirty="0" err="1">
                <a:solidFill>
                  <a:schemeClr val="tx1"/>
                </a:solidFill>
                <a:effectLst/>
                <a:latin typeface="Arial" panose="020B0604020202020204" pitchFamily="34" charset="0"/>
              </a:rPr>
              <a:t>Earth</a:t>
            </a:r>
            <a:r>
              <a:rPr lang="es-ES" sz="1800" b="0" i="0" u="none" strike="noStrike" dirty="0">
                <a:solidFill>
                  <a:schemeClr val="tx1"/>
                </a:solidFill>
                <a:effectLst/>
                <a:latin typeface="Arial" panose="020B0604020202020204" pitchFamily="34" charset="0"/>
              </a:rPr>
              <a:t> </a:t>
            </a:r>
            <a:r>
              <a:rPr lang="es-ES" sz="1800" b="0" i="0" u="none" strike="noStrike" dirty="0" err="1">
                <a:solidFill>
                  <a:schemeClr val="tx1"/>
                </a:solidFill>
                <a:effectLst/>
                <a:latin typeface="Arial" panose="020B0604020202020204" pitchFamily="34" charset="0"/>
              </a:rPr>
              <a:t>Engine</a:t>
            </a:r>
            <a:endParaRPr lang="es-ES" dirty="0">
              <a:solidFill>
                <a:schemeClr val="tx1"/>
              </a:solidFill>
            </a:endParaRPr>
          </a:p>
          <a:p>
            <a:pPr marL="685800" rtl="0">
              <a:spcBef>
                <a:spcPts val="1200"/>
              </a:spcBef>
              <a:spcAft>
                <a:spcPts val="1200"/>
              </a:spcAft>
            </a:pPr>
            <a:r>
              <a:rPr lang="es-ES" sz="1800" b="0" i="0" u="none" strike="noStrike" dirty="0">
                <a:solidFill>
                  <a:schemeClr val="tx1"/>
                </a:solidFill>
                <a:effectLst/>
                <a:latin typeface="Times New Roman" panose="02020603050405020304" pitchFamily="18" charset="0"/>
              </a:rPr>
              <a:t> </a:t>
            </a:r>
            <a:r>
              <a:rPr lang="es-ES" sz="1800" b="0" i="0" u="none" strike="noStrike" dirty="0">
                <a:solidFill>
                  <a:schemeClr val="tx1"/>
                </a:solidFill>
                <a:effectLst/>
                <a:latin typeface="Arial" panose="020B0604020202020204" pitchFamily="34" charset="0"/>
              </a:rPr>
              <a:t>Realizar un </a:t>
            </a:r>
            <a:r>
              <a:rPr lang="es-ES" sz="1800" b="0" i="0" u="none" strike="noStrike" dirty="0" err="1">
                <a:solidFill>
                  <a:schemeClr val="tx1"/>
                </a:solidFill>
                <a:effectLst/>
                <a:latin typeface="Arial" panose="020B0604020202020204" pitchFamily="34" charset="0"/>
              </a:rPr>
              <a:t>Geoportal</a:t>
            </a:r>
            <a:r>
              <a:rPr lang="es-ES" sz="1800" b="0" i="0" u="none" strike="noStrike" dirty="0">
                <a:solidFill>
                  <a:schemeClr val="tx1"/>
                </a:solidFill>
                <a:effectLst/>
                <a:latin typeface="Arial" panose="020B0604020202020204" pitchFamily="34" charset="0"/>
              </a:rPr>
              <a:t> para poder almacenar y visualizar los datos que se analizaron.</a:t>
            </a:r>
            <a:endParaRPr lang="es-ES" b="0" dirty="0">
              <a:solidFill>
                <a:schemeClr val="tx1"/>
              </a:solidFill>
              <a:effectLst/>
            </a:endParaRPr>
          </a:p>
          <a:p>
            <a:r>
              <a:rPr lang="es-ES" sz="1800" dirty="0">
                <a:solidFill>
                  <a:schemeClr val="tx1"/>
                </a:solidFill>
                <a:latin typeface="Arial" panose="020B0604020202020204" pitchFamily="34" charset="0"/>
              </a:rPr>
              <a:t>	</a:t>
            </a:r>
            <a:r>
              <a:rPr lang="es-ES" sz="1800" b="0" i="0" u="none" strike="noStrike" dirty="0">
                <a:solidFill>
                  <a:schemeClr val="tx1"/>
                </a:solidFill>
                <a:effectLst/>
                <a:latin typeface="Arial" panose="020B0604020202020204" pitchFamily="34" charset="0"/>
              </a:rPr>
              <a:t>Desarrollar una investigación sobre el uso de 	</a:t>
            </a:r>
            <a:r>
              <a:rPr lang="es-ES" sz="1800" dirty="0">
                <a:solidFill>
                  <a:schemeClr val="tx1"/>
                </a:solidFill>
                <a:latin typeface="Arial" panose="020B0604020202020204" pitchFamily="34" charset="0"/>
              </a:rPr>
              <a:t>QGIS</a:t>
            </a:r>
            <a:r>
              <a:rPr lang="es-ES" sz="1800" b="0" i="0" u="none" strike="noStrike" dirty="0">
                <a:solidFill>
                  <a:schemeClr val="tx1"/>
                </a:solidFill>
                <a:effectLst/>
                <a:latin typeface="Arial" panose="020B0604020202020204" pitchFamily="34" charset="0"/>
              </a:rPr>
              <a:t> para analizar imágenes satelitales.</a:t>
            </a:r>
            <a:endParaRPr lang="es-BO" sz="1400" dirty="0">
              <a:solidFill>
                <a:schemeClr val="tx1"/>
              </a:solidFill>
            </a:endParaRPr>
          </a:p>
        </p:txBody>
      </p:sp>
    </p:spTree>
    <p:extLst>
      <p:ext uri="{BB962C8B-B14F-4D97-AF65-F5344CB8AC3E}">
        <p14:creationId xmlns:p14="http://schemas.microsoft.com/office/powerpoint/2010/main" val="56956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635F3F-F04D-4BF7-88EC-FAE820864779}"/>
              </a:ext>
            </a:extLst>
          </p:cNvPr>
          <p:cNvSpPr txBox="1"/>
          <p:nvPr/>
        </p:nvSpPr>
        <p:spPr>
          <a:xfrm>
            <a:off x="5197151" y="363144"/>
            <a:ext cx="2397968" cy="400110"/>
          </a:xfrm>
          <a:prstGeom prst="rect">
            <a:avLst/>
          </a:prstGeom>
          <a:noFill/>
        </p:spPr>
        <p:txBody>
          <a:bodyPr wrap="square">
            <a:spAutoFit/>
          </a:bodyPr>
          <a:lstStyle/>
          <a:p>
            <a:pPr rtl="0">
              <a:spcBef>
                <a:spcPts val="2000"/>
              </a:spcBef>
              <a:spcAft>
                <a:spcPts val="600"/>
              </a:spcAft>
            </a:pPr>
            <a:r>
              <a:rPr lang="es-BO" sz="2000" b="1" i="0" u="none" strike="noStrike" dirty="0">
                <a:solidFill>
                  <a:schemeClr val="tx1"/>
                </a:solidFill>
                <a:effectLst/>
                <a:latin typeface="Arial" panose="020B0604020202020204" pitchFamily="34" charset="0"/>
              </a:rPr>
              <a:t>Marco Teórico</a:t>
            </a:r>
            <a:endParaRPr lang="es-BO" sz="2000" b="1" dirty="0">
              <a:solidFill>
                <a:schemeClr val="tx1"/>
              </a:solidFill>
              <a:effectLst/>
            </a:endParaRPr>
          </a:p>
        </p:txBody>
      </p:sp>
      <p:sp>
        <p:nvSpPr>
          <p:cNvPr id="6" name="CuadroTexto 5">
            <a:extLst>
              <a:ext uri="{FF2B5EF4-FFF2-40B4-BE49-F238E27FC236}">
                <a16:creationId xmlns:a16="http://schemas.microsoft.com/office/drawing/2014/main" id="{E6057CF4-F2DA-43F8-A230-8BAA362C0B3F}"/>
              </a:ext>
            </a:extLst>
          </p:cNvPr>
          <p:cNvSpPr txBox="1"/>
          <p:nvPr/>
        </p:nvSpPr>
        <p:spPr>
          <a:xfrm>
            <a:off x="4973216" y="1837173"/>
            <a:ext cx="6102220" cy="307777"/>
          </a:xfrm>
          <a:prstGeom prst="rect">
            <a:avLst/>
          </a:prstGeom>
          <a:noFill/>
        </p:spPr>
        <p:txBody>
          <a:bodyPr wrap="square">
            <a:spAutoFit/>
          </a:bodyPr>
          <a:lstStyle/>
          <a:p>
            <a:r>
              <a:rPr lang="es-BO" sz="1400" b="1" i="0" u="none" strike="noStrike" dirty="0">
                <a:solidFill>
                  <a:schemeClr val="tx1"/>
                </a:solidFill>
                <a:effectLst/>
                <a:latin typeface="Arial" panose="020B0604020202020204" pitchFamily="34" charset="0"/>
              </a:rPr>
              <a:t>Inundaciones</a:t>
            </a:r>
            <a:endParaRPr lang="es-BO" dirty="0">
              <a:solidFill>
                <a:schemeClr val="tx1"/>
              </a:solidFill>
            </a:endParaRPr>
          </a:p>
        </p:txBody>
      </p:sp>
      <p:sp>
        <p:nvSpPr>
          <p:cNvPr id="8" name="CuadroTexto 7">
            <a:extLst>
              <a:ext uri="{FF2B5EF4-FFF2-40B4-BE49-F238E27FC236}">
                <a16:creationId xmlns:a16="http://schemas.microsoft.com/office/drawing/2014/main" id="{0CD9B710-3780-4058-91D8-02C0E6F9CD4C}"/>
              </a:ext>
            </a:extLst>
          </p:cNvPr>
          <p:cNvSpPr txBox="1"/>
          <p:nvPr/>
        </p:nvSpPr>
        <p:spPr>
          <a:xfrm>
            <a:off x="3890865" y="3844907"/>
            <a:ext cx="6102220" cy="307777"/>
          </a:xfrm>
          <a:prstGeom prst="rect">
            <a:avLst/>
          </a:prstGeom>
          <a:noFill/>
        </p:spPr>
        <p:txBody>
          <a:bodyPr wrap="square">
            <a:spAutoFit/>
          </a:bodyPr>
          <a:lstStyle/>
          <a:p>
            <a:pPr algn="just" rtl="0">
              <a:spcBef>
                <a:spcPts val="1800"/>
              </a:spcBef>
              <a:spcAft>
                <a:spcPts val="600"/>
              </a:spcAft>
            </a:pPr>
            <a:r>
              <a:rPr lang="es-BO" sz="1400" b="1" i="0" u="none" strike="noStrike" dirty="0">
                <a:solidFill>
                  <a:schemeClr val="tx1"/>
                </a:solidFill>
                <a:effectLst/>
                <a:latin typeface="Arial" panose="020B0604020202020204" pitchFamily="34" charset="0"/>
              </a:rPr>
              <a:t>Imágenes satelitales</a:t>
            </a:r>
            <a:endParaRPr lang="es-BO" b="1" dirty="0">
              <a:solidFill>
                <a:schemeClr val="tx1"/>
              </a:solidFill>
              <a:effectLst/>
            </a:endParaRPr>
          </a:p>
        </p:txBody>
      </p:sp>
      <p:pic>
        <p:nvPicPr>
          <p:cNvPr id="10" name="Imagen 9">
            <a:extLst>
              <a:ext uri="{FF2B5EF4-FFF2-40B4-BE49-F238E27FC236}">
                <a16:creationId xmlns:a16="http://schemas.microsoft.com/office/drawing/2014/main" id="{739A3AF0-365F-47F8-AB5D-D4B4960A2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0" y="3092104"/>
            <a:ext cx="3311396" cy="18133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Imagen 11">
            <a:extLst>
              <a:ext uri="{FF2B5EF4-FFF2-40B4-BE49-F238E27FC236}">
                <a16:creationId xmlns:a16="http://schemas.microsoft.com/office/drawing/2014/main" id="{752E092B-4051-497C-A2E6-62173A6DE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660" y="1380944"/>
            <a:ext cx="2292480" cy="15280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3318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A892E8E-D566-4CB2-8B29-486CF1A8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408" y="1296957"/>
            <a:ext cx="3073610" cy="914399"/>
          </a:xfrm>
          <a:prstGeom prst="rect">
            <a:avLst/>
          </a:prstGeom>
        </p:spPr>
      </p:pic>
      <p:pic>
        <p:nvPicPr>
          <p:cNvPr id="7" name="Imagen 6">
            <a:extLst>
              <a:ext uri="{FF2B5EF4-FFF2-40B4-BE49-F238E27FC236}">
                <a16:creationId xmlns:a16="http://schemas.microsoft.com/office/drawing/2014/main" id="{BA0A8CC3-C7A8-47EC-AEE5-6696D2095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310" y="1610972"/>
            <a:ext cx="5325071" cy="3002009"/>
          </a:xfrm>
          <a:prstGeom prst="rect">
            <a:avLst/>
          </a:prstGeom>
        </p:spPr>
      </p:pic>
      <p:sp>
        <p:nvSpPr>
          <p:cNvPr id="9" name="CuadroTexto 8">
            <a:extLst>
              <a:ext uri="{FF2B5EF4-FFF2-40B4-BE49-F238E27FC236}">
                <a16:creationId xmlns:a16="http://schemas.microsoft.com/office/drawing/2014/main" id="{6F0CE5AB-2B90-4E46-821A-42159C189E8A}"/>
              </a:ext>
            </a:extLst>
          </p:cNvPr>
          <p:cNvSpPr txBox="1"/>
          <p:nvPr/>
        </p:nvSpPr>
        <p:spPr>
          <a:xfrm>
            <a:off x="1555205" y="2682199"/>
            <a:ext cx="2929813" cy="1021883"/>
          </a:xfrm>
          <a:prstGeom prst="rect">
            <a:avLst/>
          </a:prstGeom>
          <a:noFill/>
        </p:spPr>
        <p:txBody>
          <a:bodyPr wrap="square">
            <a:spAutoFit/>
          </a:bodyPr>
          <a:lstStyle/>
          <a:p>
            <a:pPr>
              <a:lnSpc>
                <a:spcPct val="150000"/>
              </a:lnSpc>
            </a:pPr>
            <a:r>
              <a:rPr lang="es-ES" sz="1400" b="0" i="0" u="none" strike="noStrike" dirty="0">
                <a:solidFill>
                  <a:schemeClr val="tx1"/>
                </a:solidFill>
                <a:effectLst/>
                <a:latin typeface="Arial" panose="020B0604020202020204" pitchFamily="34" charset="0"/>
              </a:rPr>
              <a:t>Puede visualizar, gestionar, editar y analizar datos y diseñar mapas imprimibles.</a:t>
            </a:r>
            <a:endParaRPr lang="es-BO" dirty="0">
              <a:solidFill>
                <a:schemeClr val="tx1"/>
              </a:solidFill>
            </a:endParaRPr>
          </a:p>
        </p:txBody>
      </p:sp>
    </p:spTree>
    <p:extLst>
      <p:ext uri="{BB962C8B-B14F-4D97-AF65-F5344CB8AC3E}">
        <p14:creationId xmlns:p14="http://schemas.microsoft.com/office/powerpoint/2010/main" val="84919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FAA298F-4061-41EE-A049-523172043A04}"/>
              </a:ext>
            </a:extLst>
          </p:cNvPr>
          <p:cNvSpPr txBox="1"/>
          <p:nvPr/>
        </p:nvSpPr>
        <p:spPr>
          <a:xfrm>
            <a:off x="4674637" y="382623"/>
            <a:ext cx="6102220" cy="523220"/>
          </a:xfrm>
          <a:prstGeom prst="rect">
            <a:avLst/>
          </a:prstGeom>
          <a:noFill/>
        </p:spPr>
        <p:txBody>
          <a:bodyPr wrap="square">
            <a:spAutoFit/>
          </a:bodyPr>
          <a:lstStyle/>
          <a:p>
            <a:pPr algn="just" rtl="0">
              <a:spcBef>
                <a:spcPts val="1800"/>
              </a:spcBef>
              <a:spcAft>
                <a:spcPts val="600"/>
              </a:spcAft>
            </a:pPr>
            <a:r>
              <a:rPr lang="es-BO" sz="2800" b="1" i="0" u="none" strike="noStrike" dirty="0">
                <a:solidFill>
                  <a:schemeClr val="tx1"/>
                </a:solidFill>
                <a:effectLst/>
                <a:latin typeface="Arial" panose="020B0604020202020204" pitchFamily="34" charset="0"/>
              </a:rPr>
              <a:t>Teledetección</a:t>
            </a:r>
            <a:endParaRPr lang="es-BO" sz="2800" b="1" dirty="0">
              <a:solidFill>
                <a:schemeClr val="tx1"/>
              </a:solidFill>
              <a:effectLst/>
            </a:endParaRPr>
          </a:p>
        </p:txBody>
      </p:sp>
      <p:pic>
        <p:nvPicPr>
          <p:cNvPr id="7" name="Imagen 6">
            <a:extLst>
              <a:ext uri="{FF2B5EF4-FFF2-40B4-BE49-F238E27FC236}">
                <a16:creationId xmlns:a16="http://schemas.microsoft.com/office/drawing/2014/main" id="{2C2236CE-B4A0-4500-87F8-ED71A7B1A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473" y="802624"/>
            <a:ext cx="5907054" cy="4430290"/>
          </a:xfrm>
          <a:prstGeom prst="rect">
            <a:avLst/>
          </a:prstGeom>
          <a:ln>
            <a:noFill/>
          </a:ln>
          <a:effectLst>
            <a:softEdge rad="112500"/>
          </a:effectLst>
        </p:spPr>
      </p:pic>
    </p:spTree>
    <p:extLst>
      <p:ext uri="{BB962C8B-B14F-4D97-AF65-F5344CB8AC3E}">
        <p14:creationId xmlns:p14="http://schemas.microsoft.com/office/powerpoint/2010/main" val="1763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FBCD32C-4D41-4F3D-BC8B-508D894F9D5D}"/>
              </a:ext>
            </a:extLst>
          </p:cNvPr>
          <p:cNvSpPr>
            <a:spLocks noGrp="1"/>
          </p:cNvSpPr>
          <p:nvPr>
            <p:ph type="body" idx="1"/>
          </p:nvPr>
        </p:nvSpPr>
        <p:spPr>
          <a:xfrm>
            <a:off x="1245253" y="2428311"/>
            <a:ext cx="8880400" cy="1145313"/>
          </a:xfrm>
        </p:spPr>
        <p:txBody>
          <a:bodyPr/>
          <a:lstStyle/>
          <a:p>
            <a:r>
              <a:rPr lang="es-ES" dirty="0"/>
              <a:t>Desarrollo Aplicado en: </a:t>
            </a:r>
            <a:endParaRPr lang="es-BO" dirty="0"/>
          </a:p>
        </p:txBody>
      </p:sp>
      <p:pic>
        <p:nvPicPr>
          <p:cNvPr id="4" name="Imagen 3">
            <a:extLst>
              <a:ext uri="{FF2B5EF4-FFF2-40B4-BE49-F238E27FC236}">
                <a16:creationId xmlns:a16="http://schemas.microsoft.com/office/drawing/2014/main" id="{8BF02060-289E-4A5E-AF58-A9A616FC5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557" y="3573624"/>
            <a:ext cx="6809792" cy="2025913"/>
          </a:xfrm>
          <a:prstGeom prst="rect">
            <a:avLst/>
          </a:prstGeom>
        </p:spPr>
      </p:pic>
    </p:spTree>
    <p:extLst>
      <p:ext uri="{BB962C8B-B14F-4D97-AF65-F5344CB8AC3E}">
        <p14:creationId xmlns:p14="http://schemas.microsoft.com/office/powerpoint/2010/main" val="951396994"/>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Hubert · SlidesCarnival</Template>
  <TotalTime>198</TotalTime>
  <Words>290</Words>
  <Application>Microsoft Office PowerPoint</Application>
  <PresentationFormat>Panorámica</PresentationFormat>
  <Paragraphs>30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Catamaran</vt:lpstr>
      <vt:lpstr>Catamaran Thin</vt:lpstr>
      <vt:lpstr>Times New Roman</vt:lpstr>
      <vt:lpstr>Hubert template</vt:lpstr>
      <vt:lpstr>Presentación de PowerPoint</vt:lpstr>
      <vt:lpstr>Antecedentes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Recomendaciones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Rifox</dc:creator>
  <cp:lastModifiedBy>Rifox</cp:lastModifiedBy>
  <cp:revision>1</cp:revision>
  <dcterms:created xsi:type="dcterms:W3CDTF">2021-10-19T16:27:39Z</dcterms:created>
  <dcterms:modified xsi:type="dcterms:W3CDTF">2021-10-19T19:45:59Z</dcterms:modified>
</cp:coreProperties>
</file>