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82" r:id="rId2"/>
    <p:sldId id="376" r:id="rId3"/>
    <p:sldId id="436" r:id="rId4"/>
    <p:sldId id="437" r:id="rId5"/>
    <p:sldId id="438" r:id="rId6"/>
    <p:sldId id="439" r:id="rId7"/>
    <p:sldId id="441" r:id="rId8"/>
    <p:sldId id="440" r:id="rId9"/>
    <p:sldId id="426" r:id="rId10"/>
    <p:sldId id="4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6" autoAdjust="0"/>
    <p:restoredTop sz="79734" autoAdjust="0"/>
  </p:normalViewPr>
  <p:slideViewPr>
    <p:cSldViewPr snapToGrid="0">
      <p:cViewPr>
        <p:scale>
          <a:sx n="80" d="100"/>
          <a:sy n="80" d="100"/>
        </p:scale>
        <p:origin x="4424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707B9-3D20-487B-81F6-6AB57F3C5C4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D7FF4-5C9A-48C4-AF41-B5D1440A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7FF4-5C9A-48C4-AF41-B5D1440A4E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7FF4-5C9A-48C4-AF41-B5D1440A4E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D5DA9FC7-13AF-65B5-5054-216151E1B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190223-4CF0-6F45-A4D3-F88669FC0FD2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22CAD87-27EE-060A-B04D-D4EC6EB7E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65C335A-8D5A-FB65-24F1-595290930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0" tIns="46415" rIns="92830" bIns="46415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differences between data frames and matrices is that data frames allow columns to have different variables types.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notes: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- look at the types of variables in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- look at the types of variables if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turned into a matrix using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as.matrix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head() command can be used to view the first 6 rows of each piece of data. For example, head(</a:t>
            </a:r>
            <a:r>
              <a:rPr lang="en-US" dirty="0" err="1"/>
              <a:t>golub</a:t>
            </a:r>
            <a:r>
              <a:rPr lang="en-US" dirty="0"/>
              <a:t>) will return the first 6 rows of </a:t>
            </a:r>
            <a:r>
              <a:rPr lang="en-US" dirty="0" err="1"/>
              <a:t>golub</a:t>
            </a:r>
            <a:r>
              <a:rPr lang="en-US" dirty="0"/>
              <a:t>. View(</a:t>
            </a:r>
            <a:r>
              <a:rPr lang="en-US" dirty="0" err="1"/>
              <a:t>golub</a:t>
            </a:r>
            <a:r>
              <a:rPr lang="en-US" dirty="0"/>
              <a:t>) will open up the data in a new window in R and allow for more in-depth data exploration. It is preferable to use View() when your data is very large, such as in </a:t>
            </a:r>
            <a:r>
              <a:rPr lang="en-US" dirty="0" err="1"/>
              <a:t>golub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Presentation notes:</a:t>
            </a:r>
          </a:p>
          <a:p>
            <a:r>
              <a:rPr lang="en-US" dirty="0"/>
              <a:t> - Show different variables during lab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7FF4-5C9A-48C4-AF41-B5D1440A4E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grep() function takes in two mandatory arguments, such that the use of the function looks like: grep(“</a:t>
            </a:r>
            <a:r>
              <a:rPr lang="en-US" dirty="0" err="1"/>
              <a:t>findthisword</a:t>
            </a:r>
            <a:r>
              <a:rPr lang="en-US" dirty="0"/>
              <a:t>”, </a:t>
            </a:r>
            <a:r>
              <a:rPr lang="en-US" dirty="0" err="1"/>
              <a:t>dataframe</a:t>
            </a:r>
            <a:r>
              <a:rPr lang="en-US" dirty="0"/>
              <a:t>). </a:t>
            </a:r>
            <a:r>
              <a:rPr lang="en-US" dirty="0" err="1"/>
              <a:t>Findthisword</a:t>
            </a:r>
            <a:r>
              <a:rPr lang="en-US" dirty="0"/>
              <a:t> is what you would ctrl f. </a:t>
            </a:r>
            <a:r>
              <a:rPr lang="en-US" dirty="0" err="1"/>
              <a:t>dataframe</a:t>
            </a:r>
            <a:r>
              <a:rPr lang="en-US" dirty="0"/>
              <a:t> is the vector that you want it to search.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7FF4-5C9A-48C4-AF41-B5D1440A4E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3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Importantly, apply() can have the third argument be not just a default function, but a user-defined function. Has a lot of the flexibility of the for loops but has increased readability and runs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7FF4-5C9A-48C4-AF41-B5D1440A4E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7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7FF4-5C9A-48C4-AF41-B5D1440A4E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7FF4-5C9A-48C4-AF41-B5D1440A4E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8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7FF4-5C9A-48C4-AF41-B5D1440A4E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BF964656-BD8E-ECEE-DAEC-FA0051290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F6AB43-EEC6-4740-9B42-C86FEAA49BE9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62C994A-02E1-2C3D-BECC-40B1601DE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F94676C-672B-B66E-9DED-0C5D23B37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12F7-45F6-DE54-D020-3EEAD854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777E-C2AC-4A2D-609B-1C84B78ED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E79C-47F9-4130-6AF3-8297E4E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2A35-7ACA-8A6F-98D1-6F74D9DF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BF3E-AEBC-4AFE-E110-02BF298F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D73B-04CD-3E71-1B95-DE6BD0E0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61C3D-A005-9DF9-56C3-32EBA8CA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64F0-F01A-2AFB-A996-9003AD75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629C-A303-041B-CCC5-042101F6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A72E-F9C3-6F1A-C306-56D41EB6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F8574-DEF3-3B19-BAD1-54A8285C6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A6877-E440-DE19-2566-0CD223EF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6C10-B69C-6B9A-E417-C4A99B6B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0C9D-3EA1-E31F-765E-0C3332E6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4F61-128F-3E4E-992D-7C567FED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6431-42FA-58BB-9A6B-2C95CE01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80DC-190D-51B2-1222-2B73AE33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4B532-5709-1F0C-48D2-DDFCB04C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FEE4-9E41-4185-834F-FABE9935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0940-D24D-4335-5AED-4784376B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3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AD8F-0696-F869-7B23-1564A183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E9147-7B76-8A4D-E549-ABC35CDC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BBCD-08EC-5F94-B76D-933ABED1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77CF-8E60-6946-C248-20286516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6E37-222D-9867-E82F-4E7A6364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D81D-B12F-1BD8-3E77-88D23DF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833A-2E36-7A14-15DF-99C6AD341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557B6-BEB8-0D11-F469-6BDAC59FF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9ACA4-B79E-C9FC-427B-0ACE971C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293A-6BA0-E323-95CF-D8D338E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78489-3C12-E906-7148-651080D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945D-0BB7-D3BF-941C-B9346196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88F9B-DBF9-694A-0692-B1972BA2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4B6A-7CAE-D2B5-0F3A-8D48A16BA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B3AA8-9536-7560-62C2-2BF460C78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145B5-D225-6AB1-76EE-CA1BEB269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0A566-4AF0-E9D6-B206-67DF9D0B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20EBF-58E0-B9C9-5B4C-9CCA8FEC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8CAC1-CB77-A4C9-BBE8-CB1E344E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0DE8-E246-F3CA-192E-882D5EB1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A7CA6-2A4B-0240-DA7C-BC17FA3E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37A4D-50C0-B312-8A26-ADC87C60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67EC9-085C-E81F-6435-B3FB7A7F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4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C2AC3-E9B1-0385-B6DE-F18F6307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8DCA0-B597-38D9-BAAE-1E701059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BD6DE-75E1-9C16-11AB-32FF9D87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9FA9-52DE-5BD7-7128-1A494E67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70F3-6589-F1BA-FAC9-E350BC1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8FDFD-C729-2B6C-4A11-46AB51E9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EF9C0-30CE-76FB-7A72-86C49A15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09A47-0929-E173-07B9-E78F08AA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AC1D1-32B7-F0D9-0ECA-F5F51097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AB54-18E4-A9F4-E2DC-9F58A2C8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9315A-04BB-FB2A-95CC-FBBF655E3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41387-7BD2-B3F3-DDAB-44E28429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5544-FCB3-58E2-056A-2781F9E7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0601-7045-B6DF-B1D0-AC0C054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C146C-6E02-B67C-0DFA-DA4658CA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635CE-2C6E-1A62-ED5C-3A0BF34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F0E33-0C27-0D64-35EB-5DCD23DF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87A4-594D-02A7-B541-5247B451A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5860-6350-47B8-AFBF-BD061C96129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58F6A-C5B7-CA83-504E-40D7C2B06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24CD-E944-D2DA-7BF3-0BE81C20D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7114-89C3-4830-A831-3B6EF5ACF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ED69162-51A1-E846-35C8-A31B07719E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8138" y="2130426"/>
            <a:ext cx="9059862" cy="14700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/>
              <a:t>Lab 2: Data handling and graphics in R 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400">
                <a:solidFill>
                  <a:srgbClr val="0000CC"/>
                </a:solidFill>
              </a:rPr>
              <a:t>An Introduction to Computational Biology</a:t>
            </a:r>
            <a:endParaRPr lang="en-US" altLang="en-US" sz="2400" dirty="0">
              <a:solidFill>
                <a:srgbClr val="0000CC"/>
              </a:solidFill>
            </a:endParaRP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209C68E6-613D-EAA5-A4DC-413D2D8DBA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38463" y="428625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Department of Biological Sciences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University of Chicago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EDA339-F9A5-9B1F-98EA-CE2E2B4F6F20}"/>
              </a:ext>
            </a:extLst>
          </p:cNvPr>
          <p:cNvSpPr txBox="1"/>
          <p:nvPr/>
        </p:nvSpPr>
        <p:spPr>
          <a:xfrm>
            <a:off x="838200" y="1474937"/>
            <a:ext cx="110544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Adding points or lines</a:t>
            </a:r>
          </a:p>
          <a:p>
            <a:r>
              <a:rPr lang="en-US" sz="2600" dirty="0"/>
              <a:t>	</a:t>
            </a:r>
            <a:r>
              <a:rPr lang="en-US" sz="2600" i="1" dirty="0"/>
              <a:t>plot(</a:t>
            </a:r>
            <a:r>
              <a:rPr lang="en-US" sz="2600" i="1" dirty="0" err="1"/>
              <a:t>x,y</a:t>
            </a:r>
            <a:r>
              <a:rPr lang="en-US" sz="2600" i="1" dirty="0"/>
              <a:t>)</a:t>
            </a:r>
          </a:p>
          <a:p>
            <a:r>
              <a:rPr lang="en-US" sz="2600" i="1" dirty="0"/>
              <a:t>	points(</a:t>
            </a:r>
            <a:r>
              <a:rPr lang="en-US" sz="2600" i="1" dirty="0" err="1"/>
              <a:t>x,y</a:t>
            </a:r>
            <a:r>
              <a:rPr lang="en-US" sz="2600" i="1" dirty="0"/>
              <a:t>)</a:t>
            </a:r>
          </a:p>
          <a:p>
            <a:r>
              <a:rPr lang="en-US" sz="2600" i="1" dirty="0"/>
              <a:t>	lines(</a:t>
            </a:r>
            <a:r>
              <a:rPr lang="en-US" sz="2600" i="1" dirty="0" err="1"/>
              <a:t>x,y</a:t>
            </a:r>
            <a:r>
              <a:rPr lang="en-US" sz="2600" i="1" dirty="0"/>
              <a:t>, type = “type”)</a:t>
            </a:r>
          </a:p>
          <a:p>
            <a:endParaRPr lang="en-US" sz="2600" dirty="0"/>
          </a:p>
          <a:p>
            <a:r>
              <a:rPr lang="en-US" sz="2600" b="1" dirty="0"/>
              <a:t>Adding titles and labels</a:t>
            </a:r>
          </a:p>
          <a:p>
            <a:r>
              <a:rPr lang="en-US" sz="2600" dirty="0"/>
              <a:t>	</a:t>
            </a:r>
            <a:r>
              <a:rPr lang="en-US" sz="2600" i="1" dirty="0"/>
              <a:t>title(main = “main”, sub = “sub”, </a:t>
            </a:r>
            <a:r>
              <a:rPr lang="en-US" sz="2600" i="1" dirty="0" err="1"/>
              <a:t>xlab</a:t>
            </a:r>
            <a:r>
              <a:rPr lang="en-US" sz="2600" i="1" dirty="0"/>
              <a:t> = “</a:t>
            </a:r>
            <a:r>
              <a:rPr lang="en-US" sz="2600" i="1" dirty="0" err="1"/>
              <a:t>xlab</a:t>
            </a:r>
            <a:r>
              <a:rPr lang="en-US" sz="2600" i="1" dirty="0"/>
              <a:t>”, </a:t>
            </a:r>
            <a:r>
              <a:rPr lang="en-US" sz="2600" i="1" dirty="0" err="1"/>
              <a:t>ylab</a:t>
            </a:r>
            <a:r>
              <a:rPr lang="en-US" sz="2600" i="1" dirty="0"/>
              <a:t> = “</a:t>
            </a:r>
            <a:r>
              <a:rPr lang="en-US" sz="2600" i="1" dirty="0" err="1"/>
              <a:t>ylab</a:t>
            </a:r>
            <a:r>
              <a:rPr lang="en-US" sz="2600" i="1" dirty="0"/>
              <a:t>”)</a:t>
            </a:r>
          </a:p>
          <a:p>
            <a:endParaRPr lang="en-US" sz="2600" dirty="0"/>
          </a:p>
          <a:p>
            <a:r>
              <a:rPr lang="en-US" sz="2600" b="1" dirty="0"/>
              <a:t>Adding a legend</a:t>
            </a:r>
          </a:p>
          <a:p>
            <a:r>
              <a:rPr lang="en-US" sz="2600" dirty="0"/>
              <a:t>	</a:t>
            </a:r>
            <a:r>
              <a:rPr lang="en-US" sz="2600" i="1" dirty="0"/>
              <a:t>plot(</a:t>
            </a:r>
            <a:r>
              <a:rPr lang="en-US" sz="2600" i="1" dirty="0" err="1"/>
              <a:t>x,y</a:t>
            </a:r>
            <a:r>
              <a:rPr lang="en-US" sz="2600" i="1" dirty="0"/>
              <a:t>) </a:t>
            </a:r>
          </a:p>
          <a:p>
            <a:r>
              <a:rPr lang="en-US" sz="2600" i="1" dirty="0"/>
              <a:t>	legend(legend = c(“X1”, “X1”), </a:t>
            </a:r>
            <a:r>
              <a:rPr lang="en-US" sz="2600" i="1" dirty="0" err="1"/>
              <a:t>lty</a:t>
            </a:r>
            <a:r>
              <a:rPr lang="en-US" sz="2600" i="1" dirty="0"/>
              <a:t> = 1:2, col = 3:4)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2A9D7-BF2A-850F-F13D-7388C3C6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37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Adding Elements to graphics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9D38D-439D-67DF-C85B-C24751E7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95FFC-4343-FA47-8012-E946A0340CD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11E9D-5660-05B9-7413-7B03EF56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41" y="1458190"/>
            <a:ext cx="5495081" cy="19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1">
            <a:extLst>
              <a:ext uri="{FF2B5EF4-FFF2-40B4-BE49-F238E27FC236}">
                <a16:creationId xmlns:a16="http://schemas.microsoft.com/office/drawing/2014/main" id="{DC64B005-F240-1B2C-B096-3C0D0EB3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089CE6-7B19-FA4A-955E-612E837BD46F}" type="slidenum">
              <a:rPr lang="en-US" altLang="en-US" sz="1200" b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b="0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D26F70C5-8E9D-8F98-9C98-69105A0E7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2118" y="142421"/>
            <a:ext cx="8601075" cy="587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Data Frames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B44C9-B425-D3CF-7525-587329876F09}"/>
              </a:ext>
            </a:extLst>
          </p:cNvPr>
          <p:cNvSpPr txBox="1"/>
          <p:nvPr/>
        </p:nvSpPr>
        <p:spPr>
          <a:xfrm>
            <a:off x="242118" y="899772"/>
            <a:ext cx="117408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400" dirty="0"/>
              <a:t>A data frame is a table / two-dimensional array-like structure where each column contains values of one variable and each row contains one set of values from each column.</a:t>
            </a:r>
          </a:p>
          <a:p>
            <a:endParaRPr lang="en-US" sz="2400" dirty="0"/>
          </a:p>
          <a:p>
            <a:r>
              <a:rPr lang="en-US" sz="2400" b="1" dirty="0"/>
              <a:t>Following are the characteristics of a data frame: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column names should be non-empty.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row names should be unique.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stored in a data frame can be of numeric, factor or character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Each column should contain same number of data items.</a:t>
            </a:r>
          </a:p>
          <a:p>
            <a:pPr lvl="1"/>
            <a:endParaRPr lang="en-US" b="1" dirty="0"/>
          </a:p>
          <a:p>
            <a:r>
              <a:rPr lang="en-US" b="1" dirty="0"/>
              <a:t>Create a 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ED228-03FF-6AF7-4931-66F02EA21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2" y="4500758"/>
            <a:ext cx="10119356" cy="2044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FAFF-4450-B161-5EAF-E6DA3F00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86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Golub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38C7B-BE2F-1774-6316-9526545D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95FFC-4343-FA47-8012-E946A0340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9987B-F181-D261-E0F2-933953CB8BBB}"/>
              </a:ext>
            </a:extLst>
          </p:cNvPr>
          <p:cNvSpPr txBox="1"/>
          <p:nvPr/>
        </p:nvSpPr>
        <p:spPr>
          <a:xfrm>
            <a:off x="838200" y="1314994"/>
            <a:ext cx="1081386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/>
              <a:t>Definition: </a:t>
            </a:r>
            <a:r>
              <a:rPr lang="en-US" sz="2600" dirty="0"/>
              <a:t>Gene expression data (3051 genes and 38 tumor mRNA samples) from the leukemia microarray study of Golub et al. (1999).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/>
              <a:t>Arguments: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i="1" dirty="0" err="1"/>
              <a:t>golub</a:t>
            </a:r>
            <a:r>
              <a:rPr lang="en-US" sz="2600" i="1" dirty="0"/>
              <a:t>: </a:t>
            </a:r>
            <a:r>
              <a:rPr lang="en-US" sz="2600" dirty="0"/>
              <a:t>matrix of gene expression levels for the 38 tumor mRNA samples, rows correspond to genes (3051 genes) and columns to mRNA samples.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i="1" dirty="0" err="1"/>
              <a:t>golub.cl</a:t>
            </a:r>
            <a:r>
              <a:rPr lang="en-US" sz="2600" i="1" dirty="0"/>
              <a:t>: </a:t>
            </a:r>
            <a:r>
              <a:rPr lang="en-US" sz="2600" dirty="0"/>
              <a:t>numeric vector indicating the tumor class, 27 acute lymphoblastic leukemia (ALL) cases (code 0) and 11 acute myeloid leukemia (AML) cases (code 1).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i="1" dirty="0" err="1"/>
              <a:t>golub.gnames</a:t>
            </a:r>
            <a:r>
              <a:rPr lang="en-US" sz="2600" i="1" dirty="0"/>
              <a:t>: </a:t>
            </a:r>
            <a:r>
              <a:rPr lang="en-US" sz="2600" dirty="0"/>
              <a:t>a matrix containing the names of the 3051 genes for the expression matrix `</a:t>
            </a:r>
            <a:r>
              <a:rPr lang="en-US" sz="2600" b="1" dirty="0" err="1"/>
              <a:t>golub</a:t>
            </a:r>
            <a:r>
              <a:rPr lang="en-US" sz="2600" dirty="0"/>
              <a:t>`. The three columns correspond to the gene `</a:t>
            </a:r>
            <a:r>
              <a:rPr lang="en-US" sz="2600" b="1" dirty="0"/>
              <a:t>index`</a:t>
            </a:r>
            <a:r>
              <a:rPr lang="en-US" sz="2600" dirty="0"/>
              <a:t>, `</a:t>
            </a:r>
            <a:r>
              <a:rPr lang="en-US" sz="2600" b="1" dirty="0"/>
              <a:t>ID`</a:t>
            </a:r>
            <a:r>
              <a:rPr lang="en-US" sz="2600" dirty="0"/>
              <a:t>, and `</a:t>
            </a:r>
            <a:r>
              <a:rPr lang="en-US" sz="2600" b="1" dirty="0"/>
              <a:t>Name`</a:t>
            </a:r>
            <a:r>
              <a:rPr lang="en-US" sz="2600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2364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FAFF-4450-B161-5EAF-E6DA3F00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grep() </a:t>
            </a:r>
            <a:r>
              <a:rPr lang="en-US" dirty="0">
                <a:solidFill>
                  <a:srgbClr val="C00000"/>
                </a:solidFill>
              </a:rPr>
              <a:t>command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38C7B-BE2F-1774-6316-9526545D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95FFC-4343-FA47-8012-E946A0340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9987B-F181-D261-E0F2-933953CB8BBB}"/>
              </a:ext>
            </a:extLst>
          </p:cNvPr>
          <p:cNvSpPr txBox="1"/>
          <p:nvPr/>
        </p:nvSpPr>
        <p:spPr>
          <a:xfrm>
            <a:off x="838200" y="1269205"/>
            <a:ext cx="111884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Question: </a:t>
            </a:r>
            <a:r>
              <a:rPr lang="en-US" sz="2600" dirty="0"/>
              <a:t>How do we find words within a data frame?</a:t>
            </a:r>
          </a:p>
          <a:p>
            <a:endParaRPr lang="en-US" sz="2600" b="1" dirty="0"/>
          </a:p>
          <a:p>
            <a:r>
              <a:rPr lang="en-US" sz="2600" b="1" dirty="0"/>
              <a:t>Answer:</a:t>
            </a:r>
            <a:r>
              <a:rPr lang="en-US" sz="2600" dirty="0"/>
              <a:t> The function grep() can be used. Grep takes 2 arguments: the string you want searched and the object you want searched. It returns the index of entries in the data that match the search. 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For example, if I wanted to find the word “James” in the vector name, I would use: grep(“James”, name). </a:t>
            </a:r>
            <a:r>
              <a:rPr lang="en-US" sz="2600" dirty="0">
                <a:solidFill>
                  <a:srgbClr val="C00000"/>
                </a:solidFill>
              </a:rPr>
              <a:t>Importantly, one can also search for parts of words such as with grep(“ja”, name).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6A285-25F0-85E1-1F9C-ACA32690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523272" cy="491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D1057-3059-D39D-2297-7E335ECD0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312" y="5093116"/>
            <a:ext cx="4780723" cy="15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FAFF-4450-B161-5EAF-E6DA3F00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9914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apply() </a:t>
            </a:r>
            <a:r>
              <a:rPr lang="en-US" dirty="0">
                <a:solidFill>
                  <a:srgbClr val="C00000"/>
                </a:solidFill>
              </a:rPr>
              <a:t>command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38C7B-BE2F-1774-6316-9526545D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95FFC-4343-FA47-8012-E946A0340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9987B-F181-D261-E0F2-933953CB8BBB}"/>
              </a:ext>
            </a:extLst>
          </p:cNvPr>
          <p:cNvSpPr txBox="1"/>
          <p:nvPr/>
        </p:nvSpPr>
        <p:spPr>
          <a:xfrm>
            <a:off x="838200" y="1234859"/>
            <a:ext cx="11170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Question: </a:t>
            </a:r>
            <a:r>
              <a:rPr lang="en-US" sz="2200" dirty="0"/>
              <a:t>How do run a function across many rows without loops? </a:t>
            </a:r>
          </a:p>
          <a:p>
            <a:endParaRPr lang="en-US" sz="2200" b="1" dirty="0"/>
          </a:p>
          <a:p>
            <a:r>
              <a:rPr lang="en-US" sz="2200" b="1" dirty="0"/>
              <a:t>Answer:</a:t>
            </a:r>
            <a:r>
              <a:rPr lang="en-US" sz="2200" dirty="0"/>
              <a:t> The function apply() can be used. Apply requires 3 arguments: (1) the object you want it to act on (2) 0 or 1; 1 to perform the function on each row, 2 to perform the function on each column (3) the function you want performed. 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Using a loop: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Using apply():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637FE-3E56-4395-E986-D58CD947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42" y="3069441"/>
            <a:ext cx="2025754" cy="139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3B7415-E60F-B3F2-8A7E-69D0E5220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78" y="3352030"/>
            <a:ext cx="3086259" cy="831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EE7DCE-2CA4-F78C-2415-488434675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276" y="3374256"/>
            <a:ext cx="1200212" cy="393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E82A02-7EB4-6746-1244-059D0164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42" y="4869619"/>
            <a:ext cx="2025754" cy="13970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65007D-C452-FA89-B277-C94784EEC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078" y="5301441"/>
            <a:ext cx="2902099" cy="2667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AD86DF-F4F4-7776-DF19-BFFD48A67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276" y="5107768"/>
            <a:ext cx="1200212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FAFF-4450-B161-5EAF-E6DA3F00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4685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order() </a:t>
            </a:r>
            <a:r>
              <a:rPr lang="en-US" dirty="0"/>
              <a:t>command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38C7B-BE2F-1774-6316-9526545D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95FFC-4343-FA47-8012-E946A0340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9987B-F181-D261-E0F2-933953CB8BBB}"/>
              </a:ext>
            </a:extLst>
          </p:cNvPr>
          <p:cNvSpPr txBox="1"/>
          <p:nvPr/>
        </p:nvSpPr>
        <p:spPr>
          <a:xfrm>
            <a:off x="838200" y="1254394"/>
            <a:ext cx="108922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Question: </a:t>
            </a:r>
            <a:r>
              <a:rPr lang="en-US" sz="2200" dirty="0"/>
              <a:t>How do we order the values of a vector?</a:t>
            </a:r>
          </a:p>
          <a:p>
            <a:endParaRPr lang="en-US" sz="2200" b="1" dirty="0"/>
          </a:p>
          <a:p>
            <a:r>
              <a:rPr lang="en-US" sz="2200" b="1" dirty="0"/>
              <a:t>Answer:</a:t>
            </a:r>
            <a:r>
              <a:rPr lang="en-US" sz="2200" dirty="0"/>
              <a:t> The function order() can be used. Order requires only one argument: the vector that you want ordered. It will automatically return the index of the input vector in increasing order. However, you can get them in decreasing order by typing: decreasing=TRUE. </a:t>
            </a:r>
          </a:p>
          <a:p>
            <a:endParaRPr lang="en-US" sz="2200" dirty="0"/>
          </a:p>
          <a:p>
            <a:r>
              <a:rPr lang="en-US" sz="2200" dirty="0"/>
              <a:t>For example, if we have a vector defined by vector&lt;-c(1,6,3,5,2) and we want the index of the vector in order, we can use the following code: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92231-6FEB-A591-005A-667DFEFA8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4198"/>
            <a:ext cx="2705453" cy="684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2F39D-BA11-2951-FBD1-A586812CE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652" y="4522609"/>
            <a:ext cx="597589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FAFF-4450-B161-5EAF-E6DA3F00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</a:t>
            </a:r>
            <a:r>
              <a:rPr lang="en-US" i="1" dirty="0">
                <a:solidFill>
                  <a:srgbClr val="C00000"/>
                </a:solidFill>
              </a:rPr>
              <a:t>rev()</a:t>
            </a:r>
            <a:r>
              <a:rPr lang="en-US" dirty="0">
                <a:solidFill>
                  <a:srgbClr val="C00000"/>
                </a:solidFill>
              </a:rPr>
              <a:t> command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38C7B-BE2F-1774-6316-9526545D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95FFC-4343-FA47-8012-E946A0340CD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9987B-F181-D261-E0F2-933953CB8BBB}"/>
              </a:ext>
            </a:extLst>
          </p:cNvPr>
          <p:cNvSpPr txBox="1"/>
          <p:nvPr/>
        </p:nvSpPr>
        <p:spPr>
          <a:xfrm>
            <a:off x="838200" y="1203643"/>
            <a:ext cx="110751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  <a:r>
              <a:rPr lang="en-US" sz="2400" dirty="0"/>
              <a:t>How do we reverse a vector?</a:t>
            </a:r>
          </a:p>
          <a:p>
            <a:endParaRPr lang="en-US" sz="2400" b="1" dirty="0"/>
          </a:p>
          <a:p>
            <a:r>
              <a:rPr lang="en-US" sz="2400" b="1" dirty="0"/>
              <a:t>Answer:</a:t>
            </a:r>
            <a:r>
              <a:rPr lang="en-US" sz="2400" dirty="0"/>
              <a:t> The function rev() can be used. You input a vector and get the vector backwards as an output. Let’s consider an application. We have a DNA sequence and we want to find the complementary strand.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know that the matching base pair to the sequence 5’-ATGC-3’ is 3’-TACG-5’ but DNA is antiparallel so to get the complement from 5’ to 3’ we really need to flip the sequence TACT. We can do this using rev(complement). 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8A208-D263-FC0F-BA3D-66441785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99" y="3257320"/>
            <a:ext cx="5913822" cy="768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D4F45C-4230-4EA3-7942-CD56008F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99" y="5546039"/>
            <a:ext cx="4434064" cy="9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2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FAFF-4450-B161-5EAF-E6DA3F00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04" y="284810"/>
            <a:ext cx="10515600" cy="8461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Lists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38C7B-BE2F-1774-6316-9526545D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95FFC-4343-FA47-8012-E946A0340CD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9987B-F181-D261-E0F2-933953CB8BBB}"/>
              </a:ext>
            </a:extLst>
          </p:cNvPr>
          <p:cNvSpPr txBox="1"/>
          <p:nvPr/>
        </p:nvSpPr>
        <p:spPr>
          <a:xfrm>
            <a:off x="836604" y="1166842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Lists can be thought of as vectors that can hold vectors of different types. For example: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notice that unlike vectors, where each entry has a single value, lists can store entire objects under one index. To index within a list’s entry, we will have to index twice: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be careful and note that in order to use the second index, the first square bracket must be a double bracket.  If not done correctly the output will look as below: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6B51C-1824-A9E3-3F2F-729EFAEA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013" y="663001"/>
            <a:ext cx="3004351" cy="167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C66EB8-92A6-95E9-855A-37ECCF2AC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180" y="2649119"/>
            <a:ext cx="2124454" cy="1120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10D068-C184-544C-C2B2-A50FE1D1A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013" y="4552800"/>
            <a:ext cx="2398668" cy="11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2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5">
            <a:extLst>
              <a:ext uri="{FF2B5EF4-FFF2-40B4-BE49-F238E27FC236}">
                <a16:creationId xmlns:a16="http://schemas.microsoft.com/office/drawing/2014/main" id="{9CF54AEB-5E57-2046-DCCD-34A15BF4F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Basic Graphics in R</a:t>
            </a:r>
          </a:p>
        </p:txBody>
      </p:sp>
      <p:pic>
        <p:nvPicPr>
          <p:cNvPr id="20483" name="Picture 7" descr="http://developer.r-project.org/Logo/Rlogo-5.jpg">
            <a:extLst>
              <a:ext uri="{FF2B5EF4-FFF2-40B4-BE49-F238E27FC236}">
                <a16:creationId xmlns:a16="http://schemas.microsoft.com/office/drawing/2014/main" id="{BB715975-22BA-7F9D-06CB-8093D6AE4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61925"/>
            <a:ext cx="952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26141B-C9B6-0BBF-A23E-127C62FAAF15}"/>
              </a:ext>
            </a:extLst>
          </p:cNvPr>
          <p:cNvSpPr txBox="1"/>
          <p:nvPr/>
        </p:nvSpPr>
        <p:spPr>
          <a:xfrm>
            <a:off x="838200" y="1487488"/>
            <a:ext cx="1063190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/>
              <a:t>plot() is the main graphing function in R</a:t>
            </a:r>
            <a:endParaRPr lang="en-US" sz="2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/>
              <a:t>What does plot() do?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Automatically produces simple plots for vectors, functions, or data frames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Many useful customization options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/>
              <a:t>Types of plots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Scatterplot:	plot()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 err="1"/>
              <a:t>Barplot</a:t>
            </a:r>
            <a:r>
              <a:rPr lang="en-US" sz="2600" dirty="0"/>
              <a:t>:		</a:t>
            </a:r>
            <a:r>
              <a:rPr lang="en-US" sz="2600" dirty="0" err="1"/>
              <a:t>barplot</a:t>
            </a:r>
            <a:r>
              <a:rPr lang="en-US" sz="2600" dirty="0"/>
              <a:t>()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Histogram:		hist()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Boxplots:		boxplot()</a:t>
            </a:r>
          </a:p>
          <a:p>
            <a:endParaRPr lang="en-US" dirty="0"/>
          </a:p>
        </p:txBody>
      </p:sp>
    </p:spTree>
  </p:cSld>
  <p:clrMapOvr>
    <a:masterClrMapping/>
  </p:clrMapOvr>
  <p:transition spd="med" advClick="0"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Words>1126</Words>
  <Application>Microsoft Macintosh PowerPoint</Application>
  <PresentationFormat>Widescreen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Lab 2: Data handling and graphics in R   An Introduction to Computational Biology</vt:lpstr>
      <vt:lpstr>Data Frames</vt:lpstr>
      <vt:lpstr>Golub Data</vt:lpstr>
      <vt:lpstr>The grep() command</vt:lpstr>
      <vt:lpstr>The apply() command</vt:lpstr>
      <vt:lpstr>The order() command</vt:lpstr>
      <vt:lpstr>The rev() command</vt:lpstr>
      <vt:lpstr>Lists </vt:lpstr>
      <vt:lpstr>Basic Graphics in R</vt:lpstr>
      <vt:lpstr>Adding Elements to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Overview</dc:title>
  <dc:creator>Patrick Sun</dc:creator>
  <cp:lastModifiedBy>Esmael Jafari Haddadian</cp:lastModifiedBy>
  <cp:revision>106</cp:revision>
  <dcterms:created xsi:type="dcterms:W3CDTF">2022-07-25T14:24:09Z</dcterms:created>
  <dcterms:modified xsi:type="dcterms:W3CDTF">2023-01-13T01:26:26Z</dcterms:modified>
</cp:coreProperties>
</file>