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4" r:id="rId2"/>
    <p:sldId id="316" r:id="rId3"/>
    <p:sldId id="2193" r:id="rId4"/>
    <p:sldId id="320" r:id="rId5"/>
    <p:sldId id="317" r:id="rId6"/>
    <p:sldId id="321" r:id="rId7"/>
    <p:sldId id="326" r:id="rId8"/>
    <p:sldId id="323" r:id="rId9"/>
    <p:sldId id="325" r:id="rId10"/>
    <p:sldId id="327" r:id="rId11"/>
    <p:sldId id="328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 autoAdjust="0"/>
    <p:restoredTop sz="93213" autoAdjust="0"/>
  </p:normalViewPr>
  <p:slideViewPr>
    <p:cSldViewPr snapToGrid="0">
      <p:cViewPr varScale="1">
        <p:scale>
          <a:sx n="189" d="100"/>
          <a:sy n="189" d="100"/>
        </p:scale>
        <p:origin x="18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707B9-3D20-487B-81F6-6AB57F3C5C41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D7FF4-5C9A-48C4-AF41-B5D1440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D9FF-B54E-5D47-AC83-75CA7F453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D9FF-B54E-5D47-AC83-75CA7F453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2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D9FF-B54E-5D47-AC83-75CA7F453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08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D9FF-B54E-5D47-AC83-75CA7F453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D9FF-B54E-5D47-AC83-75CA7F453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Figure 17.11 RNA processing: RNA splicing</a:t>
            </a:r>
          </a:p>
          <a:p>
            <a:r>
              <a:rPr lang="en-US" altLang="en-US" dirty="0">
                <a:ea typeface="ＭＳ Ｐゴシック" charset="-128"/>
              </a:rPr>
              <a:t>The poly(A) tail is around 200 bp lng in </a:t>
            </a:r>
            <a:r>
              <a:rPr lang="en-US" altLang="en-US" dirty="0" err="1">
                <a:ea typeface="ＭＳ Ｐゴシック" charset="-128"/>
              </a:rPr>
              <a:t>mamels</a:t>
            </a:r>
            <a:r>
              <a:rPr lang="en-US" altLang="en-US" dirty="0">
                <a:ea typeface="ＭＳ Ｐゴシック" charset="-128"/>
              </a:rPr>
              <a:t>. </a:t>
            </a:r>
            <a:r>
              <a:rPr lang="en-US" altLang="en-US" dirty="0" err="1">
                <a:ea typeface="ＭＳ Ｐゴシック" charset="-128"/>
              </a:rPr>
              <a:t>Thw</a:t>
            </a:r>
            <a:r>
              <a:rPr lang="en-US" altLang="en-US" dirty="0">
                <a:ea typeface="ＭＳ Ｐゴシック" charset="-128"/>
              </a:rPr>
              <a:t> cap </a:t>
            </a:r>
            <a:r>
              <a:rPr lang="en-US" altLang="en-US" dirty="0" err="1">
                <a:ea typeface="ＭＳ Ｐゴシック" charset="-128"/>
              </a:rPr>
              <a:t>athe</a:t>
            </a:r>
            <a:r>
              <a:rPr lang="en-US" altLang="en-US" dirty="0">
                <a:ea typeface="ＭＳ Ｐゴシック" charset="-128"/>
              </a:rPr>
              <a:t> 5’-end and the poly (A) tail at the 3’-end help in translation and also in the stability of mRNA.</a:t>
            </a:r>
          </a:p>
          <a:p>
            <a:r>
              <a:rPr lang="en-US" altLang="en-US" dirty="0">
                <a:ea typeface="ＭＳ Ｐゴシック" charset="-128"/>
              </a:rPr>
              <a:t>The poly (A) signal is highly conserved.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E2D7C6-A6A0-8840-959F-9D20454D138B}" type="slidenum">
              <a:rPr kumimoji="0" lang="en-US" altLang="en-US" sz="1200">
                <a:solidFill>
                  <a:srgbClr val="000000"/>
                </a:solidFill>
                <a:latin typeface="Times" charset="0"/>
              </a:rPr>
              <a:pPr/>
              <a:t>3</a:t>
            </a:fld>
            <a:endParaRPr kumimoji="0" lang="en-US" altLang="en-US" sz="1200">
              <a:solidFill>
                <a:srgbClr val="000000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D9FF-B54E-5D47-AC83-75CA7F453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9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D9FF-B54E-5D47-AC83-75CA7F453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D9FF-B54E-5D47-AC83-75CA7F453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5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D9FF-B54E-5D47-AC83-75CA7F453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D9FF-B54E-5D47-AC83-75CA7F453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4D9FF-B54E-5D47-AC83-75CA7F453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5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6239-B239-CD12-39E0-1CAB782E5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29ECE-87FF-688E-0D96-1686D6096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1686-9B8B-45FA-798F-94D8EF24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679A-9F36-5D8F-DE7F-3C197A7B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99DF-3B60-FC03-3DFE-D5F42854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2DF7-9AD2-5706-C8C3-6A1797E6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6178D-3180-F197-C65E-768DB3325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1D0B-6D16-33A3-F226-2856C09B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693C-11BB-7A51-4F27-3AC77743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F4F2-5F09-F94D-2444-D59EA22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5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7425-EEE4-D074-959C-EA7906A74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82FFC-B6B0-51A9-3A8C-C012067AD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10D3C-AA65-096C-0C1F-CC118C6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091F-E8E2-C5F3-2C03-E3F05D7F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2C99A-5E3E-493C-F0C5-90316B18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3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1F5C-B463-91EF-F396-5309F868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FF09-9E96-6223-B1F3-71AF9754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8513-1575-BFCA-087B-A7456EC1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01C-C8F0-94CF-F95D-CD1BCAEC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111B-6C03-23E8-07B0-BAA67214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EE94-91DA-A921-5641-42B86E99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9331A-4ECC-4E5F-72F0-946FB9049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359-F0C4-74BC-2825-84982C35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DA22-23DB-1297-8E03-953BD47B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3E9C-2F78-2E5B-CF05-A0A68AB4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70E0-5E4C-716C-02CC-E43DE315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886F-5A7D-EA42-D349-9C845173E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FBAE9-8D10-403D-92A6-8A2C365C7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1BA72-2B52-27C8-6917-8593A8C0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0C5E-C341-C807-17B2-C6EB3F5F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5E5E-D983-7493-F298-33FFFB9B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7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4506-EBBA-F759-1993-D8F69292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765A2-2ECD-394A-409C-25B56A0D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320C8-949F-BF40-0DF4-D3C8D546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147DE-6D42-3AE9-EC02-A978A229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65A66-CEB0-A552-2506-70EDD44D8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E0AF4-014E-C072-1687-4128E9C3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C1FB8-DB95-CE7C-2963-AD2CC26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5AF55-EF99-8FCC-E647-CC354114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131B-6DC7-ABE2-9E10-43A9D6F0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B6D27-4E35-9896-726C-E32BD4F8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5AAD6-3609-E759-FFF8-DF392140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B5468-65A4-2572-0075-C832A101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79DDE-8ADC-5997-CFF1-B4A5F8D7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95804-C526-D16A-4C45-B02688F3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5B7D1-3FB2-4B7E-E12C-67E91923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C3F3-4CF5-863E-5A39-060B9C68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2B64-5104-41B2-E3B7-700AA17D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B46D0-52EC-BB21-599C-2BAD4987A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29214-30B7-33E4-41C0-9402A01A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35FA0-ADC8-90C0-EFB4-D9425FB6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E530D-1D5A-5E36-536E-9794C3C1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9841-1050-D20E-D165-72328AC3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C271C-4830-B267-152E-9770F2B27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0A3A2-6C50-AD0C-508A-4297058E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17F7B-C075-B793-AF84-A5C41C7C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24DA4-B2A1-5285-05AF-E3ED8A63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86F31-72F9-FC7D-B13B-1F23756B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9C5D0-0E29-0B8C-F11B-61289545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EF73-B43F-381A-22D5-AF69DD00F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C0287-61CE-E3D0-1E56-1EACAE608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B5860-6350-47B8-AFBF-BD061C961290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E601-1CA3-39E4-AA7A-BD30494AF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CFBB9-975E-ADAE-103D-58933A8B3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4215C-2A17-F246-A2B0-FB7DB3EF4132}"/>
              </a:ext>
            </a:extLst>
          </p:cNvPr>
          <p:cNvCxnSpPr>
            <a:cxnSpLocks/>
          </p:cNvCxnSpPr>
          <p:nvPr/>
        </p:nvCxnSpPr>
        <p:spPr>
          <a:xfrm>
            <a:off x="184892" y="59436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A04C3-4D5D-0141-8C3B-927ADD3737C9}"/>
              </a:ext>
            </a:extLst>
          </p:cNvPr>
          <p:cNvCxnSpPr>
            <a:cxnSpLocks/>
          </p:cNvCxnSpPr>
          <p:nvPr/>
        </p:nvCxnSpPr>
        <p:spPr>
          <a:xfrm>
            <a:off x="192594" y="626364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D60DD-468A-1440-91CA-855B387798C6}"/>
              </a:ext>
            </a:extLst>
          </p:cNvPr>
          <p:cNvSpPr/>
          <p:nvPr/>
        </p:nvSpPr>
        <p:spPr>
          <a:xfrm>
            <a:off x="11548846" y="151286"/>
            <a:ext cx="42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E202A">
                    <a:alpha val="50000"/>
                  </a:srgbClr>
                </a:solidFill>
                <a:latin typeface="Montserrat" panose="02000505000000020004" pitchFamily="2" charset="77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85022-9838-EA34-361C-CF298B7EA715}"/>
              </a:ext>
            </a:extLst>
          </p:cNvPr>
          <p:cNvSpPr txBox="1"/>
          <p:nvPr/>
        </p:nvSpPr>
        <p:spPr>
          <a:xfrm>
            <a:off x="2625105" y="2292167"/>
            <a:ext cx="6926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/>
            <a:r>
              <a:rPr lang="en-US" sz="4000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Lab 3 Overview: </a:t>
            </a:r>
            <a:r>
              <a:rPr lang="en-US" sz="4000" dirty="0">
                <a:latin typeface="Montserrat" panose="00000500000000000000" pitchFamily="2" charset="0"/>
                <a:ea typeface="Times New Roman" panose="02020603050405020304" pitchFamily="18" charset="0"/>
              </a:rPr>
              <a:t>Databases, open reading frames, and origins of replication</a:t>
            </a:r>
            <a:endParaRPr lang="en-US" sz="4000" dirty="0">
              <a:effectLst/>
              <a:latin typeface="Montserrat" panose="00000500000000000000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0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4215C-2A17-F246-A2B0-FB7DB3EF4132}"/>
              </a:ext>
            </a:extLst>
          </p:cNvPr>
          <p:cNvCxnSpPr>
            <a:cxnSpLocks/>
          </p:cNvCxnSpPr>
          <p:nvPr/>
        </p:nvCxnSpPr>
        <p:spPr>
          <a:xfrm>
            <a:off x="184892" y="59436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A04C3-4D5D-0141-8C3B-927ADD3737C9}"/>
              </a:ext>
            </a:extLst>
          </p:cNvPr>
          <p:cNvCxnSpPr>
            <a:cxnSpLocks/>
          </p:cNvCxnSpPr>
          <p:nvPr/>
        </p:nvCxnSpPr>
        <p:spPr>
          <a:xfrm>
            <a:off x="192594" y="626364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D60DD-468A-1440-91CA-855B387798C6}"/>
              </a:ext>
            </a:extLst>
          </p:cNvPr>
          <p:cNvSpPr/>
          <p:nvPr/>
        </p:nvSpPr>
        <p:spPr>
          <a:xfrm>
            <a:off x="11548846" y="151286"/>
            <a:ext cx="42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E202A">
                    <a:alpha val="50000"/>
                  </a:srgbClr>
                </a:solidFill>
                <a:latin typeface="Montserrat" panose="02000505000000020004" pitchFamily="2" charset="77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217F0-9E78-FBF3-688B-3FCA367A8350}"/>
              </a:ext>
            </a:extLst>
          </p:cNvPr>
          <p:cNvSpPr txBox="1"/>
          <p:nvPr/>
        </p:nvSpPr>
        <p:spPr>
          <a:xfrm>
            <a:off x="653054" y="808909"/>
            <a:ext cx="630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2400" b="1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How does our overall algorithm look?</a:t>
            </a:r>
            <a:endParaRPr lang="en-US" sz="2400" dirty="0">
              <a:effectLst/>
              <a:latin typeface="Montserrat" panose="0000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140;p26">
            <a:extLst>
              <a:ext uri="{FF2B5EF4-FFF2-40B4-BE49-F238E27FC236}">
                <a16:creationId xmlns:a16="http://schemas.microsoft.com/office/drawing/2014/main" id="{214A5BFF-C678-7BB4-A183-0C6E65A04734}"/>
              </a:ext>
            </a:extLst>
          </p:cNvPr>
          <p:cNvSpPr txBox="1"/>
          <p:nvPr/>
        </p:nvSpPr>
        <p:spPr>
          <a:xfrm>
            <a:off x="1150094" y="1598561"/>
            <a:ext cx="10770724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Find the start index for all start codons and stop codons in the sequence </a:t>
            </a:r>
            <a:r>
              <a:rPr lang="en-US" sz="2000" u="sng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for a given reading frame </a:t>
            </a:r>
            <a:endParaRPr sz="2000" u="sng" dirty="0">
              <a:latin typeface="Montserrat" panose="00000500000000000000" pitchFamily="2" charset="0"/>
            </a:endParaRPr>
          </a:p>
        </p:txBody>
      </p:sp>
      <p:pic>
        <p:nvPicPr>
          <p:cNvPr id="5" name="Google Shape;202;p19" descr="DNA with solid fill">
            <a:extLst>
              <a:ext uri="{FF2B5EF4-FFF2-40B4-BE49-F238E27FC236}">
                <a16:creationId xmlns:a16="http://schemas.microsoft.com/office/drawing/2014/main" id="{A912C2FD-56FF-F162-848B-DF96EB9F27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715499" y="1814187"/>
            <a:ext cx="362528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0;p26">
            <a:extLst>
              <a:ext uri="{FF2B5EF4-FFF2-40B4-BE49-F238E27FC236}">
                <a16:creationId xmlns:a16="http://schemas.microsoft.com/office/drawing/2014/main" id="{BF9E2FCC-FF42-DF68-0ECA-FC68CACCC932}"/>
              </a:ext>
            </a:extLst>
          </p:cNvPr>
          <p:cNvSpPr txBox="1"/>
          <p:nvPr/>
        </p:nvSpPr>
        <p:spPr>
          <a:xfrm>
            <a:off x="1150094" y="2669231"/>
            <a:ext cx="10770724" cy="100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Starting from the first start codon, find the nearest stop codon that comes after. Continue the search from start codons that come after the previous stop codon. 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7" name="Google Shape;202;p19" descr="DNA with solid fill">
            <a:extLst>
              <a:ext uri="{FF2B5EF4-FFF2-40B4-BE49-F238E27FC236}">
                <a16:creationId xmlns:a16="http://schemas.microsoft.com/office/drawing/2014/main" id="{6A455D1E-074C-E086-36BE-5ABF509E34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715499" y="2972451"/>
            <a:ext cx="362528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0;p26">
            <a:extLst>
              <a:ext uri="{FF2B5EF4-FFF2-40B4-BE49-F238E27FC236}">
                <a16:creationId xmlns:a16="http://schemas.microsoft.com/office/drawing/2014/main" id="{922D8440-4D0B-0013-B835-4DF75E1BC47F}"/>
              </a:ext>
            </a:extLst>
          </p:cNvPr>
          <p:cNvSpPr txBox="1"/>
          <p:nvPr/>
        </p:nvSpPr>
        <p:spPr>
          <a:xfrm>
            <a:off x="1150094" y="3793101"/>
            <a:ext cx="10770724" cy="100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You should now have all of the ORFs. But you want only those that are larger than a certain threshold. Filter out your list of ORFs based on this threshold.  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16" name="Google Shape;202;p19" descr="DNA with solid fill">
            <a:extLst>
              <a:ext uri="{FF2B5EF4-FFF2-40B4-BE49-F238E27FC236}">
                <a16:creationId xmlns:a16="http://schemas.microsoft.com/office/drawing/2014/main" id="{D75F725C-FF97-939A-194D-B738129D73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715499" y="4096321"/>
            <a:ext cx="362528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40;p26">
            <a:extLst>
              <a:ext uri="{FF2B5EF4-FFF2-40B4-BE49-F238E27FC236}">
                <a16:creationId xmlns:a16="http://schemas.microsoft.com/office/drawing/2014/main" id="{3B0A0ED1-50A7-92D6-3135-693EB62D102F}"/>
              </a:ext>
            </a:extLst>
          </p:cNvPr>
          <p:cNvSpPr txBox="1"/>
          <p:nvPr/>
        </p:nvSpPr>
        <p:spPr>
          <a:xfrm>
            <a:off x="1150094" y="4936477"/>
            <a:ext cx="10770724" cy="100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Repeat this process for all three reading frames. Then find the complementary sequence and repeat for all three reading frames on that sequence. 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19" name="Google Shape;202;p19" descr="DNA with solid fill">
            <a:extLst>
              <a:ext uri="{FF2B5EF4-FFF2-40B4-BE49-F238E27FC236}">
                <a16:creationId xmlns:a16="http://schemas.microsoft.com/office/drawing/2014/main" id="{B7D057A1-A6CC-77C4-58A2-BE41917C89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715499" y="5239697"/>
            <a:ext cx="362528" cy="326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67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4215C-2A17-F246-A2B0-FB7DB3EF4132}"/>
              </a:ext>
            </a:extLst>
          </p:cNvPr>
          <p:cNvCxnSpPr>
            <a:cxnSpLocks/>
          </p:cNvCxnSpPr>
          <p:nvPr/>
        </p:nvCxnSpPr>
        <p:spPr>
          <a:xfrm>
            <a:off x="184892" y="59436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A04C3-4D5D-0141-8C3B-927ADD3737C9}"/>
              </a:ext>
            </a:extLst>
          </p:cNvPr>
          <p:cNvCxnSpPr>
            <a:cxnSpLocks/>
          </p:cNvCxnSpPr>
          <p:nvPr/>
        </p:nvCxnSpPr>
        <p:spPr>
          <a:xfrm>
            <a:off x="192594" y="626364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D60DD-468A-1440-91CA-855B387798C6}"/>
              </a:ext>
            </a:extLst>
          </p:cNvPr>
          <p:cNvSpPr/>
          <p:nvPr/>
        </p:nvSpPr>
        <p:spPr>
          <a:xfrm>
            <a:off x="11548846" y="151286"/>
            <a:ext cx="42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E202A">
                    <a:alpha val="50000"/>
                  </a:srgbClr>
                </a:solidFill>
                <a:latin typeface="Montserrat" panose="02000505000000020004" pitchFamily="2" charset="77"/>
                <a:cs typeface="Aharoni" panose="02010803020104030203" pitchFamily="2" charset="-79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85022-9838-EA34-361C-CF298B7EA715}"/>
              </a:ext>
            </a:extLst>
          </p:cNvPr>
          <p:cNvSpPr txBox="1"/>
          <p:nvPr/>
        </p:nvSpPr>
        <p:spPr>
          <a:xfrm>
            <a:off x="952887" y="998378"/>
            <a:ext cx="630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2400" b="1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How can we identify </a:t>
            </a:r>
            <a:r>
              <a:rPr lang="en-US" sz="2400" b="1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OriC</a:t>
            </a:r>
            <a:r>
              <a:rPr lang="en-US" sz="2400" b="1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?</a:t>
            </a:r>
            <a:endParaRPr lang="en-US" sz="2400" dirty="0">
              <a:effectLst/>
              <a:latin typeface="Montserrat" panose="0000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140;p26">
            <a:extLst>
              <a:ext uri="{FF2B5EF4-FFF2-40B4-BE49-F238E27FC236}">
                <a16:creationId xmlns:a16="http://schemas.microsoft.com/office/drawing/2014/main" id="{F42142D2-97B9-23E0-A226-A14E3A98ED08}"/>
              </a:ext>
            </a:extLst>
          </p:cNvPr>
          <p:cNvSpPr txBox="1"/>
          <p:nvPr/>
        </p:nvSpPr>
        <p:spPr>
          <a:xfrm>
            <a:off x="1449928" y="2190414"/>
            <a:ext cx="8003173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Reading from 5’ to 3’ we calculate G - C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7" name="Google Shape;202;p19" descr="DNA with solid fill">
            <a:extLst>
              <a:ext uri="{FF2B5EF4-FFF2-40B4-BE49-F238E27FC236}">
                <a16:creationId xmlns:a16="http://schemas.microsoft.com/office/drawing/2014/main" id="{59A39D72-6E1F-4D76-46EC-F76EF4E5F0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1020564" y="2393403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26">
            <a:extLst>
              <a:ext uri="{FF2B5EF4-FFF2-40B4-BE49-F238E27FC236}">
                <a16:creationId xmlns:a16="http://schemas.microsoft.com/office/drawing/2014/main" id="{E80DD1FE-CC4D-DD16-6956-AB4B5E6005D7}"/>
              </a:ext>
            </a:extLst>
          </p:cNvPr>
          <p:cNvSpPr txBox="1"/>
          <p:nvPr/>
        </p:nvSpPr>
        <p:spPr>
          <a:xfrm>
            <a:off x="1449928" y="3155749"/>
            <a:ext cx="10296078" cy="102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G-C should be minimized at the Ori because deamination of the complementary strand reduces G content left of the Ori and the G content should be higher on the right side  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9" name="Google Shape;202;p19" descr="DNA with solid fill">
            <a:extLst>
              <a:ext uri="{FF2B5EF4-FFF2-40B4-BE49-F238E27FC236}">
                <a16:creationId xmlns:a16="http://schemas.microsoft.com/office/drawing/2014/main" id="{D6A6337D-600D-9A9C-3445-8905DD16C7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1020565" y="3358738"/>
            <a:ext cx="326772" cy="326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03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4215C-2A17-F246-A2B0-FB7DB3EF4132}"/>
              </a:ext>
            </a:extLst>
          </p:cNvPr>
          <p:cNvCxnSpPr>
            <a:cxnSpLocks/>
          </p:cNvCxnSpPr>
          <p:nvPr/>
        </p:nvCxnSpPr>
        <p:spPr>
          <a:xfrm>
            <a:off x="184892" y="59436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A04C3-4D5D-0141-8C3B-927ADD3737C9}"/>
              </a:ext>
            </a:extLst>
          </p:cNvPr>
          <p:cNvCxnSpPr>
            <a:cxnSpLocks/>
          </p:cNvCxnSpPr>
          <p:nvPr/>
        </p:nvCxnSpPr>
        <p:spPr>
          <a:xfrm>
            <a:off x="192594" y="626364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D60DD-468A-1440-91CA-855B387798C6}"/>
              </a:ext>
            </a:extLst>
          </p:cNvPr>
          <p:cNvSpPr/>
          <p:nvPr/>
        </p:nvSpPr>
        <p:spPr>
          <a:xfrm>
            <a:off x="11548846" y="151286"/>
            <a:ext cx="42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E202A">
                    <a:alpha val="50000"/>
                  </a:srgbClr>
                </a:solidFill>
                <a:latin typeface="Montserrat" panose="02000505000000020004" pitchFamily="2" charset="77"/>
                <a:cs typeface="Aharoni" panose="02010803020104030203" pitchFamily="2" charset="-79"/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85022-9838-EA34-361C-CF298B7EA715}"/>
              </a:ext>
            </a:extLst>
          </p:cNvPr>
          <p:cNvSpPr txBox="1"/>
          <p:nvPr/>
        </p:nvSpPr>
        <p:spPr>
          <a:xfrm>
            <a:off x="503329" y="960004"/>
            <a:ext cx="630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2400" b="1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How can we identify </a:t>
            </a:r>
            <a:r>
              <a:rPr lang="en-US" sz="2400" b="1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OriC</a:t>
            </a:r>
            <a:r>
              <a:rPr lang="en-US" sz="2400" b="1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?</a:t>
            </a:r>
            <a:endParaRPr lang="en-US" sz="2400" dirty="0">
              <a:effectLst/>
              <a:latin typeface="Montserrat" panose="0000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140;p26">
            <a:extLst>
              <a:ext uri="{FF2B5EF4-FFF2-40B4-BE49-F238E27FC236}">
                <a16:creationId xmlns:a16="http://schemas.microsoft.com/office/drawing/2014/main" id="{37A81B2E-DE21-89FD-69E9-8F0B9772F707}"/>
              </a:ext>
            </a:extLst>
          </p:cNvPr>
          <p:cNvSpPr txBox="1"/>
          <p:nvPr/>
        </p:nvSpPr>
        <p:spPr>
          <a:xfrm>
            <a:off x="6499788" y="878251"/>
            <a:ext cx="2548512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5’-TACGG-Ori-3’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3’-ATGCC-Ori-5’</a:t>
            </a:r>
            <a:endParaRPr sz="2000" dirty="0">
              <a:latin typeface="Montserrat" panose="00000500000000000000" pitchFamily="2" charset="0"/>
            </a:endParaRPr>
          </a:p>
        </p:txBody>
      </p:sp>
      <p:sp>
        <p:nvSpPr>
          <p:cNvPr id="10" name="Google Shape;140;p26">
            <a:extLst>
              <a:ext uri="{FF2B5EF4-FFF2-40B4-BE49-F238E27FC236}">
                <a16:creationId xmlns:a16="http://schemas.microsoft.com/office/drawing/2014/main" id="{3D0073D0-9555-FC3D-0041-A1E7FFEC5A62}"/>
              </a:ext>
            </a:extLst>
          </p:cNvPr>
          <p:cNvSpPr txBox="1"/>
          <p:nvPr/>
        </p:nvSpPr>
        <p:spPr>
          <a:xfrm>
            <a:off x="9000334" y="878251"/>
            <a:ext cx="2548512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5’-TAC</a:t>
            </a:r>
            <a:r>
              <a:rPr lang="en-US" sz="2000" dirty="0">
                <a:solidFill>
                  <a:srgbClr val="FF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G-Ori-3’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3’-ATG</a:t>
            </a:r>
            <a:r>
              <a:rPr lang="en-US" sz="2000" dirty="0">
                <a:solidFill>
                  <a:srgbClr val="FF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T</a:t>
            </a:r>
            <a:r>
              <a:rPr lang="en-US" sz="20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C-Ori-5’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FC3C92-DDE7-BF36-0069-DB3A2BC56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954" y="1976643"/>
            <a:ext cx="7036686" cy="42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4215C-2A17-F246-A2B0-FB7DB3EF4132}"/>
              </a:ext>
            </a:extLst>
          </p:cNvPr>
          <p:cNvCxnSpPr>
            <a:cxnSpLocks/>
          </p:cNvCxnSpPr>
          <p:nvPr/>
        </p:nvCxnSpPr>
        <p:spPr>
          <a:xfrm>
            <a:off x="184892" y="59436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A04C3-4D5D-0141-8C3B-927ADD3737C9}"/>
              </a:ext>
            </a:extLst>
          </p:cNvPr>
          <p:cNvCxnSpPr>
            <a:cxnSpLocks/>
          </p:cNvCxnSpPr>
          <p:nvPr/>
        </p:nvCxnSpPr>
        <p:spPr>
          <a:xfrm>
            <a:off x="192594" y="626364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D60DD-468A-1440-91CA-855B387798C6}"/>
              </a:ext>
            </a:extLst>
          </p:cNvPr>
          <p:cNvSpPr/>
          <p:nvPr/>
        </p:nvSpPr>
        <p:spPr>
          <a:xfrm>
            <a:off x="11548846" y="151286"/>
            <a:ext cx="42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E202A">
                    <a:alpha val="50000"/>
                  </a:srgbClr>
                </a:solidFill>
                <a:latin typeface="Montserrat" panose="02000505000000020004" pitchFamily="2" charset="77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85022-9838-EA34-361C-CF298B7EA715}"/>
              </a:ext>
            </a:extLst>
          </p:cNvPr>
          <p:cNvSpPr txBox="1"/>
          <p:nvPr/>
        </p:nvSpPr>
        <p:spPr>
          <a:xfrm>
            <a:off x="940349" y="851019"/>
            <a:ext cx="878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2400" b="1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How do we access the NCBI database of sequences?</a:t>
            </a:r>
            <a:endParaRPr lang="en-US" sz="2400" dirty="0">
              <a:effectLst/>
              <a:latin typeface="Montserrat" panose="0000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140;p26">
            <a:extLst>
              <a:ext uri="{FF2B5EF4-FFF2-40B4-BE49-F238E27FC236}">
                <a16:creationId xmlns:a16="http://schemas.microsoft.com/office/drawing/2014/main" id="{37A81B2E-DE21-89FD-69E9-8F0B9772F707}"/>
              </a:ext>
            </a:extLst>
          </p:cNvPr>
          <p:cNvSpPr txBox="1"/>
          <p:nvPr/>
        </p:nvSpPr>
        <p:spPr>
          <a:xfrm>
            <a:off x="1437390" y="2003999"/>
            <a:ext cx="5544178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dirty="0" err="1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Choosebank</a:t>
            </a: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() tells R to look at a specific database</a:t>
            </a:r>
            <a:endParaRPr dirty="0">
              <a:latin typeface="Montserrat" panose="00000500000000000000" pitchFamily="2" charset="0"/>
            </a:endParaRPr>
          </a:p>
        </p:txBody>
      </p:sp>
      <p:pic>
        <p:nvPicPr>
          <p:cNvPr id="5" name="Google Shape;202;p19" descr="DNA with solid fill">
            <a:extLst>
              <a:ext uri="{FF2B5EF4-FFF2-40B4-BE49-F238E27FC236}">
                <a16:creationId xmlns:a16="http://schemas.microsoft.com/office/drawing/2014/main" id="{E600005C-016B-03ED-4EE4-D08EE9A2ED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1008026" y="2206988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0;p26">
            <a:extLst>
              <a:ext uri="{FF2B5EF4-FFF2-40B4-BE49-F238E27FC236}">
                <a16:creationId xmlns:a16="http://schemas.microsoft.com/office/drawing/2014/main" id="{F42142D2-97B9-23E0-A226-A14E3A98ED08}"/>
              </a:ext>
            </a:extLst>
          </p:cNvPr>
          <p:cNvSpPr txBox="1"/>
          <p:nvPr/>
        </p:nvSpPr>
        <p:spPr>
          <a:xfrm>
            <a:off x="1437390" y="3076839"/>
            <a:ext cx="5625321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The query specifies what the filters are; SP is species</a:t>
            </a:r>
          </a:p>
        </p:txBody>
      </p:sp>
      <p:pic>
        <p:nvPicPr>
          <p:cNvPr id="7" name="Google Shape;202;p19" descr="DNA with solid fill">
            <a:extLst>
              <a:ext uri="{FF2B5EF4-FFF2-40B4-BE49-F238E27FC236}">
                <a16:creationId xmlns:a16="http://schemas.microsoft.com/office/drawing/2014/main" id="{59A39D72-6E1F-4D76-46EC-F76EF4E5F0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1008026" y="3279828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26">
            <a:extLst>
              <a:ext uri="{FF2B5EF4-FFF2-40B4-BE49-F238E27FC236}">
                <a16:creationId xmlns:a16="http://schemas.microsoft.com/office/drawing/2014/main" id="{E80DD1FE-CC4D-DD16-6956-AB4B5E6005D7}"/>
              </a:ext>
            </a:extLst>
          </p:cNvPr>
          <p:cNvSpPr txBox="1"/>
          <p:nvPr/>
        </p:nvSpPr>
        <p:spPr>
          <a:xfrm>
            <a:off x="1437390" y="4283573"/>
            <a:ext cx="5418227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dirty="0" err="1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getSequence</a:t>
            </a:r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 takes the sequence from the database according to the query that is used</a:t>
            </a:r>
            <a:endParaRPr dirty="0">
              <a:latin typeface="Montserrat" panose="00000500000000000000" pitchFamily="2" charset="0"/>
            </a:endParaRPr>
          </a:p>
        </p:txBody>
      </p:sp>
      <p:pic>
        <p:nvPicPr>
          <p:cNvPr id="9" name="Google Shape;202;p19" descr="DNA with solid fill">
            <a:extLst>
              <a:ext uri="{FF2B5EF4-FFF2-40B4-BE49-F238E27FC236}">
                <a16:creationId xmlns:a16="http://schemas.microsoft.com/office/drawing/2014/main" id="{D6A6337D-600D-9A9C-3445-8905DD16C7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1008027" y="4486562"/>
            <a:ext cx="326772" cy="32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955A9-1573-4276-3BD5-49D9ACAB8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568" y="2416042"/>
            <a:ext cx="4908802" cy="21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1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A60F232-AE83-6F48-BEC6-F8F64BCE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9" t="1111" r="10707" b="35555"/>
          <a:stretch/>
        </p:blipFill>
        <p:spPr>
          <a:xfrm>
            <a:off x="6124472" y="64783"/>
            <a:ext cx="5853289" cy="672843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D6D1583-3503-5B4C-B0CD-3D197D2CF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67" b="-1"/>
          <a:stretch/>
        </p:blipFill>
        <p:spPr>
          <a:xfrm>
            <a:off x="488577" y="3141348"/>
            <a:ext cx="5635895" cy="2822421"/>
          </a:xfrm>
          <a:prstGeom prst="rect">
            <a:avLst/>
          </a:prstGeom>
        </p:spPr>
      </p:pic>
      <p:pic>
        <p:nvPicPr>
          <p:cNvPr id="44" name="Picture 43" descr="Diagram&#10;&#10;Description automatically generated">
            <a:extLst>
              <a:ext uri="{FF2B5EF4-FFF2-40B4-BE49-F238E27FC236}">
                <a16:creationId xmlns:a16="http://schemas.microsoft.com/office/drawing/2014/main" id="{43CA0B53-7633-D842-8F23-DBC811816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77" y="1368478"/>
            <a:ext cx="5273207" cy="1522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7419FC-94B9-F569-0E07-FEFB244E3C36}"/>
              </a:ext>
            </a:extLst>
          </p:cNvPr>
          <p:cNvSpPr txBox="1"/>
          <p:nvPr/>
        </p:nvSpPr>
        <p:spPr>
          <a:xfrm>
            <a:off x="488577" y="427167"/>
            <a:ext cx="36868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Predicting ORF’s</a:t>
            </a:r>
          </a:p>
        </p:txBody>
      </p:sp>
    </p:spTree>
    <p:extLst>
      <p:ext uri="{BB962C8B-B14F-4D97-AF65-F5344CB8AC3E}">
        <p14:creationId xmlns:p14="http://schemas.microsoft.com/office/powerpoint/2010/main" val="400458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4215C-2A17-F246-A2B0-FB7DB3EF4132}"/>
              </a:ext>
            </a:extLst>
          </p:cNvPr>
          <p:cNvCxnSpPr>
            <a:cxnSpLocks/>
          </p:cNvCxnSpPr>
          <p:nvPr/>
        </p:nvCxnSpPr>
        <p:spPr>
          <a:xfrm>
            <a:off x="184892" y="59436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A04C3-4D5D-0141-8C3B-927ADD3737C9}"/>
              </a:ext>
            </a:extLst>
          </p:cNvPr>
          <p:cNvCxnSpPr>
            <a:cxnSpLocks/>
          </p:cNvCxnSpPr>
          <p:nvPr/>
        </p:nvCxnSpPr>
        <p:spPr>
          <a:xfrm>
            <a:off x="192594" y="626364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D60DD-468A-1440-91CA-855B387798C6}"/>
              </a:ext>
            </a:extLst>
          </p:cNvPr>
          <p:cNvSpPr/>
          <p:nvPr/>
        </p:nvSpPr>
        <p:spPr>
          <a:xfrm>
            <a:off x="11548846" y="151286"/>
            <a:ext cx="42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E202A">
                    <a:alpha val="50000"/>
                  </a:srgbClr>
                </a:solidFill>
                <a:latin typeface="Montserrat" panose="02000505000000020004" pitchFamily="2" charset="77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85022-9838-EA34-361C-CF298B7EA715}"/>
              </a:ext>
            </a:extLst>
          </p:cNvPr>
          <p:cNvSpPr txBox="1"/>
          <p:nvPr/>
        </p:nvSpPr>
        <p:spPr>
          <a:xfrm>
            <a:off x="646068" y="822473"/>
            <a:ext cx="630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2400" b="1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How can we identify ORFs?</a:t>
            </a:r>
            <a:endParaRPr lang="en-US" sz="2400" dirty="0">
              <a:effectLst/>
              <a:latin typeface="Montserrat" panose="0000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140;p26">
            <a:extLst>
              <a:ext uri="{FF2B5EF4-FFF2-40B4-BE49-F238E27FC236}">
                <a16:creationId xmlns:a16="http://schemas.microsoft.com/office/drawing/2014/main" id="{37A81B2E-DE21-89FD-69E9-8F0B9772F707}"/>
              </a:ext>
            </a:extLst>
          </p:cNvPr>
          <p:cNvSpPr txBox="1"/>
          <p:nvPr/>
        </p:nvSpPr>
        <p:spPr>
          <a:xfrm>
            <a:off x="912046" y="1852784"/>
            <a:ext cx="10551572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Open reading frames (ORFs) are stretches of base pairs in the genome that could potentially code for a protein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5" name="Google Shape;202;p19" descr="DNA with solid fill">
            <a:extLst>
              <a:ext uri="{FF2B5EF4-FFF2-40B4-BE49-F238E27FC236}">
                <a16:creationId xmlns:a16="http://schemas.microsoft.com/office/drawing/2014/main" id="{E600005C-016B-03ED-4EE4-D08EE9A2ED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482682" y="2015138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0;p26">
            <a:extLst>
              <a:ext uri="{FF2B5EF4-FFF2-40B4-BE49-F238E27FC236}">
                <a16:creationId xmlns:a16="http://schemas.microsoft.com/office/drawing/2014/main" id="{F42142D2-97B9-23E0-A226-A14E3A98ED08}"/>
              </a:ext>
            </a:extLst>
          </p:cNvPr>
          <p:cNvSpPr txBox="1"/>
          <p:nvPr/>
        </p:nvSpPr>
        <p:spPr>
          <a:xfrm>
            <a:off x="912046" y="2870161"/>
            <a:ext cx="10457442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They must contain a start codon (ATG) and a stop codon (TAG, TGA, TAA)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7" name="Google Shape;202;p19" descr="DNA with solid fill">
            <a:extLst>
              <a:ext uri="{FF2B5EF4-FFF2-40B4-BE49-F238E27FC236}">
                <a16:creationId xmlns:a16="http://schemas.microsoft.com/office/drawing/2014/main" id="{59A39D72-6E1F-4D76-46EC-F76EF4E5F0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482682" y="2864050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26">
            <a:extLst>
              <a:ext uri="{FF2B5EF4-FFF2-40B4-BE49-F238E27FC236}">
                <a16:creationId xmlns:a16="http://schemas.microsoft.com/office/drawing/2014/main" id="{E80DD1FE-CC4D-DD16-6956-AB4B5E6005D7}"/>
              </a:ext>
            </a:extLst>
          </p:cNvPr>
          <p:cNvSpPr txBox="1"/>
          <p:nvPr/>
        </p:nvSpPr>
        <p:spPr>
          <a:xfrm>
            <a:off x="877131" y="3965089"/>
            <a:ext cx="10671715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The start and stop codons must be in the same reading frame (same frame of 3-codon units contains both the start and the stop codon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9" name="Google Shape;202;p19" descr="DNA with solid fill">
            <a:extLst>
              <a:ext uri="{FF2B5EF4-FFF2-40B4-BE49-F238E27FC236}">
                <a16:creationId xmlns:a16="http://schemas.microsoft.com/office/drawing/2014/main" id="{D6A6337D-600D-9A9C-3445-8905DD16C7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482683" y="3707503"/>
            <a:ext cx="326772" cy="326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0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4215C-2A17-F246-A2B0-FB7DB3EF4132}"/>
              </a:ext>
            </a:extLst>
          </p:cNvPr>
          <p:cNvCxnSpPr>
            <a:cxnSpLocks/>
          </p:cNvCxnSpPr>
          <p:nvPr/>
        </p:nvCxnSpPr>
        <p:spPr>
          <a:xfrm>
            <a:off x="192594" y="567465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A04C3-4D5D-0141-8C3B-927ADD3737C9}"/>
              </a:ext>
            </a:extLst>
          </p:cNvPr>
          <p:cNvCxnSpPr>
            <a:cxnSpLocks/>
          </p:cNvCxnSpPr>
          <p:nvPr/>
        </p:nvCxnSpPr>
        <p:spPr>
          <a:xfrm>
            <a:off x="200296" y="6236745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D60DD-468A-1440-91CA-855B387798C6}"/>
              </a:ext>
            </a:extLst>
          </p:cNvPr>
          <p:cNvSpPr/>
          <p:nvPr/>
        </p:nvSpPr>
        <p:spPr>
          <a:xfrm>
            <a:off x="10452911" y="117668"/>
            <a:ext cx="42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E202A">
                    <a:alpha val="50000"/>
                  </a:srgbClr>
                </a:solidFill>
                <a:latin typeface="Montserrat" panose="02000505000000020004" pitchFamily="2" charset="77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85022-9838-EA34-361C-CF298B7EA715}"/>
              </a:ext>
            </a:extLst>
          </p:cNvPr>
          <p:cNvSpPr txBox="1"/>
          <p:nvPr/>
        </p:nvSpPr>
        <p:spPr>
          <a:xfrm>
            <a:off x="616711" y="914196"/>
            <a:ext cx="630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2400" b="1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How can we identify ORFs?</a:t>
            </a:r>
            <a:endParaRPr lang="en-US" sz="2400" dirty="0">
              <a:effectLst/>
              <a:latin typeface="Montserrat" panose="0000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140;p26">
            <a:extLst>
              <a:ext uri="{FF2B5EF4-FFF2-40B4-BE49-F238E27FC236}">
                <a16:creationId xmlns:a16="http://schemas.microsoft.com/office/drawing/2014/main" id="{37A81B2E-DE21-89FD-69E9-8F0B9772F707}"/>
              </a:ext>
            </a:extLst>
          </p:cNvPr>
          <p:cNvSpPr txBox="1"/>
          <p:nvPr/>
        </p:nvSpPr>
        <p:spPr>
          <a:xfrm>
            <a:off x="1126829" y="1885024"/>
            <a:ext cx="10693135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Open reading frames (ORFs) are stretches of base pairs in the genome that could potentially code for a protein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5" name="Google Shape;202;p19" descr="DNA with solid fill">
            <a:extLst>
              <a:ext uri="{FF2B5EF4-FFF2-40B4-BE49-F238E27FC236}">
                <a16:creationId xmlns:a16="http://schemas.microsoft.com/office/drawing/2014/main" id="{E600005C-016B-03ED-4EE4-D08EE9A2ED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684388" y="1968073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0;p26">
            <a:extLst>
              <a:ext uri="{FF2B5EF4-FFF2-40B4-BE49-F238E27FC236}">
                <a16:creationId xmlns:a16="http://schemas.microsoft.com/office/drawing/2014/main" id="{F42142D2-97B9-23E0-A226-A14E3A98ED08}"/>
              </a:ext>
            </a:extLst>
          </p:cNvPr>
          <p:cNvSpPr txBox="1"/>
          <p:nvPr/>
        </p:nvSpPr>
        <p:spPr>
          <a:xfrm>
            <a:off x="1126830" y="2715489"/>
            <a:ext cx="10448459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They must contain a start codon (ATG) and a stop codon (TAG, TGA, TAA)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7" name="Google Shape;202;p19" descr="DNA with solid fill">
            <a:extLst>
              <a:ext uri="{FF2B5EF4-FFF2-40B4-BE49-F238E27FC236}">
                <a16:creationId xmlns:a16="http://schemas.microsoft.com/office/drawing/2014/main" id="{59A39D72-6E1F-4D76-46EC-F76EF4E5F0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684388" y="2816985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26">
            <a:extLst>
              <a:ext uri="{FF2B5EF4-FFF2-40B4-BE49-F238E27FC236}">
                <a16:creationId xmlns:a16="http://schemas.microsoft.com/office/drawing/2014/main" id="{E80DD1FE-CC4D-DD16-6956-AB4B5E6005D7}"/>
              </a:ext>
            </a:extLst>
          </p:cNvPr>
          <p:cNvSpPr txBox="1"/>
          <p:nvPr/>
        </p:nvSpPr>
        <p:spPr>
          <a:xfrm>
            <a:off x="1126830" y="3596639"/>
            <a:ext cx="10448458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The start and stop codons must be in the same reading frame (same frame of 3-codon units contains both the start and the stop codon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9" name="Google Shape;202;p19" descr="DNA with solid fill">
            <a:extLst>
              <a:ext uri="{FF2B5EF4-FFF2-40B4-BE49-F238E27FC236}">
                <a16:creationId xmlns:a16="http://schemas.microsoft.com/office/drawing/2014/main" id="{D6A6337D-600D-9A9C-3445-8905DD16C7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684389" y="3660438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26">
            <a:extLst>
              <a:ext uri="{FF2B5EF4-FFF2-40B4-BE49-F238E27FC236}">
                <a16:creationId xmlns:a16="http://schemas.microsoft.com/office/drawing/2014/main" id="{F15D1D88-F2A6-A684-79A9-B9A1DE88C9D0}"/>
              </a:ext>
            </a:extLst>
          </p:cNvPr>
          <p:cNvSpPr txBox="1"/>
          <p:nvPr/>
        </p:nvSpPr>
        <p:spPr>
          <a:xfrm>
            <a:off x="1126829" y="4482504"/>
            <a:ext cx="8826958" cy="71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4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Which of the following are valid ORFs? Why or why not?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endParaRPr lang="en-US" sz="1600" dirty="0">
              <a:solidFill>
                <a:srgbClr val="000000"/>
              </a:solidFill>
              <a:effectLst/>
              <a:latin typeface="Montserrat" panose="00000500000000000000" pitchFamily="2" charset="0"/>
              <a:ea typeface="DengXian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5F647-FBDC-1A84-F92D-59D2D9EB192A}"/>
              </a:ext>
            </a:extLst>
          </p:cNvPr>
          <p:cNvSpPr txBox="1"/>
          <p:nvPr/>
        </p:nvSpPr>
        <p:spPr>
          <a:xfrm>
            <a:off x="1126829" y="5039165"/>
            <a:ext cx="609497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endParaRPr lang="en-US" sz="1800" dirty="0">
              <a:solidFill>
                <a:srgbClr val="000000"/>
              </a:solidFill>
              <a:effectLst/>
              <a:latin typeface="Montserrat" panose="00000500000000000000" pitchFamily="2" charset="0"/>
              <a:ea typeface="DengXian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1. </a:t>
            </a:r>
            <a:r>
              <a:rPr lang="en-US" sz="1800" dirty="0">
                <a:solidFill>
                  <a:srgbClr val="00B05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</a:t>
            </a:r>
            <a:r>
              <a:rPr lang="en-US" sz="18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CGA</a:t>
            </a:r>
            <a:r>
              <a:rPr lang="en-US" sz="1800" dirty="0">
                <a:solidFill>
                  <a:srgbClr val="FF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TAG	</a:t>
            </a: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2. </a:t>
            </a:r>
            <a:r>
              <a:rPr lang="en-US" sz="1800" dirty="0">
                <a:solidFill>
                  <a:schemeClr val="accent6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</a:t>
            </a: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CGACGG	3. </a:t>
            </a:r>
            <a:r>
              <a:rPr lang="en-US" sz="1800" dirty="0">
                <a:solidFill>
                  <a:schemeClr val="accent6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</a:t>
            </a: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CGAC</a:t>
            </a:r>
            <a:r>
              <a:rPr lang="en-US" sz="1800" dirty="0">
                <a:solidFill>
                  <a:srgbClr val="FF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TAG</a:t>
            </a:r>
            <a:r>
              <a:rPr lang="en-US" sz="18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 </a:t>
            </a:r>
            <a:endParaRPr lang="en-US" sz="1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4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4215C-2A17-F246-A2B0-FB7DB3EF4132}"/>
              </a:ext>
            </a:extLst>
          </p:cNvPr>
          <p:cNvCxnSpPr>
            <a:cxnSpLocks/>
          </p:cNvCxnSpPr>
          <p:nvPr/>
        </p:nvCxnSpPr>
        <p:spPr>
          <a:xfrm>
            <a:off x="184892" y="59436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A04C3-4D5D-0141-8C3B-927ADD3737C9}"/>
              </a:ext>
            </a:extLst>
          </p:cNvPr>
          <p:cNvCxnSpPr>
            <a:cxnSpLocks/>
          </p:cNvCxnSpPr>
          <p:nvPr/>
        </p:nvCxnSpPr>
        <p:spPr>
          <a:xfrm>
            <a:off x="192594" y="626364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D60DD-468A-1440-91CA-855B387798C6}"/>
              </a:ext>
            </a:extLst>
          </p:cNvPr>
          <p:cNvSpPr/>
          <p:nvPr/>
        </p:nvSpPr>
        <p:spPr>
          <a:xfrm>
            <a:off x="11548846" y="151286"/>
            <a:ext cx="42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E202A">
                    <a:alpha val="50000"/>
                  </a:srgbClr>
                </a:solidFill>
                <a:latin typeface="Montserrat" panose="02000505000000020004" pitchFamily="2" charset="77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85022-9838-EA34-361C-CF298B7EA715}"/>
              </a:ext>
            </a:extLst>
          </p:cNvPr>
          <p:cNvSpPr txBox="1"/>
          <p:nvPr/>
        </p:nvSpPr>
        <p:spPr>
          <a:xfrm>
            <a:off x="293981" y="867505"/>
            <a:ext cx="630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2400" b="1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How would we write our algorithm?</a:t>
            </a:r>
            <a:endParaRPr lang="en-US" sz="2400" dirty="0">
              <a:effectLst/>
              <a:latin typeface="Montserrat" panose="0000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140;p26">
            <a:extLst>
              <a:ext uri="{FF2B5EF4-FFF2-40B4-BE49-F238E27FC236}">
                <a16:creationId xmlns:a16="http://schemas.microsoft.com/office/drawing/2014/main" id="{37A81B2E-DE21-89FD-69E9-8F0B9772F707}"/>
              </a:ext>
            </a:extLst>
          </p:cNvPr>
          <p:cNvSpPr txBox="1"/>
          <p:nvPr/>
        </p:nvSpPr>
        <p:spPr>
          <a:xfrm>
            <a:off x="791022" y="1793001"/>
            <a:ext cx="10981878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DengXian" panose="02010600030101010101" pitchFamily="2" charset="-122"/>
              </a:rPr>
              <a:t>There are many ways. One framework is presented in your lab, here is another possible one tha</a:t>
            </a: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 you could implement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5" name="Google Shape;202;p19" descr="DNA with solid fill">
            <a:extLst>
              <a:ext uri="{FF2B5EF4-FFF2-40B4-BE49-F238E27FC236}">
                <a16:creationId xmlns:a16="http://schemas.microsoft.com/office/drawing/2014/main" id="{E600005C-016B-03ED-4EE4-D08EE9A2ED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361658" y="1954622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0;p26">
            <a:extLst>
              <a:ext uri="{FF2B5EF4-FFF2-40B4-BE49-F238E27FC236}">
                <a16:creationId xmlns:a16="http://schemas.microsoft.com/office/drawing/2014/main" id="{F42142D2-97B9-23E0-A226-A14E3A98ED08}"/>
              </a:ext>
            </a:extLst>
          </p:cNvPr>
          <p:cNvSpPr txBox="1"/>
          <p:nvPr/>
        </p:nvSpPr>
        <p:spPr>
          <a:xfrm>
            <a:off x="791022" y="2661061"/>
            <a:ext cx="10921366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We first choose a reading frame and map out where the start and stop codons are. Consider the example sequence with the reading frame starting from the first base pair: 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7" name="Google Shape;202;p19" descr="DNA with solid fill">
            <a:extLst>
              <a:ext uri="{FF2B5EF4-FFF2-40B4-BE49-F238E27FC236}">
                <a16:creationId xmlns:a16="http://schemas.microsoft.com/office/drawing/2014/main" id="{59A39D72-6E1F-4D76-46EC-F76EF4E5F0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361658" y="2884222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0;p26">
            <a:extLst>
              <a:ext uri="{FF2B5EF4-FFF2-40B4-BE49-F238E27FC236}">
                <a16:creationId xmlns:a16="http://schemas.microsoft.com/office/drawing/2014/main" id="{7AFE9D34-F54F-FCF9-F83B-75993BA76D75}"/>
              </a:ext>
            </a:extLst>
          </p:cNvPr>
          <p:cNvSpPr txBox="1"/>
          <p:nvPr/>
        </p:nvSpPr>
        <p:spPr>
          <a:xfrm>
            <a:off x="791022" y="4401418"/>
            <a:ext cx="10981878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Montserrat" panose="00000500000000000000" pitchFamily="2" charset="0"/>
              </a:rPr>
              <a:t>Start codons begin at indices 1, 4, 10, and 19. Stop codons begin at indices 7 and 28. 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12" name="Google Shape;202;p19" descr="DNA with solid fill">
            <a:extLst>
              <a:ext uri="{FF2B5EF4-FFF2-40B4-BE49-F238E27FC236}">
                <a16:creationId xmlns:a16="http://schemas.microsoft.com/office/drawing/2014/main" id="{12983717-0B32-05C3-367B-56278BC15D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361658" y="4604407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1D5DA8-5176-D0F8-4B9B-499CC6455E17}"/>
              </a:ext>
            </a:extLst>
          </p:cNvPr>
          <p:cNvSpPr txBox="1"/>
          <p:nvPr/>
        </p:nvSpPr>
        <p:spPr>
          <a:xfrm>
            <a:off x="3635779" y="3342187"/>
            <a:ext cx="5231851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endParaRPr lang="en-US" sz="1800" dirty="0">
              <a:solidFill>
                <a:srgbClr val="000000"/>
              </a:solidFill>
              <a:effectLst/>
              <a:latin typeface="Montserrat" panose="00000500000000000000" pitchFamily="2" charset="0"/>
              <a:ea typeface="DengXian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ATGATG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TAG</a:t>
            </a:r>
            <a:r>
              <a:rPr lang="en-US" sz="1800" dirty="0">
                <a:solidFill>
                  <a:schemeClr val="accent6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</a:t>
            </a: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CGACGG</a:t>
            </a:r>
            <a:r>
              <a:rPr lang="en-US" sz="1800" dirty="0">
                <a:solidFill>
                  <a:schemeClr val="accent6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</a:t>
            </a: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CGACGC</a:t>
            </a:r>
            <a:r>
              <a:rPr lang="en-US" sz="1800" dirty="0">
                <a:solidFill>
                  <a:srgbClr val="FF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TAG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1       4     7      10                     19                    28</a:t>
            </a:r>
            <a:endParaRPr lang="en-US" sz="1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4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4215C-2A17-F246-A2B0-FB7DB3EF4132}"/>
              </a:ext>
            </a:extLst>
          </p:cNvPr>
          <p:cNvCxnSpPr>
            <a:cxnSpLocks/>
          </p:cNvCxnSpPr>
          <p:nvPr/>
        </p:nvCxnSpPr>
        <p:spPr>
          <a:xfrm>
            <a:off x="184892" y="59436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A04C3-4D5D-0141-8C3B-927ADD3737C9}"/>
              </a:ext>
            </a:extLst>
          </p:cNvPr>
          <p:cNvCxnSpPr>
            <a:cxnSpLocks/>
          </p:cNvCxnSpPr>
          <p:nvPr/>
        </p:nvCxnSpPr>
        <p:spPr>
          <a:xfrm>
            <a:off x="192594" y="626364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D60DD-468A-1440-91CA-855B387798C6}"/>
              </a:ext>
            </a:extLst>
          </p:cNvPr>
          <p:cNvSpPr/>
          <p:nvPr/>
        </p:nvSpPr>
        <p:spPr>
          <a:xfrm>
            <a:off x="11548846" y="151286"/>
            <a:ext cx="42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E202A">
                    <a:alpha val="50000"/>
                  </a:srgbClr>
                </a:solidFill>
                <a:latin typeface="Montserrat" panose="02000505000000020004" pitchFamily="2" charset="77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59BA5-878D-1E32-B4FD-DD4171AD68B7}"/>
              </a:ext>
            </a:extLst>
          </p:cNvPr>
          <p:cNvSpPr txBox="1"/>
          <p:nvPr/>
        </p:nvSpPr>
        <p:spPr>
          <a:xfrm>
            <a:off x="3480074" y="844119"/>
            <a:ext cx="5231851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endParaRPr lang="en-US" sz="1800" dirty="0">
              <a:solidFill>
                <a:srgbClr val="000000"/>
              </a:solidFill>
              <a:effectLst/>
              <a:latin typeface="Montserrat" panose="00000500000000000000" pitchFamily="2" charset="0"/>
              <a:ea typeface="DengXian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ATGATG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TAG</a:t>
            </a:r>
            <a:r>
              <a:rPr lang="en-US" sz="1800" dirty="0">
                <a:solidFill>
                  <a:schemeClr val="accent6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</a:t>
            </a: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CGACGG</a:t>
            </a:r>
            <a:r>
              <a:rPr lang="en-US" sz="1800" dirty="0">
                <a:solidFill>
                  <a:schemeClr val="accent6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</a:t>
            </a: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CGACGC</a:t>
            </a:r>
            <a:r>
              <a:rPr lang="en-US" sz="1800" dirty="0">
                <a:solidFill>
                  <a:srgbClr val="FF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TAG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1       4        7      10                     19                    28</a:t>
            </a:r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10" name="Google Shape;140;p26">
            <a:extLst>
              <a:ext uri="{FF2B5EF4-FFF2-40B4-BE49-F238E27FC236}">
                <a16:creationId xmlns:a16="http://schemas.microsoft.com/office/drawing/2014/main" id="{7AFE9D34-F54F-FCF9-F83B-75993BA76D75}"/>
              </a:ext>
            </a:extLst>
          </p:cNvPr>
          <p:cNvSpPr txBox="1"/>
          <p:nvPr/>
        </p:nvSpPr>
        <p:spPr>
          <a:xfrm>
            <a:off x="744684" y="2023837"/>
            <a:ext cx="11115622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Montserrat" panose="00000500000000000000" pitchFamily="2" charset="0"/>
              </a:rPr>
              <a:t>Start codons begin at indices 1, 10, and 19. Stop codons begin at indices 7 and 28.  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12" name="Google Shape;202;p19" descr="DNA with solid fill">
            <a:extLst>
              <a:ext uri="{FF2B5EF4-FFF2-40B4-BE49-F238E27FC236}">
                <a16:creationId xmlns:a16="http://schemas.microsoft.com/office/drawing/2014/main" id="{12983717-0B32-05C3-367B-56278BC15D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315320" y="2226826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26">
            <a:extLst>
              <a:ext uri="{FF2B5EF4-FFF2-40B4-BE49-F238E27FC236}">
                <a16:creationId xmlns:a16="http://schemas.microsoft.com/office/drawing/2014/main" id="{151D0FE7-F43B-ABC3-4235-801C7A725E33}"/>
              </a:ext>
            </a:extLst>
          </p:cNvPr>
          <p:cNvSpPr txBox="1"/>
          <p:nvPr/>
        </p:nvSpPr>
        <p:spPr>
          <a:xfrm>
            <a:off x="744684" y="2930159"/>
            <a:ext cx="11227314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Montserrat" panose="00000500000000000000" pitchFamily="2" charset="0"/>
              </a:rPr>
              <a:t>Now that we have mapped out where the starts and stops are, we can search for ORFs. 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9" name="Google Shape;202;p19" descr="DNA with solid fill">
            <a:extLst>
              <a:ext uri="{FF2B5EF4-FFF2-40B4-BE49-F238E27FC236}">
                <a16:creationId xmlns:a16="http://schemas.microsoft.com/office/drawing/2014/main" id="{7BCDAD43-7EC2-6F4C-4E72-F6DC798689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315320" y="3133148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26">
            <a:extLst>
              <a:ext uri="{FF2B5EF4-FFF2-40B4-BE49-F238E27FC236}">
                <a16:creationId xmlns:a16="http://schemas.microsoft.com/office/drawing/2014/main" id="{1FB33EF7-D924-58BD-7298-98B24847D426}"/>
              </a:ext>
            </a:extLst>
          </p:cNvPr>
          <p:cNvSpPr txBox="1"/>
          <p:nvPr/>
        </p:nvSpPr>
        <p:spPr>
          <a:xfrm>
            <a:off x="657132" y="4156044"/>
            <a:ext cx="11227314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b="1" dirty="0">
                <a:latin typeface="Montserrat" panose="00000500000000000000" pitchFamily="2" charset="0"/>
              </a:rPr>
              <a:t>We start looking at our first start codon at index 1, what is the ORF we identify?</a:t>
            </a:r>
            <a:endParaRPr sz="2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7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4215C-2A17-F246-A2B0-FB7DB3EF4132}"/>
              </a:ext>
            </a:extLst>
          </p:cNvPr>
          <p:cNvCxnSpPr>
            <a:cxnSpLocks/>
          </p:cNvCxnSpPr>
          <p:nvPr/>
        </p:nvCxnSpPr>
        <p:spPr>
          <a:xfrm>
            <a:off x="184892" y="59436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A04C3-4D5D-0141-8C3B-927ADD3737C9}"/>
              </a:ext>
            </a:extLst>
          </p:cNvPr>
          <p:cNvCxnSpPr>
            <a:cxnSpLocks/>
          </p:cNvCxnSpPr>
          <p:nvPr/>
        </p:nvCxnSpPr>
        <p:spPr>
          <a:xfrm>
            <a:off x="192594" y="626364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D60DD-468A-1440-91CA-855B387798C6}"/>
              </a:ext>
            </a:extLst>
          </p:cNvPr>
          <p:cNvSpPr/>
          <p:nvPr/>
        </p:nvSpPr>
        <p:spPr>
          <a:xfrm>
            <a:off x="11548846" y="151286"/>
            <a:ext cx="42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E202A">
                    <a:alpha val="50000"/>
                  </a:srgbClr>
                </a:solidFill>
                <a:latin typeface="Montserrat" panose="02000505000000020004" pitchFamily="2" charset="77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59BA5-878D-1E32-B4FD-DD4171AD68B7}"/>
              </a:ext>
            </a:extLst>
          </p:cNvPr>
          <p:cNvSpPr txBox="1"/>
          <p:nvPr/>
        </p:nvSpPr>
        <p:spPr>
          <a:xfrm>
            <a:off x="3428530" y="891516"/>
            <a:ext cx="5231851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endParaRPr lang="en-US" sz="1800" dirty="0">
              <a:solidFill>
                <a:srgbClr val="000000"/>
              </a:solidFill>
              <a:effectLst/>
              <a:latin typeface="Montserrat" panose="00000500000000000000" pitchFamily="2" charset="0"/>
              <a:ea typeface="DengXian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ATGATG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TAG</a:t>
            </a:r>
            <a:r>
              <a:rPr lang="en-US" sz="1800" dirty="0">
                <a:solidFill>
                  <a:schemeClr val="accent6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</a:t>
            </a: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CGACGG</a:t>
            </a:r>
            <a:r>
              <a:rPr lang="en-US" sz="1800" dirty="0">
                <a:solidFill>
                  <a:schemeClr val="accent6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</a:t>
            </a: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CGACGC</a:t>
            </a:r>
            <a:r>
              <a:rPr lang="en-US" sz="1800" dirty="0">
                <a:solidFill>
                  <a:srgbClr val="FF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TAG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1       4        7      10                     19                    28</a:t>
            </a:r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10" name="Google Shape;140;p26">
            <a:extLst>
              <a:ext uri="{FF2B5EF4-FFF2-40B4-BE49-F238E27FC236}">
                <a16:creationId xmlns:a16="http://schemas.microsoft.com/office/drawing/2014/main" id="{7AFE9D34-F54F-FCF9-F83B-75993BA76D75}"/>
              </a:ext>
            </a:extLst>
          </p:cNvPr>
          <p:cNvSpPr txBox="1"/>
          <p:nvPr/>
        </p:nvSpPr>
        <p:spPr>
          <a:xfrm>
            <a:off x="689635" y="2082312"/>
            <a:ext cx="10982412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Montserrat" panose="00000500000000000000" pitchFamily="2" charset="0"/>
              </a:rPr>
              <a:t>Start codons begin at indices 1, 10, and 19. Stop codons begin at indices 7 and 28.  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12" name="Google Shape;202;p19" descr="DNA with solid fill">
            <a:extLst>
              <a:ext uri="{FF2B5EF4-FFF2-40B4-BE49-F238E27FC236}">
                <a16:creationId xmlns:a16="http://schemas.microsoft.com/office/drawing/2014/main" id="{12983717-0B32-05C3-367B-56278BC15D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260271" y="2285301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26">
            <a:extLst>
              <a:ext uri="{FF2B5EF4-FFF2-40B4-BE49-F238E27FC236}">
                <a16:creationId xmlns:a16="http://schemas.microsoft.com/office/drawing/2014/main" id="{151D0FE7-F43B-ABC3-4235-801C7A725E33}"/>
              </a:ext>
            </a:extLst>
          </p:cNvPr>
          <p:cNvSpPr txBox="1"/>
          <p:nvPr/>
        </p:nvSpPr>
        <p:spPr>
          <a:xfrm>
            <a:off x="689635" y="2988634"/>
            <a:ext cx="11282363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Montserrat" panose="00000500000000000000" pitchFamily="2" charset="0"/>
              </a:rPr>
              <a:t>Now that we have mapped out where the starts and stops are, we can search for ORFs. </a:t>
            </a:r>
            <a:endParaRPr sz="2000" dirty="0">
              <a:latin typeface="Montserrat" panose="00000500000000000000" pitchFamily="2" charset="0"/>
            </a:endParaRPr>
          </a:p>
        </p:txBody>
      </p:sp>
      <p:pic>
        <p:nvPicPr>
          <p:cNvPr id="9" name="Google Shape;202;p19" descr="DNA with solid fill">
            <a:extLst>
              <a:ext uri="{FF2B5EF4-FFF2-40B4-BE49-F238E27FC236}">
                <a16:creationId xmlns:a16="http://schemas.microsoft.com/office/drawing/2014/main" id="{7BCDAD43-7EC2-6F4C-4E72-F6DC798689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98824">
            <a:off x="260271" y="3191623"/>
            <a:ext cx="326772" cy="32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26">
            <a:extLst>
              <a:ext uri="{FF2B5EF4-FFF2-40B4-BE49-F238E27FC236}">
                <a16:creationId xmlns:a16="http://schemas.microsoft.com/office/drawing/2014/main" id="{1FB33EF7-D924-58BD-7298-98B24847D426}"/>
              </a:ext>
            </a:extLst>
          </p:cNvPr>
          <p:cNvSpPr txBox="1"/>
          <p:nvPr/>
        </p:nvSpPr>
        <p:spPr>
          <a:xfrm>
            <a:off x="654720" y="3936639"/>
            <a:ext cx="11098009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b="1" dirty="0">
                <a:latin typeface="Montserrat" panose="00000500000000000000" pitchFamily="2" charset="0"/>
              </a:rPr>
              <a:t>We start looking at our first start codon at index 1, what is the ORF we identify?</a:t>
            </a:r>
            <a:endParaRPr sz="2000" b="1" dirty="0">
              <a:latin typeface="Montserrat" panose="00000500000000000000" pitchFamily="2" charset="0"/>
            </a:endParaRPr>
          </a:p>
        </p:txBody>
      </p:sp>
      <p:sp>
        <p:nvSpPr>
          <p:cNvPr id="13" name="Google Shape;140;p26">
            <a:extLst>
              <a:ext uri="{FF2B5EF4-FFF2-40B4-BE49-F238E27FC236}">
                <a16:creationId xmlns:a16="http://schemas.microsoft.com/office/drawing/2014/main" id="{A906C273-72AE-E4BB-86C8-DEC24B3B3CD7}"/>
              </a:ext>
            </a:extLst>
          </p:cNvPr>
          <p:cNvSpPr txBox="1"/>
          <p:nvPr/>
        </p:nvSpPr>
        <p:spPr>
          <a:xfrm>
            <a:off x="5593417" y="4669388"/>
            <a:ext cx="685817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Montserrat" panose="00000500000000000000" pitchFamily="2" charset="0"/>
              </a:rPr>
              <a:t>1-7</a:t>
            </a:r>
            <a:endParaRPr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3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04215C-2A17-F246-A2B0-FB7DB3EF4132}"/>
              </a:ext>
            </a:extLst>
          </p:cNvPr>
          <p:cNvCxnSpPr>
            <a:cxnSpLocks/>
          </p:cNvCxnSpPr>
          <p:nvPr/>
        </p:nvCxnSpPr>
        <p:spPr>
          <a:xfrm>
            <a:off x="252123" y="59436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FA04C3-4D5D-0141-8C3B-927ADD3737C9}"/>
              </a:ext>
            </a:extLst>
          </p:cNvPr>
          <p:cNvCxnSpPr>
            <a:cxnSpLocks/>
          </p:cNvCxnSpPr>
          <p:nvPr/>
        </p:nvCxnSpPr>
        <p:spPr>
          <a:xfrm>
            <a:off x="232418" y="6263640"/>
            <a:ext cx="11806811" cy="0"/>
          </a:xfrm>
          <a:prstGeom prst="line">
            <a:avLst/>
          </a:prstGeom>
          <a:ln w="63500"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D60DD-468A-1440-91CA-855B387798C6}"/>
              </a:ext>
            </a:extLst>
          </p:cNvPr>
          <p:cNvSpPr/>
          <p:nvPr/>
        </p:nvSpPr>
        <p:spPr>
          <a:xfrm>
            <a:off x="11616077" y="151286"/>
            <a:ext cx="423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E202A">
                    <a:alpha val="50000"/>
                  </a:srgbClr>
                </a:solidFill>
                <a:latin typeface="Montserrat" panose="02000505000000020004" pitchFamily="2" charset="77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59BA5-878D-1E32-B4FD-DD4171AD68B7}"/>
              </a:ext>
            </a:extLst>
          </p:cNvPr>
          <p:cNvSpPr txBox="1"/>
          <p:nvPr/>
        </p:nvSpPr>
        <p:spPr>
          <a:xfrm>
            <a:off x="3495761" y="891516"/>
            <a:ext cx="5231851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endParaRPr lang="en-US" sz="1800" dirty="0">
              <a:solidFill>
                <a:srgbClr val="000000"/>
              </a:solidFill>
              <a:effectLst/>
              <a:latin typeface="Montserrat" panose="00000500000000000000" pitchFamily="2" charset="0"/>
              <a:ea typeface="DengXian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ATGATG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TAG</a:t>
            </a:r>
            <a:r>
              <a:rPr lang="en-US" sz="1800" dirty="0">
                <a:solidFill>
                  <a:schemeClr val="accent6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</a:t>
            </a: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CGACGG</a:t>
            </a:r>
            <a:r>
              <a:rPr lang="en-US" sz="1800" dirty="0">
                <a:solidFill>
                  <a:schemeClr val="accent6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ATG</a:t>
            </a: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CGACGC</a:t>
            </a:r>
            <a:r>
              <a:rPr lang="en-US" sz="1800" dirty="0">
                <a:solidFill>
                  <a:srgbClr val="FF0000"/>
                </a:solidFill>
                <a:latin typeface="Montserrat" panose="00000500000000000000" pitchFamily="2" charset="0"/>
                <a:ea typeface="DengXian" panose="02010600030101010101" pitchFamily="2" charset="-122"/>
              </a:rPr>
              <a:t>TAG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1800" dirty="0">
                <a:latin typeface="Montserrat" panose="00000500000000000000" pitchFamily="2" charset="0"/>
                <a:ea typeface="DengXian" panose="02010600030101010101" pitchFamily="2" charset="-122"/>
              </a:rPr>
              <a:t>1       4        7      10                     19                    28</a:t>
            </a:r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11" name="Google Shape;140;p26">
            <a:extLst>
              <a:ext uri="{FF2B5EF4-FFF2-40B4-BE49-F238E27FC236}">
                <a16:creationId xmlns:a16="http://schemas.microsoft.com/office/drawing/2014/main" id="{1FB33EF7-D924-58BD-7298-98B24847D426}"/>
              </a:ext>
            </a:extLst>
          </p:cNvPr>
          <p:cNvSpPr txBox="1"/>
          <p:nvPr/>
        </p:nvSpPr>
        <p:spPr>
          <a:xfrm>
            <a:off x="383765" y="2011680"/>
            <a:ext cx="11416029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Montserrat" panose="00000500000000000000" pitchFamily="2" charset="0"/>
              </a:rPr>
              <a:t>We start looking at our first start codon at index 1, what is the ORF we identify?</a:t>
            </a:r>
            <a:endParaRPr sz="2000" dirty="0">
              <a:latin typeface="Montserrat" panose="00000500000000000000" pitchFamily="2" charset="0"/>
            </a:endParaRPr>
          </a:p>
        </p:txBody>
      </p:sp>
      <p:sp>
        <p:nvSpPr>
          <p:cNvPr id="13" name="Google Shape;140;p26">
            <a:extLst>
              <a:ext uri="{FF2B5EF4-FFF2-40B4-BE49-F238E27FC236}">
                <a16:creationId xmlns:a16="http://schemas.microsoft.com/office/drawing/2014/main" id="{A906C273-72AE-E4BB-86C8-DEC24B3B3CD7}"/>
              </a:ext>
            </a:extLst>
          </p:cNvPr>
          <p:cNvSpPr txBox="1"/>
          <p:nvPr/>
        </p:nvSpPr>
        <p:spPr>
          <a:xfrm>
            <a:off x="5697720" y="2696251"/>
            <a:ext cx="685817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Montserrat" panose="00000500000000000000" pitchFamily="2" charset="0"/>
              </a:rPr>
              <a:t>1-7</a:t>
            </a:r>
            <a:endParaRPr sz="2000" dirty="0">
              <a:latin typeface="Montserrat" panose="00000500000000000000" pitchFamily="2" charset="0"/>
            </a:endParaRPr>
          </a:p>
        </p:txBody>
      </p:sp>
      <p:sp>
        <p:nvSpPr>
          <p:cNvPr id="5" name="Google Shape;140;p26">
            <a:extLst>
              <a:ext uri="{FF2B5EF4-FFF2-40B4-BE49-F238E27FC236}">
                <a16:creationId xmlns:a16="http://schemas.microsoft.com/office/drawing/2014/main" id="{DEF8B0EE-C424-083B-52C6-A826CCB8A014}"/>
              </a:ext>
            </a:extLst>
          </p:cNvPr>
          <p:cNvSpPr txBox="1"/>
          <p:nvPr/>
        </p:nvSpPr>
        <p:spPr>
          <a:xfrm>
            <a:off x="252123" y="3380822"/>
            <a:ext cx="8908148" cy="7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b="1" dirty="0">
                <a:latin typeface="Montserrat" panose="00000500000000000000" pitchFamily="2" charset="0"/>
              </a:rPr>
              <a:t>Where is the next start codon we begin searching at? </a:t>
            </a:r>
            <a:endParaRPr sz="2000" b="1" dirty="0">
              <a:latin typeface="Montserrat" panose="00000500000000000000" pitchFamily="2" charset="0"/>
            </a:endParaRPr>
          </a:p>
        </p:txBody>
      </p:sp>
      <p:sp>
        <p:nvSpPr>
          <p:cNvPr id="6" name="Google Shape;140;p26">
            <a:extLst>
              <a:ext uri="{FF2B5EF4-FFF2-40B4-BE49-F238E27FC236}">
                <a16:creationId xmlns:a16="http://schemas.microsoft.com/office/drawing/2014/main" id="{7E4D6BC4-7C3B-9A57-EDB6-83F01432C50D}"/>
              </a:ext>
            </a:extLst>
          </p:cNvPr>
          <p:cNvSpPr txBox="1"/>
          <p:nvPr/>
        </p:nvSpPr>
        <p:spPr>
          <a:xfrm>
            <a:off x="252123" y="4358434"/>
            <a:ext cx="11648524" cy="92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000" dirty="0">
                <a:latin typeface="Montserrat" panose="00000500000000000000" pitchFamily="2" charset="0"/>
              </a:rPr>
              <a:t>10. We should only look at start codons that come after the stop codon we just found (7) because if we use start codons before that we will just find a smaller ORF. The start codon at index 4 is probably just a methionine.  </a:t>
            </a:r>
            <a:endParaRPr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821</Words>
  <Application>Microsoft Macintosh PowerPoint</Application>
  <PresentationFormat>Widescreen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Overview</dc:title>
  <dc:creator>Patrick Sun</dc:creator>
  <cp:lastModifiedBy>Esmael Jafari Haddadian</cp:lastModifiedBy>
  <cp:revision>191</cp:revision>
  <dcterms:created xsi:type="dcterms:W3CDTF">2022-07-25T14:24:09Z</dcterms:created>
  <dcterms:modified xsi:type="dcterms:W3CDTF">2023-01-20T19:10:21Z</dcterms:modified>
</cp:coreProperties>
</file>