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86" r:id="rId1"/>
  </p:sldMasterIdLst>
  <p:notesMasterIdLst>
    <p:notesMasterId r:id="rId35"/>
  </p:notesMasterIdLst>
  <p:handoutMasterIdLst>
    <p:handoutMasterId r:id="rId36"/>
  </p:handoutMasterIdLst>
  <p:sldIdLst>
    <p:sldId id="4471" r:id="rId2"/>
    <p:sldId id="1935" r:id="rId3"/>
    <p:sldId id="4473" r:id="rId4"/>
    <p:sldId id="1959" r:id="rId5"/>
    <p:sldId id="1960" r:id="rId6"/>
    <p:sldId id="1946" r:id="rId7"/>
    <p:sldId id="1945" r:id="rId8"/>
    <p:sldId id="1936" r:id="rId9"/>
    <p:sldId id="1967" r:id="rId10"/>
    <p:sldId id="1968" r:id="rId11"/>
    <p:sldId id="1969" r:id="rId12"/>
    <p:sldId id="1970" r:id="rId13"/>
    <p:sldId id="1941" r:id="rId14"/>
    <p:sldId id="259" r:id="rId15"/>
    <p:sldId id="1942" r:id="rId16"/>
    <p:sldId id="1943" r:id="rId17"/>
    <p:sldId id="1944" r:id="rId18"/>
    <p:sldId id="4461" r:id="rId19"/>
    <p:sldId id="1973" r:id="rId20"/>
    <p:sldId id="1974" r:id="rId21"/>
    <p:sldId id="1976" r:id="rId22"/>
    <p:sldId id="1977" r:id="rId23"/>
    <p:sldId id="1978" r:id="rId24"/>
    <p:sldId id="1979" r:id="rId25"/>
    <p:sldId id="1980" r:id="rId26"/>
    <p:sldId id="1981" r:id="rId27"/>
    <p:sldId id="1982" r:id="rId28"/>
    <p:sldId id="1983" r:id="rId29"/>
    <p:sldId id="1984" r:id="rId30"/>
    <p:sldId id="1985" r:id="rId31"/>
    <p:sldId id="1986" r:id="rId32"/>
    <p:sldId id="1987" r:id="rId33"/>
    <p:sldId id="1988" r:id="rId34"/>
  </p:sldIdLst>
  <p:sldSz cx="9144000" cy="6858000" type="screen4x3"/>
  <p:notesSz cx="9144000" cy="6858000"/>
  <p:custDataLst>
    <p:tags r:id="rId37"/>
  </p:custDataLst>
  <p:defaultTextStyle>
    <a:defPPr>
      <a:defRPr lang="en-US"/>
    </a:defPPr>
    <a:lvl1pPr algn="l" rtl="0" eaLnBrk="0" fontAlgn="base" hangingPunct="0">
      <a:spcBef>
        <a:spcPct val="0"/>
      </a:spcBef>
      <a:spcAft>
        <a:spcPct val="0"/>
      </a:spcAft>
      <a:defRPr kumimoji="1"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umimoji="1"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umimoji="1"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umimoji="1"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umimoji="1"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umimoji="1"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umimoji="1"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umimoji="1"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umimoji="1"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orient="horz" pos="4032">
          <p15:clr>
            <a:srgbClr val="A4A3A4"/>
          </p15:clr>
        </p15:guide>
        <p15:guide id="3" orient="horz" pos="1152">
          <p15:clr>
            <a:srgbClr val="A4A3A4"/>
          </p15:clr>
        </p15:guide>
        <p15:guide id="4" pos="185">
          <p15:clr>
            <a:srgbClr val="A4A3A4"/>
          </p15:clr>
        </p15:guide>
      </p15:sldGuideLst>
    </p:ext>
    <p:ext uri="{2D200454-40CA-4A62-9FC3-DE9A4176ACB9}">
      <p15:notesGuideLst xmlns:p15="http://schemas.microsoft.com/office/powerpoint/2012/main">
        <p15:guide id="1" orient="horz" pos="2160" userDrawn="1">
          <p15:clr>
            <a:srgbClr val="A4A3A4"/>
          </p15:clr>
        </p15:guide>
        <p15:guide id="2" pos="288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4588"/>
    <p:restoredTop sz="90647"/>
  </p:normalViewPr>
  <p:slideViewPr>
    <p:cSldViewPr>
      <p:cViewPr varScale="1">
        <p:scale>
          <a:sx n="184" d="100"/>
          <a:sy n="184" d="100"/>
        </p:scale>
        <p:origin x="2536" y="184"/>
      </p:cViewPr>
      <p:guideLst>
        <p:guide orient="horz" pos="2160"/>
        <p:guide orient="horz" pos="4032"/>
        <p:guide orient="horz" pos="1152"/>
        <p:guide pos="185"/>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256"/>
    </p:cViewPr>
  </p:sorterViewPr>
  <p:notesViewPr>
    <p:cSldViewPr>
      <p:cViewPr varScale="1">
        <p:scale>
          <a:sx n="92" d="100"/>
          <a:sy n="92" d="100"/>
        </p:scale>
        <p:origin x="-2712" y="-9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B8BCF3DC-990C-C448-9C46-9A77A32DE0A5}"/>
              </a:ext>
            </a:extLst>
          </p:cNvPr>
          <p:cNvSpPr>
            <a:spLocks noGrp="1" noChangeArrowheads="1"/>
          </p:cNvSpPr>
          <p:nvPr>
            <p:ph type="hdr" sz="quarter"/>
          </p:nvPr>
        </p:nvSpPr>
        <p:spPr bwMode="auto">
          <a:xfrm>
            <a:off x="0" y="0"/>
            <a:ext cx="3962400" cy="342900"/>
          </a:xfrm>
          <a:prstGeom prst="rect">
            <a:avLst/>
          </a:prstGeom>
          <a:noFill/>
          <a:ln>
            <a:noFill/>
          </a:ln>
          <a:effectLst/>
          <a:extLst>
            <a:ext uri="{FAA26D3D-D897-4be2-8F04-BA451C77F1D7}">
              <ma14:placeholderFlag xmlns:ma14="http://schemas.microsoft.com/office/mac/drawingml/2011/main" xmlns="" val="1"/>
            </a:ex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l">
              <a:defRPr sz="1200">
                <a:latin typeface="Times New Roman" charset="0"/>
                <a:ea typeface="ＭＳ Ｐゴシック" charset="0"/>
                <a:cs typeface="+mn-cs"/>
              </a:defRPr>
            </a:lvl1pPr>
          </a:lstStyle>
          <a:p>
            <a:pPr>
              <a:defRPr/>
            </a:pPr>
            <a:endParaRPr lang="en-US"/>
          </a:p>
        </p:txBody>
      </p:sp>
      <p:sp>
        <p:nvSpPr>
          <p:cNvPr id="32771" name="Rectangle 3">
            <a:extLst>
              <a:ext uri="{FF2B5EF4-FFF2-40B4-BE49-F238E27FC236}">
                <a16:creationId xmlns:a16="http://schemas.microsoft.com/office/drawing/2014/main" id="{C2AF1587-53B4-2A46-B63A-667A2FE3DBFE}"/>
              </a:ext>
            </a:extLst>
          </p:cNvPr>
          <p:cNvSpPr>
            <a:spLocks noGrp="1" noChangeArrowheads="1"/>
          </p:cNvSpPr>
          <p:nvPr>
            <p:ph type="dt" sz="quarter" idx="1"/>
          </p:nvPr>
        </p:nvSpPr>
        <p:spPr bwMode="auto">
          <a:xfrm>
            <a:off x="5181600" y="0"/>
            <a:ext cx="3962400" cy="342900"/>
          </a:xfrm>
          <a:prstGeom prst="rect">
            <a:avLst/>
          </a:prstGeom>
          <a:noFill/>
          <a:ln>
            <a:noFill/>
          </a:ln>
          <a:effectLst/>
          <a:extLst>
            <a:ext uri="{FAA26D3D-D897-4be2-8F04-BA451C77F1D7}">
              <ma14:placeholderFlag xmlns:ma14="http://schemas.microsoft.com/office/mac/drawingml/2011/main" xmlns="" val="1"/>
            </a:ex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r">
              <a:defRPr sz="1200">
                <a:latin typeface="Times New Roman" charset="0"/>
                <a:ea typeface="ＭＳ Ｐゴシック" charset="0"/>
                <a:cs typeface="+mn-cs"/>
              </a:defRPr>
            </a:lvl1pPr>
          </a:lstStyle>
          <a:p>
            <a:pPr>
              <a:defRPr/>
            </a:pPr>
            <a:endParaRPr lang="en-US"/>
          </a:p>
        </p:txBody>
      </p:sp>
      <p:sp>
        <p:nvSpPr>
          <p:cNvPr id="32772" name="Rectangle 4">
            <a:extLst>
              <a:ext uri="{FF2B5EF4-FFF2-40B4-BE49-F238E27FC236}">
                <a16:creationId xmlns:a16="http://schemas.microsoft.com/office/drawing/2014/main" id="{6AFB32A7-2EF2-4742-8A93-9C45E3A3195C}"/>
              </a:ext>
            </a:extLst>
          </p:cNvPr>
          <p:cNvSpPr>
            <a:spLocks noGrp="1" noChangeArrowheads="1"/>
          </p:cNvSpPr>
          <p:nvPr>
            <p:ph type="ftr" sz="quarter" idx="2"/>
          </p:nvPr>
        </p:nvSpPr>
        <p:spPr bwMode="auto">
          <a:xfrm>
            <a:off x="0" y="6515100"/>
            <a:ext cx="3962400" cy="342900"/>
          </a:xfrm>
          <a:prstGeom prst="rect">
            <a:avLst/>
          </a:prstGeom>
          <a:noFill/>
          <a:ln>
            <a:noFill/>
          </a:ln>
          <a:effectLst/>
          <a:extLst>
            <a:ext uri="{FAA26D3D-D897-4be2-8F04-BA451C77F1D7}">
              <ma14:placeholderFlag xmlns:ma14="http://schemas.microsoft.com/office/mac/drawingml/2011/main" xmlns="" val="1"/>
            </a:ex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algn="l">
              <a:defRPr sz="1200">
                <a:latin typeface="Times New Roman" charset="0"/>
                <a:ea typeface="ＭＳ Ｐゴシック" charset="0"/>
                <a:cs typeface="+mn-cs"/>
              </a:defRPr>
            </a:lvl1pPr>
          </a:lstStyle>
          <a:p>
            <a:pPr>
              <a:defRPr/>
            </a:pPr>
            <a:endParaRPr lang="en-US"/>
          </a:p>
        </p:txBody>
      </p:sp>
      <p:sp>
        <p:nvSpPr>
          <p:cNvPr id="32773" name="Rectangle 5">
            <a:extLst>
              <a:ext uri="{FF2B5EF4-FFF2-40B4-BE49-F238E27FC236}">
                <a16:creationId xmlns:a16="http://schemas.microsoft.com/office/drawing/2014/main" id="{77BE675B-1EA5-4B40-9211-83CCA650E7A8}"/>
              </a:ext>
            </a:extLst>
          </p:cNvPr>
          <p:cNvSpPr>
            <a:spLocks noGrp="1" noChangeArrowheads="1"/>
          </p:cNvSpPr>
          <p:nvPr>
            <p:ph type="sldNum" sz="quarter" idx="3"/>
          </p:nvPr>
        </p:nvSpPr>
        <p:spPr bwMode="auto">
          <a:xfrm>
            <a:off x="5181600" y="6515100"/>
            <a:ext cx="3962400" cy="342900"/>
          </a:xfrm>
          <a:prstGeom prst="rect">
            <a:avLst/>
          </a:prstGeom>
          <a:noFill/>
          <a:ln>
            <a:noFill/>
          </a:ln>
          <a:effectLst/>
          <a:extLst>
            <a:ext uri="{FAA26D3D-D897-4be2-8F04-BA451C77F1D7}">
              <ma14:placeholderFlag xmlns:ma14="http://schemas.microsoft.com/office/mac/drawingml/2011/main" xmlns="" val="1"/>
            </a:ex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algn="r">
              <a:defRPr sz="1200">
                <a:latin typeface="Times New Roman" charset="0"/>
                <a:ea typeface="ＭＳ Ｐゴシック" charset="-128"/>
              </a:defRPr>
            </a:lvl1pPr>
          </a:lstStyle>
          <a:p>
            <a:pPr>
              <a:defRPr/>
            </a:pPr>
            <a:fld id="{62F38E37-B0AA-894F-BBCB-48403CBBCB4B}"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2FDCFF11-0419-C641-9E0C-0DD7651CC201}"/>
              </a:ext>
            </a:extLst>
          </p:cNvPr>
          <p:cNvSpPr>
            <a:spLocks noGrp="1" noChangeArrowheads="1"/>
          </p:cNvSpPr>
          <p:nvPr>
            <p:ph type="hdr" sz="quarter"/>
          </p:nvPr>
        </p:nvSpPr>
        <p:spPr bwMode="auto">
          <a:xfrm>
            <a:off x="0" y="0"/>
            <a:ext cx="3962400" cy="342900"/>
          </a:xfrm>
          <a:prstGeom prst="rect">
            <a:avLst/>
          </a:prstGeom>
          <a:noFill/>
          <a:ln>
            <a:noFill/>
          </a:ln>
          <a:effectLst/>
          <a:extLst>
            <a:ext uri="{FAA26D3D-D897-4be2-8F04-BA451C77F1D7}">
              <ma14:placeholderFlag xmlns:ma14="http://schemas.microsoft.com/office/mac/drawingml/2011/main" xmlns="" val="1"/>
            </a:ex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l">
              <a:defRPr kumimoji="0" sz="1200">
                <a:latin typeface="Times New Roman" charset="0"/>
                <a:ea typeface="ＭＳ Ｐゴシック" charset="0"/>
                <a:cs typeface="+mn-cs"/>
              </a:defRPr>
            </a:lvl1pPr>
          </a:lstStyle>
          <a:p>
            <a:pPr>
              <a:defRPr/>
            </a:pPr>
            <a:endParaRPr lang="en-US"/>
          </a:p>
        </p:txBody>
      </p:sp>
      <p:sp>
        <p:nvSpPr>
          <p:cNvPr id="13315" name="Rectangle 3">
            <a:extLst>
              <a:ext uri="{FF2B5EF4-FFF2-40B4-BE49-F238E27FC236}">
                <a16:creationId xmlns:a16="http://schemas.microsoft.com/office/drawing/2014/main" id="{3BC44504-CA95-7C44-BCB9-80B39530CBE3}"/>
              </a:ext>
            </a:extLst>
          </p:cNvPr>
          <p:cNvSpPr>
            <a:spLocks noGrp="1" noRot="1" noChangeAspect="1" noChangeArrowheads="1"/>
          </p:cNvSpPr>
          <p:nvPr>
            <p:ph type="sldImg" idx="2"/>
          </p:nvPr>
        </p:nvSpPr>
        <p:spPr bwMode="auto">
          <a:xfrm>
            <a:off x="2857500" y="514350"/>
            <a:ext cx="3429000" cy="2571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a:extLst>
              <a:ext uri="{FF2B5EF4-FFF2-40B4-BE49-F238E27FC236}">
                <a16:creationId xmlns:a16="http://schemas.microsoft.com/office/drawing/2014/main" id="{8F932BF0-D405-E242-ABD8-4251852ED9A4}"/>
              </a:ext>
            </a:extLst>
          </p:cNvPr>
          <p:cNvSpPr>
            <a:spLocks noGrp="1" noChangeArrowheads="1"/>
          </p:cNvSpPr>
          <p:nvPr>
            <p:ph type="body" sz="quarter" idx="3"/>
          </p:nvPr>
        </p:nvSpPr>
        <p:spPr bwMode="auto">
          <a:xfrm>
            <a:off x="1219200" y="3257550"/>
            <a:ext cx="6705600" cy="3086100"/>
          </a:xfrm>
          <a:prstGeom prst="rect">
            <a:avLst/>
          </a:prstGeom>
          <a:noFill/>
          <a:ln>
            <a:noFill/>
          </a:ln>
          <a:effectLst/>
          <a:extLst>
            <a:ext uri="{FAA26D3D-D897-4be2-8F04-BA451C77F1D7}">
              <ma14:placeholderFlag xmlns:ma14="http://schemas.microsoft.com/office/mac/drawingml/2011/main" xmlns="" val="1"/>
            </a:ex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3" name="Rectangle 5">
            <a:extLst>
              <a:ext uri="{FF2B5EF4-FFF2-40B4-BE49-F238E27FC236}">
                <a16:creationId xmlns:a16="http://schemas.microsoft.com/office/drawing/2014/main" id="{7B83BED0-6513-DA44-B883-51E4A9E7A456}"/>
              </a:ext>
            </a:extLst>
          </p:cNvPr>
          <p:cNvSpPr>
            <a:spLocks noGrp="1" noChangeArrowheads="1"/>
          </p:cNvSpPr>
          <p:nvPr>
            <p:ph type="dt" idx="1"/>
          </p:nvPr>
        </p:nvSpPr>
        <p:spPr bwMode="auto">
          <a:xfrm>
            <a:off x="5181600" y="0"/>
            <a:ext cx="3962400" cy="342900"/>
          </a:xfrm>
          <a:prstGeom prst="rect">
            <a:avLst/>
          </a:prstGeom>
          <a:noFill/>
          <a:ln>
            <a:noFill/>
          </a:ln>
          <a:effectLst/>
          <a:extLst>
            <a:ext uri="{FAA26D3D-D897-4be2-8F04-BA451C77F1D7}">
              <ma14:placeholderFlag xmlns:ma14="http://schemas.microsoft.com/office/mac/drawingml/2011/main" xmlns="" val="1"/>
            </a:ex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r">
              <a:defRPr kumimoji="0" sz="1200">
                <a:latin typeface="Times New Roman" charset="0"/>
                <a:ea typeface="ＭＳ Ｐゴシック" charset="0"/>
                <a:cs typeface="+mn-cs"/>
              </a:defRPr>
            </a:lvl1pPr>
          </a:lstStyle>
          <a:p>
            <a:pPr>
              <a:defRPr/>
            </a:pPr>
            <a:endParaRPr lang="en-US"/>
          </a:p>
        </p:txBody>
      </p:sp>
      <p:sp>
        <p:nvSpPr>
          <p:cNvPr id="2054" name="Rectangle 6">
            <a:extLst>
              <a:ext uri="{FF2B5EF4-FFF2-40B4-BE49-F238E27FC236}">
                <a16:creationId xmlns:a16="http://schemas.microsoft.com/office/drawing/2014/main" id="{E225662D-A470-5F46-990C-F6489994FB25}"/>
              </a:ext>
            </a:extLst>
          </p:cNvPr>
          <p:cNvSpPr>
            <a:spLocks noGrp="1" noChangeArrowheads="1"/>
          </p:cNvSpPr>
          <p:nvPr>
            <p:ph type="ftr" sz="quarter" idx="4"/>
          </p:nvPr>
        </p:nvSpPr>
        <p:spPr bwMode="auto">
          <a:xfrm>
            <a:off x="0" y="6515100"/>
            <a:ext cx="3962400" cy="342900"/>
          </a:xfrm>
          <a:prstGeom prst="rect">
            <a:avLst/>
          </a:prstGeom>
          <a:noFill/>
          <a:ln>
            <a:noFill/>
          </a:ln>
          <a:effectLst/>
          <a:extLst>
            <a:ext uri="{FAA26D3D-D897-4be2-8F04-BA451C77F1D7}">
              <ma14:placeholderFlag xmlns:ma14="http://schemas.microsoft.com/office/mac/drawingml/2011/main" xmlns="" val="1"/>
            </a:ex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algn="l">
              <a:defRPr kumimoji="0" sz="1200">
                <a:latin typeface="Arial" charset="0"/>
                <a:ea typeface="ＭＳ Ｐゴシック" charset="0"/>
                <a:cs typeface="+mn-cs"/>
              </a:defRPr>
            </a:lvl1pPr>
          </a:lstStyle>
          <a:p>
            <a:pPr>
              <a:defRPr/>
            </a:pPr>
            <a:endParaRPr lang="en-US"/>
          </a:p>
        </p:txBody>
      </p:sp>
      <p:sp>
        <p:nvSpPr>
          <p:cNvPr id="2055" name="Rectangle 7">
            <a:extLst>
              <a:ext uri="{FF2B5EF4-FFF2-40B4-BE49-F238E27FC236}">
                <a16:creationId xmlns:a16="http://schemas.microsoft.com/office/drawing/2014/main" id="{586BF9E6-5A59-DC49-86A9-1649B206EBFA}"/>
              </a:ext>
            </a:extLst>
          </p:cNvPr>
          <p:cNvSpPr>
            <a:spLocks noGrp="1" noChangeArrowheads="1"/>
          </p:cNvSpPr>
          <p:nvPr>
            <p:ph type="sldNum" sz="quarter" idx="5"/>
          </p:nvPr>
        </p:nvSpPr>
        <p:spPr bwMode="auto">
          <a:xfrm>
            <a:off x="5181600" y="6515100"/>
            <a:ext cx="3962400" cy="342900"/>
          </a:xfrm>
          <a:prstGeom prst="rect">
            <a:avLst/>
          </a:prstGeom>
          <a:noFill/>
          <a:ln>
            <a:noFill/>
          </a:ln>
          <a:effectLst/>
          <a:extLst>
            <a:ext uri="{FAA26D3D-D897-4be2-8F04-BA451C77F1D7}">
              <ma14:placeholderFlag xmlns:ma14="http://schemas.microsoft.com/office/mac/drawingml/2011/main" xmlns="" val="1"/>
            </a:ex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algn="r">
              <a:defRPr kumimoji="0" sz="1200">
                <a:latin typeface="Times New Roman" charset="0"/>
                <a:ea typeface="ＭＳ Ｐゴシック" charset="-128"/>
              </a:defRPr>
            </a:lvl1pPr>
          </a:lstStyle>
          <a:p>
            <a:pPr>
              <a:defRPr/>
            </a:pPr>
            <a:fld id="{413472F8-FDAC-0243-A582-E97D116881B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kumimoji="1"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Times New Roman" charset="0"/>
                <a:ea typeface="ＭＳ Ｐゴシック" charset="-128"/>
                <a:cs typeface="ＭＳ Ｐゴシック" charset="-128"/>
              </a:rPr>
              <a:t>Organisms generally differ in their genome sizes. For example, the genome of </a:t>
            </a:r>
            <a:r>
              <a:rPr lang="en-US" sz="1200" i="1" kern="1200" dirty="0">
                <a:solidFill>
                  <a:schemeClr val="tx1"/>
                </a:solidFill>
                <a:latin typeface="Times New Roman" charset="0"/>
                <a:ea typeface="ＭＳ Ｐゴシック" charset="-128"/>
                <a:cs typeface="ＭＳ Ｐゴシック" charset="-128"/>
              </a:rPr>
              <a:t>E. coli</a:t>
            </a:r>
            <a:r>
              <a:rPr lang="en-US" sz="1200" i="0" kern="1200" dirty="0">
                <a:solidFill>
                  <a:schemeClr val="tx1"/>
                </a:solidFill>
                <a:latin typeface="Times New Roman" charset="0"/>
                <a:ea typeface="ＭＳ Ｐゴシック" charset="-128"/>
                <a:cs typeface="ＭＳ Ｐゴシック" charset="-128"/>
              </a:rPr>
              <a:t> (a bacterium that lives in your gut) is ~5 million bases (also called </a:t>
            </a:r>
            <a:r>
              <a:rPr lang="en-US" sz="1200" i="0" kern="1200" dirty="0" err="1">
                <a:solidFill>
                  <a:schemeClr val="tx1"/>
                </a:solidFill>
                <a:latin typeface="Times New Roman" charset="0"/>
                <a:ea typeface="ＭＳ Ｐゴシック" charset="-128"/>
                <a:cs typeface="ＭＳ Ｐゴシック" charset="-128"/>
              </a:rPr>
              <a:t>megabases</a:t>
            </a:r>
            <a:r>
              <a:rPr lang="en-US" sz="1200" i="0" kern="1200" dirty="0">
                <a:solidFill>
                  <a:schemeClr val="tx1"/>
                </a:solidFill>
                <a:latin typeface="Times New Roman" charset="0"/>
                <a:ea typeface="ＭＳ Ｐゴシック" charset="-128"/>
                <a:cs typeface="ＭＳ Ｐゴシック" charset="-128"/>
              </a:rPr>
              <a:t>), that of a fruit fly is ~123 million bases, and that of a human is ~3,000 million bases (or ~3 billion bases). There are also some surprising extremes, such as with the loblolly pine tree - its genome is ~23 billion bases in size, over seven times larger than ours.</a:t>
            </a:r>
          </a:p>
          <a:p>
            <a:r>
              <a:rPr lang="en-US" sz="1200" kern="1200" dirty="0">
                <a:solidFill>
                  <a:schemeClr val="tx1"/>
                </a:solidFill>
                <a:latin typeface="Times New Roman" charset="0"/>
                <a:ea typeface="ＭＳ Ｐゴシック" charset="-128"/>
                <a:cs typeface="ＭＳ Ｐゴシック" charset="-128"/>
              </a:rPr>
              <a:t>the quality of the 'finished' HGP sequence was very high, with an estimated error rate of &lt;1 in 100,000 bases; note this is much higher than a typical human genome sequence produced today.</a:t>
            </a:r>
          </a:p>
          <a:p>
            <a:r>
              <a:rPr lang="en-US" sz="1200" kern="1200" dirty="0">
                <a:solidFill>
                  <a:schemeClr val="tx1"/>
                </a:solidFill>
                <a:latin typeface="Times New Roman" charset="0"/>
                <a:ea typeface="ＭＳ Ｐゴシック" charset="-128"/>
                <a:cs typeface="ＭＳ Ｐゴシック" charset="-128"/>
              </a:rPr>
              <a:t>The HGP involved first mapping and then sequencing the human genome. The former was required at the time because there was otherwise no 'framework' for organizing the actual sequencing or the resulting sequence data. </a:t>
            </a:r>
            <a:endParaRPr lang="en-US" dirty="0"/>
          </a:p>
        </p:txBody>
      </p:sp>
      <p:sp>
        <p:nvSpPr>
          <p:cNvPr id="4" name="Slide Number Placeholder 3"/>
          <p:cNvSpPr>
            <a:spLocks noGrp="1"/>
          </p:cNvSpPr>
          <p:nvPr>
            <p:ph type="sldNum" sz="quarter" idx="10"/>
          </p:nvPr>
        </p:nvSpPr>
        <p:spPr/>
        <p:txBody>
          <a:bodyPr/>
          <a:lstStyle/>
          <a:p>
            <a:fld id="{51450E68-1DA1-7749-89F8-62C3E1ECFDFE}" type="slidenum">
              <a:rPr lang="en-US" smtClean="0"/>
              <a:pPr/>
              <a:t>1</a:t>
            </a:fld>
            <a:endParaRPr lang="en-US"/>
          </a:p>
        </p:txBody>
      </p:sp>
    </p:spTree>
    <p:extLst>
      <p:ext uri="{BB962C8B-B14F-4D97-AF65-F5344CB8AC3E}">
        <p14:creationId xmlns:p14="http://schemas.microsoft.com/office/powerpoint/2010/main" val="4184034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413472F8-FDAC-0243-A582-E97D116881BE}" type="slidenum">
              <a:rPr lang="en-US" altLang="en-US" smtClean="0"/>
              <a:pPr>
                <a:defRPr/>
              </a:pPr>
              <a:t>10</a:t>
            </a:fld>
            <a:endParaRPr lang="en-US" altLang="en-US"/>
          </a:p>
        </p:txBody>
      </p:sp>
    </p:spTree>
    <p:extLst>
      <p:ext uri="{BB962C8B-B14F-4D97-AF65-F5344CB8AC3E}">
        <p14:creationId xmlns:p14="http://schemas.microsoft.com/office/powerpoint/2010/main" val="39753582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413472F8-FDAC-0243-A582-E97D116881BE}" type="slidenum">
              <a:rPr lang="en-US" altLang="en-US" smtClean="0"/>
              <a:pPr>
                <a:defRPr/>
              </a:pPr>
              <a:t>11</a:t>
            </a:fld>
            <a:endParaRPr lang="en-US" altLang="en-US"/>
          </a:p>
        </p:txBody>
      </p:sp>
    </p:spTree>
    <p:extLst>
      <p:ext uri="{BB962C8B-B14F-4D97-AF65-F5344CB8AC3E}">
        <p14:creationId xmlns:p14="http://schemas.microsoft.com/office/powerpoint/2010/main" val="32230845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817" indent="-285698">
              <a:defRPr sz="2400">
                <a:solidFill>
                  <a:schemeClr val="tx1"/>
                </a:solidFill>
                <a:latin typeface="Times" charset="0"/>
              </a:defRPr>
            </a:lvl2pPr>
            <a:lvl3pPr marL="1142796" indent="-228559">
              <a:defRPr sz="2400">
                <a:solidFill>
                  <a:schemeClr val="tx1"/>
                </a:solidFill>
                <a:latin typeface="Times" charset="0"/>
              </a:defRPr>
            </a:lvl3pPr>
            <a:lvl4pPr marL="1599914" indent="-228559">
              <a:defRPr sz="2400">
                <a:solidFill>
                  <a:schemeClr val="tx1"/>
                </a:solidFill>
                <a:latin typeface="Times" charset="0"/>
              </a:defRPr>
            </a:lvl4pPr>
            <a:lvl5pPr marL="2057032" indent="-228559">
              <a:defRPr sz="2400">
                <a:solidFill>
                  <a:schemeClr val="tx1"/>
                </a:solidFill>
                <a:latin typeface="Times" charset="0"/>
              </a:defRPr>
            </a:lvl5pPr>
            <a:lvl6pPr marL="2514150" indent="-228559" eaLnBrk="0" fontAlgn="base" hangingPunct="0">
              <a:spcBef>
                <a:spcPct val="0"/>
              </a:spcBef>
              <a:spcAft>
                <a:spcPct val="0"/>
              </a:spcAft>
              <a:defRPr sz="2400">
                <a:solidFill>
                  <a:schemeClr val="tx1"/>
                </a:solidFill>
                <a:latin typeface="Times" charset="0"/>
              </a:defRPr>
            </a:lvl6pPr>
            <a:lvl7pPr marL="2971268" indent="-228559" eaLnBrk="0" fontAlgn="base" hangingPunct="0">
              <a:spcBef>
                <a:spcPct val="0"/>
              </a:spcBef>
              <a:spcAft>
                <a:spcPct val="0"/>
              </a:spcAft>
              <a:defRPr sz="2400">
                <a:solidFill>
                  <a:schemeClr val="tx1"/>
                </a:solidFill>
                <a:latin typeface="Times" charset="0"/>
              </a:defRPr>
            </a:lvl7pPr>
            <a:lvl8pPr marL="3428387" indent="-228559" eaLnBrk="0" fontAlgn="base" hangingPunct="0">
              <a:spcBef>
                <a:spcPct val="0"/>
              </a:spcBef>
              <a:spcAft>
                <a:spcPct val="0"/>
              </a:spcAft>
              <a:defRPr sz="2400">
                <a:solidFill>
                  <a:schemeClr val="tx1"/>
                </a:solidFill>
                <a:latin typeface="Times" charset="0"/>
              </a:defRPr>
            </a:lvl8pPr>
            <a:lvl9pPr marL="3885505" indent="-228559" eaLnBrk="0" fontAlgn="base" hangingPunct="0">
              <a:spcBef>
                <a:spcPct val="0"/>
              </a:spcBef>
              <a:spcAft>
                <a:spcPct val="0"/>
              </a:spcAft>
              <a:defRPr sz="2400">
                <a:solidFill>
                  <a:schemeClr val="tx1"/>
                </a:solidFill>
                <a:latin typeface="Times" charset="0"/>
              </a:defRPr>
            </a:lvl9pPr>
          </a:lstStyle>
          <a:p>
            <a:fld id="{64882A74-BF31-41C1-9B0A-096668F00054}" type="slidenum">
              <a:rPr lang="en-US" sz="1200"/>
              <a:pPr/>
              <a:t>12</a:t>
            </a:fld>
            <a:endParaRPr lang="en-US" sz="1200"/>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2698919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latin typeface="Garamond" panose="02020404030301010803" pitchFamily="18" charset="0"/>
              </a:rPr>
              <a:t>Gap score= </a:t>
            </a:r>
            <a:r>
              <a:rPr lang="en-US" sz="1200" b="1" dirty="0">
                <a:latin typeface="Garamond" panose="02020404030301010803" pitchFamily="18" charset="0"/>
              </a:rPr>
              <a:t>G+(n+1)L</a:t>
            </a:r>
            <a:r>
              <a:rPr lang="en-US" sz="1200" dirty="0">
                <a:latin typeface="Garamond" panose="02020404030301010803" pitchFamily="18" charset="0"/>
              </a:rPr>
              <a:t> </a:t>
            </a:r>
          </a:p>
          <a:p>
            <a:endParaRPr lang="en-US" dirty="0"/>
          </a:p>
        </p:txBody>
      </p:sp>
      <p:sp>
        <p:nvSpPr>
          <p:cNvPr id="4" name="Slide Number Placeholder 3"/>
          <p:cNvSpPr>
            <a:spLocks noGrp="1"/>
          </p:cNvSpPr>
          <p:nvPr>
            <p:ph type="sldNum" sz="quarter" idx="5"/>
          </p:nvPr>
        </p:nvSpPr>
        <p:spPr/>
        <p:txBody>
          <a:bodyPr/>
          <a:lstStyle/>
          <a:p>
            <a:fld id="{51450E68-1DA1-7749-89F8-62C3E1ECFDFE}" type="slidenum">
              <a:rPr lang="en-US" smtClean="0"/>
              <a:pPr/>
              <a:t>13</a:t>
            </a:fld>
            <a:endParaRPr lang="en-US"/>
          </a:p>
        </p:txBody>
      </p:sp>
    </p:spTree>
    <p:extLst>
      <p:ext uri="{BB962C8B-B14F-4D97-AF65-F5344CB8AC3E}">
        <p14:creationId xmlns:p14="http://schemas.microsoft.com/office/powerpoint/2010/main" val="41046888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413472F8-FDAC-0243-A582-E97D116881BE}" type="slidenum">
              <a:rPr lang="en-US" altLang="en-US" smtClean="0"/>
              <a:pPr>
                <a:defRPr/>
              </a:pPr>
              <a:t>14</a:t>
            </a:fld>
            <a:endParaRPr lang="en-US" altLang="en-US"/>
          </a:p>
        </p:txBody>
      </p:sp>
    </p:spTree>
    <p:extLst>
      <p:ext uri="{BB962C8B-B14F-4D97-AF65-F5344CB8AC3E}">
        <p14:creationId xmlns:p14="http://schemas.microsoft.com/office/powerpoint/2010/main" val="4968233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a:t>For a set of aligned residues we assign scores based on matches, mismatches, gap open penalties, and gap extension penalties. These scores add up to the total raw score.</a:t>
            </a:r>
          </a:p>
          <a:p>
            <a:endParaRPr lang="en-US"/>
          </a:p>
        </p:txBody>
      </p:sp>
      <p:sp>
        <p:nvSpPr>
          <p:cNvPr id="4" name="Slide Number Placeholder 3"/>
          <p:cNvSpPr>
            <a:spLocks noGrp="1"/>
          </p:cNvSpPr>
          <p:nvPr>
            <p:ph type="sldNum" sz="quarter" idx="10"/>
          </p:nvPr>
        </p:nvSpPr>
        <p:spPr/>
        <p:txBody>
          <a:bodyPr/>
          <a:lstStyle/>
          <a:p>
            <a:pPr>
              <a:defRPr/>
            </a:pPr>
            <a:fld id="{0123944C-FB33-4A45-9022-422CB2BA8346}" type="slidenum">
              <a:rPr lang="en-US" smtClean="0"/>
              <a:pPr>
                <a:defRPr/>
              </a:pPr>
              <a:t>15</a:t>
            </a:fld>
            <a:endParaRPr lang="en-US"/>
          </a:p>
        </p:txBody>
      </p:sp>
    </p:spTree>
    <p:extLst>
      <p:ext uri="{BB962C8B-B14F-4D97-AF65-F5344CB8AC3E}">
        <p14:creationId xmlns:p14="http://schemas.microsoft.com/office/powerpoint/2010/main" val="11166543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413472F8-FDAC-0243-A582-E97D116881BE}" type="slidenum">
              <a:rPr lang="en-US" altLang="en-US" smtClean="0"/>
              <a:pPr>
                <a:defRPr/>
              </a:pPr>
              <a:t>16</a:t>
            </a:fld>
            <a:endParaRPr lang="en-US" altLang="en-US"/>
          </a:p>
        </p:txBody>
      </p:sp>
    </p:spTree>
    <p:extLst>
      <p:ext uri="{BB962C8B-B14F-4D97-AF65-F5344CB8AC3E}">
        <p14:creationId xmlns:p14="http://schemas.microsoft.com/office/powerpoint/2010/main" val="1200096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413472F8-FDAC-0243-A582-E97D116881BE}" type="slidenum">
              <a:rPr lang="en-US" altLang="en-US" smtClean="0"/>
              <a:pPr>
                <a:defRPr/>
              </a:pPr>
              <a:t>17</a:t>
            </a:fld>
            <a:endParaRPr lang="en-US" altLang="en-US"/>
          </a:p>
        </p:txBody>
      </p:sp>
    </p:spTree>
    <p:extLst>
      <p:ext uri="{BB962C8B-B14F-4D97-AF65-F5344CB8AC3E}">
        <p14:creationId xmlns:p14="http://schemas.microsoft.com/office/powerpoint/2010/main" val="21439891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413472F8-FDAC-0243-A582-E97D116881BE}" type="slidenum">
              <a:rPr lang="en-US" altLang="en-US" smtClean="0"/>
              <a:pPr>
                <a:defRPr/>
              </a:pPr>
              <a:t>18</a:t>
            </a:fld>
            <a:endParaRPr lang="en-US" altLang="en-US"/>
          </a:p>
        </p:txBody>
      </p:sp>
    </p:spTree>
    <p:extLst>
      <p:ext uri="{BB962C8B-B14F-4D97-AF65-F5344CB8AC3E}">
        <p14:creationId xmlns:p14="http://schemas.microsoft.com/office/powerpoint/2010/main" val="17774875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413472F8-FDAC-0243-A582-E97D116881BE}" type="slidenum">
              <a:rPr lang="en-US" altLang="en-US" smtClean="0"/>
              <a:pPr>
                <a:defRPr/>
              </a:pPr>
              <a:t>19</a:t>
            </a:fld>
            <a:endParaRPr lang="en-US" altLang="en-US"/>
          </a:p>
        </p:txBody>
      </p:sp>
    </p:spTree>
    <p:extLst>
      <p:ext uri="{BB962C8B-B14F-4D97-AF65-F5344CB8AC3E}">
        <p14:creationId xmlns:p14="http://schemas.microsoft.com/office/powerpoint/2010/main" val="3459184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4DB3C5-FF36-4B22-9B7C-9BBA525604C9}" type="slidenum">
              <a:rPr lang="en-US" smtClean="0"/>
              <a:t>2</a:t>
            </a:fld>
            <a:endParaRPr lang="en-US"/>
          </a:p>
        </p:txBody>
      </p:sp>
    </p:spTree>
    <p:extLst>
      <p:ext uri="{BB962C8B-B14F-4D97-AF65-F5344CB8AC3E}">
        <p14:creationId xmlns:p14="http://schemas.microsoft.com/office/powerpoint/2010/main" val="25691072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bg1"/>
                </a:solidFill>
                <a:latin typeface="Arial" charset="0"/>
              </a:rPr>
              <a:t>It is an example of a dynamic programming algorithm:</a:t>
            </a:r>
            <a:r>
              <a:rPr lang="en-US" baseline="0" dirty="0">
                <a:solidFill>
                  <a:schemeClr val="bg1"/>
                </a:solidFill>
                <a:latin typeface="Arial" charset="0"/>
              </a:rPr>
              <a:t> </a:t>
            </a:r>
            <a:r>
              <a:rPr lang="en-US" dirty="0">
                <a:solidFill>
                  <a:schemeClr val="bg1"/>
                </a:solidFill>
                <a:latin typeface="Arial" charset="0"/>
              </a:rPr>
              <a:t>an optimal path (alignment) is identified by</a:t>
            </a:r>
            <a:r>
              <a:rPr lang="en-US" baseline="0" dirty="0">
                <a:solidFill>
                  <a:schemeClr val="bg1"/>
                </a:solidFill>
                <a:latin typeface="Arial" charset="0"/>
              </a:rPr>
              <a:t> </a:t>
            </a:r>
            <a:r>
              <a:rPr lang="en-US" dirty="0">
                <a:solidFill>
                  <a:schemeClr val="bg1"/>
                </a:solidFill>
                <a:latin typeface="Arial" charset="0"/>
              </a:rPr>
              <a:t>incrementally extending optimal </a:t>
            </a:r>
            <a:r>
              <a:rPr lang="en-US" dirty="0" err="1">
                <a:solidFill>
                  <a:schemeClr val="bg1"/>
                </a:solidFill>
                <a:latin typeface="Arial" charset="0"/>
              </a:rPr>
              <a:t>subpaths</a:t>
            </a:r>
            <a:r>
              <a:rPr lang="en-US" dirty="0">
                <a:solidFill>
                  <a:schemeClr val="bg1"/>
                </a:solidFill>
                <a:latin typeface="Arial" charset="0"/>
              </a:rPr>
              <a:t>.</a:t>
            </a:r>
            <a:r>
              <a:rPr lang="en-US" baseline="0" dirty="0">
                <a:solidFill>
                  <a:schemeClr val="bg1"/>
                </a:solidFill>
                <a:latin typeface="Arial" charset="0"/>
              </a:rPr>
              <a:t> </a:t>
            </a:r>
            <a:r>
              <a:rPr lang="en-US" dirty="0">
                <a:solidFill>
                  <a:schemeClr val="bg1"/>
                </a:solidFill>
                <a:latin typeface="Arial" charset="0"/>
              </a:rPr>
              <a:t>Thus, a series of decisions is made at each step of the</a:t>
            </a:r>
            <a:r>
              <a:rPr lang="en-US" baseline="0" dirty="0">
                <a:solidFill>
                  <a:schemeClr val="bg1"/>
                </a:solidFill>
                <a:latin typeface="Arial" charset="0"/>
              </a:rPr>
              <a:t> </a:t>
            </a:r>
            <a:r>
              <a:rPr lang="en-US" dirty="0">
                <a:solidFill>
                  <a:schemeClr val="bg1"/>
                </a:solidFill>
                <a:latin typeface="Arial" charset="0"/>
              </a:rPr>
              <a:t>alignment to find the pair of residues with the best score.</a:t>
            </a:r>
          </a:p>
          <a:p>
            <a:endParaRPr lang="en-US" dirty="0"/>
          </a:p>
        </p:txBody>
      </p:sp>
      <p:sp>
        <p:nvSpPr>
          <p:cNvPr id="4" name="Slide Number Placeholder 3"/>
          <p:cNvSpPr>
            <a:spLocks noGrp="1"/>
          </p:cNvSpPr>
          <p:nvPr>
            <p:ph type="sldNum" sz="quarter" idx="10"/>
          </p:nvPr>
        </p:nvSpPr>
        <p:spPr/>
        <p:txBody>
          <a:bodyPr/>
          <a:lstStyle/>
          <a:p>
            <a:pPr>
              <a:defRPr/>
            </a:pPr>
            <a:fld id="{0123944C-FB33-4A45-9022-422CB2BA8346}" type="slidenum">
              <a:rPr lang="en-US" smtClean="0"/>
              <a:pPr>
                <a:defRPr/>
              </a:pPr>
              <a:t>20</a:t>
            </a:fld>
            <a:endParaRPr lang="en-US"/>
          </a:p>
        </p:txBody>
      </p:sp>
    </p:spTree>
    <p:extLst>
      <p:ext uri="{BB962C8B-B14F-4D97-AF65-F5344CB8AC3E}">
        <p14:creationId xmlns:p14="http://schemas.microsoft.com/office/powerpoint/2010/main" val="26662242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txBox="1">
            <a:spLocks noGrp="1" noChangeArrowheads="1"/>
          </p:cNvSpPr>
          <p:nvPr/>
        </p:nvSpPr>
        <p:spPr bwMode="auto">
          <a:xfrm>
            <a:off x="3884613" y="8684721"/>
            <a:ext cx="2971800" cy="4577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9893" tIns="44946" rIns="89893" bIns="44946" anchor="b"/>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r"/>
            <a:fld id="{2D09B4BF-6EA4-4446-9A39-9D70B5206C1E}" type="slidenum">
              <a:rPr lang="en-US" sz="1100"/>
              <a:pPr algn="r"/>
              <a:t>21</a:t>
            </a:fld>
            <a:endParaRPr lang="en-US" sz="1100"/>
          </a:p>
        </p:txBody>
      </p:sp>
      <p:sp>
        <p:nvSpPr>
          <p:cNvPr id="201731" name="Rectangle 2"/>
          <p:cNvSpPr>
            <a:spLocks noGrp="1" noRot="1" noChangeAspect="1" noChangeArrowheads="1" noTextEdit="1"/>
          </p:cNvSpPr>
          <p:nvPr>
            <p:ph type="sldImg"/>
          </p:nvPr>
        </p:nvSpPr>
        <p:spPr>
          <a:ln/>
        </p:spPr>
      </p:sp>
      <p:sp>
        <p:nvSpPr>
          <p:cNvPr id="20173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8516587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 at the beginning of two sequences and add gaps until the end of one is reached</a:t>
            </a:r>
          </a:p>
          <a:p>
            <a:r>
              <a:rPr lang="en-US" b="1" dirty="0"/>
              <a:t>Global alignment may miss a small region of biological importance</a:t>
            </a:r>
          </a:p>
        </p:txBody>
      </p:sp>
      <p:sp>
        <p:nvSpPr>
          <p:cNvPr id="4" name="Slide Number Placeholder 3"/>
          <p:cNvSpPr>
            <a:spLocks noGrp="1"/>
          </p:cNvSpPr>
          <p:nvPr>
            <p:ph type="sldNum" sz="quarter" idx="10"/>
          </p:nvPr>
        </p:nvSpPr>
        <p:spPr/>
        <p:txBody>
          <a:bodyPr/>
          <a:lstStyle/>
          <a:p>
            <a:pPr>
              <a:defRPr/>
            </a:pPr>
            <a:fld id="{0123944C-FB33-4A45-9022-422CB2BA8346}" type="slidenum">
              <a:rPr lang="en-US" smtClean="0"/>
              <a:pPr>
                <a:defRPr/>
              </a:pPr>
              <a:t>22</a:t>
            </a:fld>
            <a:endParaRPr lang="en-US"/>
          </a:p>
        </p:txBody>
      </p:sp>
    </p:spTree>
    <p:extLst>
      <p:ext uri="{BB962C8B-B14F-4D97-AF65-F5344CB8AC3E}">
        <p14:creationId xmlns:p14="http://schemas.microsoft.com/office/powerpoint/2010/main" val="30690667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413472F8-FDAC-0243-A582-E97D116881BE}" type="slidenum">
              <a:rPr lang="en-US" altLang="en-US" smtClean="0"/>
              <a:pPr>
                <a:defRPr/>
              </a:pPr>
              <a:t>23</a:t>
            </a:fld>
            <a:endParaRPr lang="en-US" altLang="en-US"/>
          </a:p>
        </p:txBody>
      </p:sp>
    </p:spTree>
    <p:extLst>
      <p:ext uri="{BB962C8B-B14F-4D97-AF65-F5344CB8AC3E}">
        <p14:creationId xmlns:p14="http://schemas.microsoft.com/office/powerpoint/2010/main" val="12360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413472F8-FDAC-0243-A582-E97D116881BE}" type="slidenum">
              <a:rPr lang="en-US" altLang="en-US" smtClean="0"/>
              <a:pPr>
                <a:defRPr/>
              </a:pPr>
              <a:t>24</a:t>
            </a:fld>
            <a:endParaRPr lang="en-US" altLang="en-US"/>
          </a:p>
        </p:txBody>
      </p:sp>
    </p:spTree>
    <p:extLst>
      <p:ext uri="{BB962C8B-B14F-4D97-AF65-F5344CB8AC3E}">
        <p14:creationId xmlns:p14="http://schemas.microsoft.com/office/powerpoint/2010/main" val="5717298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413472F8-FDAC-0243-A582-E97D116881BE}" type="slidenum">
              <a:rPr lang="en-US" altLang="en-US" smtClean="0"/>
              <a:pPr>
                <a:defRPr/>
              </a:pPr>
              <a:t>25</a:t>
            </a:fld>
            <a:endParaRPr lang="en-US" altLang="en-US"/>
          </a:p>
        </p:txBody>
      </p:sp>
    </p:spTree>
    <p:extLst>
      <p:ext uri="{BB962C8B-B14F-4D97-AF65-F5344CB8AC3E}">
        <p14:creationId xmlns:p14="http://schemas.microsoft.com/office/powerpoint/2010/main" val="40533552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txBox="1">
            <a:spLocks noGrp="1" noChangeArrowheads="1"/>
          </p:cNvSpPr>
          <p:nvPr/>
        </p:nvSpPr>
        <p:spPr bwMode="auto">
          <a:xfrm>
            <a:off x="3884613" y="8945567"/>
            <a:ext cx="2971800" cy="4714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4" tIns="45712" rIns="91424" bIns="45712" anchor="b"/>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r"/>
            <a:fld id="{8D5DEAB5-F994-4941-9E6B-B200428AD734}" type="slidenum">
              <a:rPr lang="en-US" sz="1200"/>
              <a:pPr algn="r"/>
              <a:t>26</a:t>
            </a:fld>
            <a:endParaRPr lang="en-US" sz="1200"/>
          </a:p>
        </p:txBody>
      </p:sp>
      <p:sp>
        <p:nvSpPr>
          <p:cNvPr id="208899" name="Rectangle 2"/>
          <p:cNvSpPr>
            <a:spLocks noGrp="1" noRot="1" noChangeAspect="1" noChangeArrowheads="1" noTextEdit="1"/>
          </p:cNvSpPr>
          <p:nvPr>
            <p:ph type="sldImg"/>
          </p:nvPr>
        </p:nvSpPr>
        <p:spPr>
          <a:ln/>
        </p:spPr>
      </p:sp>
      <p:sp>
        <p:nvSpPr>
          <p:cNvPr id="20890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3054169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txBox="1">
            <a:spLocks noGrp="1" noChangeArrowheads="1"/>
          </p:cNvSpPr>
          <p:nvPr/>
        </p:nvSpPr>
        <p:spPr bwMode="auto">
          <a:xfrm>
            <a:off x="3884613" y="8945567"/>
            <a:ext cx="2971800" cy="4714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4" tIns="45712" rIns="91424" bIns="45712" anchor="b"/>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r"/>
            <a:fld id="{5F05000A-1816-4BD3-808B-2E0E2503D3C4}" type="slidenum">
              <a:rPr lang="en-US" sz="1200"/>
              <a:pPr algn="r"/>
              <a:t>27</a:t>
            </a:fld>
            <a:endParaRPr lang="en-US" sz="1200"/>
          </a:p>
        </p:txBody>
      </p:sp>
      <p:sp>
        <p:nvSpPr>
          <p:cNvPr id="209923" name="Rectangle 2"/>
          <p:cNvSpPr>
            <a:spLocks noGrp="1" noRot="1" noChangeAspect="1" noChangeArrowheads="1" noTextEdit="1"/>
          </p:cNvSpPr>
          <p:nvPr>
            <p:ph type="sldImg"/>
          </p:nvPr>
        </p:nvSpPr>
        <p:spPr>
          <a:ln/>
        </p:spPr>
      </p:sp>
      <p:sp>
        <p:nvSpPr>
          <p:cNvPr id="20992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6150094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txBox="1">
            <a:spLocks noGrp="1" noChangeArrowheads="1"/>
          </p:cNvSpPr>
          <p:nvPr/>
        </p:nvSpPr>
        <p:spPr bwMode="auto">
          <a:xfrm>
            <a:off x="3884613" y="8945567"/>
            <a:ext cx="2971800" cy="4714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4" tIns="45712" rIns="91424" bIns="45712" anchor="b"/>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r"/>
            <a:fld id="{08ED912C-1D81-4591-BEF6-7C586B689C9B}" type="slidenum">
              <a:rPr lang="en-US" sz="1200"/>
              <a:pPr algn="r"/>
              <a:t>28</a:t>
            </a:fld>
            <a:endParaRPr lang="en-US" sz="1200"/>
          </a:p>
        </p:txBody>
      </p:sp>
      <p:sp>
        <p:nvSpPr>
          <p:cNvPr id="210947" name="Rectangle 2"/>
          <p:cNvSpPr>
            <a:spLocks noGrp="1" noRot="1" noChangeAspect="1" noChangeArrowheads="1" noTextEdit="1"/>
          </p:cNvSpPr>
          <p:nvPr>
            <p:ph type="sldImg"/>
          </p:nvPr>
        </p:nvSpPr>
        <p:spPr>
          <a:ln/>
        </p:spPr>
      </p:sp>
      <p:sp>
        <p:nvSpPr>
          <p:cNvPr id="21094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5083187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txBox="1">
            <a:spLocks noGrp="1" noChangeArrowheads="1"/>
          </p:cNvSpPr>
          <p:nvPr/>
        </p:nvSpPr>
        <p:spPr bwMode="auto">
          <a:xfrm>
            <a:off x="3884613" y="8945567"/>
            <a:ext cx="2971800" cy="4714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4" tIns="45712" rIns="91424" bIns="45712" anchor="b"/>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r"/>
            <a:fld id="{E59A7A29-444A-491A-BDC9-D8D64CFF330D}" type="slidenum">
              <a:rPr lang="en-US" sz="1200"/>
              <a:pPr algn="r"/>
              <a:t>29</a:t>
            </a:fld>
            <a:endParaRPr lang="en-US" sz="1200"/>
          </a:p>
        </p:txBody>
      </p:sp>
      <p:sp>
        <p:nvSpPr>
          <p:cNvPr id="211971" name="Rectangle 2"/>
          <p:cNvSpPr>
            <a:spLocks noGrp="1" noRot="1" noChangeAspect="1" noChangeArrowheads="1" noTextEdit="1"/>
          </p:cNvSpPr>
          <p:nvPr>
            <p:ph type="sldImg"/>
          </p:nvPr>
        </p:nvSpPr>
        <p:spPr>
          <a:ln/>
        </p:spPr>
      </p:sp>
      <p:sp>
        <p:nvSpPr>
          <p:cNvPr id="21197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4165544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413472F8-FDAC-0243-A582-E97D116881BE}" type="slidenum">
              <a:rPr lang="en-US" altLang="en-US" smtClean="0"/>
              <a:pPr>
                <a:defRPr/>
              </a:pPr>
              <a:t>3</a:t>
            </a:fld>
            <a:endParaRPr lang="en-US" altLang="en-US"/>
          </a:p>
        </p:txBody>
      </p:sp>
    </p:spTree>
    <p:extLst>
      <p:ext uri="{BB962C8B-B14F-4D97-AF65-F5344CB8AC3E}">
        <p14:creationId xmlns:p14="http://schemas.microsoft.com/office/powerpoint/2010/main" val="28316263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p:cNvSpPr txBox="1">
            <a:spLocks noGrp="1" noChangeArrowheads="1"/>
          </p:cNvSpPr>
          <p:nvPr/>
        </p:nvSpPr>
        <p:spPr bwMode="auto">
          <a:xfrm>
            <a:off x="3884613" y="8945567"/>
            <a:ext cx="2971800" cy="4714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4" tIns="45712" rIns="91424" bIns="45712" anchor="b"/>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r"/>
            <a:fld id="{B50DDE1D-3380-48FF-AB66-4D49BF4A1855}" type="slidenum">
              <a:rPr lang="en-US" sz="1200"/>
              <a:pPr algn="r"/>
              <a:t>30</a:t>
            </a:fld>
            <a:endParaRPr lang="en-US" sz="1200"/>
          </a:p>
        </p:txBody>
      </p:sp>
      <p:sp>
        <p:nvSpPr>
          <p:cNvPr id="212995" name="Rectangle 2"/>
          <p:cNvSpPr>
            <a:spLocks noGrp="1" noRot="1" noChangeAspect="1" noChangeArrowheads="1" noTextEdit="1"/>
          </p:cNvSpPr>
          <p:nvPr>
            <p:ph type="sldImg"/>
          </p:nvPr>
        </p:nvSpPr>
        <p:spPr>
          <a:ln/>
        </p:spPr>
      </p:sp>
      <p:sp>
        <p:nvSpPr>
          <p:cNvPr id="21299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5165431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txBox="1">
            <a:spLocks noGrp="1" noChangeArrowheads="1"/>
          </p:cNvSpPr>
          <p:nvPr/>
        </p:nvSpPr>
        <p:spPr bwMode="auto">
          <a:xfrm>
            <a:off x="3884613" y="8945567"/>
            <a:ext cx="2971800" cy="4714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4" tIns="45712" rIns="91424" bIns="45712" anchor="b"/>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r"/>
            <a:fld id="{BA8CA500-53EA-4DD6-8508-7D30B4614E9A}" type="slidenum">
              <a:rPr lang="en-US" sz="1200"/>
              <a:pPr algn="r"/>
              <a:t>31</a:t>
            </a:fld>
            <a:endParaRPr lang="en-US" sz="1200"/>
          </a:p>
        </p:txBody>
      </p:sp>
      <p:sp>
        <p:nvSpPr>
          <p:cNvPr id="214019" name="Rectangle 2"/>
          <p:cNvSpPr>
            <a:spLocks noGrp="1" noRot="1" noChangeAspect="1" noChangeArrowheads="1" noTextEdit="1"/>
          </p:cNvSpPr>
          <p:nvPr>
            <p:ph type="sldImg"/>
          </p:nvPr>
        </p:nvSpPr>
        <p:spPr>
          <a:ln/>
        </p:spPr>
      </p:sp>
      <p:sp>
        <p:nvSpPr>
          <p:cNvPr id="21402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6495258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a:solidFill>
                  <a:schemeClr val="tx1"/>
                </a:solidFill>
              </a:rPr>
              <a:t>We need the values and a </a:t>
            </a:r>
            <a:r>
              <a:rPr lang="en-US" sz="1200" dirty="0" err="1">
                <a:solidFill>
                  <a:schemeClr val="tx1"/>
                </a:solidFill>
              </a:rPr>
              <a:t>traceback</a:t>
            </a:r>
            <a:r>
              <a:rPr lang="en-US" sz="1200" dirty="0">
                <a:solidFill>
                  <a:schemeClr val="tx1"/>
                </a:solidFill>
              </a:rPr>
              <a:t> matrix to know which cell generated the current one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a:t>Equivalent representation, showing the </a:t>
            </a:r>
            <a:r>
              <a:rPr lang="en-US" sz="1200" dirty="0" err="1"/>
              <a:t>traceback</a:t>
            </a:r>
            <a:r>
              <a:rPr lang="en-US" sz="1200" dirty="0"/>
              <a:t> procedure: begin at the lower right cell and proceed back to the start.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dirty="0">
              <a:solidFill>
                <a:schemeClr val="tx1"/>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dirty="0"/>
          </a:p>
          <a:p>
            <a:endParaRPr lang="en-US" dirty="0"/>
          </a:p>
        </p:txBody>
      </p:sp>
      <p:sp>
        <p:nvSpPr>
          <p:cNvPr id="4" name="Slide Number Placeholder 3"/>
          <p:cNvSpPr>
            <a:spLocks noGrp="1"/>
          </p:cNvSpPr>
          <p:nvPr>
            <p:ph type="sldNum" sz="quarter" idx="10"/>
          </p:nvPr>
        </p:nvSpPr>
        <p:spPr/>
        <p:txBody>
          <a:bodyPr/>
          <a:lstStyle/>
          <a:p>
            <a:pPr>
              <a:defRPr/>
            </a:pPr>
            <a:fld id="{0123944C-FB33-4A45-9022-422CB2BA8346}" type="slidenum">
              <a:rPr lang="en-US" smtClean="0"/>
              <a:pPr>
                <a:defRPr/>
              </a:pPr>
              <a:t>32</a:t>
            </a:fld>
            <a:endParaRPr lang="en-US"/>
          </a:p>
        </p:txBody>
      </p:sp>
    </p:spTree>
    <p:extLst>
      <p:ext uri="{BB962C8B-B14F-4D97-AF65-F5344CB8AC3E}">
        <p14:creationId xmlns:p14="http://schemas.microsoft.com/office/powerpoint/2010/main" val="42786211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413472F8-FDAC-0243-A582-E97D116881BE}" type="slidenum">
              <a:rPr lang="en-US" altLang="en-US" smtClean="0"/>
              <a:pPr>
                <a:defRPr/>
              </a:pPr>
              <a:t>33</a:t>
            </a:fld>
            <a:endParaRPr lang="en-US" altLang="en-US"/>
          </a:p>
        </p:txBody>
      </p:sp>
    </p:spTree>
    <p:extLst>
      <p:ext uri="{BB962C8B-B14F-4D97-AF65-F5344CB8AC3E}">
        <p14:creationId xmlns:p14="http://schemas.microsoft.com/office/powerpoint/2010/main" val="107177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1450E68-1DA1-7749-89F8-62C3E1ECFDFE}" type="slidenum">
              <a:rPr lang="en-US" smtClean="0"/>
              <a:pPr/>
              <a:t>4</a:t>
            </a:fld>
            <a:endParaRPr lang="en-US"/>
          </a:p>
        </p:txBody>
      </p:sp>
    </p:spTree>
    <p:extLst>
      <p:ext uri="{BB962C8B-B14F-4D97-AF65-F5344CB8AC3E}">
        <p14:creationId xmlns:p14="http://schemas.microsoft.com/office/powerpoint/2010/main" val="6571579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cs typeface="ＭＳ Ｐゴシック" charset="0"/>
              </a:defRPr>
            </a:lvl2pPr>
            <a:lvl3pPr marL="1143000" indent="-228600">
              <a:defRPr sz="2400" b="1">
                <a:solidFill>
                  <a:schemeClr val="tx1"/>
                </a:solidFill>
                <a:latin typeface="Times" charset="0"/>
                <a:ea typeface="ＭＳ Ｐゴシック" charset="0"/>
                <a:cs typeface="ＭＳ Ｐゴシック" charset="0"/>
              </a:defRPr>
            </a:lvl3pPr>
            <a:lvl4pPr marL="1600200" indent="-228600">
              <a:defRPr sz="2400" b="1">
                <a:solidFill>
                  <a:schemeClr val="tx1"/>
                </a:solidFill>
                <a:latin typeface="Times" charset="0"/>
                <a:ea typeface="ＭＳ Ｐゴシック" charset="0"/>
                <a:cs typeface="ＭＳ Ｐゴシック" charset="0"/>
              </a:defRPr>
            </a:lvl4pPr>
            <a:lvl5pPr marL="2057400" indent="-228600">
              <a:defRPr sz="2400" b="1">
                <a:solidFill>
                  <a:schemeClr val="tx1"/>
                </a:solidFill>
                <a:latin typeface="Times" charset="0"/>
                <a:ea typeface="ＭＳ Ｐゴシック" charset="0"/>
                <a:cs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9pPr>
          </a:lstStyle>
          <a:p>
            <a:fld id="{9148A38A-B184-0341-BDEB-CE893D63E018}" type="slidenum">
              <a:rPr lang="en-US" sz="1200" b="0">
                <a:solidFill>
                  <a:srgbClr val="000000"/>
                </a:solidFill>
              </a:rPr>
              <a:pPr/>
              <a:t>5</a:t>
            </a:fld>
            <a:endParaRPr lang="en-US" sz="1200" b="0">
              <a:solidFill>
                <a:srgbClr val="000000"/>
              </a:solidFill>
            </a:endParaRPr>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dirty="0">
                <a:latin typeface="Times New Roman"/>
                <a:cs typeface="Times New Roman"/>
              </a:rPr>
              <a:t>Figure 5.14 </a:t>
            </a:r>
            <a:r>
              <a:rPr lang="en-US" dirty="0">
                <a:solidFill>
                  <a:srgbClr val="000000"/>
                </a:solidFill>
                <a:latin typeface="Times New Roman"/>
                <a:ea typeface="Arial"/>
                <a:cs typeface="Times New Roman"/>
              </a:rPr>
              <a:t>The 20 amino acids of proteins</a:t>
            </a:r>
            <a:endParaRPr lang="en-US" dirty="0">
              <a:latin typeface="Times New Roman"/>
              <a:cs typeface="Times New Roman"/>
            </a:endParaRPr>
          </a:p>
        </p:txBody>
      </p:sp>
    </p:spTree>
    <p:extLst>
      <p:ext uri="{BB962C8B-B14F-4D97-AF65-F5344CB8AC3E}">
        <p14:creationId xmlns:p14="http://schemas.microsoft.com/office/powerpoint/2010/main" val="2813353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123944C-FB33-4A45-9022-422CB2BA8346}" type="slidenum">
              <a:rPr lang="en-US" smtClean="0"/>
              <a:pPr>
                <a:defRPr/>
              </a:pPr>
              <a:t>6</a:t>
            </a:fld>
            <a:endParaRPr lang="en-US"/>
          </a:p>
        </p:txBody>
      </p:sp>
    </p:spTree>
    <p:extLst>
      <p:ext uri="{BB962C8B-B14F-4D97-AF65-F5344CB8AC3E}">
        <p14:creationId xmlns:p14="http://schemas.microsoft.com/office/powerpoint/2010/main" val="40108665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817" indent="-285698">
              <a:defRPr sz="2400">
                <a:solidFill>
                  <a:schemeClr val="tx1"/>
                </a:solidFill>
                <a:latin typeface="Times" charset="0"/>
              </a:defRPr>
            </a:lvl2pPr>
            <a:lvl3pPr marL="1142796" indent="-228559">
              <a:defRPr sz="2400">
                <a:solidFill>
                  <a:schemeClr val="tx1"/>
                </a:solidFill>
                <a:latin typeface="Times" charset="0"/>
              </a:defRPr>
            </a:lvl3pPr>
            <a:lvl4pPr marL="1599914" indent="-228559">
              <a:defRPr sz="2400">
                <a:solidFill>
                  <a:schemeClr val="tx1"/>
                </a:solidFill>
                <a:latin typeface="Times" charset="0"/>
              </a:defRPr>
            </a:lvl4pPr>
            <a:lvl5pPr marL="2057032" indent="-228559">
              <a:defRPr sz="2400">
                <a:solidFill>
                  <a:schemeClr val="tx1"/>
                </a:solidFill>
                <a:latin typeface="Times" charset="0"/>
              </a:defRPr>
            </a:lvl5pPr>
            <a:lvl6pPr marL="2514150" indent="-228559" eaLnBrk="0" fontAlgn="base" hangingPunct="0">
              <a:spcBef>
                <a:spcPct val="0"/>
              </a:spcBef>
              <a:spcAft>
                <a:spcPct val="0"/>
              </a:spcAft>
              <a:defRPr sz="2400">
                <a:solidFill>
                  <a:schemeClr val="tx1"/>
                </a:solidFill>
                <a:latin typeface="Times" charset="0"/>
              </a:defRPr>
            </a:lvl6pPr>
            <a:lvl7pPr marL="2971268" indent="-228559" eaLnBrk="0" fontAlgn="base" hangingPunct="0">
              <a:spcBef>
                <a:spcPct val="0"/>
              </a:spcBef>
              <a:spcAft>
                <a:spcPct val="0"/>
              </a:spcAft>
              <a:defRPr sz="2400">
                <a:solidFill>
                  <a:schemeClr val="tx1"/>
                </a:solidFill>
                <a:latin typeface="Times" charset="0"/>
              </a:defRPr>
            </a:lvl7pPr>
            <a:lvl8pPr marL="3428387" indent="-228559" eaLnBrk="0" fontAlgn="base" hangingPunct="0">
              <a:spcBef>
                <a:spcPct val="0"/>
              </a:spcBef>
              <a:spcAft>
                <a:spcPct val="0"/>
              </a:spcAft>
              <a:defRPr sz="2400">
                <a:solidFill>
                  <a:schemeClr val="tx1"/>
                </a:solidFill>
                <a:latin typeface="Times" charset="0"/>
              </a:defRPr>
            </a:lvl8pPr>
            <a:lvl9pPr marL="3885505" indent="-228559" eaLnBrk="0" fontAlgn="base" hangingPunct="0">
              <a:spcBef>
                <a:spcPct val="0"/>
              </a:spcBef>
              <a:spcAft>
                <a:spcPct val="0"/>
              </a:spcAft>
              <a:defRPr sz="2400">
                <a:solidFill>
                  <a:schemeClr val="tx1"/>
                </a:solidFill>
                <a:latin typeface="Times" charset="0"/>
              </a:defRPr>
            </a:lvl9pPr>
          </a:lstStyle>
          <a:p>
            <a:fld id="{DCA2EB6A-5AE5-42E6-AF16-7772DF31E222}" type="slidenum">
              <a:rPr lang="en-US" sz="1200"/>
              <a:pPr/>
              <a:t>7</a:t>
            </a:fld>
            <a:endParaRPr lang="en-US" sz="1200"/>
          </a:p>
        </p:txBody>
      </p:sp>
      <p:sp>
        <p:nvSpPr>
          <p:cNvPr id="178179" name="Rectangle 2"/>
          <p:cNvSpPr>
            <a:spLocks noGrp="1" noRot="1" noChangeAspect="1" noChangeArrowheads="1" noTextEdit="1"/>
          </p:cNvSpPr>
          <p:nvPr>
            <p:ph type="sldImg"/>
          </p:nvPr>
        </p:nvSpPr>
        <p:spPr>
          <a:ln/>
        </p:spPr>
      </p:sp>
      <p:sp>
        <p:nvSpPr>
          <p:cNvPr id="17818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t>More complex: similarity</a:t>
            </a:r>
            <a:r>
              <a:rPr lang="en-US" baseline="0"/>
              <a:t> of physic-chemical properties plus the likelihood of mutation at a particular position in homologous proteins.</a:t>
            </a:r>
            <a:endParaRPr lang="en-US"/>
          </a:p>
          <a:p>
            <a:endParaRPr lang="en-US"/>
          </a:p>
        </p:txBody>
      </p:sp>
    </p:spTree>
    <p:extLst>
      <p:ext uri="{BB962C8B-B14F-4D97-AF65-F5344CB8AC3E}">
        <p14:creationId xmlns:p14="http://schemas.microsoft.com/office/powerpoint/2010/main" val="17134130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413472F8-FDAC-0243-A582-E97D116881BE}" type="slidenum">
              <a:rPr lang="en-US" altLang="en-US" smtClean="0"/>
              <a:pPr>
                <a:defRPr/>
              </a:pPr>
              <a:t>8</a:t>
            </a:fld>
            <a:endParaRPr lang="en-US" altLang="en-US"/>
          </a:p>
        </p:txBody>
      </p:sp>
    </p:spTree>
    <p:extLst>
      <p:ext uri="{BB962C8B-B14F-4D97-AF65-F5344CB8AC3E}">
        <p14:creationId xmlns:p14="http://schemas.microsoft.com/office/powerpoint/2010/main" val="20782609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817" indent="-285698">
              <a:defRPr sz="2400">
                <a:solidFill>
                  <a:schemeClr val="tx1"/>
                </a:solidFill>
                <a:latin typeface="Times" charset="0"/>
              </a:defRPr>
            </a:lvl2pPr>
            <a:lvl3pPr marL="1142796" indent="-228559">
              <a:defRPr sz="2400">
                <a:solidFill>
                  <a:schemeClr val="tx1"/>
                </a:solidFill>
                <a:latin typeface="Times" charset="0"/>
              </a:defRPr>
            </a:lvl3pPr>
            <a:lvl4pPr marL="1599914" indent="-228559">
              <a:defRPr sz="2400">
                <a:solidFill>
                  <a:schemeClr val="tx1"/>
                </a:solidFill>
                <a:latin typeface="Times" charset="0"/>
              </a:defRPr>
            </a:lvl4pPr>
            <a:lvl5pPr marL="2057032" indent="-228559">
              <a:defRPr sz="2400">
                <a:solidFill>
                  <a:schemeClr val="tx1"/>
                </a:solidFill>
                <a:latin typeface="Times" charset="0"/>
              </a:defRPr>
            </a:lvl5pPr>
            <a:lvl6pPr marL="2514150" indent="-228559" eaLnBrk="0" fontAlgn="base" hangingPunct="0">
              <a:spcBef>
                <a:spcPct val="0"/>
              </a:spcBef>
              <a:spcAft>
                <a:spcPct val="0"/>
              </a:spcAft>
              <a:defRPr sz="2400">
                <a:solidFill>
                  <a:schemeClr val="tx1"/>
                </a:solidFill>
                <a:latin typeface="Times" charset="0"/>
              </a:defRPr>
            </a:lvl6pPr>
            <a:lvl7pPr marL="2971268" indent="-228559" eaLnBrk="0" fontAlgn="base" hangingPunct="0">
              <a:spcBef>
                <a:spcPct val="0"/>
              </a:spcBef>
              <a:spcAft>
                <a:spcPct val="0"/>
              </a:spcAft>
              <a:defRPr sz="2400">
                <a:solidFill>
                  <a:schemeClr val="tx1"/>
                </a:solidFill>
                <a:latin typeface="Times" charset="0"/>
              </a:defRPr>
            </a:lvl7pPr>
            <a:lvl8pPr marL="3428387" indent="-228559" eaLnBrk="0" fontAlgn="base" hangingPunct="0">
              <a:spcBef>
                <a:spcPct val="0"/>
              </a:spcBef>
              <a:spcAft>
                <a:spcPct val="0"/>
              </a:spcAft>
              <a:defRPr sz="2400">
                <a:solidFill>
                  <a:schemeClr val="tx1"/>
                </a:solidFill>
                <a:latin typeface="Times" charset="0"/>
              </a:defRPr>
            </a:lvl8pPr>
            <a:lvl9pPr marL="3885505" indent="-228559" eaLnBrk="0" fontAlgn="base" hangingPunct="0">
              <a:spcBef>
                <a:spcPct val="0"/>
              </a:spcBef>
              <a:spcAft>
                <a:spcPct val="0"/>
              </a:spcAft>
              <a:defRPr sz="2400">
                <a:solidFill>
                  <a:schemeClr val="tx1"/>
                </a:solidFill>
                <a:latin typeface="Times" charset="0"/>
              </a:defRPr>
            </a:lvl9pPr>
          </a:lstStyle>
          <a:p>
            <a:fld id="{615ECD91-C729-471F-ADDA-4291AEE7A548}" type="slidenum">
              <a:rPr lang="en-US" sz="1200"/>
              <a:pPr/>
              <a:t>9</a:t>
            </a:fld>
            <a:endParaRPr lang="en-US" sz="1200"/>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4127376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F33D602-3DF1-AB4E-8142-C80081F44547}"/>
              </a:ext>
            </a:extLst>
          </p:cNvPr>
          <p:cNvCxnSpPr/>
          <p:nvPr/>
        </p:nvCxnSpPr>
        <p:spPr>
          <a:xfrm>
            <a:off x="685800" y="3398838"/>
            <a:ext cx="7848600" cy="158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5" name="Picture 10" descr="art">
            <a:extLst>
              <a:ext uri="{FF2B5EF4-FFF2-40B4-BE49-F238E27FC236}">
                <a16:creationId xmlns:a16="http://schemas.microsoft.com/office/drawing/2014/main" id="{8AE85103-4A7D-514B-8B58-71410F42E4B7}"/>
              </a:ext>
            </a:extLst>
          </p:cNvPr>
          <p:cNvSpPr>
            <a:spLocks noChangeAspect="1" noChangeArrowheads="1"/>
          </p:cNvSpPr>
          <p:nvPr userDrawn="1"/>
        </p:nvSpPr>
        <p:spPr bwMode="auto">
          <a:xfrm>
            <a:off x="0" y="0"/>
            <a:ext cx="9147175"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128"/>
              </a:defRPr>
            </a:lvl1pPr>
            <a:lvl2pPr marL="742950" indent="-285750">
              <a:defRPr kumimoji="1" sz="2400">
                <a:solidFill>
                  <a:schemeClr val="tx1"/>
                </a:solidFill>
                <a:latin typeface="Arial" charset="0"/>
                <a:ea typeface="ＭＳ Ｐゴシック" charset="-128"/>
              </a:defRPr>
            </a:lvl2pPr>
            <a:lvl3pPr marL="1143000" indent="-228600">
              <a:defRPr kumimoji="1" sz="2400">
                <a:solidFill>
                  <a:schemeClr val="tx1"/>
                </a:solidFill>
                <a:latin typeface="Arial" charset="0"/>
                <a:ea typeface="ＭＳ Ｐゴシック" charset="-128"/>
              </a:defRPr>
            </a:lvl3pPr>
            <a:lvl4pPr marL="1600200" indent="-228600">
              <a:defRPr kumimoji="1" sz="2400">
                <a:solidFill>
                  <a:schemeClr val="tx1"/>
                </a:solidFill>
                <a:latin typeface="Arial" charset="0"/>
                <a:ea typeface="ＭＳ Ｐゴシック" charset="-128"/>
              </a:defRPr>
            </a:lvl4pPr>
            <a:lvl5pPr marL="2057400" indent="-228600">
              <a:defRPr kumimoji="1" sz="2400">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sz="2400">
                <a:solidFill>
                  <a:schemeClr val="tx1"/>
                </a:solidFill>
                <a:latin typeface="Arial" charset="0"/>
                <a:ea typeface="ＭＳ Ｐゴシック" charset="-128"/>
              </a:defRPr>
            </a:lvl9pPr>
          </a:lstStyle>
          <a:p>
            <a:pPr algn="ctr">
              <a:defRPr/>
            </a:pPr>
            <a:endParaRPr lang="en-US" altLang="en-US"/>
          </a:p>
        </p:txBody>
      </p:sp>
      <p:sp>
        <p:nvSpPr>
          <p:cNvPr id="6" name="Rectangle 2">
            <a:extLst>
              <a:ext uri="{FF2B5EF4-FFF2-40B4-BE49-F238E27FC236}">
                <a16:creationId xmlns:a16="http://schemas.microsoft.com/office/drawing/2014/main" id="{983AC8B4-9BB4-574A-863E-EEC748BF5EC1}"/>
              </a:ext>
            </a:extLst>
          </p:cNvPr>
          <p:cNvSpPr>
            <a:spLocks noChangeArrowheads="1"/>
          </p:cNvSpPr>
          <p:nvPr userDrawn="1"/>
        </p:nvSpPr>
        <p:spPr bwMode="auto">
          <a:xfrm>
            <a:off x="0" y="0"/>
            <a:ext cx="9140825" cy="6856413"/>
          </a:xfrm>
          <a:prstGeom prst="rect">
            <a:avLst/>
          </a:prstGeom>
          <a:solidFill>
            <a:schemeClr val="bg1">
              <a:alpha val="74901"/>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kumimoji="1" sz="2400">
                <a:solidFill>
                  <a:schemeClr val="tx1"/>
                </a:solidFill>
                <a:latin typeface="Arial" charset="0"/>
                <a:ea typeface="ＭＳ Ｐゴシック" charset="-128"/>
              </a:defRPr>
            </a:lvl1pPr>
            <a:lvl2pPr marL="742950" indent="-285750" algn="ctr">
              <a:defRPr kumimoji="1" sz="2400">
                <a:solidFill>
                  <a:schemeClr val="tx1"/>
                </a:solidFill>
                <a:latin typeface="Arial" charset="0"/>
                <a:ea typeface="ＭＳ Ｐゴシック" charset="-128"/>
              </a:defRPr>
            </a:lvl2pPr>
            <a:lvl3pPr marL="1143000" indent="-228600" algn="ctr">
              <a:defRPr kumimoji="1" sz="2400">
                <a:solidFill>
                  <a:schemeClr val="tx1"/>
                </a:solidFill>
                <a:latin typeface="Arial" charset="0"/>
                <a:ea typeface="ＭＳ Ｐゴシック" charset="-128"/>
              </a:defRPr>
            </a:lvl3pPr>
            <a:lvl4pPr marL="1600200" indent="-228600" algn="ctr">
              <a:defRPr kumimoji="1" sz="2400">
                <a:solidFill>
                  <a:schemeClr val="tx1"/>
                </a:solidFill>
                <a:latin typeface="Arial" charset="0"/>
                <a:ea typeface="ＭＳ Ｐゴシック" charset="-128"/>
              </a:defRPr>
            </a:lvl4pPr>
            <a:lvl5pPr marL="2057400" indent="-228600" algn="ctr">
              <a:defRPr kumimoji="1" sz="2400">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sz="2400">
                <a:solidFill>
                  <a:schemeClr val="tx1"/>
                </a:solidFill>
                <a:latin typeface="Arial" charset="0"/>
                <a:ea typeface="ＭＳ Ｐゴシック" charset="-128"/>
              </a:defRPr>
            </a:lvl9pPr>
          </a:lstStyle>
          <a:p>
            <a:pPr eaLnBrk="1" hangingPunct="1">
              <a:defRPr/>
            </a:pPr>
            <a:endParaRPr kumimoji="0" lang="en-US" altLang="en-US" sz="2700">
              <a:latin typeface="Times New Roman" charset="0"/>
            </a:endParaRPr>
          </a:p>
        </p:txBody>
      </p:sp>
      <p:sp>
        <p:nvSpPr>
          <p:cNvPr id="7" name="Rectangle 3">
            <a:extLst>
              <a:ext uri="{FF2B5EF4-FFF2-40B4-BE49-F238E27FC236}">
                <a16:creationId xmlns:a16="http://schemas.microsoft.com/office/drawing/2014/main" id="{ACC586A2-5519-3B48-BDED-FF91851B5C8B}"/>
              </a:ext>
            </a:extLst>
          </p:cNvPr>
          <p:cNvSpPr>
            <a:spLocks noChangeArrowheads="1"/>
          </p:cNvSpPr>
          <p:nvPr userDrawn="1"/>
        </p:nvSpPr>
        <p:spPr bwMode="auto">
          <a:xfrm>
            <a:off x="0" y="6019800"/>
            <a:ext cx="9144000" cy="533400"/>
          </a:xfrm>
          <a:prstGeom prst="rect">
            <a:avLst/>
          </a:prstGeom>
          <a:solidFill>
            <a:srgbClr val="584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kumimoji="1" sz="2400">
                <a:solidFill>
                  <a:schemeClr val="tx1"/>
                </a:solidFill>
                <a:latin typeface="Arial" charset="0"/>
                <a:ea typeface="ＭＳ Ｐゴシック" charset="-128"/>
              </a:defRPr>
            </a:lvl1pPr>
            <a:lvl2pPr marL="742950" indent="-285750" algn="ctr">
              <a:defRPr kumimoji="1" sz="2400">
                <a:solidFill>
                  <a:schemeClr val="tx1"/>
                </a:solidFill>
                <a:latin typeface="Arial" charset="0"/>
                <a:ea typeface="ＭＳ Ｐゴシック" charset="-128"/>
              </a:defRPr>
            </a:lvl2pPr>
            <a:lvl3pPr marL="1143000" indent="-228600" algn="ctr">
              <a:defRPr kumimoji="1" sz="2400">
                <a:solidFill>
                  <a:schemeClr val="tx1"/>
                </a:solidFill>
                <a:latin typeface="Arial" charset="0"/>
                <a:ea typeface="ＭＳ Ｐゴシック" charset="-128"/>
              </a:defRPr>
            </a:lvl3pPr>
            <a:lvl4pPr marL="1600200" indent="-228600" algn="ctr">
              <a:defRPr kumimoji="1" sz="2400">
                <a:solidFill>
                  <a:schemeClr val="tx1"/>
                </a:solidFill>
                <a:latin typeface="Arial" charset="0"/>
                <a:ea typeface="ＭＳ Ｐゴシック" charset="-128"/>
              </a:defRPr>
            </a:lvl4pPr>
            <a:lvl5pPr marL="2057400" indent="-228600" algn="ctr">
              <a:defRPr kumimoji="1" sz="2400">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sz="2400">
                <a:solidFill>
                  <a:schemeClr val="tx1"/>
                </a:solidFill>
                <a:latin typeface="Arial" charset="0"/>
                <a:ea typeface="ＭＳ Ｐゴシック" charset="-128"/>
              </a:defRPr>
            </a:lvl9pPr>
          </a:lstStyle>
          <a:p>
            <a:pPr>
              <a:defRPr/>
            </a:pPr>
            <a:endParaRPr lang="en-US" altLang="en-US"/>
          </a:p>
        </p:txBody>
      </p:sp>
      <p:sp>
        <p:nvSpPr>
          <p:cNvPr id="8" name="Rectangle 4">
            <a:extLst>
              <a:ext uri="{FF2B5EF4-FFF2-40B4-BE49-F238E27FC236}">
                <a16:creationId xmlns:a16="http://schemas.microsoft.com/office/drawing/2014/main" id="{0D724B53-3948-844A-AB38-ECBAF5404CC6}"/>
              </a:ext>
            </a:extLst>
          </p:cNvPr>
          <p:cNvSpPr>
            <a:spLocks noChangeArrowheads="1"/>
          </p:cNvSpPr>
          <p:nvPr userDrawn="1"/>
        </p:nvSpPr>
        <p:spPr bwMode="auto">
          <a:xfrm>
            <a:off x="0" y="0"/>
            <a:ext cx="9144000" cy="1524000"/>
          </a:xfrm>
          <a:prstGeom prst="rect">
            <a:avLst/>
          </a:prstGeom>
          <a:solidFill>
            <a:srgbClr val="57B29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kumimoji="1" sz="2400">
                <a:solidFill>
                  <a:schemeClr val="tx1"/>
                </a:solidFill>
                <a:latin typeface="Arial" charset="0"/>
                <a:ea typeface="ＭＳ Ｐゴシック" charset="-128"/>
              </a:defRPr>
            </a:lvl1pPr>
            <a:lvl2pPr marL="742950" indent="-285750" algn="ctr">
              <a:defRPr kumimoji="1" sz="2400">
                <a:solidFill>
                  <a:schemeClr val="tx1"/>
                </a:solidFill>
                <a:latin typeface="Arial" charset="0"/>
                <a:ea typeface="ＭＳ Ｐゴシック" charset="-128"/>
              </a:defRPr>
            </a:lvl2pPr>
            <a:lvl3pPr marL="1143000" indent="-228600" algn="ctr">
              <a:defRPr kumimoji="1" sz="2400">
                <a:solidFill>
                  <a:schemeClr val="tx1"/>
                </a:solidFill>
                <a:latin typeface="Arial" charset="0"/>
                <a:ea typeface="ＭＳ Ｐゴシック" charset="-128"/>
              </a:defRPr>
            </a:lvl3pPr>
            <a:lvl4pPr marL="1600200" indent="-228600" algn="ctr">
              <a:defRPr kumimoji="1" sz="2400">
                <a:solidFill>
                  <a:schemeClr val="tx1"/>
                </a:solidFill>
                <a:latin typeface="Arial" charset="0"/>
                <a:ea typeface="ＭＳ Ｐゴシック" charset="-128"/>
              </a:defRPr>
            </a:lvl4pPr>
            <a:lvl5pPr marL="2057400" indent="-228600" algn="ctr">
              <a:defRPr kumimoji="1" sz="2400">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sz="2400">
                <a:solidFill>
                  <a:schemeClr val="tx1"/>
                </a:solidFill>
                <a:latin typeface="Arial" charset="0"/>
                <a:ea typeface="ＭＳ Ｐゴシック" charset="-128"/>
              </a:defRPr>
            </a:lvl9pPr>
          </a:lstStyle>
          <a:p>
            <a:pPr>
              <a:defRPr/>
            </a:pPr>
            <a:endParaRPr lang="en-US" altLang="en-US"/>
          </a:p>
        </p:txBody>
      </p:sp>
      <p:sp>
        <p:nvSpPr>
          <p:cNvPr id="9" name="Text Box 7">
            <a:extLst>
              <a:ext uri="{FF2B5EF4-FFF2-40B4-BE49-F238E27FC236}">
                <a16:creationId xmlns:a16="http://schemas.microsoft.com/office/drawing/2014/main" id="{5DADE6BE-B305-5B41-9D0C-D73A0D37BDBD}"/>
              </a:ext>
            </a:extLst>
          </p:cNvPr>
          <p:cNvSpPr txBox="1">
            <a:spLocks noChangeArrowheads="1"/>
          </p:cNvSpPr>
          <p:nvPr userDrawn="1"/>
        </p:nvSpPr>
        <p:spPr bwMode="auto">
          <a:xfrm>
            <a:off x="147638" y="6597650"/>
            <a:ext cx="5486400" cy="260350"/>
          </a:xfrm>
          <a:prstGeom prst="rect">
            <a:avLst/>
          </a:prstGeom>
          <a:noFill/>
          <a:ln>
            <a:noFill/>
          </a:ln>
          <a:effectLst/>
          <a:extLst>
            <a:ext uri="{909E8E84-426E-40dd-AFC4-6F175D3DCCD1}"/>
            <a:ext uri="{91240B29-F687-4f45-9708-019B960494DF}"/>
            <a:ext uri="{AF507438-7753-43e0-B8FC-AC1667EBCBE1}"/>
          </a:extLst>
        </p:spPr>
        <p:txBody>
          <a:bodyPr lIns="91429" tIns="45714" rIns="91429" bIns="45714" anchor="b">
            <a:spAutoFit/>
          </a:bodyPr>
          <a:lstStyle>
            <a:lvl1pPr>
              <a:defRPr kumimoji="1" sz="2400">
                <a:solidFill>
                  <a:schemeClr val="tx1"/>
                </a:solidFill>
                <a:latin typeface="Arial" charset="0"/>
                <a:ea typeface="ＭＳ Ｐゴシック" charset="-128"/>
              </a:defRPr>
            </a:lvl1pPr>
            <a:lvl2pPr marL="742950" indent="-285750">
              <a:defRPr kumimoji="1" sz="2400">
                <a:solidFill>
                  <a:schemeClr val="tx1"/>
                </a:solidFill>
                <a:latin typeface="Arial" charset="0"/>
                <a:ea typeface="ＭＳ Ｐゴシック" charset="-128"/>
              </a:defRPr>
            </a:lvl2pPr>
            <a:lvl3pPr marL="1143000" indent="-228600">
              <a:defRPr kumimoji="1" sz="2400">
                <a:solidFill>
                  <a:schemeClr val="tx1"/>
                </a:solidFill>
                <a:latin typeface="Arial" charset="0"/>
                <a:ea typeface="ＭＳ Ｐゴシック" charset="-128"/>
              </a:defRPr>
            </a:lvl3pPr>
            <a:lvl4pPr marL="1600200" indent="-228600">
              <a:defRPr kumimoji="1" sz="2400">
                <a:solidFill>
                  <a:schemeClr val="tx1"/>
                </a:solidFill>
                <a:latin typeface="Arial" charset="0"/>
                <a:ea typeface="ＭＳ Ｐゴシック" charset="-128"/>
              </a:defRPr>
            </a:lvl4pPr>
            <a:lvl5pPr marL="2057400" indent="-228600">
              <a:defRPr kumimoji="1" sz="2400">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sz="2400">
                <a:solidFill>
                  <a:schemeClr val="tx1"/>
                </a:solidFill>
                <a:latin typeface="Arial" charset="0"/>
                <a:ea typeface="ＭＳ Ｐゴシック" charset="-128"/>
              </a:defRPr>
            </a:lvl9pPr>
          </a:lstStyle>
          <a:p>
            <a:pPr>
              <a:defRPr/>
            </a:pPr>
            <a:r>
              <a:rPr kumimoji="0" lang="en-US" altLang="en-US" sz="1100">
                <a:solidFill>
                  <a:srgbClr val="000000"/>
                </a:solidFill>
                <a:latin typeface="Times New Roman" charset="0"/>
              </a:rPr>
              <a:t>Copyright © 2008 Pearson Education, Inc., publishing as Pearson Benjamin Cummings</a:t>
            </a:r>
          </a:p>
        </p:txBody>
      </p:sp>
      <p:sp>
        <p:nvSpPr>
          <p:cNvPr id="10" name="Text Box 8">
            <a:extLst>
              <a:ext uri="{FF2B5EF4-FFF2-40B4-BE49-F238E27FC236}">
                <a16:creationId xmlns:a16="http://schemas.microsoft.com/office/drawing/2014/main" id="{A108A7C9-412E-5047-91B6-0D1D1A03DC9C}"/>
              </a:ext>
            </a:extLst>
          </p:cNvPr>
          <p:cNvSpPr txBox="1">
            <a:spLocks noChangeArrowheads="1"/>
          </p:cNvSpPr>
          <p:nvPr userDrawn="1"/>
        </p:nvSpPr>
        <p:spPr bwMode="auto">
          <a:xfrm>
            <a:off x="76200" y="4254500"/>
            <a:ext cx="3695700" cy="1708150"/>
          </a:xfrm>
          <a:prstGeom prst="rect">
            <a:avLst/>
          </a:prstGeom>
          <a:noFill/>
          <a:ln>
            <a:noFill/>
          </a:ln>
          <a:effectLst/>
          <a:extLst>
            <a:ext uri="{909E8E84-426E-40dd-AFC4-6F175D3DCCD1}"/>
            <a:ext uri="{91240B29-F687-4f45-9708-019B960494DF}"/>
            <a:ext uri="{AF507438-7753-43e0-B8FC-AC1667EBCBE1}"/>
          </a:extLst>
        </p:spPr>
        <p:txBody>
          <a:bodyPr>
            <a:spAutoFit/>
          </a:bodyPr>
          <a:lstStyle>
            <a:lvl1pPr>
              <a:defRPr kumimoji="1" sz="2400">
                <a:solidFill>
                  <a:schemeClr val="tx1"/>
                </a:solidFill>
                <a:latin typeface="Arial" charset="0"/>
                <a:ea typeface="ＭＳ Ｐゴシック" charset="-128"/>
              </a:defRPr>
            </a:lvl1pPr>
            <a:lvl2pPr marL="742950" indent="-285750">
              <a:defRPr kumimoji="1" sz="2400">
                <a:solidFill>
                  <a:schemeClr val="tx1"/>
                </a:solidFill>
                <a:latin typeface="Arial" charset="0"/>
                <a:ea typeface="ＭＳ Ｐゴシック" charset="-128"/>
              </a:defRPr>
            </a:lvl2pPr>
            <a:lvl3pPr marL="1143000" indent="-228600">
              <a:defRPr kumimoji="1" sz="2400">
                <a:solidFill>
                  <a:schemeClr val="tx1"/>
                </a:solidFill>
                <a:latin typeface="Arial" charset="0"/>
                <a:ea typeface="ＭＳ Ｐゴシック" charset="-128"/>
              </a:defRPr>
            </a:lvl3pPr>
            <a:lvl4pPr marL="1600200" indent="-228600">
              <a:defRPr kumimoji="1" sz="2400">
                <a:solidFill>
                  <a:schemeClr val="tx1"/>
                </a:solidFill>
                <a:latin typeface="Arial" charset="0"/>
                <a:ea typeface="ＭＳ Ｐゴシック" charset="-128"/>
              </a:defRPr>
            </a:lvl4pPr>
            <a:lvl5pPr marL="2057400" indent="-228600">
              <a:defRPr kumimoji="1" sz="2400">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sz="2400">
                <a:solidFill>
                  <a:schemeClr val="tx1"/>
                </a:solidFill>
                <a:latin typeface="Arial" charset="0"/>
                <a:ea typeface="ＭＳ Ｐゴシック" charset="-128"/>
              </a:defRPr>
            </a:lvl9pPr>
          </a:lstStyle>
          <a:p>
            <a:pPr algn="ctr">
              <a:defRPr/>
            </a:pPr>
            <a:r>
              <a:rPr kumimoji="0" lang="en-US" altLang="en-US" sz="1800" b="1">
                <a:latin typeface="Arial Narrow" charset="0"/>
              </a:rPr>
              <a:t>PowerPoint</a:t>
            </a:r>
            <a:r>
              <a:rPr kumimoji="0" lang="en-US" altLang="en-US" sz="1800" b="1" baseline="30000">
                <a:latin typeface="Arial Narrow" charset="0"/>
              </a:rPr>
              <a:t>®</a:t>
            </a:r>
            <a:r>
              <a:rPr kumimoji="0" lang="en-US" altLang="en-US" sz="1800" b="1">
                <a:latin typeface="Arial Narrow" charset="0"/>
              </a:rPr>
              <a:t> Lecture Presentations for</a:t>
            </a:r>
            <a:r>
              <a:rPr kumimoji="0" lang="en-US" altLang="en-US" sz="1800">
                <a:solidFill>
                  <a:srgbClr val="006699"/>
                </a:solidFill>
              </a:rPr>
              <a:t> </a:t>
            </a:r>
            <a:r>
              <a:rPr kumimoji="0" lang="en-US" altLang="en-US" sz="4800" b="1"/>
              <a:t>Biology</a:t>
            </a:r>
            <a:r>
              <a:rPr kumimoji="0" lang="en-US" altLang="en-US" b="1"/>
              <a:t> </a:t>
            </a:r>
          </a:p>
          <a:p>
            <a:pPr algn="ctr">
              <a:defRPr/>
            </a:pPr>
            <a:r>
              <a:rPr kumimoji="0" lang="en-US" altLang="en-US" sz="2000" b="1" i="1">
                <a:latin typeface="Times New Roman" charset="0"/>
              </a:rPr>
              <a:t>Eighth Edition</a:t>
            </a:r>
          </a:p>
          <a:p>
            <a:pPr algn="ctr" eaLnBrk="1" hangingPunct="1">
              <a:defRPr/>
            </a:pPr>
            <a:r>
              <a:rPr kumimoji="0" lang="en-US" altLang="en-US" sz="2000" b="1">
                <a:latin typeface="Times New Roman" charset="0"/>
              </a:rPr>
              <a:t>Neil Campbell and Jane Reece</a:t>
            </a:r>
            <a:endParaRPr kumimoji="0" lang="en-US" altLang="en-US" sz="1600" b="1">
              <a:latin typeface="Times New Roman" charset="0"/>
            </a:endParaRPr>
          </a:p>
        </p:txBody>
      </p:sp>
      <p:sp>
        <p:nvSpPr>
          <p:cNvPr id="11" name="Rectangle 10">
            <a:extLst>
              <a:ext uri="{FF2B5EF4-FFF2-40B4-BE49-F238E27FC236}">
                <a16:creationId xmlns:a16="http://schemas.microsoft.com/office/drawing/2014/main" id="{7CD61AD7-4829-EB4B-9A44-602FF856C1C9}"/>
              </a:ext>
            </a:extLst>
          </p:cNvPr>
          <p:cNvSpPr>
            <a:spLocks noChangeArrowheads="1"/>
          </p:cNvSpPr>
          <p:nvPr userDrawn="1"/>
        </p:nvSpPr>
        <p:spPr bwMode="auto">
          <a:xfrm>
            <a:off x="0" y="6172200"/>
            <a:ext cx="91408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sz="2400">
                <a:solidFill>
                  <a:schemeClr val="tx1"/>
                </a:solidFill>
                <a:latin typeface="Arial" charset="0"/>
                <a:ea typeface="ＭＳ Ｐゴシック" charset="-128"/>
              </a:defRPr>
            </a:lvl1pPr>
            <a:lvl2pPr marL="742950" indent="-285750" algn="ctr">
              <a:defRPr kumimoji="1" sz="2400">
                <a:solidFill>
                  <a:schemeClr val="tx1"/>
                </a:solidFill>
                <a:latin typeface="Arial" charset="0"/>
                <a:ea typeface="ＭＳ Ｐゴシック" charset="-128"/>
              </a:defRPr>
            </a:lvl2pPr>
            <a:lvl3pPr marL="1143000" indent="-228600" algn="ctr">
              <a:defRPr kumimoji="1" sz="2400">
                <a:solidFill>
                  <a:schemeClr val="tx1"/>
                </a:solidFill>
                <a:latin typeface="Arial" charset="0"/>
                <a:ea typeface="ＭＳ Ｐゴシック" charset="-128"/>
              </a:defRPr>
            </a:lvl3pPr>
            <a:lvl4pPr marL="1600200" indent="-228600" algn="ctr">
              <a:defRPr kumimoji="1" sz="2400">
                <a:solidFill>
                  <a:schemeClr val="tx1"/>
                </a:solidFill>
                <a:latin typeface="Arial" charset="0"/>
                <a:ea typeface="ＭＳ Ｐゴシック" charset="-128"/>
              </a:defRPr>
            </a:lvl4pPr>
            <a:lvl5pPr marL="2057400" indent="-228600" algn="ctr">
              <a:defRPr kumimoji="1" sz="2400">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sz="2400">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sz="2400">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sz="2400">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sz="2400">
                <a:solidFill>
                  <a:schemeClr val="tx1"/>
                </a:solidFill>
                <a:latin typeface="Arial" charset="0"/>
                <a:ea typeface="ＭＳ Ｐゴシック" charset="-128"/>
              </a:defRPr>
            </a:lvl9pPr>
          </a:lstStyle>
          <a:p>
            <a:pPr>
              <a:defRPr/>
            </a:pPr>
            <a:r>
              <a:rPr kumimoji="0" lang="en-US" altLang="en-US" sz="1800" b="1">
                <a:solidFill>
                  <a:schemeClr val="bg1"/>
                </a:solidFill>
                <a:latin typeface="Times New Roman" charset="0"/>
              </a:rPr>
              <a:t>Lectures by Chris Romero, updated by Erin Barley with contributions from Joan Sharp</a:t>
            </a:r>
            <a:r>
              <a:rPr kumimoji="0" lang="en-US" altLang="en-US">
                <a:solidFill>
                  <a:schemeClr val="bg1"/>
                </a:solidFill>
              </a:rPr>
              <a:t> </a:t>
            </a:r>
          </a:p>
        </p:txBody>
      </p:sp>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2" name="Date Placeholder 3">
            <a:extLst>
              <a:ext uri="{FF2B5EF4-FFF2-40B4-BE49-F238E27FC236}">
                <a16:creationId xmlns:a16="http://schemas.microsoft.com/office/drawing/2014/main" id="{02A38B36-6E37-5348-BCAF-04587AF1A556}"/>
              </a:ext>
            </a:extLst>
          </p:cNvPr>
          <p:cNvSpPr>
            <a:spLocks noGrp="1"/>
          </p:cNvSpPr>
          <p:nvPr>
            <p:ph type="dt" sz="half" idx="10"/>
          </p:nvPr>
        </p:nvSpPr>
        <p:spPr/>
        <p:txBody>
          <a:bodyPr/>
          <a:lstStyle>
            <a:lvl1pPr>
              <a:defRPr/>
            </a:lvl1pPr>
          </a:lstStyle>
          <a:p>
            <a:pPr>
              <a:defRPr/>
            </a:pPr>
            <a:fld id="{190D39A4-B9CF-9849-B1E2-DAE3F4E886BC}" type="datetime2">
              <a:rPr lang="en-US" altLang="en-US"/>
              <a:pPr>
                <a:defRPr/>
              </a:pPr>
              <a:t>Friday, January 27, 2023</a:t>
            </a:fld>
            <a:endParaRPr lang="en-US" altLang="en-US"/>
          </a:p>
        </p:txBody>
      </p:sp>
      <p:sp>
        <p:nvSpPr>
          <p:cNvPr id="13" name="Footer Placeholder 4">
            <a:extLst>
              <a:ext uri="{FF2B5EF4-FFF2-40B4-BE49-F238E27FC236}">
                <a16:creationId xmlns:a16="http://schemas.microsoft.com/office/drawing/2014/main" id="{BC714E8A-2AF6-604F-B3E9-390385E933BC}"/>
              </a:ext>
            </a:extLst>
          </p:cNvPr>
          <p:cNvSpPr>
            <a:spLocks noGrp="1"/>
          </p:cNvSpPr>
          <p:nvPr>
            <p:ph type="ftr" sz="quarter" idx="11"/>
          </p:nvPr>
        </p:nvSpPr>
        <p:spPr/>
        <p:txBody>
          <a:bodyPr/>
          <a:lstStyle>
            <a:lvl1pPr>
              <a:defRPr/>
            </a:lvl1pPr>
          </a:lstStyle>
          <a:p>
            <a:pPr>
              <a:defRPr/>
            </a:pPr>
            <a:endParaRPr lang="en-US"/>
          </a:p>
        </p:txBody>
      </p:sp>
      <p:sp>
        <p:nvSpPr>
          <p:cNvPr id="14" name="Slide Number Placeholder 5">
            <a:extLst>
              <a:ext uri="{FF2B5EF4-FFF2-40B4-BE49-F238E27FC236}">
                <a16:creationId xmlns:a16="http://schemas.microsoft.com/office/drawing/2014/main" id="{1031319A-2367-A045-92CB-84F38D7F4A57}"/>
              </a:ext>
            </a:extLst>
          </p:cNvPr>
          <p:cNvSpPr>
            <a:spLocks noGrp="1"/>
          </p:cNvSpPr>
          <p:nvPr>
            <p:ph type="sldNum" sz="quarter" idx="12"/>
          </p:nvPr>
        </p:nvSpPr>
        <p:spPr/>
        <p:txBody>
          <a:bodyPr/>
          <a:lstStyle>
            <a:lvl1pPr>
              <a:defRPr/>
            </a:lvl1pPr>
          </a:lstStyle>
          <a:p>
            <a:pPr>
              <a:defRPr/>
            </a:pPr>
            <a:fld id="{11A37414-9AB6-3049-8FC7-BA7496B53BA5}" type="slidenum">
              <a:rPr lang="en-US" altLang="en-US"/>
              <a:pPr>
                <a:defRPr/>
              </a:pPr>
              <a:t>‹#›</a:t>
            </a:fld>
            <a:endParaRPr lang="en-US" altLang="en-US"/>
          </a:p>
        </p:txBody>
      </p:sp>
    </p:spTree>
    <p:extLst>
      <p:ext uri="{BB962C8B-B14F-4D97-AF65-F5344CB8AC3E}">
        <p14:creationId xmlns:p14="http://schemas.microsoft.com/office/powerpoint/2010/main" val="3433829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5796E5-CA50-C042-BF36-67CFF5B0D3FC}"/>
              </a:ext>
            </a:extLst>
          </p:cNvPr>
          <p:cNvSpPr>
            <a:spLocks noGrp="1"/>
          </p:cNvSpPr>
          <p:nvPr>
            <p:ph type="dt" sz="half" idx="10"/>
          </p:nvPr>
        </p:nvSpPr>
        <p:spPr/>
        <p:txBody>
          <a:bodyPr/>
          <a:lstStyle>
            <a:lvl1pPr>
              <a:defRPr/>
            </a:lvl1pPr>
          </a:lstStyle>
          <a:p>
            <a:pPr>
              <a:defRPr/>
            </a:pPr>
            <a:fld id="{69D4587A-C436-344D-B6F7-2EB197370B37}" type="datetime2">
              <a:rPr lang="en-US" altLang="en-US"/>
              <a:pPr>
                <a:defRPr/>
              </a:pPr>
              <a:t>Friday, January 27, 2023</a:t>
            </a:fld>
            <a:endParaRPr lang="en-US" altLang="en-US"/>
          </a:p>
        </p:txBody>
      </p:sp>
      <p:sp>
        <p:nvSpPr>
          <p:cNvPr id="5" name="Footer Placeholder 4">
            <a:extLst>
              <a:ext uri="{FF2B5EF4-FFF2-40B4-BE49-F238E27FC236}">
                <a16:creationId xmlns:a16="http://schemas.microsoft.com/office/drawing/2014/main" id="{72828E62-E05D-3E4D-A805-6F833D9D86C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B533C8E-C141-3F43-9910-378C783D7058}"/>
              </a:ext>
            </a:extLst>
          </p:cNvPr>
          <p:cNvSpPr>
            <a:spLocks noGrp="1"/>
          </p:cNvSpPr>
          <p:nvPr>
            <p:ph type="sldNum" sz="quarter" idx="12"/>
          </p:nvPr>
        </p:nvSpPr>
        <p:spPr/>
        <p:txBody>
          <a:bodyPr/>
          <a:lstStyle>
            <a:lvl1pPr>
              <a:defRPr/>
            </a:lvl1pPr>
          </a:lstStyle>
          <a:p>
            <a:pPr>
              <a:defRPr/>
            </a:pPr>
            <a:fld id="{E4AC63B9-FA83-814E-846F-F4B1738C1D1B}" type="slidenum">
              <a:rPr lang="en-US" altLang="en-US"/>
              <a:pPr>
                <a:defRPr/>
              </a:pPr>
              <a:t>‹#›</a:t>
            </a:fld>
            <a:endParaRPr lang="en-US" altLang="en-US"/>
          </a:p>
        </p:txBody>
      </p:sp>
    </p:spTree>
    <p:extLst>
      <p:ext uri="{BB962C8B-B14F-4D97-AF65-F5344CB8AC3E}">
        <p14:creationId xmlns:p14="http://schemas.microsoft.com/office/powerpoint/2010/main" val="2552110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8EFE82C-BD1E-7945-9F74-5E3621D237B5}"/>
              </a:ext>
            </a:extLst>
          </p:cNvPr>
          <p:cNvSpPr>
            <a:spLocks noGrp="1"/>
          </p:cNvSpPr>
          <p:nvPr>
            <p:ph type="dt" sz="half" idx="10"/>
          </p:nvPr>
        </p:nvSpPr>
        <p:spPr/>
        <p:txBody>
          <a:bodyPr/>
          <a:lstStyle>
            <a:lvl1pPr>
              <a:defRPr/>
            </a:lvl1pPr>
          </a:lstStyle>
          <a:p>
            <a:pPr>
              <a:defRPr/>
            </a:pPr>
            <a:fld id="{D3F9B203-5CD6-1B4C-B5D4-C097AAC6287C}" type="datetime2">
              <a:rPr lang="en-US" altLang="en-US"/>
              <a:pPr>
                <a:defRPr/>
              </a:pPr>
              <a:t>Friday, January 27, 2023</a:t>
            </a:fld>
            <a:endParaRPr lang="en-US" altLang="en-US"/>
          </a:p>
        </p:txBody>
      </p:sp>
      <p:sp>
        <p:nvSpPr>
          <p:cNvPr id="5" name="Footer Placeholder 4">
            <a:extLst>
              <a:ext uri="{FF2B5EF4-FFF2-40B4-BE49-F238E27FC236}">
                <a16:creationId xmlns:a16="http://schemas.microsoft.com/office/drawing/2014/main" id="{F492A3B2-4CB9-904F-865A-0A206F3D05C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0082BC2-D7EE-2D44-B54E-557A429C5E7A}"/>
              </a:ext>
            </a:extLst>
          </p:cNvPr>
          <p:cNvSpPr>
            <a:spLocks noGrp="1"/>
          </p:cNvSpPr>
          <p:nvPr>
            <p:ph type="sldNum" sz="quarter" idx="12"/>
          </p:nvPr>
        </p:nvSpPr>
        <p:spPr/>
        <p:txBody>
          <a:bodyPr/>
          <a:lstStyle>
            <a:lvl1pPr>
              <a:defRPr/>
            </a:lvl1pPr>
          </a:lstStyle>
          <a:p>
            <a:pPr>
              <a:defRPr/>
            </a:pPr>
            <a:fld id="{6E6C783A-0D39-4946-A5AB-DA6979378396}" type="slidenum">
              <a:rPr lang="en-US" altLang="en-US"/>
              <a:pPr>
                <a:defRPr/>
              </a:pPr>
              <a:t>‹#›</a:t>
            </a:fld>
            <a:endParaRPr lang="en-US" altLang="en-US"/>
          </a:p>
        </p:txBody>
      </p:sp>
    </p:spTree>
    <p:extLst>
      <p:ext uri="{BB962C8B-B14F-4D97-AF65-F5344CB8AC3E}">
        <p14:creationId xmlns:p14="http://schemas.microsoft.com/office/powerpoint/2010/main" val="1560236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p:spPr>
        <p:txBody>
          <a:bodyPr/>
          <a:lstStyle>
            <a:lvl1pPr>
              <a:defRPr/>
            </a:lvl1pPr>
          </a:lstStyle>
          <a:p>
            <a:pPr>
              <a:defRPr/>
            </a:pPr>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pPr>
              <a:defRPr/>
            </a:pPr>
            <a:fld id="{2DBBB408-3C0E-43FE-B70D-DD98C2182340}" type="slidenum">
              <a:rPr lang="en-US"/>
              <a:pPr>
                <a:defRPr/>
              </a:pPr>
              <a:t>‹#›</a:t>
            </a:fld>
            <a:endParaRPr lang="en-US"/>
          </a:p>
        </p:txBody>
      </p:sp>
    </p:spTree>
    <p:extLst>
      <p:ext uri="{BB962C8B-B14F-4D97-AF65-F5344CB8AC3E}">
        <p14:creationId xmlns:p14="http://schemas.microsoft.com/office/powerpoint/2010/main" val="2633405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50D3E4-C9CD-0B40-96A2-5B38BF057B12}"/>
              </a:ext>
            </a:extLst>
          </p:cNvPr>
          <p:cNvSpPr>
            <a:spLocks noGrp="1"/>
          </p:cNvSpPr>
          <p:nvPr>
            <p:ph type="dt" sz="half" idx="10"/>
          </p:nvPr>
        </p:nvSpPr>
        <p:spPr/>
        <p:txBody>
          <a:bodyPr/>
          <a:lstStyle>
            <a:lvl1pPr>
              <a:defRPr/>
            </a:lvl1pPr>
          </a:lstStyle>
          <a:p>
            <a:pPr>
              <a:defRPr/>
            </a:pPr>
            <a:fld id="{E87C174D-756B-004F-9AA9-CE7938815D16}" type="datetime2">
              <a:rPr lang="en-US" altLang="en-US"/>
              <a:pPr>
                <a:defRPr/>
              </a:pPr>
              <a:t>Friday, January 27, 2023</a:t>
            </a:fld>
            <a:endParaRPr lang="en-US" altLang="en-US"/>
          </a:p>
        </p:txBody>
      </p:sp>
      <p:sp>
        <p:nvSpPr>
          <p:cNvPr id="5" name="Footer Placeholder 4">
            <a:extLst>
              <a:ext uri="{FF2B5EF4-FFF2-40B4-BE49-F238E27FC236}">
                <a16:creationId xmlns:a16="http://schemas.microsoft.com/office/drawing/2014/main" id="{9193B1D1-2144-3949-88DD-D29FBF3BB41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825A87C-AEAD-BC48-941F-17CABA4D4F84}"/>
              </a:ext>
            </a:extLst>
          </p:cNvPr>
          <p:cNvSpPr>
            <a:spLocks noGrp="1"/>
          </p:cNvSpPr>
          <p:nvPr>
            <p:ph type="sldNum" sz="quarter" idx="12"/>
          </p:nvPr>
        </p:nvSpPr>
        <p:spPr/>
        <p:txBody>
          <a:bodyPr/>
          <a:lstStyle>
            <a:lvl1pPr>
              <a:defRPr/>
            </a:lvl1pPr>
          </a:lstStyle>
          <a:p>
            <a:pPr>
              <a:defRPr/>
            </a:pPr>
            <a:fld id="{4914FFB9-F3C3-3241-9CA9-C0D06D1946B5}" type="slidenum">
              <a:rPr lang="en-US" altLang="en-US"/>
              <a:pPr>
                <a:defRPr/>
              </a:pPr>
              <a:t>‹#›</a:t>
            </a:fld>
            <a:endParaRPr lang="en-US" altLang="en-US"/>
          </a:p>
        </p:txBody>
      </p:sp>
    </p:spTree>
    <p:extLst>
      <p:ext uri="{BB962C8B-B14F-4D97-AF65-F5344CB8AC3E}">
        <p14:creationId xmlns:p14="http://schemas.microsoft.com/office/powerpoint/2010/main" val="1661081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2"/>
        </a:solidFill>
        <a:effectLst/>
      </p:bgPr>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FC33B8C4-CCEB-824C-A22A-4BA02D4FFE35}"/>
              </a:ext>
            </a:extLst>
          </p:cNvPr>
          <p:cNvCxnSpPr/>
          <p:nvPr/>
        </p:nvCxnSpPr>
        <p:spPr>
          <a:xfrm>
            <a:off x="731838" y="4598988"/>
            <a:ext cx="7848600" cy="158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22313" y="2362200"/>
            <a:ext cx="7772400" cy="2200275"/>
          </a:xfrm>
        </p:spPr>
        <p:txBody>
          <a:bodyPr anchor="b"/>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Date Placeholder 3">
            <a:extLst>
              <a:ext uri="{FF2B5EF4-FFF2-40B4-BE49-F238E27FC236}">
                <a16:creationId xmlns:a16="http://schemas.microsoft.com/office/drawing/2014/main" id="{DEC29D26-E2BE-CA45-9F0A-5844DBBB238E}"/>
              </a:ext>
            </a:extLst>
          </p:cNvPr>
          <p:cNvSpPr>
            <a:spLocks noGrp="1"/>
          </p:cNvSpPr>
          <p:nvPr>
            <p:ph type="dt" sz="half" idx="10"/>
          </p:nvPr>
        </p:nvSpPr>
        <p:spPr/>
        <p:txBody>
          <a:bodyPr/>
          <a:lstStyle>
            <a:lvl1pPr>
              <a:defRPr/>
            </a:lvl1pPr>
          </a:lstStyle>
          <a:p>
            <a:pPr>
              <a:defRPr/>
            </a:pPr>
            <a:fld id="{A5EFAB81-D6EF-1940-B9BD-EEDABF86B200}" type="datetime2">
              <a:rPr lang="en-US" altLang="en-US"/>
              <a:pPr>
                <a:defRPr/>
              </a:pPr>
              <a:t>Friday, January 27, 2023</a:t>
            </a:fld>
            <a:endParaRPr lang="en-US" altLang="en-US"/>
          </a:p>
        </p:txBody>
      </p:sp>
      <p:sp>
        <p:nvSpPr>
          <p:cNvPr id="6" name="Footer Placeholder 4">
            <a:extLst>
              <a:ext uri="{FF2B5EF4-FFF2-40B4-BE49-F238E27FC236}">
                <a16:creationId xmlns:a16="http://schemas.microsoft.com/office/drawing/2014/main" id="{BEE97F74-10A2-9C4B-830B-5D2A160FF06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053CCBC-2686-B24F-AC5C-24CF3C05B648}"/>
              </a:ext>
            </a:extLst>
          </p:cNvPr>
          <p:cNvSpPr>
            <a:spLocks noGrp="1"/>
          </p:cNvSpPr>
          <p:nvPr>
            <p:ph type="sldNum" sz="quarter" idx="12"/>
          </p:nvPr>
        </p:nvSpPr>
        <p:spPr/>
        <p:txBody>
          <a:bodyPr/>
          <a:lstStyle>
            <a:lvl1pPr>
              <a:defRPr/>
            </a:lvl1pPr>
          </a:lstStyle>
          <a:p>
            <a:pPr>
              <a:defRPr/>
            </a:pPr>
            <a:fld id="{AD39ED38-0472-E64A-BDBC-FAE287E92F69}" type="slidenum">
              <a:rPr lang="en-US" altLang="en-US"/>
              <a:pPr>
                <a:defRPr/>
              </a:pPr>
              <a:t>‹#›</a:t>
            </a:fld>
            <a:endParaRPr lang="en-US" altLang="en-US"/>
          </a:p>
        </p:txBody>
      </p:sp>
    </p:spTree>
    <p:extLst>
      <p:ext uri="{BB962C8B-B14F-4D97-AF65-F5344CB8AC3E}">
        <p14:creationId xmlns:p14="http://schemas.microsoft.com/office/powerpoint/2010/main" val="124957732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90A9A723-A682-C84D-9308-EAB35B1E88E3}"/>
              </a:ext>
            </a:extLst>
          </p:cNvPr>
          <p:cNvSpPr>
            <a:spLocks noGrp="1"/>
          </p:cNvSpPr>
          <p:nvPr>
            <p:ph type="dt" sz="half" idx="10"/>
          </p:nvPr>
        </p:nvSpPr>
        <p:spPr/>
        <p:txBody>
          <a:bodyPr/>
          <a:lstStyle>
            <a:lvl1pPr>
              <a:defRPr/>
            </a:lvl1pPr>
          </a:lstStyle>
          <a:p>
            <a:pPr>
              <a:defRPr/>
            </a:pPr>
            <a:fld id="{FF03080B-EE90-C042-ABB5-B085E3029752}" type="datetime2">
              <a:rPr lang="en-US" altLang="en-US"/>
              <a:pPr>
                <a:defRPr/>
              </a:pPr>
              <a:t>Friday, January 27, 2023</a:t>
            </a:fld>
            <a:endParaRPr lang="en-US" altLang="en-US"/>
          </a:p>
        </p:txBody>
      </p:sp>
      <p:sp>
        <p:nvSpPr>
          <p:cNvPr id="6" name="Footer Placeholder 4">
            <a:extLst>
              <a:ext uri="{FF2B5EF4-FFF2-40B4-BE49-F238E27FC236}">
                <a16:creationId xmlns:a16="http://schemas.microsoft.com/office/drawing/2014/main" id="{ECFC5AEA-2EBC-C348-AB93-503F19F85EDA}"/>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9C8160A-F648-7D48-8256-A23B4A156CB3}"/>
              </a:ext>
            </a:extLst>
          </p:cNvPr>
          <p:cNvSpPr>
            <a:spLocks noGrp="1"/>
          </p:cNvSpPr>
          <p:nvPr>
            <p:ph type="sldNum" sz="quarter" idx="12"/>
          </p:nvPr>
        </p:nvSpPr>
        <p:spPr/>
        <p:txBody>
          <a:bodyPr/>
          <a:lstStyle>
            <a:lvl1pPr>
              <a:defRPr/>
            </a:lvl1pPr>
          </a:lstStyle>
          <a:p>
            <a:pPr>
              <a:defRPr/>
            </a:pPr>
            <a:fld id="{887623F7-CCC2-E74E-90DF-05ACE7B43A67}" type="slidenum">
              <a:rPr lang="en-US" altLang="en-US"/>
              <a:pPr>
                <a:defRPr/>
              </a:pPr>
              <a:t>‹#›</a:t>
            </a:fld>
            <a:endParaRPr lang="en-US" altLang="en-US"/>
          </a:p>
        </p:txBody>
      </p:sp>
    </p:spTree>
    <p:extLst>
      <p:ext uri="{BB962C8B-B14F-4D97-AF65-F5344CB8AC3E}">
        <p14:creationId xmlns:p14="http://schemas.microsoft.com/office/powerpoint/2010/main" val="1564200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2D3C59C-5227-B146-89A6-118919E68EB9}"/>
              </a:ext>
            </a:extLst>
          </p:cNvPr>
          <p:cNvCxnSpPr/>
          <p:nvPr/>
        </p:nvCxnSpPr>
        <p:spPr>
          <a:xfrm rot="5400000">
            <a:off x="2218531" y="4045744"/>
            <a:ext cx="4708525"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6">
            <a:extLst>
              <a:ext uri="{FF2B5EF4-FFF2-40B4-BE49-F238E27FC236}">
                <a16:creationId xmlns:a16="http://schemas.microsoft.com/office/drawing/2014/main" id="{4024B2EA-4281-3D41-AD8F-7CB0A626CF54}"/>
              </a:ext>
            </a:extLst>
          </p:cNvPr>
          <p:cNvSpPr>
            <a:spLocks noGrp="1"/>
          </p:cNvSpPr>
          <p:nvPr>
            <p:ph type="dt" sz="half" idx="10"/>
          </p:nvPr>
        </p:nvSpPr>
        <p:spPr/>
        <p:txBody>
          <a:bodyPr/>
          <a:lstStyle>
            <a:lvl1pPr>
              <a:defRPr/>
            </a:lvl1pPr>
          </a:lstStyle>
          <a:p>
            <a:pPr>
              <a:defRPr/>
            </a:pPr>
            <a:fld id="{19F01E61-8809-634E-9EEB-17AC4FB0290B}" type="datetime2">
              <a:rPr lang="en-US" altLang="en-US"/>
              <a:pPr>
                <a:defRPr/>
              </a:pPr>
              <a:t>Friday, January 27, 2023</a:t>
            </a:fld>
            <a:endParaRPr lang="en-US" altLang="en-US"/>
          </a:p>
        </p:txBody>
      </p:sp>
      <p:sp>
        <p:nvSpPr>
          <p:cNvPr id="9" name="Footer Placeholder 7">
            <a:extLst>
              <a:ext uri="{FF2B5EF4-FFF2-40B4-BE49-F238E27FC236}">
                <a16:creationId xmlns:a16="http://schemas.microsoft.com/office/drawing/2014/main" id="{632BE3D5-4AE4-DE42-BDF3-DFD0FAF5630F}"/>
              </a:ext>
            </a:extLst>
          </p:cNvPr>
          <p:cNvSpPr>
            <a:spLocks noGrp="1"/>
          </p:cNvSpPr>
          <p:nvPr>
            <p:ph type="ftr" sz="quarter" idx="11"/>
          </p:nvPr>
        </p:nvSpPr>
        <p:spPr/>
        <p:txBody>
          <a:bodyPr/>
          <a:lstStyle>
            <a:lvl1pPr>
              <a:defRPr/>
            </a:lvl1pPr>
          </a:lstStyle>
          <a:p>
            <a:pPr>
              <a:defRPr/>
            </a:pPr>
            <a:endParaRPr lang="en-US"/>
          </a:p>
        </p:txBody>
      </p:sp>
      <p:sp>
        <p:nvSpPr>
          <p:cNvPr id="10" name="Slide Number Placeholder 8">
            <a:extLst>
              <a:ext uri="{FF2B5EF4-FFF2-40B4-BE49-F238E27FC236}">
                <a16:creationId xmlns:a16="http://schemas.microsoft.com/office/drawing/2014/main" id="{96A7B353-B90E-654A-979D-030623A662E7}"/>
              </a:ext>
            </a:extLst>
          </p:cNvPr>
          <p:cNvSpPr>
            <a:spLocks noGrp="1"/>
          </p:cNvSpPr>
          <p:nvPr>
            <p:ph type="sldNum" sz="quarter" idx="12"/>
          </p:nvPr>
        </p:nvSpPr>
        <p:spPr/>
        <p:txBody>
          <a:bodyPr/>
          <a:lstStyle>
            <a:lvl1pPr>
              <a:defRPr/>
            </a:lvl1pPr>
          </a:lstStyle>
          <a:p>
            <a:pPr>
              <a:defRPr/>
            </a:pPr>
            <a:fld id="{C75F5910-D663-8449-ACCB-7E5B786CC58A}" type="slidenum">
              <a:rPr lang="en-US" altLang="en-US"/>
              <a:pPr>
                <a:defRPr/>
              </a:pPr>
              <a:t>‹#›</a:t>
            </a:fld>
            <a:endParaRPr lang="en-US" altLang="en-US"/>
          </a:p>
        </p:txBody>
      </p:sp>
    </p:spTree>
    <p:extLst>
      <p:ext uri="{BB962C8B-B14F-4D97-AF65-F5344CB8AC3E}">
        <p14:creationId xmlns:p14="http://schemas.microsoft.com/office/powerpoint/2010/main" val="648221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35F1C933-B835-034F-8F38-78FA6496FF60}"/>
              </a:ext>
            </a:extLst>
          </p:cNvPr>
          <p:cNvSpPr>
            <a:spLocks noGrp="1"/>
          </p:cNvSpPr>
          <p:nvPr>
            <p:ph type="dt" sz="half" idx="10"/>
          </p:nvPr>
        </p:nvSpPr>
        <p:spPr/>
        <p:txBody>
          <a:bodyPr/>
          <a:lstStyle>
            <a:lvl1pPr>
              <a:defRPr/>
            </a:lvl1pPr>
          </a:lstStyle>
          <a:p>
            <a:pPr>
              <a:defRPr/>
            </a:pPr>
            <a:fld id="{8D6560EF-DD6E-B948-B8D4-E23F6E95356F}" type="datetime2">
              <a:rPr lang="en-US" altLang="en-US"/>
              <a:pPr>
                <a:defRPr/>
              </a:pPr>
              <a:t>Friday, January 27, 2023</a:t>
            </a:fld>
            <a:endParaRPr lang="en-US" altLang="en-US"/>
          </a:p>
        </p:txBody>
      </p:sp>
      <p:sp>
        <p:nvSpPr>
          <p:cNvPr id="4" name="Footer Placeholder 4">
            <a:extLst>
              <a:ext uri="{FF2B5EF4-FFF2-40B4-BE49-F238E27FC236}">
                <a16:creationId xmlns:a16="http://schemas.microsoft.com/office/drawing/2014/main" id="{62D2A539-A7BF-024D-B0B8-99158A1D0FD8}"/>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6D00DD37-D087-D348-B7BE-64158D2D4C9B}"/>
              </a:ext>
            </a:extLst>
          </p:cNvPr>
          <p:cNvSpPr>
            <a:spLocks noGrp="1"/>
          </p:cNvSpPr>
          <p:nvPr>
            <p:ph type="sldNum" sz="quarter" idx="12"/>
          </p:nvPr>
        </p:nvSpPr>
        <p:spPr/>
        <p:txBody>
          <a:bodyPr/>
          <a:lstStyle>
            <a:lvl1pPr>
              <a:defRPr/>
            </a:lvl1pPr>
          </a:lstStyle>
          <a:p>
            <a:pPr>
              <a:defRPr/>
            </a:pPr>
            <a:fld id="{47E71215-86D1-FE4F-B5D0-44DEFC8FEA27}" type="slidenum">
              <a:rPr lang="en-US" altLang="en-US"/>
              <a:pPr>
                <a:defRPr/>
              </a:pPr>
              <a:t>‹#›</a:t>
            </a:fld>
            <a:endParaRPr lang="en-US" altLang="en-US"/>
          </a:p>
        </p:txBody>
      </p:sp>
    </p:spTree>
    <p:extLst>
      <p:ext uri="{BB962C8B-B14F-4D97-AF65-F5344CB8AC3E}">
        <p14:creationId xmlns:p14="http://schemas.microsoft.com/office/powerpoint/2010/main" val="1734354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9D338DA0-D7E0-5644-9658-9EC15C23EBC8}"/>
              </a:ext>
            </a:extLst>
          </p:cNvPr>
          <p:cNvSpPr>
            <a:spLocks noGrp="1"/>
          </p:cNvSpPr>
          <p:nvPr>
            <p:ph type="dt" sz="half" idx="10"/>
          </p:nvPr>
        </p:nvSpPr>
        <p:spPr/>
        <p:txBody>
          <a:bodyPr/>
          <a:lstStyle>
            <a:lvl1pPr>
              <a:defRPr/>
            </a:lvl1pPr>
          </a:lstStyle>
          <a:p>
            <a:pPr>
              <a:defRPr/>
            </a:pPr>
            <a:fld id="{AC25657D-C0B4-274A-B948-56178B4EF6DA}" type="datetime2">
              <a:rPr lang="en-US" altLang="en-US"/>
              <a:pPr>
                <a:defRPr/>
              </a:pPr>
              <a:t>Friday, January 27, 2023</a:t>
            </a:fld>
            <a:endParaRPr lang="en-US" altLang="en-US"/>
          </a:p>
        </p:txBody>
      </p:sp>
      <p:sp>
        <p:nvSpPr>
          <p:cNvPr id="3" name="Footer Placeholder 4">
            <a:extLst>
              <a:ext uri="{FF2B5EF4-FFF2-40B4-BE49-F238E27FC236}">
                <a16:creationId xmlns:a16="http://schemas.microsoft.com/office/drawing/2014/main" id="{BBEE1A0B-7AE1-E64E-A455-36892922889B}"/>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CF3D0141-2ABD-8441-9102-01D14928BD1F}"/>
              </a:ext>
            </a:extLst>
          </p:cNvPr>
          <p:cNvSpPr>
            <a:spLocks noGrp="1"/>
          </p:cNvSpPr>
          <p:nvPr>
            <p:ph type="sldNum" sz="quarter" idx="12"/>
          </p:nvPr>
        </p:nvSpPr>
        <p:spPr/>
        <p:txBody>
          <a:bodyPr/>
          <a:lstStyle>
            <a:lvl1pPr>
              <a:defRPr/>
            </a:lvl1pPr>
          </a:lstStyle>
          <a:p>
            <a:pPr>
              <a:defRPr/>
            </a:pPr>
            <a:fld id="{52E34E96-4771-7F46-A7CB-4B49AC740D3C}" type="slidenum">
              <a:rPr lang="en-US" altLang="en-US"/>
              <a:pPr>
                <a:defRPr/>
              </a:pPr>
              <a:t>‹#›</a:t>
            </a:fld>
            <a:endParaRPr lang="en-US" altLang="en-US"/>
          </a:p>
        </p:txBody>
      </p:sp>
    </p:spTree>
    <p:extLst>
      <p:ext uri="{BB962C8B-B14F-4D97-AF65-F5344CB8AC3E}">
        <p14:creationId xmlns:p14="http://schemas.microsoft.com/office/powerpoint/2010/main" val="1783687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AC51B756-F519-014D-B360-FE6732DF1B9C}"/>
              </a:ext>
            </a:extLst>
          </p:cNvPr>
          <p:cNvCxnSpPr/>
          <p:nvPr/>
        </p:nvCxnSpPr>
        <p:spPr>
          <a:xfrm rot="5400000">
            <a:off x="-13494" y="3580607"/>
            <a:ext cx="5578475"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a:extLst>
              <a:ext uri="{FF2B5EF4-FFF2-40B4-BE49-F238E27FC236}">
                <a16:creationId xmlns:a16="http://schemas.microsoft.com/office/drawing/2014/main" id="{6FD28643-EB25-A64E-855D-17CEECB2AC6A}"/>
              </a:ext>
            </a:extLst>
          </p:cNvPr>
          <p:cNvSpPr>
            <a:spLocks noGrp="1"/>
          </p:cNvSpPr>
          <p:nvPr>
            <p:ph type="dt" sz="half" idx="10"/>
          </p:nvPr>
        </p:nvSpPr>
        <p:spPr/>
        <p:txBody>
          <a:bodyPr/>
          <a:lstStyle>
            <a:lvl1pPr>
              <a:defRPr/>
            </a:lvl1pPr>
          </a:lstStyle>
          <a:p>
            <a:pPr>
              <a:defRPr/>
            </a:pPr>
            <a:fld id="{82653242-F7D8-F94A-9AF3-17B4CD9BF49C}" type="datetime2">
              <a:rPr lang="en-US" altLang="en-US"/>
              <a:pPr>
                <a:defRPr/>
              </a:pPr>
              <a:t>Friday, January 27, 2023</a:t>
            </a:fld>
            <a:endParaRPr lang="en-US" altLang="en-US"/>
          </a:p>
        </p:txBody>
      </p:sp>
      <p:sp>
        <p:nvSpPr>
          <p:cNvPr id="7" name="Footer Placeholder 5">
            <a:extLst>
              <a:ext uri="{FF2B5EF4-FFF2-40B4-BE49-F238E27FC236}">
                <a16:creationId xmlns:a16="http://schemas.microsoft.com/office/drawing/2014/main" id="{56E4212F-9061-304B-A60F-1D028662344B}"/>
              </a:ext>
            </a:extLst>
          </p:cNvPr>
          <p:cNvSpPr>
            <a:spLocks noGrp="1"/>
          </p:cNvSpPr>
          <p:nvPr>
            <p:ph type="ftr" sz="quarter" idx="11"/>
          </p:nvPr>
        </p:nvSpPr>
        <p:spPr/>
        <p:txBody>
          <a:bodyPr/>
          <a:lstStyle>
            <a:lvl1pPr>
              <a:defRPr/>
            </a:lvl1pPr>
          </a:lstStyle>
          <a:p>
            <a:pPr>
              <a:defRPr/>
            </a:pPr>
            <a:endParaRPr lang="en-US"/>
          </a:p>
        </p:txBody>
      </p:sp>
      <p:sp>
        <p:nvSpPr>
          <p:cNvPr id="8" name="Slide Number Placeholder 6">
            <a:extLst>
              <a:ext uri="{FF2B5EF4-FFF2-40B4-BE49-F238E27FC236}">
                <a16:creationId xmlns:a16="http://schemas.microsoft.com/office/drawing/2014/main" id="{BA643DD0-494B-654A-B45E-3964DF330B38}"/>
              </a:ext>
            </a:extLst>
          </p:cNvPr>
          <p:cNvSpPr>
            <a:spLocks noGrp="1"/>
          </p:cNvSpPr>
          <p:nvPr>
            <p:ph type="sldNum" sz="quarter" idx="12"/>
          </p:nvPr>
        </p:nvSpPr>
        <p:spPr/>
        <p:txBody>
          <a:bodyPr/>
          <a:lstStyle>
            <a:lvl1pPr>
              <a:defRPr/>
            </a:lvl1pPr>
          </a:lstStyle>
          <a:p>
            <a:pPr>
              <a:defRPr/>
            </a:pPr>
            <a:fld id="{B5D17B0C-46D5-274D-BB1C-4CA4B6C874C7}" type="slidenum">
              <a:rPr lang="en-US" altLang="en-US"/>
              <a:pPr>
                <a:defRPr/>
              </a:pPr>
              <a:t>‹#›</a:t>
            </a:fld>
            <a:endParaRPr lang="en-US" altLang="en-US"/>
          </a:p>
        </p:txBody>
      </p:sp>
    </p:spTree>
    <p:extLst>
      <p:ext uri="{BB962C8B-B14F-4D97-AF65-F5344CB8AC3E}">
        <p14:creationId xmlns:p14="http://schemas.microsoft.com/office/powerpoint/2010/main" val="2680194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endParaRPr lang="en-US" noProof="0"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57CCDD95-6903-D84F-AB75-7DE0A687A420}"/>
              </a:ext>
            </a:extLst>
          </p:cNvPr>
          <p:cNvSpPr>
            <a:spLocks noGrp="1"/>
          </p:cNvSpPr>
          <p:nvPr>
            <p:ph type="dt" sz="half" idx="10"/>
          </p:nvPr>
        </p:nvSpPr>
        <p:spPr/>
        <p:txBody>
          <a:bodyPr/>
          <a:lstStyle>
            <a:lvl1pPr>
              <a:defRPr/>
            </a:lvl1pPr>
          </a:lstStyle>
          <a:p>
            <a:pPr>
              <a:defRPr/>
            </a:pPr>
            <a:fld id="{F9E35A87-A726-5941-B157-41E9738E71F8}" type="datetime2">
              <a:rPr lang="en-US" altLang="en-US"/>
              <a:pPr>
                <a:defRPr/>
              </a:pPr>
              <a:t>Friday, January 27, 2023</a:t>
            </a:fld>
            <a:endParaRPr lang="en-US" altLang="en-US"/>
          </a:p>
        </p:txBody>
      </p:sp>
      <p:sp>
        <p:nvSpPr>
          <p:cNvPr id="6" name="Footer Placeholder 4">
            <a:extLst>
              <a:ext uri="{FF2B5EF4-FFF2-40B4-BE49-F238E27FC236}">
                <a16:creationId xmlns:a16="http://schemas.microsoft.com/office/drawing/2014/main" id="{CD72D21A-F4DD-AA4B-9CF7-1C91FC73687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74AEC931-36B8-5641-9ED7-493C86E93DF3}"/>
              </a:ext>
            </a:extLst>
          </p:cNvPr>
          <p:cNvSpPr>
            <a:spLocks noGrp="1"/>
          </p:cNvSpPr>
          <p:nvPr>
            <p:ph type="sldNum" sz="quarter" idx="12"/>
          </p:nvPr>
        </p:nvSpPr>
        <p:spPr/>
        <p:txBody>
          <a:bodyPr/>
          <a:lstStyle>
            <a:lvl1pPr>
              <a:defRPr/>
            </a:lvl1pPr>
          </a:lstStyle>
          <a:p>
            <a:pPr>
              <a:defRPr/>
            </a:pPr>
            <a:fld id="{B87F9054-96E6-E84C-A6BC-3105A7915CA6}" type="slidenum">
              <a:rPr lang="en-US" altLang="en-US"/>
              <a:pPr>
                <a:defRPr/>
              </a:pPr>
              <a:t>‹#›</a:t>
            </a:fld>
            <a:endParaRPr lang="en-US" altLang="en-US"/>
          </a:p>
        </p:txBody>
      </p:sp>
    </p:spTree>
    <p:extLst>
      <p:ext uri="{BB962C8B-B14F-4D97-AF65-F5344CB8AC3E}">
        <p14:creationId xmlns:p14="http://schemas.microsoft.com/office/powerpoint/2010/main" val="1428516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DF6326-FAE1-7E40-AA98-52353A648BDD}"/>
              </a:ext>
            </a:extLst>
          </p:cNvPr>
          <p:cNvSpPr/>
          <p:nvPr/>
        </p:nvSpPr>
        <p:spPr>
          <a:xfrm>
            <a:off x="0" y="220663"/>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Placeholder 1">
            <a:extLst>
              <a:ext uri="{FF2B5EF4-FFF2-40B4-BE49-F238E27FC236}">
                <a16:creationId xmlns:a16="http://schemas.microsoft.com/office/drawing/2014/main" id="{15DF8686-2E47-D941-84EC-40FF5F77B251}"/>
              </a:ext>
            </a:extLst>
          </p:cNvPr>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028" name="Text Placeholder 2">
            <a:extLst>
              <a:ext uri="{FF2B5EF4-FFF2-40B4-BE49-F238E27FC236}">
                <a16:creationId xmlns:a16="http://schemas.microsoft.com/office/drawing/2014/main" id="{028C7514-5DFA-2D43-AAE8-89BE59BB6CE6}"/>
              </a:ext>
            </a:extLst>
          </p:cNvPr>
          <p:cNvSpPr>
            <a:spLocks noGrp="1"/>
          </p:cNvSpPr>
          <p:nvPr>
            <p:ph type="body" idx="1"/>
          </p:nvPr>
        </p:nvSpPr>
        <p:spPr bwMode="auto">
          <a:xfrm>
            <a:off x="457200" y="1600200"/>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Rectangle 6">
            <a:extLst>
              <a:ext uri="{FF2B5EF4-FFF2-40B4-BE49-F238E27FC236}">
                <a16:creationId xmlns:a16="http://schemas.microsoft.com/office/drawing/2014/main" id="{7E6C7AF9-F30E-A449-A4FF-7A95724A7538}"/>
              </a:ext>
            </a:extLst>
          </p:cNvPr>
          <p:cNvSpPr/>
          <p:nvPr/>
        </p:nvSpPr>
        <p:spPr>
          <a:xfrm>
            <a:off x="0" y="0"/>
            <a:ext cx="9144000" cy="365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 name="Date Placeholder 3">
            <a:extLst>
              <a:ext uri="{FF2B5EF4-FFF2-40B4-BE49-F238E27FC236}">
                <a16:creationId xmlns:a16="http://schemas.microsoft.com/office/drawing/2014/main" id="{78782276-579B-024F-BC1E-C64D15F01790}"/>
              </a:ext>
            </a:extLst>
          </p:cNvPr>
          <p:cNvSpPr>
            <a:spLocks noGrp="1"/>
          </p:cNvSpPr>
          <p:nvPr>
            <p:ph type="dt" sz="half" idx="2"/>
          </p:nvPr>
        </p:nvSpPr>
        <p:spPr>
          <a:xfrm>
            <a:off x="457200" y="19050"/>
            <a:ext cx="2895600" cy="328613"/>
          </a:xfrm>
          <a:prstGeom prst="rect">
            <a:avLst/>
          </a:prstGeom>
        </p:spPr>
        <p:txBody>
          <a:bodyPr vert="horz" wrap="square" lIns="91440" tIns="45720" rIns="91440" bIns="45720" numCol="1" anchor="ctr" anchorCtr="0" compatLnSpc="1">
            <a:prstTxWarp prst="textNoShape">
              <a:avLst/>
            </a:prstTxWarp>
          </a:bodyPr>
          <a:lstStyle>
            <a:lvl1pPr algn="l">
              <a:defRPr sz="1200">
                <a:solidFill>
                  <a:srgbClr val="FFFFFF"/>
                </a:solidFill>
                <a:latin typeface="Arial" charset="0"/>
                <a:ea typeface="ＭＳ Ｐゴシック" charset="-128"/>
              </a:defRPr>
            </a:lvl1pPr>
          </a:lstStyle>
          <a:p>
            <a:pPr>
              <a:defRPr/>
            </a:pPr>
            <a:fld id="{0A63ABDC-7F40-BE45-8730-BE3B408FEC76}" type="datetime2">
              <a:rPr lang="en-US" altLang="en-US"/>
              <a:pPr>
                <a:defRPr/>
              </a:pPr>
              <a:t>Friday, January 27, 2023</a:t>
            </a:fld>
            <a:endParaRPr lang="en-US" altLang="en-US"/>
          </a:p>
        </p:txBody>
      </p:sp>
      <p:sp>
        <p:nvSpPr>
          <p:cNvPr id="5" name="Footer Placeholder 4">
            <a:extLst>
              <a:ext uri="{FF2B5EF4-FFF2-40B4-BE49-F238E27FC236}">
                <a16:creationId xmlns:a16="http://schemas.microsoft.com/office/drawing/2014/main" id="{B971BC18-D87F-9343-A892-CEF3D3E55849}"/>
              </a:ext>
            </a:extLst>
          </p:cNvPr>
          <p:cNvSpPr>
            <a:spLocks noGrp="1"/>
          </p:cNvSpPr>
          <p:nvPr>
            <p:ph type="ftr" sz="quarter" idx="3"/>
          </p:nvPr>
        </p:nvSpPr>
        <p:spPr>
          <a:xfrm>
            <a:off x="3429000" y="19050"/>
            <a:ext cx="4114800" cy="328613"/>
          </a:xfrm>
          <a:prstGeom prst="rect">
            <a:avLst/>
          </a:prstGeom>
        </p:spPr>
        <p:txBody>
          <a:bodyPr vert="horz" lIns="91440" tIns="45720" rIns="91440" bIns="45720" rtlCol="0" anchor="ctr"/>
          <a:lstStyle>
            <a:lvl1pPr algn="r">
              <a:defRPr sz="1200">
                <a:solidFill>
                  <a:srgbClr val="FFFFFF"/>
                </a:solidFill>
                <a:latin typeface="Arial" charset="0"/>
                <a:ea typeface="ＭＳ Ｐゴシック" charset="0"/>
                <a:cs typeface="ＭＳ Ｐゴシック" charset="0"/>
              </a:defRPr>
            </a:lvl1pPr>
          </a:lstStyle>
          <a:p>
            <a:pPr>
              <a:defRPr/>
            </a:pPr>
            <a:endParaRPr lang="en-US"/>
          </a:p>
        </p:txBody>
      </p:sp>
      <p:sp>
        <p:nvSpPr>
          <p:cNvPr id="6" name="Slide Number Placeholder 5">
            <a:extLst>
              <a:ext uri="{FF2B5EF4-FFF2-40B4-BE49-F238E27FC236}">
                <a16:creationId xmlns:a16="http://schemas.microsoft.com/office/drawing/2014/main" id="{6F3613FB-43CE-FB45-A0BE-A830415DA53C}"/>
              </a:ext>
            </a:extLst>
          </p:cNvPr>
          <p:cNvSpPr>
            <a:spLocks noGrp="1"/>
          </p:cNvSpPr>
          <p:nvPr>
            <p:ph type="sldNum" sz="quarter" idx="4"/>
          </p:nvPr>
        </p:nvSpPr>
        <p:spPr>
          <a:xfrm>
            <a:off x="7620000" y="19050"/>
            <a:ext cx="1066800" cy="328613"/>
          </a:xfrm>
          <a:prstGeom prst="rect">
            <a:avLst/>
          </a:prstGeom>
        </p:spPr>
        <p:txBody>
          <a:bodyPr vert="horz" wrap="square" lIns="91440" tIns="45720" rIns="91440" bIns="45720" numCol="1" anchor="ctr" anchorCtr="0" compatLnSpc="1">
            <a:prstTxWarp prst="textNoShape">
              <a:avLst/>
            </a:prstTxWarp>
          </a:bodyPr>
          <a:lstStyle>
            <a:lvl1pPr algn="l">
              <a:defRPr sz="1400" b="1">
                <a:solidFill>
                  <a:srgbClr val="FFFFFF"/>
                </a:solidFill>
                <a:latin typeface="Arial" charset="0"/>
                <a:ea typeface="ＭＳ Ｐゴシック" charset="-128"/>
              </a:defRPr>
            </a:lvl1pPr>
          </a:lstStyle>
          <a:p>
            <a:pPr>
              <a:defRPr/>
            </a:pPr>
            <a:fld id="{BC2BB7E3-7535-E542-85A8-7F57A22D82B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199" r:id="rId1"/>
    <p:sldLayoutId id="2147484192" r:id="rId2"/>
    <p:sldLayoutId id="2147484200" r:id="rId3"/>
    <p:sldLayoutId id="2147484193" r:id="rId4"/>
    <p:sldLayoutId id="2147484201" r:id="rId5"/>
    <p:sldLayoutId id="2147484194" r:id="rId6"/>
    <p:sldLayoutId id="2147484195" r:id="rId7"/>
    <p:sldLayoutId id="2147484202" r:id="rId8"/>
    <p:sldLayoutId id="2147484196" r:id="rId9"/>
    <p:sldLayoutId id="2147484197" r:id="rId10"/>
    <p:sldLayoutId id="2147484198" r:id="rId11"/>
    <p:sldLayoutId id="2147484203" r:id="rId12"/>
  </p:sldLayoutIdLst>
  <p:txStyles>
    <p:titleStyle>
      <a:lvl1pPr algn="l" rtl="0" eaLnBrk="0" fontAlgn="base" hangingPunct="0">
        <a:spcBef>
          <a:spcPct val="0"/>
        </a:spcBef>
        <a:spcAft>
          <a:spcPct val="0"/>
        </a:spcAft>
        <a:defRPr sz="4000" kern="1200" spc="-1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4000">
          <a:solidFill>
            <a:schemeClr val="tx2"/>
          </a:solidFill>
          <a:latin typeface="Arial" charset="0"/>
          <a:ea typeface="ＭＳ Ｐゴシック" charset="0"/>
          <a:cs typeface="ＭＳ Ｐゴシック" charset="0"/>
        </a:defRPr>
      </a:lvl2pPr>
      <a:lvl3pPr algn="l" rtl="0" eaLnBrk="0" fontAlgn="base" hangingPunct="0">
        <a:spcBef>
          <a:spcPct val="0"/>
        </a:spcBef>
        <a:spcAft>
          <a:spcPct val="0"/>
        </a:spcAft>
        <a:defRPr sz="4000">
          <a:solidFill>
            <a:schemeClr val="tx2"/>
          </a:solidFill>
          <a:latin typeface="Arial" charset="0"/>
          <a:ea typeface="ＭＳ Ｐゴシック" charset="0"/>
          <a:cs typeface="ＭＳ Ｐゴシック" charset="0"/>
        </a:defRPr>
      </a:lvl3pPr>
      <a:lvl4pPr algn="l" rtl="0" eaLnBrk="0" fontAlgn="base" hangingPunct="0">
        <a:spcBef>
          <a:spcPct val="0"/>
        </a:spcBef>
        <a:spcAft>
          <a:spcPct val="0"/>
        </a:spcAft>
        <a:defRPr sz="4000">
          <a:solidFill>
            <a:schemeClr val="tx2"/>
          </a:solidFill>
          <a:latin typeface="Arial" charset="0"/>
          <a:ea typeface="ＭＳ Ｐゴシック" charset="0"/>
          <a:cs typeface="ＭＳ Ｐゴシック" charset="0"/>
        </a:defRPr>
      </a:lvl4pPr>
      <a:lvl5pPr algn="l" rtl="0" eaLnBrk="0" fontAlgn="base" hangingPunct="0">
        <a:spcBef>
          <a:spcPct val="0"/>
        </a:spcBef>
        <a:spcAft>
          <a:spcPct val="0"/>
        </a:spcAft>
        <a:defRPr sz="4000">
          <a:solidFill>
            <a:schemeClr val="tx2"/>
          </a:solidFill>
          <a:latin typeface="Arial" charset="0"/>
          <a:ea typeface="ＭＳ Ｐゴシック" charset="0"/>
          <a:cs typeface="ＭＳ Ｐゴシック" charset="0"/>
        </a:defRPr>
      </a:lvl5pPr>
      <a:lvl6pPr marL="457200" algn="l" rtl="0" fontAlgn="base">
        <a:spcBef>
          <a:spcPct val="0"/>
        </a:spcBef>
        <a:spcAft>
          <a:spcPct val="0"/>
        </a:spcAft>
        <a:defRPr sz="4000">
          <a:solidFill>
            <a:schemeClr val="tx2"/>
          </a:solidFill>
          <a:latin typeface="Arial" charset="0"/>
          <a:ea typeface="ＭＳ Ｐゴシック" charset="0"/>
          <a:cs typeface="ＭＳ Ｐゴシック" charset="0"/>
        </a:defRPr>
      </a:lvl6pPr>
      <a:lvl7pPr marL="914400" algn="l" rtl="0" fontAlgn="base">
        <a:spcBef>
          <a:spcPct val="0"/>
        </a:spcBef>
        <a:spcAft>
          <a:spcPct val="0"/>
        </a:spcAft>
        <a:defRPr sz="4000">
          <a:solidFill>
            <a:schemeClr val="tx2"/>
          </a:solidFill>
          <a:latin typeface="Arial" charset="0"/>
          <a:ea typeface="ＭＳ Ｐゴシック" charset="0"/>
          <a:cs typeface="ＭＳ Ｐゴシック" charset="0"/>
        </a:defRPr>
      </a:lvl7pPr>
      <a:lvl8pPr marL="1371600" algn="l" rtl="0" fontAlgn="base">
        <a:spcBef>
          <a:spcPct val="0"/>
        </a:spcBef>
        <a:spcAft>
          <a:spcPct val="0"/>
        </a:spcAft>
        <a:defRPr sz="4000">
          <a:solidFill>
            <a:schemeClr val="tx2"/>
          </a:solidFill>
          <a:latin typeface="Arial" charset="0"/>
          <a:ea typeface="ＭＳ Ｐゴシック" charset="0"/>
          <a:cs typeface="ＭＳ Ｐゴシック" charset="0"/>
        </a:defRPr>
      </a:lvl8pPr>
      <a:lvl9pPr marL="1828800" algn="l" rtl="0" fontAlgn="base">
        <a:spcBef>
          <a:spcPct val="0"/>
        </a:spcBef>
        <a:spcAft>
          <a:spcPct val="0"/>
        </a:spcAft>
        <a:defRPr sz="4000">
          <a:solidFill>
            <a:schemeClr val="tx2"/>
          </a:solidFill>
          <a:latin typeface="Arial" charset="0"/>
          <a:ea typeface="ＭＳ Ｐゴシック" charset="0"/>
          <a:cs typeface="ＭＳ Ｐゴシック" charset="0"/>
        </a:defRPr>
      </a:lvl9pPr>
    </p:titleStyle>
    <p:bodyStyle>
      <a:lvl1pPr marL="182563" indent="-182563" algn="l" rtl="0" eaLnBrk="0" fontAlgn="base" hangingPunct="0">
        <a:spcBef>
          <a:spcPct val="20000"/>
        </a:spcBef>
        <a:spcAft>
          <a:spcPct val="0"/>
        </a:spcAft>
        <a:buClr>
          <a:schemeClr val="accent1"/>
        </a:buClr>
        <a:buSzPct val="85000"/>
        <a:buFont typeface="Arial" panose="020B0604020202020204" pitchFamily="34" charset="0"/>
        <a:buChar char="•"/>
        <a:defRPr sz="2400" kern="1200">
          <a:solidFill>
            <a:schemeClr val="tx1"/>
          </a:solidFill>
          <a:latin typeface="+mn-lt"/>
          <a:ea typeface="ＭＳ Ｐゴシック" charset="0"/>
          <a:cs typeface="ＭＳ Ｐゴシック" charset="0"/>
        </a:defRPr>
      </a:lvl1pPr>
      <a:lvl2pPr marL="457200" indent="-182563" algn="l" rtl="0" eaLnBrk="0" fontAlgn="base" hangingPunct="0">
        <a:spcBef>
          <a:spcPct val="20000"/>
        </a:spcBef>
        <a:spcAft>
          <a:spcPct val="0"/>
        </a:spcAft>
        <a:buClr>
          <a:schemeClr val="accent1"/>
        </a:buClr>
        <a:buSzPct val="85000"/>
        <a:buFont typeface="Arial" panose="020B0604020202020204" pitchFamily="34" charset="0"/>
        <a:buChar char="•"/>
        <a:defRPr sz="2000" kern="1200">
          <a:solidFill>
            <a:schemeClr val="tx1"/>
          </a:solidFill>
          <a:latin typeface="+mn-lt"/>
          <a:ea typeface="ＭＳ Ｐゴシック" charset="0"/>
          <a:cs typeface="+mn-cs"/>
        </a:defRPr>
      </a:lvl2pPr>
      <a:lvl3pPr marL="730250" indent="-182563" algn="l" rtl="0" eaLnBrk="0" fontAlgn="base" hangingPunct="0">
        <a:spcBef>
          <a:spcPct val="20000"/>
        </a:spcBef>
        <a:spcAft>
          <a:spcPct val="0"/>
        </a:spcAft>
        <a:buClr>
          <a:schemeClr val="accent1"/>
        </a:buClr>
        <a:buSzPct val="90000"/>
        <a:buFont typeface="Arial" panose="020B0604020202020204" pitchFamily="34" charset="0"/>
        <a:buChar char="•"/>
        <a:defRPr kern="1200">
          <a:solidFill>
            <a:schemeClr val="tx1"/>
          </a:solidFill>
          <a:latin typeface="+mn-lt"/>
          <a:ea typeface="ＭＳ Ｐゴシック" charset="0"/>
          <a:cs typeface="+mn-cs"/>
        </a:defRPr>
      </a:lvl3pPr>
      <a:lvl4pPr marL="1004888" indent="-182563" algn="l" rtl="0" eaLnBrk="0" fontAlgn="base" hangingPunct="0">
        <a:spcBef>
          <a:spcPct val="20000"/>
        </a:spcBef>
        <a:spcAft>
          <a:spcPct val="0"/>
        </a:spcAft>
        <a:buClr>
          <a:schemeClr val="accent1"/>
        </a:buClr>
        <a:buFont typeface="Arial" panose="020B0604020202020204" pitchFamily="34" charset="0"/>
        <a:buChar char="•"/>
        <a:defRPr sz="1600" kern="1200">
          <a:solidFill>
            <a:schemeClr val="tx1"/>
          </a:solidFill>
          <a:latin typeface="+mn-lt"/>
          <a:ea typeface="ＭＳ Ｐゴシック" charset="0"/>
          <a:cs typeface="+mn-cs"/>
        </a:defRPr>
      </a:lvl4pPr>
      <a:lvl5pPr marL="1187450" indent="-136525" algn="l" rtl="0" eaLnBrk="0" fontAlgn="base" hangingPunct="0">
        <a:spcBef>
          <a:spcPct val="20000"/>
        </a:spcBef>
        <a:spcAft>
          <a:spcPct val="0"/>
        </a:spcAft>
        <a:buClr>
          <a:schemeClr val="accent1"/>
        </a:buClr>
        <a:buSzPct val="100000"/>
        <a:buFont typeface="Arial" panose="020B0604020202020204" pitchFamily="34" charset="0"/>
        <a:buChar char="•"/>
        <a:defRPr sz="1400" kern="1200">
          <a:solidFill>
            <a:schemeClr val="tx1"/>
          </a:solidFill>
          <a:latin typeface="+mn-lt"/>
          <a:ea typeface="ＭＳ Ｐゴシック" charset="0"/>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www.ncbi.nlm.nih.gov/books/NBK62051/def-item/blast_glossary.raw_score/" TargetMode="Externa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4.emf"/><Relationship Id="rId4" Type="http://schemas.openxmlformats.org/officeDocument/2006/relationships/oleObject" Target="../embeddings/oleObject4.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55DDB7B-BD0F-944E-9EDE-D1B889112FA2}"/>
              </a:ext>
            </a:extLst>
          </p:cNvPr>
          <p:cNvPicPr>
            <a:picLocks noChangeAspect="1"/>
          </p:cNvPicPr>
          <p:nvPr/>
        </p:nvPicPr>
        <p:blipFill>
          <a:blip r:embed="rId3"/>
          <a:stretch>
            <a:fillRect/>
          </a:stretch>
        </p:blipFill>
        <p:spPr>
          <a:xfrm>
            <a:off x="965200" y="97419"/>
            <a:ext cx="7213600" cy="6692900"/>
          </a:xfrm>
          <a:prstGeom prst="rect">
            <a:avLst/>
          </a:prstGeom>
        </p:spPr>
      </p:pic>
    </p:spTree>
    <p:extLst>
      <p:ext uri="{BB962C8B-B14F-4D97-AF65-F5344CB8AC3E}">
        <p14:creationId xmlns:p14="http://schemas.microsoft.com/office/powerpoint/2010/main" val="1904161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90982"/>
            <a:ext cx="8610600" cy="783758"/>
          </a:xfrm>
        </p:spPr>
        <p:txBody>
          <a:bodyPr/>
          <a:lstStyle/>
          <a:p>
            <a:r>
              <a:rPr lang="en-US" sz="4000" b="0" dirty="0">
                <a:solidFill>
                  <a:schemeClr val="tx2"/>
                </a:solidFill>
              </a:rPr>
              <a:t>Raw score: substitution</a:t>
            </a:r>
          </a:p>
        </p:txBody>
      </p:sp>
      <p:sp>
        <p:nvSpPr>
          <p:cNvPr id="4" name="Rectangle 3"/>
          <p:cNvSpPr/>
          <p:nvPr/>
        </p:nvSpPr>
        <p:spPr>
          <a:xfrm>
            <a:off x="685800" y="1815167"/>
            <a:ext cx="7848600" cy="584776"/>
          </a:xfrm>
          <a:prstGeom prst="rect">
            <a:avLst/>
          </a:prstGeom>
        </p:spPr>
        <p:txBody>
          <a:bodyPr wrap="square">
            <a:spAutoFit/>
          </a:bodyPr>
          <a:lstStyle/>
          <a:p>
            <a:pPr lvl="0" eaLnBrk="1" fontAlgn="auto" hangingPunct="1">
              <a:spcBef>
                <a:spcPts val="2400"/>
              </a:spcBef>
              <a:spcAft>
                <a:spcPts val="0"/>
              </a:spcAft>
              <a:buClr>
                <a:srgbClr val="8C73D0">
                  <a:lumMod val="60000"/>
                  <a:lumOff val="40000"/>
                </a:srgbClr>
              </a:buClr>
            </a:pPr>
            <a:endParaRPr lang="en-US" sz="3200" dirty="0">
              <a:solidFill>
                <a:srgbClr val="B45EC7"/>
              </a:solidFill>
              <a:latin typeface="+mn-lt"/>
            </a:endParaRPr>
          </a:p>
        </p:txBody>
      </p:sp>
      <p:graphicFrame>
        <p:nvGraphicFramePr>
          <p:cNvPr id="5" name="Object 1026"/>
          <p:cNvGraphicFramePr>
            <a:graphicFrameLocks noChangeAspect="1"/>
          </p:cNvGraphicFramePr>
          <p:nvPr/>
        </p:nvGraphicFramePr>
        <p:xfrm>
          <a:off x="228600" y="1524000"/>
          <a:ext cx="8686800" cy="4675188"/>
        </p:xfrm>
        <a:graphic>
          <a:graphicData uri="http://schemas.openxmlformats.org/presentationml/2006/ole">
            <mc:AlternateContent xmlns:mc="http://schemas.openxmlformats.org/markup-compatibility/2006">
              <mc:Choice xmlns:v="urn:schemas-microsoft-com:vml" Requires="v">
                <p:oleObj name="Document" r:id="rId3" imgW="5486400" imgH="2953512" progId="Word.Document.8">
                  <p:embed/>
                </p:oleObj>
              </mc:Choice>
              <mc:Fallback>
                <p:oleObj name="Document" r:id="rId3" imgW="5486400" imgH="2953512" progId="Word.Document.8">
                  <p:embed/>
                  <p:pic>
                    <p:nvPicPr>
                      <p:cNvPr id="5" name="Object 10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524000"/>
                        <a:ext cx="8686800" cy="46751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cxnSp>
        <p:nvCxnSpPr>
          <p:cNvPr id="9" name="Straight Arrow Connector 8"/>
          <p:cNvCxnSpPr>
            <a:stCxn id="7" idx="1"/>
          </p:cNvCxnSpPr>
          <p:nvPr/>
        </p:nvCxnSpPr>
        <p:spPr>
          <a:xfrm flipH="1">
            <a:off x="3124200" y="4489103"/>
            <a:ext cx="1676400" cy="387697"/>
          </a:xfrm>
          <a:prstGeom prst="straightConnector1">
            <a:avLst/>
          </a:prstGeom>
          <a:ln w="76200" cmpd="sng">
            <a:headEnd type="none"/>
            <a:tailEnd type="triangle"/>
          </a:ln>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4343400" y="3657600"/>
            <a:ext cx="914400" cy="457200"/>
          </a:xfrm>
          <a:prstGeom prst="rect">
            <a:avLst/>
          </a:prstGeom>
          <a:solidFill>
            <a:srgbClr val="F3F3F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ECECEC"/>
              </a:solidFill>
            </a:endParaRPr>
          </a:p>
        </p:txBody>
      </p:sp>
      <p:sp>
        <p:nvSpPr>
          <p:cNvPr id="7" name="Rectangle 6"/>
          <p:cNvSpPr/>
          <p:nvPr/>
        </p:nvSpPr>
        <p:spPr>
          <a:xfrm>
            <a:off x="4800600" y="3796605"/>
            <a:ext cx="4038600" cy="1384995"/>
          </a:xfrm>
          <a:prstGeom prst="rect">
            <a:avLst/>
          </a:prstGeom>
          <a:solidFill>
            <a:schemeClr val="accent3">
              <a:alpha val="92000"/>
            </a:schemeClr>
          </a:solidFill>
        </p:spPr>
        <p:txBody>
          <a:bodyPr wrap="square">
            <a:spAutoFit/>
          </a:bodyPr>
          <a:lstStyle/>
          <a:p>
            <a:r>
              <a:rPr lang="en-US" sz="2800" dirty="0">
                <a:solidFill>
                  <a:srgbClr val="2F1F58"/>
                </a:solidFill>
                <a:latin typeface="Garamond" panose="02020404030301010803" pitchFamily="18" charset="0"/>
              </a:rPr>
              <a:t>Substitution scores are given by a look-up table: PAM, BLOSUM</a:t>
            </a:r>
          </a:p>
        </p:txBody>
      </p:sp>
    </p:spTree>
    <p:extLst>
      <p:ext uri="{BB962C8B-B14F-4D97-AF65-F5344CB8AC3E}">
        <p14:creationId xmlns:p14="http://schemas.microsoft.com/office/powerpoint/2010/main" val="1954442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1026"/>
          <p:cNvGraphicFramePr>
            <a:graphicFrameLocks noChangeAspect="1"/>
          </p:cNvGraphicFramePr>
          <p:nvPr/>
        </p:nvGraphicFramePr>
        <p:xfrm>
          <a:off x="228600" y="1524000"/>
          <a:ext cx="8686800" cy="4675188"/>
        </p:xfrm>
        <a:graphic>
          <a:graphicData uri="http://schemas.openxmlformats.org/presentationml/2006/ole">
            <mc:AlternateContent xmlns:mc="http://schemas.openxmlformats.org/markup-compatibility/2006">
              <mc:Choice xmlns:v="urn:schemas-microsoft-com:vml" Requires="v">
                <p:oleObj name="Document" r:id="rId3" imgW="5486400" imgH="2953512" progId="Word.Document.8">
                  <p:embed/>
                </p:oleObj>
              </mc:Choice>
              <mc:Fallback>
                <p:oleObj name="Document" r:id="rId3" imgW="5486400" imgH="2953512" progId="Word.Document.8">
                  <p:embed/>
                  <p:pic>
                    <p:nvPicPr>
                      <p:cNvPr id="5" name="Object 10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524000"/>
                        <a:ext cx="8686800" cy="46751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 name="Title 1"/>
          <p:cNvSpPr>
            <a:spLocks noGrp="1"/>
          </p:cNvSpPr>
          <p:nvPr>
            <p:ph type="title"/>
          </p:nvPr>
        </p:nvSpPr>
        <p:spPr>
          <a:xfrm>
            <a:off x="265012" y="354012"/>
            <a:ext cx="8610600" cy="845670"/>
          </a:xfrm>
        </p:spPr>
        <p:txBody>
          <a:bodyPr/>
          <a:lstStyle/>
          <a:p>
            <a:r>
              <a:rPr lang="en-US" sz="4000" b="0" dirty="0">
                <a:solidFill>
                  <a:schemeClr val="tx2"/>
                </a:solidFill>
              </a:rPr>
              <a:t>Raw score : gap penalty</a:t>
            </a:r>
          </a:p>
        </p:txBody>
      </p:sp>
      <p:sp>
        <p:nvSpPr>
          <p:cNvPr id="4" name="Rectangle 3"/>
          <p:cNvSpPr/>
          <p:nvPr/>
        </p:nvSpPr>
        <p:spPr>
          <a:xfrm>
            <a:off x="685800" y="1815167"/>
            <a:ext cx="7848600" cy="584776"/>
          </a:xfrm>
          <a:prstGeom prst="rect">
            <a:avLst/>
          </a:prstGeom>
        </p:spPr>
        <p:txBody>
          <a:bodyPr wrap="square">
            <a:spAutoFit/>
          </a:bodyPr>
          <a:lstStyle/>
          <a:p>
            <a:pPr lvl="0" eaLnBrk="1" fontAlgn="auto" hangingPunct="1">
              <a:spcBef>
                <a:spcPts val="2400"/>
              </a:spcBef>
              <a:spcAft>
                <a:spcPts val="0"/>
              </a:spcAft>
              <a:buClr>
                <a:srgbClr val="8C73D0">
                  <a:lumMod val="60000"/>
                  <a:lumOff val="40000"/>
                </a:srgbClr>
              </a:buClr>
            </a:pPr>
            <a:endParaRPr lang="en-US" sz="3200">
              <a:solidFill>
                <a:srgbClr val="B45EC7"/>
              </a:solidFill>
              <a:latin typeface="+mn-lt"/>
            </a:endParaRPr>
          </a:p>
        </p:txBody>
      </p:sp>
      <p:sp>
        <p:nvSpPr>
          <p:cNvPr id="3" name="TextBox 2"/>
          <p:cNvSpPr txBox="1"/>
          <p:nvPr/>
        </p:nvSpPr>
        <p:spPr>
          <a:xfrm>
            <a:off x="152400" y="6324600"/>
            <a:ext cx="8723212" cy="369332"/>
          </a:xfrm>
          <a:prstGeom prst="rect">
            <a:avLst/>
          </a:prstGeom>
          <a:noFill/>
        </p:spPr>
        <p:txBody>
          <a:bodyPr wrap="none" rtlCol="0">
            <a:spAutoFit/>
          </a:bodyPr>
          <a:lstStyle/>
          <a:p>
            <a:r>
              <a:rPr lang="en-US" sz="1800">
                <a:solidFill>
                  <a:schemeClr val="tx2"/>
                </a:solidFill>
                <a:latin typeface="+mn-lt"/>
                <a:hlinkClick r:id="rId5"/>
              </a:rPr>
              <a:t>http://www.ncbi.nlm.nih.gov/books/NBK62051/def-item/blast_glossary.raw_score/</a:t>
            </a:r>
            <a:r>
              <a:rPr lang="en-US" sz="1800">
                <a:solidFill>
                  <a:schemeClr val="tx2"/>
                </a:solidFill>
                <a:latin typeface="+mn-lt"/>
              </a:rPr>
              <a:t> (2013)</a:t>
            </a:r>
          </a:p>
        </p:txBody>
      </p:sp>
      <p:cxnSp>
        <p:nvCxnSpPr>
          <p:cNvPr id="9" name="Straight Arrow Connector 8"/>
          <p:cNvCxnSpPr/>
          <p:nvPr/>
        </p:nvCxnSpPr>
        <p:spPr>
          <a:xfrm>
            <a:off x="4724400" y="4495800"/>
            <a:ext cx="381000" cy="533400"/>
          </a:xfrm>
          <a:prstGeom prst="straightConnector1">
            <a:avLst/>
          </a:prstGeom>
          <a:ln w="76200" cmpd="sng">
            <a:headEnd type="none"/>
            <a:tailEnd type="triangle"/>
          </a:ln>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4343400" y="3657600"/>
            <a:ext cx="914400" cy="457200"/>
          </a:xfrm>
          <a:prstGeom prst="rect">
            <a:avLst/>
          </a:prstGeom>
          <a:solidFill>
            <a:srgbClr val="F3F3F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ECECEC"/>
              </a:solidFill>
            </a:endParaRPr>
          </a:p>
        </p:txBody>
      </p:sp>
      <p:sp>
        <p:nvSpPr>
          <p:cNvPr id="7" name="Rectangle 6"/>
          <p:cNvSpPr/>
          <p:nvPr/>
        </p:nvSpPr>
        <p:spPr>
          <a:xfrm>
            <a:off x="266700" y="3657600"/>
            <a:ext cx="4445000" cy="1384995"/>
          </a:xfrm>
          <a:prstGeom prst="rect">
            <a:avLst/>
          </a:prstGeom>
          <a:solidFill>
            <a:schemeClr val="accent3">
              <a:alpha val="92000"/>
            </a:schemeClr>
          </a:solidFill>
        </p:spPr>
        <p:txBody>
          <a:bodyPr wrap="square">
            <a:spAutoFit/>
          </a:bodyPr>
          <a:lstStyle/>
          <a:p>
            <a:r>
              <a:rPr lang="en-US" sz="2800">
                <a:solidFill>
                  <a:srgbClr val="2F1F58"/>
                </a:solidFill>
                <a:latin typeface="Garamond" panose="02020404030301010803" pitchFamily="18" charset="0"/>
              </a:rPr>
              <a:t>Negative sign, it is a cost.</a:t>
            </a:r>
          </a:p>
          <a:p>
            <a:r>
              <a:rPr lang="en-US" sz="2800">
                <a:solidFill>
                  <a:srgbClr val="2F1F58"/>
                </a:solidFill>
                <a:latin typeface="Garamond" panose="02020404030301010803" pitchFamily="18" charset="0"/>
              </a:rPr>
              <a:t>Gaps are assumed to just add up, i.e. independent</a:t>
            </a:r>
          </a:p>
        </p:txBody>
      </p:sp>
    </p:spTree>
    <p:extLst>
      <p:ext uri="{BB962C8B-B14F-4D97-AF65-F5344CB8AC3E}">
        <p14:creationId xmlns:p14="http://schemas.microsoft.com/office/powerpoint/2010/main" val="1602872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1300" y="412975"/>
            <a:ext cx="8775700" cy="822325"/>
          </a:xfrm>
        </p:spPr>
        <p:txBody>
          <a:bodyPr/>
          <a:lstStyle/>
          <a:p>
            <a:r>
              <a:rPr lang="en-US" sz="4000" b="0" dirty="0">
                <a:solidFill>
                  <a:schemeClr val="tx2"/>
                </a:solidFill>
              </a:rPr>
              <a:t>Gaps</a:t>
            </a:r>
          </a:p>
        </p:txBody>
      </p:sp>
      <p:sp>
        <p:nvSpPr>
          <p:cNvPr id="5" name="Content Placeholder 4"/>
          <p:cNvSpPr>
            <a:spLocks noGrp="1"/>
          </p:cNvSpPr>
          <p:nvPr>
            <p:ph idx="1"/>
          </p:nvPr>
        </p:nvSpPr>
        <p:spPr>
          <a:xfrm>
            <a:off x="342900" y="1235300"/>
            <a:ext cx="8572500" cy="5105400"/>
          </a:xfrm>
        </p:spPr>
        <p:txBody>
          <a:bodyPr>
            <a:noAutofit/>
          </a:bodyPr>
          <a:lstStyle/>
          <a:p>
            <a:pPr>
              <a:spcBef>
                <a:spcPts val="600"/>
              </a:spcBef>
              <a:spcAft>
                <a:spcPts val="600"/>
              </a:spcAft>
            </a:pPr>
            <a:r>
              <a:rPr lang="en-US" sz="2800" dirty="0">
                <a:latin typeface="Garamond" panose="02020404030301010803" pitchFamily="18" charset="0"/>
              </a:rPr>
              <a:t>Positions at which a letter is paired with a null are called gaps. </a:t>
            </a:r>
          </a:p>
          <a:p>
            <a:pPr>
              <a:spcBef>
                <a:spcPts val="600"/>
              </a:spcBef>
              <a:spcAft>
                <a:spcPts val="600"/>
              </a:spcAft>
            </a:pPr>
            <a:r>
              <a:rPr lang="en-US" sz="2800" dirty="0">
                <a:latin typeface="Garamond" panose="02020404030301010803" pitchFamily="18" charset="0"/>
              </a:rPr>
              <a:t>Gap scores are typically negative. </a:t>
            </a:r>
          </a:p>
          <a:p>
            <a:pPr>
              <a:spcBef>
                <a:spcPts val="600"/>
              </a:spcBef>
              <a:spcAft>
                <a:spcPts val="600"/>
              </a:spcAft>
            </a:pPr>
            <a:r>
              <a:rPr lang="en-US" sz="2800" dirty="0">
                <a:latin typeface="Garamond" panose="02020404030301010803" pitchFamily="18" charset="0"/>
              </a:rPr>
              <a:t>Since a single mutational event may cause the insertion or deletion of more than one residue, the presence of a gap is ascribed more significance than the length of the gap. Thus there are separate penalties for </a:t>
            </a:r>
            <a:r>
              <a:rPr lang="en-US" sz="2800" dirty="0">
                <a:solidFill>
                  <a:srgbClr val="C00000"/>
                </a:solidFill>
                <a:latin typeface="Garamond" panose="02020404030301010803" pitchFamily="18" charset="0"/>
              </a:rPr>
              <a:t>gap creation </a:t>
            </a:r>
            <a:r>
              <a:rPr lang="en-US" sz="2800" dirty="0">
                <a:latin typeface="Garamond" panose="02020404030301010803" pitchFamily="18" charset="0"/>
              </a:rPr>
              <a:t>and </a:t>
            </a:r>
            <a:r>
              <a:rPr lang="en-US" sz="2800" dirty="0">
                <a:solidFill>
                  <a:srgbClr val="C00000"/>
                </a:solidFill>
                <a:latin typeface="Garamond" panose="02020404030301010803" pitchFamily="18" charset="0"/>
              </a:rPr>
              <a:t>gap extension. </a:t>
            </a:r>
          </a:p>
          <a:p>
            <a:pPr>
              <a:spcBef>
                <a:spcPts val="600"/>
              </a:spcBef>
              <a:spcAft>
                <a:spcPts val="600"/>
              </a:spcAft>
            </a:pPr>
            <a:r>
              <a:rPr lang="en-US" sz="2800" dirty="0">
                <a:latin typeface="Garamond" panose="02020404030301010803" pitchFamily="18" charset="0"/>
              </a:rPr>
              <a:t>In BLAST, it is rarely necessary to change gap values from the default.</a:t>
            </a:r>
          </a:p>
        </p:txBody>
      </p:sp>
    </p:spTree>
    <p:extLst>
      <p:ext uri="{BB962C8B-B14F-4D97-AF65-F5344CB8AC3E}">
        <p14:creationId xmlns:p14="http://schemas.microsoft.com/office/powerpoint/2010/main" val="3697278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 calcmode="lin" valueType="num">
                                      <p:cBhvr additive="base">
                                        <p:cTn id="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1"/>
            <a:ext cx="8610600" cy="876300"/>
          </a:xfrm>
        </p:spPr>
        <p:txBody>
          <a:bodyPr/>
          <a:lstStyle/>
          <a:p>
            <a:pPr lvl="0">
              <a:lnSpc>
                <a:spcPct val="100000"/>
              </a:lnSpc>
            </a:pPr>
            <a:r>
              <a:rPr lang="en-US" sz="4000" b="0" dirty="0">
                <a:solidFill>
                  <a:schemeClr val="tx2"/>
                </a:solidFill>
              </a:rPr>
              <a:t>Gap scores (source NCBI)</a:t>
            </a:r>
            <a:endParaRPr lang="en-US" sz="2800" b="0" dirty="0">
              <a:solidFill>
                <a:schemeClr val="tx2"/>
              </a:solidFill>
            </a:endParaRPr>
          </a:p>
        </p:txBody>
      </p:sp>
      <mc:AlternateContent xmlns:mc="http://schemas.openxmlformats.org/markup-compatibility/2006" xmlns:a14="http://schemas.microsoft.com/office/drawing/2010/main">
        <mc:Choice Requires="a14">
          <p:sp>
            <p:nvSpPr>
              <p:cNvPr id="4" name="Rectangle 3"/>
              <p:cNvSpPr/>
              <p:nvPr/>
            </p:nvSpPr>
            <p:spPr>
              <a:xfrm>
                <a:off x="381000" y="1181101"/>
                <a:ext cx="8305800" cy="4801314"/>
              </a:xfrm>
              <a:prstGeom prst="rect">
                <a:avLst/>
              </a:prstGeom>
            </p:spPr>
            <p:txBody>
              <a:bodyPr wrap="square">
                <a:spAutoFit/>
              </a:bodyPr>
              <a:lstStyle/>
              <a:p>
                <a:pPr marL="342900" lvl="0" indent="-342900" eaLnBrk="1" fontAlgn="auto" hangingPunct="1">
                  <a:spcBef>
                    <a:spcPts val="600"/>
                  </a:spcBef>
                  <a:spcAft>
                    <a:spcPts val="600"/>
                  </a:spcAft>
                  <a:buClr>
                    <a:srgbClr val="8C73D0">
                      <a:lumMod val="60000"/>
                      <a:lumOff val="40000"/>
                    </a:srgbClr>
                  </a:buClr>
                  <a:buFont typeface="Candara" pitchFamily="34" charset="0"/>
                  <a:buChar char="•"/>
                </a:pPr>
                <a:r>
                  <a:rPr lang="en-US" sz="3200" dirty="0">
                    <a:latin typeface="Garamond" panose="02020404030301010803" pitchFamily="18" charset="0"/>
                  </a:rPr>
                  <a:t>Gap scores are typically calculated from</a:t>
                </a:r>
              </a:p>
              <a:p>
                <a:pPr marL="800100" lvl="1" indent="-342900" eaLnBrk="1" fontAlgn="auto" hangingPunct="1">
                  <a:spcBef>
                    <a:spcPts val="600"/>
                  </a:spcBef>
                  <a:spcAft>
                    <a:spcPts val="600"/>
                  </a:spcAft>
                  <a:buClr>
                    <a:srgbClr val="8C73D0">
                      <a:lumMod val="60000"/>
                      <a:lumOff val="40000"/>
                    </a:srgbClr>
                  </a:buClr>
                  <a:buFont typeface="Candara" pitchFamily="34" charset="0"/>
                  <a:buChar char="•"/>
                </a:pPr>
                <a:r>
                  <a:rPr lang="en-US" sz="3200" dirty="0">
                    <a:latin typeface="Garamond" panose="02020404030301010803" pitchFamily="18" charset="0"/>
                  </a:rPr>
                  <a:t>G, the gap opening penalty</a:t>
                </a:r>
              </a:p>
              <a:p>
                <a:pPr marL="800100" lvl="1" indent="-342900" eaLnBrk="1" fontAlgn="auto" hangingPunct="1">
                  <a:spcBef>
                    <a:spcPts val="600"/>
                  </a:spcBef>
                  <a:spcAft>
                    <a:spcPts val="600"/>
                  </a:spcAft>
                  <a:buClr>
                    <a:srgbClr val="8C73D0">
                      <a:lumMod val="60000"/>
                      <a:lumOff val="40000"/>
                    </a:srgbClr>
                  </a:buClr>
                  <a:buFont typeface="Candara" pitchFamily="34" charset="0"/>
                  <a:buChar char="•"/>
                </a:pPr>
                <a:r>
                  <a:rPr lang="en-US" sz="3200" dirty="0">
                    <a:latin typeface="Garamond" panose="02020404030301010803" pitchFamily="18" charset="0"/>
                  </a:rPr>
                  <a:t>L, the gap extension penalty</a:t>
                </a:r>
              </a:p>
              <a:p>
                <a:pPr marL="342900" indent="-342900" eaLnBrk="1" fontAlgn="auto" hangingPunct="1">
                  <a:spcBef>
                    <a:spcPts val="600"/>
                  </a:spcBef>
                  <a:spcAft>
                    <a:spcPts val="600"/>
                  </a:spcAft>
                  <a:buClr>
                    <a:srgbClr val="8C73D0">
                      <a:lumMod val="60000"/>
                      <a:lumOff val="40000"/>
                    </a:srgbClr>
                  </a:buClr>
                  <a:buFont typeface="Candara" pitchFamily="34" charset="0"/>
                  <a:buChar char="•"/>
                </a:pPr>
                <a:r>
                  <a:rPr lang="en-US" sz="3200" dirty="0">
                    <a:solidFill>
                      <a:srgbClr val="C00000"/>
                    </a:solidFill>
                    <a:latin typeface="Garamond" panose="02020404030301010803" pitchFamily="18" charset="0"/>
                  </a:rPr>
                  <a:t>For a gap extension of length n: </a:t>
                </a:r>
              </a:p>
              <a:p>
                <a:pPr marL="344488" eaLnBrk="1" fontAlgn="auto" hangingPunct="1">
                  <a:spcBef>
                    <a:spcPts val="600"/>
                  </a:spcBef>
                  <a:spcAft>
                    <a:spcPts val="600"/>
                  </a:spcAft>
                  <a:buClr>
                    <a:srgbClr val="8C73D0">
                      <a:lumMod val="60000"/>
                      <a:lumOff val="40000"/>
                    </a:srgbClr>
                  </a:buClr>
                </a:pPr>
                <a:r>
                  <a:rPr lang="en-US" sz="3200" dirty="0">
                    <a:solidFill>
                      <a:srgbClr val="C00000"/>
                    </a:solidFill>
                    <a:latin typeface="Garamond" panose="02020404030301010803" pitchFamily="18" charset="0"/>
                  </a:rPr>
                  <a:t>Gap score = </a:t>
                </a:r>
                <a14:m>
                  <m:oMath xmlns:m="http://schemas.openxmlformats.org/officeDocument/2006/math">
                    <m:r>
                      <a:rPr lang="en-US" sz="3200" b="0" i="1" smtClean="0">
                        <a:solidFill>
                          <a:srgbClr val="C00000"/>
                        </a:solidFill>
                        <a:latin typeface="Cambria Math" panose="02040503050406030204" pitchFamily="18" charset="0"/>
                      </a:rPr>
                      <m:t>𝐺</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𝑛</m:t>
                    </m:r>
                    <m:r>
                      <a:rPr lang="en-US" sz="3200" b="0" i="1" smtClean="0">
                        <a:solidFill>
                          <a:srgbClr val="C00000"/>
                        </a:solidFill>
                        <a:latin typeface="Cambria Math" panose="02040503050406030204" pitchFamily="18" charset="0"/>
                        <a:ea typeface="Cambria Math" panose="02040503050406030204" pitchFamily="18" charset="0"/>
                      </a:rPr>
                      <m:t>×</m:t>
                    </m:r>
                    <m:r>
                      <a:rPr lang="en-US" sz="3200" b="0" i="1" smtClean="0">
                        <a:solidFill>
                          <a:srgbClr val="C00000"/>
                        </a:solidFill>
                        <a:latin typeface="Cambria Math" panose="02040503050406030204" pitchFamily="18" charset="0"/>
                        <a:ea typeface="Cambria Math" panose="02040503050406030204" pitchFamily="18" charset="0"/>
                      </a:rPr>
                      <m:t>𝐿</m:t>
                    </m:r>
                  </m:oMath>
                </a14:m>
                <a:endParaRPr lang="en-US" sz="3200" dirty="0">
                  <a:solidFill>
                    <a:srgbClr val="C00000"/>
                  </a:solidFill>
                  <a:latin typeface="Garamond" panose="02020404030301010803" pitchFamily="18" charset="0"/>
                </a:endParaRPr>
              </a:p>
              <a:p>
                <a:pPr marL="342900" indent="-342900" eaLnBrk="1" fontAlgn="auto" hangingPunct="1">
                  <a:spcBef>
                    <a:spcPts val="600"/>
                  </a:spcBef>
                  <a:spcAft>
                    <a:spcPts val="600"/>
                  </a:spcAft>
                  <a:buClr>
                    <a:srgbClr val="8C73D0">
                      <a:lumMod val="60000"/>
                      <a:lumOff val="40000"/>
                    </a:srgbClr>
                  </a:buClr>
                  <a:buFont typeface="Candara" pitchFamily="34" charset="0"/>
                  <a:buChar char="•"/>
                </a:pPr>
                <a:r>
                  <a:rPr lang="en-US" sz="3200" dirty="0">
                    <a:latin typeface="Garamond" panose="02020404030301010803" pitchFamily="18" charset="0"/>
                  </a:rPr>
                  <a:t>The gap costs, G and L are empirical, customarily a high value for G (10-15) and a low value for L (1-2).</a:t>
                </a:r>
              </a:p>
            </p:txBody>
          </p:sp>
        </mc:Choice>
        <mc:Fallback xmlns="">
          <p:sp>
            <p:nvSpPr>
              <p:cNvPr id="4" name="Rectangle 3"/>
              <p:cNvSpPr>
                <a:spLocks noRot="1" noChangeAspect="1" noMove="1" noResize="1" noEditPoints="1" noAdjustHandles="1" noChangeArrowheads="1" noChangeShapeType="1" noTextEdit="1"/>
              </p:cNvSpPr>
              <p:nvPr/>
            </p:nvSpPr>
            <p:spPr>
              <a:xfrm>
                <a:off x="381000" y="1181101"/>
                <a:ext cx="8305800" cy="4801314"/>
              </a:xfrm>
              <a:prstGeom prst="rect">
                <a:avLst/>
              </a:prstGeom>
              <a:blipFill>
                <a:blip r:embed="rId3"/>
                <a:stretch>
                  <a:fillRect l="-1988" t="-2116" r="-1223" b="-3175"/>
                </a:stretch>
              </a:blipFill>
            </p:spPr>
            <p:txBody>
              <a:bodyPr/>
              <a:lstStyle/>
              <a:p>
                <a:r>
                  <a:rPr lang="en-US">
                    <a:noFill/>
                  </a:rPr>
                  <a:t> </a:t>
                </a:r>
              </a:p>
            </p:txBody>
          </p:sp>
        </mc:Fallback>
      </mc:AlternateContent>
    </p:spTree>
    <p:extLst>
      <p:ext uri="{BB962C8B-B14F-4D97-AF65-F5344CB8AC3E}">
        <p14:creationId xmlns:p14="http://schemas.microsoft.com/office/powerpoint/2010/main" val="1107759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3D00A7F-A105-0949-BCE1-66C578D4C963}"/>
              </a:ext>
            </a:extLst>
          </p:cNvPr>
          <p:cNvSpPr>
            <a:spLocks noGrp="1"/>
          </p:cNvSpPr>
          <p:nvPr>
            <p:ph type="title"/>
          </p:nvPr>
        </p:nvSpPr>
        <p:spPr>
          <a:xfrm>
            <a:off x="285562" y="396037"/>
            <a:ext cx="8229600" cy="854491"/>
          </a:xfrm>
        </p:spPr>
        <p:txBody>
          <a:bodyPr>
            <a:normAutofit/>
          </a:bodyPr>
          <a:lstStyle/>
          <a:p>
            <a:r>
              <a:rPr lang="en-US" sz="3400" b="0" dirty="0">
                <a:solidFill>
                  <a:schemeClr val="tx2"/>
                </a:solidFill>
                <a:latin typeface="+mj-ea"/>
                <a:ea typeface="+mj-ea"/>
                <a:cs typeface="+mj-cs"/>
              </a:rPr>
              <a:t>GAP penalty vs gap extension penalty</a:t>
            </a:r>
          </a:p>
        </p:txBody>
      </p:sp>
      <p:sp>
        <p:nvSpPr>
          <p:cNvPr id="8" name="Content Placeholder 7">
            <a:extLst>
              <a:ext uri="{FF2B5EF4-FFF2-40B4-BE49-F238E27FC236}">
                <a16:creationId xmlns:a16="http://schemas.microsoft.com/office/drawing/2014/main" id="{4BAC657C-22A1-4712-B9BA-85C6F25EA0DD}"/>
              </a:ext>
            </a:extLst>
          </p:cNvPr>
          <p:cNvSpPr>
            <a:spLocks noGrp="1"/>
          </p:cNvSpPr>
          <p:nvPr>
            <p:ph idx="4294967295"/>
          </p:nvPr>
        </p:nvSpPr>
        <p:spPr>
          <a:xfrm>
            <a:off x="347555" y="1359551"/>
            <a:ext cx="5797550" cy="1940246"/>
          </a:xfrm>
        </p:spPr>
        <p:txBody>
          <a:bodyPr/>
          <a:lstStyle/>
          <a:p>
            <a:pPr marL="0" indent="0">
              <a:buNone/>
            </a:pPr>
            <a:r>
              <a:rPr lang="en-US" sz="2800" dirty="0">
                <a:latin typeface="Garamond" panose="02020404030301010803" pitchFamily="18" charset="0"/>
              </a:rPr>
              <a:t>Which seems more evolutionarily likely? </a:t>
            </a:r>
          </a:p>
          <a:p>
            <a:pPr marL="0" indent="0" algn="ctr">
              <a:buNone/>
            </a:pPr>
            <a:endParaRPr lang="en-US" sz="2000" dirty="0">
              <a:latin typeface="Garamond" panose="02020404030301010803" pitchFamily="18" charset="0"/>
            </a:endParaRPr>
          </a:p>
          <a:p>
            <a:pPr marL="0" indent="0">
              <a:buNone/>
            </a:pPr>
            <a:endParaRPr lang="en-US" sz="2000" dirty="0">
              <a:latin typeface="Garamond" panose="02020404030301010803" pitchFamily="18" charset="0"/>
            </a:endParaRPr>
          </a:p>
          <a:p>
            <a:pPr marL="0" indent="0">
              <a:buNone/>
            </a:pPr>
            <a:r>
              <a:rPr lang="en-US" sz="2000" dirty="0">
                <a:solidFill>
                  <a:srgbClr val="C00000"/>
                </a:solidFill>
                <a:latin typeface="Garamond" panose="02020404030301010803" pitchFamily="18" charset="0"/>
              </a:rPr>
              <a:t>4 separate indels                               </a:t>
            </a:r>
            <a:r>
              <a:rPr lang="en-US" sz="2000" dirty="0">
                <a:solidFill>
                  <a:srgbClr val="C00000"/>
                </a:solidFill>
                <a:latin typeface="Garamond" panose="02020404030301010803" pitchFamily="18" charset="0"/>
                <a:cs typeface="Arial" panose="020B0604020202020204" pitchFamily="34" charset="0"/>
              </a:rPr>
              <a:t>1</a:t>
            </a:r>
            <a:r>
              <a:rPr lang="en-US" sz="2000" dirty="0">
                <a:solidFill>
                  <a:srgbClr val="C00000"/>
                </a:solidFill>
                <a:latin typeface="Garamond" panose="02020404030301010803" pitchFamily="18" charset="0"/>
              </a:rPr>
              <a:t> large insertion </a:t>
            </a:r>
          </a:p>
        </p:txBody>
      </p:sp>
      <p:pic>
        <p:nvPicPr>
          <p:cNvPr id="9" name="Picture 8">
            <a:extLst>
              <a:ext uri="{FF2B5EF4-FFF2-40B4-BE49-F238E27FC236}">
                <a16:creationId xmlns:a16="http://schemas.microsoft.com/office/drawing/2014/main" id="{012F824F-2450-4919-AFFE-4247C0AB81BF}"/>
              </a:ext>
            </a:extLst>
          </p:cNvPr>
          <p:cNvPicPr>
            <a:picLocks noChangeAspect="1"/>
          </p:cNvPicPr>
          <p:nvPr/>
        </p:nvPicPr>
        <p:blipFill>
          <a:blip r:embed="rId3"/>
          <a:stretch>
            <a:fillRect/>
          </a:stretch>
        </p:blipFill>
        <p:spPr>
          <a:xfrm>
            <a:off x="347555" y="1838991"/>
            <a:ext cx="5317245" cy="649363"/>
          </a:xfrm>
          <a:prstGeom prst="rect">
            <a:avLst/>
          </a:prstGeom>
        </p:spPr>
      </p:pic>
      <p:grpSp>
        <p:nvGrpSpPr>
          <p:cNvPr id="6" name="Group 5">
            <a:extLst>
              <a:ext uri="{FF2B5EF4-FFF2-40B4-BE49-F238E27FC236}">
                <a16:creationId xmlns:a16="http://schemas.microsoft.com/office/drawing/2014/main" id="{E84FAC49-8BA8-6846-8542-F62588890F6A}"/>
              </a:ext>
            </a:extLst>
          </p:cNvPr>
          <p:cNvGrpSpPr/>
          <p:nvPr/>
        </p:nvGrpSpPr>
        <p:grpSpPr>
          <a:xfrm>
            <a:off x="285562" y="3582889"/>
            <a:ext cx="3524438" cy="2659487"/>
            <a:chOff x="285562" y="3473866"/>
            <a:chExt cx="3524438" cy="2659487"/>
          </a:xfrm>
        </p:grpSpPr>
        <p:pic>
          <p:nvPicPr>
            <p:cNvPr id="10" name="Picture 9">
              <a:extLst>
                <a:ext uri="{FF2B5EF4-FFF2-40B4-BE49-F238E27FC236}">
                  <a16:creationId xmlns:a16="http://schemas.microsoft.com/office/drawing/2014/main" id="{026C065B-ACEA-452E-BCEE-CFD684604E7A}"/>
                </a:ext>
              </a:extLst>
            </p:cNvPr>
            <p:cNvPicPr>
              <a:picLocks noChangeAspect="1"/>
            </p:cNvPicPr>
            <p:nvPr/>
          </p:nvPicPr>
          <p:blipFill rotWithShape="1">
            <a:blip r:embed="rId4"/>
            <a:srcRect t="-1" r="2519" b="49595"/>
            <a:stretch/>
          </p:blipFill>
          <p:spPr>
            <a:xfrm>
              <a:off x="285562" y="4310955"/>
              <a:ext cx="3524438" cy="1822398"/>
            </a:xfrm>
            <a:prstGeom prst="rect">
              <a:avLst/>
            </a:prstGeom>
          </p:spPr>
        </p:pic>
        <p:sp>
          <p:nvSpPr>
            <p:cNvPr id="12" name="TextBox 11">
              <a:extLst>
                <a:ext uri="{FF2B5EF4-FFF2-40B4-BE49-F238E27FC236}">
                  <a16:creationId xmlns:a16="http://schemas.microsoft.com/office/drawing/2014/main" id="{D7B6963F-ED6C-43D4-860A-23B87459AC21}"/>
                </a:ext>
              </a:extLst>
            </p:cNvPr>
            <p:cNvSpPr txBox="1"/>
            <p:nvPr/>
          </p:nvSpPr>
          <p:spPr>
            <a:xfrm>
              <a:off x="285562" y="3473866"/>
              <a:ext cx="3489158" cy="707886"/>
            </a:xfrm>
            <a:prstGeom prst="rect">
              <a:avLst/>
            </a:prstGeom>
            <a:noFill/>
          </p:spPr>
          <p:txBody>
            <a:bodyPr wrap="square" rtlCol="0">
              <a:spAutoFit/>
            </a:bodyPr>
            <a:lstStyle/>
            <a:p>
              <a:r>
                <a:rPr lang="en-US" sz="2000" b="1" dirty="0">
                  <a:latin typeface="Garamond" panose="02020404030301010803" pitchFamily="18" charset="0"/>
                </a:rPr>
                <a:t>Linear gap:  </a:t>
              </a:r>
              <a:r>
                <a:rPr lang="en-US" sz="2000" dirty="0">
                  <a:latin typeface="Garamond" panose="02020404030301010803" pitchFamily="18" charset="0"/>
                </a:rPr>
                <a:t>All gaps are scored the same</a:t>
              </a:r>
            </a:p>
          </p:txBody>
        </p:sp>
      </p:grpSp>
      <p:grpSp>
        <p:nvGrpSpPr>
          <p:cNvPr id="5" name="Group 4">
            <a:extLst>
              <a:ext uri="{FF2B5EF4-FFF2-40B4-BE49-F238E27FC236}">
                <a16:creationId xmlns:a16="http://schemas.microsoft.com/office/drawing/2014/main" id="{DC724BB2-0493-C34A-B4AE-0A184C813B51}"/>
              </a:ext>
            </a:extLst>
          </p:cNvPr>
          <p:cNvGrpSpPr/>
          <p:nvPr/>
        </p:nvGrpSpPr>
        <p:grpSpPr>
          <a:xfrm>
            <a:off x="4343400" y="3429000"/>
            <a:ext cx="4572000" cy="2813376"/>
            <a:chOff x="4343400" y="3319977"/>
            <a:chExt cx="4572000" cy="2813376"/>
          </a:xfrm>
        </p:grpSpPr>
        <p:sp>
          <p:nvSpPr>
            <p:cNvPr id="14" name="Rectangle 13">
              <a:extLst>
                <a:ext uri="{FF2B5EF4-FFF2-40B4-BE49-F238E27FC236}">
                  <a16:creationId xmlns:a16="http://schemas.microsoft.com/office/drawing/2014/main" id="{AB1EB744-9366-43ED-9DE3-BA4781F85756}"/>
                </a:ext>
              </a:extLst>
            </p:cNvPr>
            <p:cNvSpPr/>
            <p:nvPr/>
          </p:nvSpPr>
          <p:spPr>
            <a:xfrm>
              <a:off x="4343400" y="3319977"/>
              <a:ext cx="4572000" cy="1015663"/>
            </a:xfrm>
            <a:prstGeom prst="rect">
              <a:avLst/>
            </a:prstGeom>
          </p:spPr>
          <p:txBody>
            <a:bodyPr>
              <a:spAutoFit/>
            </a:bodyPr>
            <a:lstStyle/>
            <a:p>
              <a:r>
                <a:rPr lang="en-US" sz="2000" b="1" dirty="0">
                  <a:latin typeface="Garamond" panose="02020404030301010803" pitchFamily="18" charset="0"/>
                </a:rPr>
                <a:t>Affine gap penalty:   </a:t>
              </a:r>
              <a:r>
                <a:rPr lang="en-US" sz="2000" dirty="0">
                  <a:latin typeface="Garamond" panose="02020404030301010803" pitchFamily="18" charset="0"/>
                </a:rPr>
                <a:t>When scoring, starting a new gap is given a larger penalty than the  continuation of a gap</a:t>
              </a:r>
            </a:p>
          </p:txBody>
        </p:sp>
        <p:pic>
          <p:nvPicPr>
            <p:cNvPr id="15" name="Picture 14">
              <a:extLst>
                <a:ext uri="{FF2B5EF4-FFF2-40B4-BE49-F238E27FC236}">
                  <a16:creationId xmlns:a16="http://schemas.microsoft.com/office/drawing/2014/main" id="{E5165305-0A20-47BD-AAFF-E211E6E429D3}"/>
                </a:ext>
              </a:extLst>
            </p:cNvPr>
            <p:cNvPicPr>
              <a:picLocks noChangeAspect="1"/>
            </p:cNvPicPr>
            <p:nvPr/>
          </p:nvPicPr>
          <p:blipFill rotWithShape="1">
            <a:blip r:embed="rId4"/>
            <a:srcRect t="50404" r="-1492" b="-1214"/>
            <a:stretch/>
          </p:blipFill>
          <p:spPr>
            <a:xfrm>
              <a:off x="4648200" y="4403462"/>
              <a:ext cx="3455521" cy="1729891"/>
            </a:xfrm>
            <a:prstGeom prst="rect">
              <a:avLst/>
            </a:prstGeom>
          </p:spPr>
        </p:pic>
        <p:sp>
          <p:nvSpPr>
            <p:cNvPr id="2" name="Rectangle 1">
              <a:extLst>
                <a:ext uri="{FF2B5EF4-FFF2-40B4-BE49-F238E27FC236}">
                  <a16:creationId xmlns:a16="http://schemas.microsoft.com/office/drawing/2014/main" id="{302D83C9-0AB5-E04B-9165-5A2C93E81FB9}"/>
                </a:ext>
              </a:extLst>
            </p:cNvPr>
            <p:cNvSpPr/>
            <p:nvPr/>
          </p:nvSpPr>
          <p:spPr>
            <a:xfrm>
              <a:off x="7848600" y="4310955"/>
              <a:ext cx="381000" cy="14040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Box 3">
            <a:extLst>
              <a:ext uri="{FF2B5EF4-FFF2-40B4-BE49-F238E27FC236}">
                <a16:creationId xmlns:a16="http://schemas.microsoft.com/office/drawing/2014/main" id="{BF15D483-46BD-9848-B25A-27E5D54B8F38}"/>
              </a:ext>
            </a:extLst>
          </p:cNvPr>
          <p:cNvSpPr txBox="1"/>
          <p:nvPr/>
        </p:nvSpPr>
        <p:spPr>
          <a:xfrm>
            <a:off x="162560" y="1878098"/>
            <a:ext cx="195155" cy="400110"/>
          </a:xfrm>
          <a:prstGeom prst="rect">
            <a:avLst/>
          </a:prstGeom>
          <a:solidFill>
            <a:schemeClr val="bg2"/>
          </a:solidFill>
        </p:spPr>
        <p:txBody>
          <a:bodyPr wrap="square" rtlCol="0">
            <a:spAutoFit/>
          </a:bodyPr>
          <a:lstStyle/>
          <a:p>
            <a:pPr algn="ctr"/>
            <a:r>
              <a:rPr lang="en-US" sz="2000" dirty="0">
                <a:solidFill>
                  <a:srgbClr val="C00000"/>
                </a:solidFill>
              </a:rPr>
              <a:t>1</a:t>
            </a:r>
          </a:p>
        </p:txBody>
      </p:sp>
      <p:sp>
        <p:nvSpPr>
          <p:cNvPr id="13" name="TextBox 12">
            <a:extLst>
              <a:ext uri="{FF2B5EF4-FFF2-40B4-BE49-F238E27FC236}">
                <a16:creationId xmlns:a16="http://schemas.microsoft.com/office/drawing/2014/main" id="{0480B607-AEE6-AD4E-8C91-C1360E0AAFFD}"/>
              </a:ext>
            </a:extLst>
          </p:cNvPr>
          <p:cNvSpPr txBox="1"/>
          <p:nvPr/>
        </p:nvSpPr>
        <p:spPr>
          <a:xfrm>
            <a:off x="3712422" y="1884374"/>
            <a:ext cx="195155" cy="400110"/>
          </a:xfrm>
          <a:prstGeom prst="rect">
            <a:avLst/>
          </a:prstGeom>
          <a:solidFill>
            <a:schemeClr val="bg2"/>
          </a:solidFill>
        </p:spPr>
        <p:txBody>
          <a:bodyPr wrap="square" rtlCol="0">
            <a:spAutoFit/>
          </a:bodyPr>
          <a:lstStyle/>
          <a:p>
            <a:pPr algn="ctr"/>
            <a:r>
              <a:rPr lang="en-US" sz="2000" dirty="0">
                <a:solidFill>
                  <a:srgbClr val="C00000"/>
                </a:solidFill>
              </a:rPr>
              <a:t>2</a:t>
            </a:r>
          </a:p>
        </p:txBody>
      </p:sp>
    </p:spTree>
    <p:extLst>
      <p:ext uri="{BB962C8B-B14F-4D97-AF65-F5344CB8AC3E}">
        <p14:creationId xmlns:p14="http://schemas.microsoft.com/office/powerpoint/2010/main" val="1885001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23850"/>
            <a:ext cx="8610600" cy="1219200"/>
          </a:xfrm>
        </p:spPr>
        <p:txBody>
          <a:bodyPr/>
          <a:lstStyle/>
          <a:p>
            <a:pPr>
              <a:lnSpc>
                <a:spcPct val="100000"/>
              </a:lnSpc>
            </a:pPr>
            <a:r>
              <a:rPr lang="en-US" sz="3600" b="0" dirty="0">
                <a:solidFill>
                  <a:schemeClr val="tx2"/>
                </a:solidFill>
                <a:latin typeface="Arial" panose="020B0604020202020204" pitchFamily="34" charset="0"/>
                <a:cs typeface="Arial" panose="020B0604020202020204" pitchFamily="34" charset="0"/>
              </a:rPr>
              <a:t>Example of pairwise alignment raw score: human beta globin and myoglobin</a:t>
            </a:r>
          </a:p>
        </p:txBody>
      </p:sp>
      <p:sp>
        <p:nvSpPr>
          <p:cNvPr id="4" name="Rectangle 3"/>
          <p:cNvSpPr/>
          <p:nvPr/>
        </p:nvSpPr>
        <p:spPr>
          <a:xfrm>
            <a:off x="685800" y="1815167"/>
            <a:ext cx="7848600" cy="584776"/>
          </a:xfrm>
          <a:prstGeom prst="rect">
            <a:avLst/>
          </a:prstGeom>
        </p:spPr>
        <p:txBody>
          <a:bodyPr wrap="square">
            <a:spAutoFit/>
          </a:bodyPr>
          <a:lstStyle/>
          <a:p>
            <a:pPr lvl="0" eaLnBrk="1" fontAlgn="auto" hangingPunct="1">
              <a:spcBef>
                <a:spcPts val="2400"/>
              </a:spcBef>
              <a:spcAft>
                <a:spcPts val="0"/>
              </a:spcAft>
              <a:buClr>
                <a:srgbClr val="8C73D0">
                  <a:lumMod val="60000"/>
                  <a:lumOff val="40000"/>
                </a:srgbClr>
              </a:buClr>
            </a:pPr>
            <a:endParaRPr lang="en-US" sz="3200">
              <a:solidFill>
                <a:srgbClr val="B45EC7"/>
              </a:solidFill>
              <a:latin typeface="Garamond" panose="02020404030301010803" pitchFamily="18" charset="0"/>
            </a:endParaRP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888" y="1924050"/>
            <a:ext cx="7640637" cy="3333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pic>
      <p:sp>
        <p:nvSpPr>
          <p:cNvPr id="6" name="Rectangle 5"/>
          <p:cNvSpPr/>
          <p:nvPr/>
        </p:nvSpPr>
        <p:spPr>
          <a:xfrm>
            <a:off x="533400" y="2514600"/>
            <a:ext cx="7315200" cy="228600"/>
          </a:xfrm>
          <a:prstGeom prst="rect">
            <a:avLst/>
          </a:prstGeom>
          <a:blipFill dpi="0" rotWithShape="1">
            <a:blip r:embed="rId4">
              <a:alphaModFix amt="16000"/>
              <a:duotone>
                <a:schemeClr val="accent1">
                  <a:shade val="70000"/>
                  <a:satMod val="120000"/>
                </a:schemeClr>
                <a:schemeClr val="accent1">
                  <a:tint val="70000"/>
                  <a:satMod val="135000"/>
                </a:schemeClr>
              </a:duotone>
            </a:blip>
            <a:srcRect/>
            <a:tile tx="0" ty="0" sx="40000" sy="40000" flip="none" algn="tl"/>
          </a:blipFill>
        </p:spPr>
        <p:style>
          <a:lnRef idx="1">
            <a:schemeClr val="accent1"/>
          </a:lnRef>
          <a:fillRef idx="3">
            <a:schemeClr val="accent1"/>
          </a:fillRef>
          <a:effectRef idx="2">
            <a:schemeClr val="accent1"/>
          </a:effectRef>
          <a:fontRef idx="minor">
            <a:schemeClr val="lt1"/>
          </a:fontRef>
        </p:style>
        <p:txBody>
          <a:bodyPr rtlCol="0" anchor="ctr"/>
          <a:lstStyle/>
          <a:p>
            <a:pPr algn="r"/>
            <a:r>
              <a:rPr lang="en-US">
                <a:solidFill>
                  <a:srgbClr val="0070C0"/>
                </a:solidFill>
                <a:latin typeface="Garamond" panose="02020404030301010803" pitchFamily="18" charset="0"/>
              </a:rPr>
              <a:t>Beta globin</a:t>
            </a:r>
          </a:p>
        </p:txBody>
      </p:sp>
      <p:sp>
        <p:nvSpPr>
          <p:cNvPr id="12" name="Rectangle 11"/>
          <p:cNvSpPr/>
          <p:nvPr/>
        </p:nvSpPr>
        <p:spPr>
          <a:xfrm>
            <a:off x="533400" y="2895600"/>
            <a:ext cx="7315200" cy="304800"/>
          </a:xfrm>
          <a:prstGeom prst="rect">
            <a:avLst/>
          </a:prstGeom>
          <a:blipFill dpi="0" rotWithShape="1">
            <a:blip r:embed="rId4">
              <a:alphaModFix amt="16000"/>
              <a:duotone>
                <a:schemeClr val="accent1">
                  <a:shade val="70000"/>
                  <a:satMod val="120000"/>
                </a:schemeClr>
                <a:schemeClr val="accent1">
                  <a:tint val="70000"/>
                  <a:satMod val="135000"/>
                </a:schemeClr>
              </a:duotone>
            </a:blip>
            <a:srcRect/>
            <a:tile tx="0" ty="0" sx="40000" sy="40000" flip="none" algn="tl"/>
          </a:blipFill>
        </p:spPr>
        <p:style>
          <a:lnRef idx="1">
            <a:schemeClr val="accent1"/>
          </a:lnRef>
          <a:fillRef idx="3">
            <a:schemeClr val="accent1"/>
          </a:fillRef>
          <a:effectRef idx="2">
            <a:schemeClr val="accent1"/>
          </a:effectRef>
          <a:fontRef idx="minor">
            <a:schemeClr val="lt1"/>
          </a:fontRef>
        </p:style>
        <p:txBody>
          <a:bodyPr rtlCol="0" anchor="ctr"/>
          <a:lstStyle/>
          <a:p>
            <a:pPr algn="r"/>
            <a:r>
              <a:rPr lang="en-US">
                <a:solidFill>
                  <a:srgbClr val="0070C0"/>
                </a:solidFill>
                <a:latin typeface="Garamond" panose="02020404030301010803" pitchFamily="18" charset="0"/>
              </a:rPr>
              <a:t>Myoglobin  </a:t>
            </a:r>
          </a:p>
        </p:txBody>
      </p:sp>
      <p:sp>
        <p:nvSpPr>
          <p:cNvPr id="13" name="TextBox 12"/>
          <p:cNvSpPr txBox="1"/>
          <p:nvPr/>
        </p:nvSpPr>
        <p:spPr>
          <a:xfrm>
            <a:off x="1905000" y="1962090"/>
            <a:ext cx="2438400" cy="400110"/>
          </a:xfrm>
          <a:prstGeom prst="rect">
            <a:avLst/>
          </a:prstGeom>
          <a:solidFill>
            <a:schemeClr val="accent1">
              <a:lumMod val="40000"/>
              <a:lumOff val="60000"/>
              <a:alpha val="80000"/>
            </a:schemeClr>
          </a:solidFill>
          <a:ln w="28575" cmpd="sng">
            <a:solidFill>
              <a:schemeClr val="accent1"/>
            </a:solidFill>
          </a:ln>
        </p:spPr>
        <p:txBody>
          <a:bodyPr wrap="square" rtlCol="0">
            <a:spAutoFit/>
          </a:bodyPr>
          <a:lstStyle/>
          <a:p>
            <a:r>
              <a:rPr lang="en-US" sz="2000">
                <a:solidFill>
                  <a:srgbClr val="5D3DB5"/>
                </a:solidFill>
                <a:latin typeface="Garamond" panose="02020404030301010803" pitchFamily="18" charset="0"/>
              </a:rPr>
              <a:t>Range of Alignment</a:t>
            </a:r>
          </a:p>
        </p:txBody>
      </p:sp>
      <p:sp>
        <p:nvSpPr>
          <p:cNvPr id="16" name="TextBox 6"/>
          <p:cNvSpPr txBox="1">
            <a:spLocks noChangeArrowheads="1"/>
          </p:cNvSpPr>
          <p:nvPr/>
        </p:nvSpPr>
        <p:spPr bwMode="auto">
          <a:xfrm>
            <a:off x="228600" y="5405735"/>
            <a:ext cx="3352800" cy="461665"/>
          </a:xfrm>
          <a:prstGeom prst="rect">
            <a:avLst/>
          </a:prstGeom>
          <a:solidFill>
            <a:schemeClr val="bg2"/>
          </a:solidFill>
          <a:ln w="38100" cmpd="sng">
            <a:solidFill>
              <a:schemeClr val="bg2"/>
            </a:solidFill>
            <a:miter lim="800000"/>
            <a:headEnd/>
            <a:tailEnd/>
          </a:ln>
        </p:spPr>
        <p:txBody>
          <a:bodyPr wrap="square">
            <a:spAutoFit/>
          </a:bodyPr>
          <a:lstStyle>
            <a:lvl1pPr>
              <a:defRPr sz="2400">
                <a:solidFill>
                  <a:schemeClr val="tx1"/>
                </a:solidFill>
                <a:latin typeface="Times" charset="0"/>
                <a:ea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en-US">
                <a:solidFill>
                  <a:srgbClr val="000000"/>
                </a:solidFill>
                <a:latin typeface="Garamond" panose="02020404030301010803" pitchFamily="18" charset="0"/>
              </a:rPr>
              <a:t>V matching V earns +4</a:t>
            </a:r>
          </a:p>
        </p:txBody>
      </p:sp>
      <p:cxnSp>
        <p:nvCxnSpPr>
          <p:cNvPr id="17" name="Straight Arrow Connector 14"/>
          <p:cNvCxnSpPr>
            <a:cxnSpLocks noChangeShapeType="1"/>
            <a:stCxn id="16" idx="0"/>
          </p:cNvCxnSpPr>
          <p:nvPr/>
        </p:nvCxnSpPr>
        <p:spPr bwMode="auto">
          <a:xfrm flipV="1">
            <a:off x="1905000" y="3581400"/>
            <a:ext cx="76200" cy="1824335"/>
          </a:xfrm>
          <a:prstGeom prst="straightConnector1">
            <a:avLst/>
          </a:prstGeom>
          <a:noFill/>
          <a:ln w="38100" cmpd="sng">
            <a:solidFill>
              <a:schemeClr val="tx1"/>
            </a:solidFill>
            <a:round/>
            <a:headEnd type="none" w="sm" len="sm"/>
            <a:tailEnd type="arrow" w="med" len="med"/>
          </a:ln>
          <a:extLst>
            <a:ext uri="{909E8E84-426E-40dd-AFC4-6F175D3DCCD1}">
              <a14:hiddenFill xmlns="" xmlns:a14="http://schemas.microsoft.com/office/drawing/2010/main">
                <a:noFill/>
              </a14:hiddenFill>
            </a:ext>
          </a:extLst>
        </p:spPr>
      </p:cxnSp>
      <p:sp>
        <p:nvSpPr>
          <p:cNvPr id="24" name="TextBox 6"/>
          <p:cNvSpPr txBox="1">
            <a:spLocks noChangeArrowheads="1"/>
          </p:cNvSpPr>
          <p:nvPr/>
        </p:nvSpPr>
        <p:spPr bwMode="auto">
          <a:xfrm>
            <a:off x="3810000" y="5410200"/>
            <a:ext cx="3962400" cy="461665"/>
          </a:xfrm>
          <a:prstGeom prst="rect">
            <a:avLst/>
          </a:prstGeom>
          <a:solidFill>
            <a:schemeClr val="bg2"/>
          </a:solidFill>
          <a:ln w="38100" cmpd="sng">
            <a:solidFill>
              <a:schemeClr val="bg2"/>
            </a:solidFill>
            <a:miter lim="800000"/>
            <a:headEnd/>
            <a:tailEnd/>
          </a:ln>
        </p:spPr>
        <p:txBody>
          <a:bodyPr wrap="square">
            <a:spAutoFit/>
          </a:bodyPr>
          <a:lstStyle>
            <a:lvl1pPr>
              <a:defRPr sz="2400">
                <a:solidFill>
                  <a:schemeClr val="tx1"/>
                </a:solidFill>
                <a:latin typeface="Times" charset="0"/>
                <a:ea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en-US">
                <a:solidFill>
                  <a:srgbClr val="000000"/>
                </a:solidFill>
                <a:latin typeface="Garamond" panose="02020404030301010803" pitchFamily="18" charset="0"/>
              </a:rPr>
              <a:t>T matching L earns -1	</a:t>
            </a:r>
            <a:endParaRPr lang="en-US" b="1">
              <a:solidFill>
                <a:schemeClr val="accent2"/>
              </a:solidFill>
              <a:latin typeface="Garamond" panose="02020404030301010803" pitchFamily="18" charset="0"/>
            </a:endParaRPr>
          </a:p>
        </p:txBody>
      </p:sp>
      <p:cxnSp>
        <p:nvCxnSpPr>
          <p:cNvPr id="26" name="Straight Arrow Connector 14"/>
          <p:cNvCxnSpPr>
            <a:cxnSpLocks noChangeShapeType="1"/>
            <a:stCxn id="24" idx="0"/>
          </p:cNvCxnSpPr>
          <p:nvPr/>
        </p:nvCxnSpPr>
        <p:spPr bwMode="auto">
          <a:xfrm flipH="1" flipV="1">
            <a:off x="2133600" y="3886200"/>
            <a:ext cx="3657600" cy="1524000"/>
          </a:xfrm>
          <a:prstGeom prst="straightConnector1">
            <a:avLst/>
          </a:prstGeom>
          <a:noFill/>
          <a:ln w="38100" cmpd="sng">
            <a:solidFill>
              <a:srgbClr val="FF0000"/>
            </a:solidFill>
            <a:round/>
            <a:headEnd type="none" w="sm" len="sm"/>
            <a:tailEnd type="arrow" w="med" len="med"/>
          </a:ln>
          <a:extLst>
            <a:ext uri="{909E8E84-426E-40dd-AFC4-6F175D3DCCD1}">
              <a14:hiddenFill xmlns="" xmlns:a14="http://schemas.microsoft.com/office/drawing/2010/main">
                <a:noFill/>
              </a14:hiddenFill>
            </a:ext>
          </a:extLst>
        </p:spPr>
      </p:cxnSp>
      <p:cxnSp>
        <p:nvCxnSpPr>
          <p:cNvPr id="29" name="Straight Arrow Connector 14"/>
          <p:cNvCxnSpPr>
            <a:cxnSpLocks noChangeShapeType="1"/>
            <a:stCxn id="16" idx="0"/>
          </p:cNvCxnSpPr>
          <p:nvPr/>
        </p:nvCxnSpPr>
        <p:spPr bwMode="auto">
          <a:xfrm flipV="1">
            <a:off x="1905000" y="3733800"/>
            <a:ext cx="762000" cy="1671935"/>
          </a:xfrm>
          <a:prstGeom prst="straightConnector1">
            <a:avLst/>
          </a:prstGeom>
          <a:noFill/>
          <a:ln w="38100" cmpd="sng">
            <a:solidFill>
              <a:schemeClr val="tx1"/>
            </a:solidFill>
            <a:round/>
            <a:headEnd type="none" w="sm" len="sm"/>
            <a:tailEnd type="arrow" w="med" len="med"/>
          </a:ln>
          <a:extLst>
            <a:ext uri="{909E8E84-426E-40dd-AFC4-6F175D3DCCD1}">
              <a14:hiddenFill xmlns="" xmlns:a14="http://schemas.microsoft.com/office/drawing/2010/main">
                <a:noFill/>
              </a14:hiddenFill>
            </a:ext>
          </a:extLst>
        </p:spPr>
      </p:cxnSp>
    </p:spTree>
    <p:extLst>
      <p:ext uri="{BB962C8B-B14F-4D97-AF65-F5344CB8AC3E}">
        <p14:creationId xmlns:p14="http://schemas.microsoft.com/office/powerpoint/2010/main" val="1767943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9" presetClass="exit" presetSubtype="0" fill="hold" grpId="1" nodeType="clickEffect">
                                  <p:stCondLst>
                                    <p:cond delay="0"/>
                                  </p:stCondLst>
                                  <p:childTnLst>
                                    <p:animEffect transition="out" filter="dissolve">
                                      <p:cBhvr>
                                        <p:cTn id="18" dur="500"/>
                                        <p:tgtEl>
                                          <p:spTgt spid="6"/>
                                        </p:tgtEl>
                                      </p:cBhvr>
                                    </p:animEffect>
                                    <p:set>
                                      <p:cBhvr>
                                        <p:cTn id="19" dur="1" fill="hold">
                                          <p:stCondLst>
                                            <p:cond delay="499"/>
                                          </p:stCondLst>
                                        </p:cTn>
                                        <p:tgtEl>
                                          <p:spTgt spid="6"/>
                                        </p:tgtEl>
                                        <p:attrNameLst>
                                          <p:attrName>style.visibility</p:attrName>
                                        </p:attrNameLst>
                                      </p:cBhvr>
                                      <p:to>
                                        <p:strVal val="hidden"/>
                                      </p:to>
                                    </p:set>
                                  </p:childTnLst>
                                </p:cTn>
                              </p:par>
                              <p:par>
                                <p:cTn id="20" presetID="9" presetClass="exit" presetSubtype="0" fill="hold" grpId="1" nodeType="withEffect">
                                  <p:stCondLst>
                                    <p:cond delay="0"/>
                                  </p:stCondLst>
                                  <p:childTnLst>
                                    <p:animEffect transition="out" filter="dissolve">
                                      <p:cBhvr>
                                        <p:cTn id="21" dur="500"/>
                                        <p:tgtEl>
                                          <p:spTgt spid="12"/>
                                        </p:tgtEl>
                                      </p:cBhvr>
                                    </p:animEffect>
                                    <p:set>
                                      <p:cBhvr>
                                        <p:cTn id="22" dur="1" fill="hold">
                                          <p:stCondLst>
                                            <p:cond delay="499"/>
                                          </p:stCondLst>
                                        </p:cTn>
                                        <p:tgtEl>
                                          <p:spTgt spid="1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9" presetClass="exit" presetSubtype="0" fill="hold" nodeType="clickEffect">
                                  <p:stCondLst>
                                    <p:cond delay="0"/>
                                  </p:stCondLst>
                                  <p:childTnLst>
                                    <p:animEffect transition="out" filter="dissolve">
                                      <p:cBhvr>
                                        <p:cTn id="36" dur="500"/>
                                        <p:tgtEl>
                                          <p:spTgt spid="17"/>
                                        </p:tgtEl>
                                      </p:cBhvr>
                                    </p:animEffect>
                                    <p:set>
                                      <p:cBhvr>
                                        <p:cTn id="37" dur="1" fill="hold">
                                          <p:stCondLst>
                                            <p:cond delay="499"/>
                                          </p:stCondLst>
                                        </p:cTn>
                                        <p:tgtEl>
                                          <p:spTgt spid="17"/>
                                        </p:tgtEl>
                                        <p:attrNameLst>
                                          <p:attrName>style.visibility</p:attrName>
                                        </p:attrNameLst>
                                      </p:cBhvr>
                                      <p:to>
                                        <p:strVal val="hidden"/>
                                      </p:to>
                                    </p:set>
                                  </p:childTnLst>
                                </p:cTn>
                              </p:par>
                              <p:par>
                                <p:cTn id="38" presetID="9" presetClass="exit" presetSubtype="0" fill="hold" nodeType="withEffect">
                                  <p:stCondLst>
                                    <p:cond delay="0"/>
                                  </p:stCondLst>
                                  <p:childTnLst>
                                    <p:animEffect transition="out" filter="dissolve">
                                      <p:cBhvr>
                                        <p:cTn id="39" dur="500"/>
                                        <p:tgtEl>
                                          <p:spTgt spid="29"/>
                                        </p:tgtEl>
                                      </p:cBhvr>
                                    </p:animEffect>
                                    <p:set>
                                      <p:cBhvr>
                                        <p:cTn id="40" dur="1" fill="hold">
                                          <p:stCondLst>
                                            <p:cond delay="499"/>
                                          </p:stCondLst>
                                        </p:cTn>
                                        <p:tgtEl>
                                          <p:spTgt spid="29"/>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9" presetClass="exit" presetSubtype="0" fill="hold" nodeType="clickEffect">
                                  <p:stCondLst>
                                    <p:cond delay="0"/>
                                  </p:stCondLst>
                                  <p:childTnLst>
                                    <p:animEffect transition="out" filter="dissolve">
                                      <p:cBhvr>
                                        <p:cTn id="52" dur="500"/>
                                        <p:tgtEl>
                                          <p:spTgt spid="26"/>
                                        </p:tgtEl>
                                      </p:cBhvr>
                                    </p:animEffect>
                                    <p:set>
                                      <p:cBhvr>
                                        <p:cTn id="53" dur="1" fill="hold">
                                          <p:stCondLst>
                                            <p:cond delay="4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12" grpId="0" animBg="1"/>
      <p:bldP spid="12" grpId="1" animBg="1"/>
      <p:bldP spid="13" grpId="0" animBg="1"/>
      <p:bldP spid="16" grpId="0" animBg="1"/>
      <p:bldP spid="2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1815167"/>
            <a:ext cx="7848600" cy="584776"/>
          </a:xfrm>
          <a:prstGeom prst="rect">
            <a:avLst/>
          </a:prstGeom>
        </p:spPr>
        <p:txBody>
          <a:bodyPr wrap="square">
            <a:spAutoFit/>
          </a:bodyPr>
          <a:lstStyle/>
          <a:p>
            <a:pPr lvl="0" eaLnBrk="1" fontAlgn="auto" hangingPunct="1">
              <a:spcBef>
                <a:spcPts val="2400"/>
              </a:spcBef>
              <a:spcAft>
                <a:spcPts val="0"/>
              </a:spcAft>
              <a:buClr>
                <a:srgbClr val="8C73D0">
                  <a:lumMod val="60000"/>
                  <a:lumOff val="40000"/>
                </a:srgbClr>
              </a:buClr>
            </a:pPr>
            <a:endParaRPr lang="en-US" sz="3200">
              <a:solidFill>
                <a:srgbClr val="B45EC7"/>
              </a:solidFill>
              <a:latin typeface="Garamond" panose="02020404030301010803" pitchFamily="18" charset="0"/>
            </a:endParaRP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888" y="1924050"/>
            <a:ext cx="7640637" cy="3333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pic>
      <p:sp>
        <p:nvSpPr>
          <p:cNvPr id="16" name="TextBox 6"/>
          <p:cNvSpPr txBox="1">
            <a:spLocks noChangeArrowheads="1"/>
          </p:cNvSpPr>
          <p:nvPr/>
        </p:nvSpPr>
        <p:spPr bwMode="auto">
          <a:xfrm>
            <a:off x="1143000" y="5481935"/>
            <a:ext cx="1371600" cy="461665"/>
          </a:xfrm>
          <a:prstGeom prst="rect">
            <a:avLst/>
          </a:prstGeom>
          <a:solidFill>
            <a:schemeClr val="bg2"/>
          </a:solidFill>
          <a:ln w="38100" cmpd="sng">
            <a:solidFill>
              <a:schemeClr val="bg2"/>
            </a:solidFill>
            <a:miter lim="800000"/>
            <a:headEnd/>
            <a:tailEnd/>
          </a:ln>
        </p:spPr>
        <p:txBody>
          <a:bodyPr wrap="square">
            <a:spAutoFit/>
          </a:bodyPr>
          <a:lstStyle>
            <a:lvl1pPr>
              <a:defRPr sz="2400">
                <a:solidFill>
                  <a:schemeClr val="tx1"/>
                </a:solidFill>
                <a:latin typeface="Times" charset="0"/>
                <a:ea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lgn="ctr"/>
            <a:r>
              <a:rPr lang="en-US">
                <a:solidFill>
                  <a:srgbClr val="000000"/>
                </a:solidFill>
                <a:latin typeface="Garamond" panose="02020404030301010803" pitchFamily="18" charset="0"/>
              </a:rPr>
              <a:t>Gap</a:t>
            </a:r>
          </a:p>
        </p:txBody>
      </p:sp>
      <p:cxnSp>
        <p:nvCxnSpPr>
          <p:cNvPr id="17" name="Straight Arrow Connector 14"/>
          <p:cNvCxnSpPr>
            <a:cxnSpLocks noChangeShapeType="1"/>
            <a:stCxn id="16" idx="0"/>
            <a:endCxn id="8" idx="2"/>
          </p:cNvCxnSpPr>
          <p:nvPr/>
        </p:nvCxnSpPr>
        <p:spPr bwMode="auto">
          <a:xfrm flipV="1">
            <a:off x="1828800" y="2976265"/>
            <a:ext cx="1333500" cy="2505670"/>
          </a:xfrm>
          <a:prstGeom prst="straightConnector1">
            <a:avLst/>
          </a:prstGeom>
          <a:noFill/>
          <a:ln w="38100" cmpd="sng">
            <a:solidFill>
              <a:srgbClr val="8C73D0"/>
            </a:solidFill>
            <a:round/>
            <a:headEnd type="none" w="sm" len="sm"/>
            <a:tailEnd type="arrow" w="med" len="med"/>
          </a:ln>
          <a:extLst>
            <a:ext uri="{909E8E84-426E-40dd-AFC4-6F175D3DCCD1}">
              <a14:hiddenFill xmlns="" xmlns:a14="http://schemas.microsoft.com/office/drawing/2010/main">
                <a:noFill/>
              </a14:hiddenFill>
            </a:ext>
          </a:extLst>
        </p:spPr>
      </p:cxnSp>
      <p:sp>
        <p:nvSpPr>
          <p:cNvPr id="24" name="TextBox 6"/>
          <p:cNvSpPr txBox="1">
            <a:spLocks noChangeArrowheads="1"/>
          </p:cNvSpPr>
          <p:nvPr/>
        </p:nvSpPr>
        <p:spPr bwMode="auto">
          <a:xfrm>
            <a:off x="3810000" y="5410200"/>
            <a:ext cx="3962400" cy="830997"/>
          </a:xfrm>
          <a:prstGeom prst="rect">
            <a:avLst/>
          </a:prstGeom>
          <a:solidFill>
            <a:schemeClr val="bg2"/>
          </a:solidFill>
          <a:ln w="38100" cmpd="sng">
            <a:solidFill>
              <a:schemeClr val="bg2"/>
            </a:solidFill>
            <a:miter lim="800000"/>
            <a:headEnd/>
            <a:tailEnd/>
          </a:ln>
        </p:spPr>
        <p:txBody>
          <a:bodyPr wrap="square">
            <a:spAutoFit/>
          </a:bodyPr>
          <a:lstStyle>
            <a:lvl1pPr>
              <a:defRPr sz="2400">
                <a:solidFill>
                  <a:schemeClr val="tx1"/>
                </a:solidFill>
                <a:latin typeface="Times" charset="0"/>
                <a:ea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en-US">
                <a:solidFill>
                  <a:srgbClr val="000000"/>
                </a:solidFill>
                <a:latin typeface="Garamond" panose="02020404030301010803" pitchFamily="18" charset="0"/>
              </a:rPr>
              <a:t>Gap opening penalty: -11</a:t>
            </a:r>
          </a:p>
          <a:p>
            <a:r>
              <a:rPr lang="en-US">
                <a:solidFill>
                  <a:srgbClr val="000000"/>
                </a:solidFill>
                <a:latin typeface="Garamond" panose="02020404030301010803" pitchFamily="18" charset="0"/>
              </a:rPr>
              <a:t>Gap extension penalty -1</a:t>
            </a:r>
            <a:endParaRPr lang="en-US">
              <a:solidFill>
                <a:schemeClr val="accent2"/>
              </a:solidFill>
              <a:latin typeface="Garamond" panose="02020404030301010803" pitchFamily="18" charset="0"/>
            </a:endParaRPr>
          </a:p>
        </p:txBody>
      </p:sp>
      <p:cxnSp>
        <p:nvCxnSpPr>
          <p:cNvPr id="26" name="Straight Arrow Connector 14"/>
          <p:cNvCxnSpPr>
            <a:cxnSpLocks noChangeShapeType="1"/>
            <a:stCxn id="24" idx="0"/>
          </p:cNvCxnSpPr>
          <p:nvPr/>
        </p:nvCxnSpPr>
        <p:spPr bwMode="auto">
          <a:xfrm flipH="1" flipV="1">
            <a:off x="3276600" y="4343400"/>
            <a:ext cx="2514600" cy="1066800"/>
          </a:xfrm>
          <a:prstGeom prst="straightConnector1">
            <a:avLst/>
          </a:prstGeom>
          <a:noFill/>
          <a:ln w="38100" cmpd="sng">
            <a:solidFill>
              <a:srgbClr val="FF0000"/>
            </a:solidFill>
            <a:round/>
            <a:headEnd type="none" w="sm" len="sm"/>
            <a:tailEnd type="arrow" w="med" len="med"/>
          </a:ln>
          <a:extLst>
            <a:ext uri="{909E8E84-426E-40dd-AFC4-6F175D3DCCD1}">
              <a14:hiddenFill xmlns="" xmlns:a14="http://schemas.microsoft.com/office/drawing/2010/main">
                <a:noFill/>
              </a14:hiddenFill>
            </a:ext>
          </a:extLst>
        </p:spPr>
      </p:cxnSp>
      <p:sp>
        <p:nvSpPr>
          <p:cNvPr id="8" name="TextBox 7"/>
          <p:cNvSpPr txBox="1"/>
          <p:nvPr/>
        </p:nvSpPr>
        <p:spPr>
          <a:xfrm>
            <a:off x="2971800" y="2514600"/>
            <a:ext cx="381000" cy="461665"/>
          </a:xfrm>
          <a:prstGeom prst="rect">
            <a:avLst/>
          </a:prstGeom>
          <a:noFill/>
          <a:ln w="57150" cmpd="sng">
            <a:solidFill>
              <a:schemeClr val="accent1"/>
            </a:solidFill>
          </a:ln>
        </p:spPr>
        <p:txBody>
          <a:bodyPr wrap="square" rtlCol="0">
            <a:spAutoFit/>
          </a:bodyPr>
          <a:lstStyle/>
          <a:p>
            <a:endParaRPr lang="en-US">
              <a:latin typeface="Garamond" panose="02020404030301010803" pitchFamily="18" charset="0"/>
            </a:endParaRPr>
          </a:p>
        </p:txBody>
      </p:sp>
      <p:sp>
        <p:nvSpPr>
          <p:cNvPr id="11" name="Title 1"/>
          <p:cNvSpPr>
            <a:spLocks noGrp="1"/>
          </p:cNvSpPr>
          <p:nvPr>
            <p:ph type="title"/>
          </p:nvPr>
        </p:nvSpPr>
        <p:spPr>
          <a:xfrm>
            <a:off x="228600" y="326083"/>
            <a:ext cx="8610600" cy="990600"/>
          </a:xfrm>
        </p:spPr>
        <p:txBody>
          <a:bodyPr>
            <a:noAutofit/>
          </a:bodyPr>
          <a:lstStyle/>
          <a:p>
            <a:pPr>
              <a:lnSpc>
                <a:spcPct val="100000"/>
              </a:lnSpc>
            </a:pPr>
            <a:r>
              <a:rPr lang="en-US" sz="3600" b="0" dirty="0">
                <a:solidFill>
                  <a:schemeClr val="tx2"/>
                </a:solidFill>
                <a:latin typeface="Arial" panose="020B0604020202020204" pitchFamily="34" charset="0"/>
                <a:cs typeface="Arial" panose="020B0604020202020204" pitchFamily="34" charset="0"/>
              </a:rPr>
              <a:t>Example of pairwise alignment raw score: human beta globin and myoglobin</a:t>
            </a:r>
          </a:p>
        </p:txBody>
      </p:sp>
    </p:spTree>
    <p:extLst>
      <p:ext uri="{BB962C8B-B14F-4D97-AF65-F5344CB8AC3E}">
        <p14:creationId xmlns:p14="http://schemas.microsoft.com/office/powerpoint/2010/main" val="3373519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261882"/>
            <a:ext cx="8610600" cy="1143026"/>
          </a:xfrm>
        </p:spPr>
        <p:txBody>
          <a:bodyPr>
            <a:noAutofit/>
          </a:bodyPr>
          <a:lstStyle/>
          <a:p>
            <a:pPr>
              <a:lnSpc>
                <a:spcPct val="100000"/>
              </a:lnSpc>
            </a:pPr>
            <a:r>
              <a:rPr lang="en-US" sz="3600" b="0" dirty="0">
                <a:solidFill>
                  <a:schemeClr val="tx2"/>
                </a:solidFill>
              </a:rPr>
              <a:t>Example of pairwise alignment raw score: </a:t>
            </a:r>
            <a:br>
              <a:rPr lang="en-US" sz="3600" b="0" dirty="0">
                <a:solidFill>
                  <a:schemeClr val="tx2"/>
                </a:solidFill>
              </a:rPr>
            </a:br>
            <a:r>
              <a:rPr lang="en-US" sz="3600" b="0" dirty="0">
                <a:solidFill>
                  <a:schemeClr val="tx2"/>
                </a:solidFill>
                <a:cs typeface="Arial" charset="0"/>
              </a:rPr>
              <a:t>human beta globin and myoglobin</a:t>
            </a:r>
            <a:endParaRPr lang="en-US" sz="3600" b="0" dirty="0">
              <a:solidFill>
                <a:schemeClr val="tx2"/>
              </a:solidFill>
            </a:endParaRPr>
          </a:p>
        </p:txBody>
      </p:sp>
      <p:sp>
        <p:nvSpPr>
          <p:cNvPr id="4" name="Rectangle 3"/>
          <p:cNvSpPr/>
          <p:nvPr/>
        </p:nvSpPr>
        <p:spPr>
          <a:xfrm>
            <a:off x="685800" y="1815167"/>
            <a:ext cx="7848600" cy="584776"/>
          </a:xfrm>
          <a:prstGeom prst="rect">
            <a:avLst/>
          </a:prstGeom>
        </p:spPr>
        <p:txBody>
          <a:bodyPr wrap="square">
            <a:spAutoFit/>
          </a:bodyPr>
          <a:lstStyle/>
          <a:p>
            <a:pPr lvl="0" eaLnBrk="1" fontAlgn="auto" hangingPunct="1">
              <a:spcBef>
                <a:spcPts val="2400"/>
              </a:spcBef>
              <a:spcAft>
                <a:spcPts val="0"/>
              </a:spcAft>
              <a:buClr>
                <a:srgbClr val="8C73D0">
                  <a:lumMod val="60000"/>
                  <a:lumOff val="40000"/>
                </a:srgbClr>
              </a:buClr>
            </a:pPr>
            <a:endParaRPr lang="en-US" sz="3200">
              <a:solidFill>
                <a:srgbClr val="B45EC7"/>
              </a:solidFill>
              <a:latin typeface="Garamond" panose="02020404030301010803" pitchFamily="18" charset="0"/>
            </a:endParaRP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905000"/>
            <a:ext cx="7640637" cy="3333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pic>
      <p:sp>
        <p:nvSpPr>
          <p:cNvPr id="8" name="TextBox 7"/>
          <p:cNvSpPr txBox="1"/>
          <p:nvPr/>
        </p:nvSpPr>
        <p:spPr>
          <a:xfrm>
            <a:off x="4419600" y="3187700"/>
            <a:ext cx="2209800" cy="461665"/>
          </a:xfrm>
          <a:prstGeom prst="rect">
            <a:avLst/>
          </a:prstGeom>
          <a:noFill/>
          <a:ln w="57150" cmpd="sng">
            <a:solidFill>
              <a:schemeClr val="tx1"/>
            </a:solidFill>
          </a:ln>
        </p:spPr>
        <p:txBody>
          <a:bodyPr wrap="square" rtlCol="0">
            <a:spAutoFit/>
          </a:bodyPr>
          <a:lstStyle/>
          <a:p>
            <a:endParaRPr lang="en-US">
              <a:latin typeface="Garamond" panose="02020404030301010803" pitchFamily="18" charset="0"/>
            </a:endParaRPr>
          </a:p>
        </p:txBody>
      </p:sp>
      <p:sp>
        <p:nvSpPr>
          <p:cNvPr id="12" name="TextBox 11"/>
          <p:cNvSpPr txBox="1"/>
          <p:nvPr/>
        </p:nvSpPr>
        <p:spPr>
          <a:xfrm>
            <a:off x="4495800" y="3568700"/>
            <a:ext cx="2438400" cy="461665"/>
          </a:xfrm>
          <a:prstGeom prst="rect">
            <a:avLst/>
          </a:prstGeom>
          <a:noFill/>
          <a:ln w="57150" cmpd="sng">
            <a:solidFill>
              <a:srgbClr val="FF0000"/>
            </a:solidFill>
          </a:ln>
        </p:spPr>
        <p:txBody>
          <a:bodyPr wrap="square" rtlCol="0">
            <a:spAutoFit/>
          </a:bodyPr>
          <a:lstStyle/>
          <a:p>
            <a:endParaRPr lang="en-US">
              <a:latin typeface="Garamond" panose="02020404030301010803" pitchFamily="18" charset="0"/>
            </a:endParaRPr>
          </a:p>
        </p:txBody>
      </p:sp>
      <p:sp>
        <p:nvSpPr>
          <p:cNvPr id="13" name="TextBox 12"/>
          <p:cNvSpPr txBox="1"/>
          <p:nvPr/>
        </p:nvSpPr>
        <p:spPr>
          <a:xfrm>
            <a:off x="4572000" y="3949700"/>
            <a:ext cx="2743200" cy="461665"/>
          </a:xfrm>
          <a:prstGeom prst="rect">
            <a:avLst/>
          </a:prstGeom>
          <a:noFill/>
          <a:ln w="57150" cmpd="sng">
            <a:solidFill>
              <a:srgbClr val="FF0000"/>
            </a:solidFill>
          </a:ln>
        </p:spPr>
        <p:txBody>
          <a:bodyPr wrap="square" rtlCol="0">
            <a:spAutoFit/>
          </a:bodyPr>
          <a:lstStyle/>
          <a:p>
            <a:endParaRPr lang="en-US">
              <a:latin typeface="Garamond" panose="02020404030301010803" pitchFamily="18" charset="0"/>
            </a:endParaRPr>
          </a:p>
        </p:txBody>
      </p:sp>
      <p:sp>
        <p:nvSpPr>
          <p:cNvPr id="14" name="TextBox 13"/>
          <p:cNvSpPr txBox="1"/>
          <p:nvPr/>
        </p:nvSpPr>
        <p:spPr>
          <a:xfrm>
            <a:off x="4495800" y="4483100"/>
            <a:ext cx="3810000" cy="461665"/>
          </a:xfrm>
          <a:prstGeom prst="rect">
            <a:avLst/>
          </a:prstGeom>
          <a:noFill/>
          <a:ln w="57150" cmpd="sng">
            <a:solidFill>
              <a:schemeClr val="accent2">
                <a:lumMod val="50000"/>
              </a:schemeClr>
            </a:solidFill>
          </a:ln>
        </p:spPr>
        <p:txBody>
          <a:bodyPr wrap="square" rtlCol="0">
            <a:spAutoFit/>
          </a:bodyPr>
          <a:lstStyle/>
          <a:p>
            <a:endParaRPr lang="en-US">
              <a:latin typeface="Garamond" panose="02020404030301010803" pitchFamily="18" charset="0"/>
            </a:endParaRPr>
          </a:p>
        </p:txBody>
      </p:sp>
      <p:graphicFrame>
        <p:nvGraphicFramePr>
          <p:cNvPr id="5" name="Object 4"/>
          <p:cNvGraphicFramePr>
            <a:graphicFrameLocks noChangeAspect="1"/>
          </p:cNvGraphicFramePr>
          <p:nvPr/>
        </p:nvGraphicFramePr>
        <p:xfrm>
          <a:off x="2590800" y="5334000"/>
          <a:ext cx="3695700" cy="838200"/>
        </p:xfrm>
        <a:graphic>
          <a:graphicData uri="http://schemas.openxmlformats.org/presentationml/2006/ole">
            <mc:AlternateContent xmlns:mc="http://schemas.openxmlformats.org/markup-compatibility/2006">
              <mc:Choice xmlns:v="urn:schemas-microsoft-com:vml" Requires="v">
                <p:oleObj name="Equation" r:id="rId4" imgW="1231900" imgH="279400" progId="Equation.3">
                  <p:embed/>
                </p:oleObj>
              </mc:Choice>
              <mc:Fallback>
                <p:oleObj name="Equation" r:id="rId4" imgW="1231900" imgH="279400" progId="Equation.3">
                  <p:embed/>
                  <p:pic>
                    <p:nvPicPr>
                      <p:cNvPr id="5" name="Object 4"/>
                      <p:cNvPicPr/>
                      <p:nvPr/>
                    </p:nvPicPr>
                    <p:blipFill>
                      <a:blip r:embed="rId5"/>
                      <a:stretch>
                        <a:fillRect/>
                      </a:stretch>
                    </p:blipFill>
                    <p:spPr>
                      <a:xfrm>
                        <a:off x="2590800" y="5334000"/>
                        <a:ext cx="3695700" cy="838200"/>
                      </a:xfrm>
                      <a:prstGeom prst="rect">
                        <a:avLst/>
                      </a:prstGeom>
                    </p:spPr>
                  </p:pic>
                </p:oleObj>
              </mc:Fallback>
            </mc:AlternateContent>
          </a:graphicData>
        </a:graphic>
      </p:graphicFrame>
      <p:cxnSp>
        <p:nvCxnSpPr>
          <p:cNvPr id="7" name="Straight Arrow Connector 6"/>
          <p:cNvCxnSpPr/>
          <p:nvPr/>
        </p:nvCxnSpPr>
        <p:spPr>
          <a:xfrm flipH="1">
            <a:off x="2133600" y="5791200"/>
            <a:ext cx="53340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1143000" y="6019800"/>
            <a:ext cx="1103379" cy="369332"/>
          </a:xfrm>
          <a:prstGeom prst="rect">
            <a:avLst/>
          </a:prstGeom>
          <a:noFill/>
        </p:spPr>
        <p:txBody>
          <a:bodyPr wrap="none" rtlCol="0">
            <a:spAutoFit/>
          </a:bodyPr>
          <a:lstStyle/>
          <a:p>
            <a:r>
              <a:rPr lang="en-US" sz="1800">
                <a:solidFill>
                  <a:srgbClr val="0070C0"/>
                </a:solidFill>
                <a:latin typeface="Garamond" panose="02020404030301010803" pitchFamily="18" charset="0"/>
              </a:rPr>
              <a:t>Raw score</a:t>
            </a:r>
          </a:p>
        </p:txBody>
      </p:sp>
      <p:cxnSp>
        <p:nvCxnSpPr>
          <p:cNvPr id="15" name="Straight Arrow Connector 14"/>
          <p:cNvCxnSpPr/>
          <p:nvPr/>
        </p:nvCxnSpPr>
        <p:spPr>
          <a:xfrm>
            <a:off x="3886200" y="5943600"/>
            <a:ext cx="304800" cy="381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2743200" y="6324600"/>
            <a:ext cx="2356992" cy="369332"/>
          </a:xfrm>
          <a:prstGeom prst="rect">
            <a:avLst/>
          </a:prstGeom>
          <a:noFill/>
        </p:spPr>
        <p:txBody>
          <a:bodyPr wrap="none" rtlCol="0">
            <a:spAutoFit/>
          </a:bodyPr>
          <a:lstStyle/>
          <a:p>
            <a:r>
              <a:rPr lang="en-US" sz="1800">
                <a:solidFill>
                  <a:srgbClr val="0070C0"/>
                </a:solidFill>
                <a:latin typeface="Garamond" panose="02020404030301010803" pitchFamily="18" charset="0"/>
              </a:rPr>
              <a:t>Total score for identities</a:t>
            </a:r>
          </a:p>
        </p:txBody>
      </p:sp>
      <p:cxnSp>
        <p:nvCxnSpPr>
          <p:cNvPr id="17" name="Straight Arrow Connector 16"/>
          <p:cNvCxnSpPr/>
          <p:nvPr/>
        </p:nvCxnSpPr>
        <p:spPr>
          <a:xfrm>
            <a:off x="3886200" y="5105400"/>
            <a:ext cx="609600" cy="381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2590800" y="4734610"/>
            <a:ext cx="1553887" cy="646331"/>
          </a:xfrm>
          <a:prstGeom prst="rect">
            <a:avLst/>
          </a:prstGeom>
          <a:noFill/>
        </p:spPr>
        <p:txBody>
          <a:bodyPr wrap="none" rtlCol="0">
            <a:spAutoFit/>
          </a:bodyPr>
          <a:lstStyle/>
          <a:p>
            <a:r>
              <a:rPr lang="en-US" sz="1800">
                <a:solidFill>
                  <a:srgbClr val="0070C0"/>
                </a:solidFill>
                <a:latin typeface="Garamond" panose="02020404030301010803" pitchFamily="18" charset="0"/>
              </a:rPr>
              <a:t>Total score for </a:t>
            </a:r>
          </a:p>
          <a:p>
            <a:r>
              <a:rPr lang="en-US" sz="1800">
                <a:solidFill>
                  <a:srgbClr val="0070C0"/>
                </a:solidFill>
                <a:latin typeface="Garamond" panose="02020404030301010803" pitchFamily="18" charset="0"/>
              </a:rPr>
              <a:t>mismatches</a:t>
            </a:r>
          </a:p>
        </p:txBody>
      </p:sp>
      <p:cxnSp>
        <p:nvCxnSpPr>
          <p:cNvPr id="21" name="Straight Arrow Connector 20"/>
          <p:cNvCxnSpPr/>
          <p:nvPr/>
        </p:nvCxnSpPr>
        <p:spPr>
          <a:xfrm>
            <a:off x="6172200" y="5715000"/>
            <a:ext cx="876300" cy="342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7010400" y="5715000"/>
            <a:ext cx="1076000" cy="646331"/>
          </a:xfrm>
          <a:prstGeom prst="rect">
            <a:avLst/>
          </a:prstGeom>
          <a:noFill/>
        </p:spPr>
        <p:txBody>
          <a:bodyPr wrap="none" rtlCol="0">
            <a:spAutoFit/>
          </a:bodyPr>
          <a:lstStyle/>
          <a:p>
            <a:r>
              <a:rPr lang="en-US" sz="1800">
                <a:solidFill>
                  <a:srgbClr val="0070C0"/>
                </a:solidFill>
                <a:latin typeface="Garamond" panose="02020404030301010803" pitchFamily="18" charset="0"/>
              </a:rPr>
              <a:t>Total gap </a:t>
            </a:r>
          </a:p>
          <a:p>
            <a:r>
              <a:rPr lang="en-US" sz="1800">
                <a:solidFill>
                  <a:srgbClr val="0070C0"/>
                </a:solidFill>
                <a:latin typeface="Garamond" panose="02020404030301010803" pitchFamily="18" charset="0"/>
              </a:rPr>
              <a:t>penalty</a:t>
            </a:r>
          </a:p>
        </p:txBody>
      </p:sp>
    </p:spTree>
    <p:extLst>
      <p:ext uri="{BB962C8B-B14F-4D97-AF65-F5344CB8AC3E}">
        <p14:creationId xmlns:p14="http://schemas.microsoft.com/office/powerpoint/2010/main" val="2705531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xit" presetSubtype="0" fill="hold" grpId="1" nodeType="clickEffect">
                                  <p:stCondLst>
                                    <p:cond delay="0"/>
                                  </p:stCondLst>
                                  <p:childTnLst>
                                    <p:animEffect transition="out" filter="dissolve">
                                      <p:cBhvr>
                                        <p:cTn id="10" dur="500"/>
                                        <p:tgtEl>
                                          <p:spTgt spid="8"/>
                                        </p:tgtEl>
                                      </p:cBhvr>
                                    </p:animEffect>
                                    <p:set>
                                      <p:cBhvr>
                                        <p:cTn id="11" dur="1" fill="hold">
                                          <p:stCondLst>
                                            <p:cond delay="499"/>
                                          </p:stCondLst>
                                        </p:cTn>
                                        <p:tgtEl>
                                          <p:spTgt spid="8"/>
                                        </p:tgtEl>
                                        <p:attrNameLst>
                                          <p:attrName>style.visibility</p:attrName>
                                        </p:attrNameLst>
                                      </p:cBhvr>
                                      <p:to>
                                        <p:strVal val="hidden"/>
                                      </p:to>
                                    </p:set>
                                  </p:childTnLst>
                                </p:cTn>
                              </p:par>
                              <p:par>
                                <p:cTn id="12" presetID="1" presetClass="entr" presetSubtype="0"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9" presetClass="exit" presetSubtype="0" fill="hold" grpId="1" nodeType="clickEffect">
                                  <p:stCondLst>
                                    <p:cond delay="0"/>
                                  </p:stCondLst>
                                  <p:childTnLst>
                                    <p:animEffect transition="out" filter="dissolve">
                                      <p:cBhvr>
                                        <p:cTn id="17" dur="500"/>
                                        <p:tgtEl>
                                          <p:spTgt spid="12"/>
                                        </p:tgtEl>
                                      </p:cBhvr>
                                    </p:animEffect>
                                    <p:set>
                                      <p:cBhvr>
                                        <p:cTn id="18" dur="1" fill="hold">
                                          <p:stCondLst>
                                            <p:cond delay="499"/>
                                          </p:stCondLst>
                                        </p:cTn>
                                        <p:tgtEl>
                                          <p:spTgt spid="12"/>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9" presetClass="exit" presetSubtype="0" fill="hold" grpId="1" nodeType="clickEffect">
                                  <p:stCondLst>
                                    <p:cond delay="0"/>
                                  </p:stCondLst>
                                  <p:childTnLst>
                                    <p:animEffect transition="out" filter="dissolve">
                                      <p:cBhvr>
                                        <p:cTn id="24" dur="500"/>
                                        <p:tgtEl>
                                          <p:spTgt spid="13"/>
                                        </p:tgtEl>
                                      </p:cBhvr>
                                    </p:animEffect>
                                    <p:set>
                                      <p:cBhvr>
                                        <p:cTn id="25" dur="1" fill="hold">
                                          <p:stCondLst>
                                            <p:cond delay="499"/>
                                          </p:stCondLst>
                                        </p:cTn>
                                        <p:tgtEl>
                                          <p:spTgt spid="13"/>
                                        </p:tgtEl>
                                        <p:attrNameLst>
                                          <p:attrName>style.visibility</p:attrName>
                                        </p:attrNameLst>
                                      </p:cBhvr>
                                      <p:to>
                                        <p:strVal val="hidden"/>
                                      </p:to>
                                    </p:set>
                                  </p:childTnLst>
                                </p:cTn>
                              </p:par>
                              <p:par>
                                <p:cTn id="26" presetID="1"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additive="base">
                                        <p:cTn id="32" dur="500" fill="hold"/>
                                        <p:tgtEl>
                                          <p:spTgt spid="5"/>
                                        </p:tgtEl>
                                        <p:attrNameLst>
                                          <p:attrName>ppt_x</p:attrName>
                                        </p:attrNameLst>
                                      </p:cBhvr>
                                      <p:tavLst>
                                        <p:tav tm="0">
                                          <p:val>
                                            <p:strVal val="#ppt_x"/>
                                          </p:val>
                                        </p:tav>
                                        <p:tav tm="100000">
                                          <p:val>
                                            <p:strVal val="#ppt_x"/>
                                          </p:val>
                                        </p:tav>
                                      </p:tavLst>
                                    </p:anim>
                                    <p:anim calcmode="lin" valueType="num">
                                      <p:cBhvr additive="base">
                                        <p:cTn id="3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randombar(horizontal)">
                                      <p:cBhvr>
                                        <p:cTn id="38" dur="500"/>
                                        <p:tgtEl>
                                          <p:spTgt spid="18"/>
                                        </p:tgtEl>
                                      </p:cBhvr>
                                    </p:animEffect>
                                  </p:childTnLst>
                                </p:cTn>
                              </p:par>
                              <p:par>
                                <p:cTn id="39" presetID="14" presetClass="entr" presetSubtype="10" fill="hold" nodeType="with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randombar(horizontal)">
                                      <p:cBhvr>
                                        <p:cTn id="41" dur="500"/>
                                        <p:tgtEl>
                                          <p:spTgt spid="17"/>
                                        </p:tgtEl>
                                      </p:cBhvr>
                                    </p:animEffect>
                                  </p:childTnLst>
                                </p:cTn>
                              </p:par>
                              <p:par>
                                <p:cTn id="42" presetID="14" presetClass="entr" presetSubtype="10" fill="hold"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randombar(horizontal)">
                                      <p:cBhvr>
                                        <p:cTn id="44" dur="500"/>
                                        <p:tgtEl>
                                          <p:spTgt spid="7"/>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randombar(horizontal)">
                                      <p:cBhvr>
                                        <p:cTn id="47" dur="500"/>
                                        <p:tgtEl>
                                          <p:spTgt spid="9"/>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randombar(horizontal)">
                                      <p:cBhvr>
                                        <p:cTn id="50" dur="500"/>
                                        <p:tgtEl>
                                          <p:spTgt spid="16"/>
                                        </p:tgtEl>
                                      </p:cBhvr>
                                    </p:animEffect>
                                  </p:childTnLst>
                                </p:cTn>
                              </p:par>
                              <p:par>
                                <p:cTn id="51" presetID="14" presetClass="entr" presetSubtype="10" fill="hold"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randombar(horizontal)">
                                      <p:cBhvr>
                                        <p:cTn id="53" dur="500"/>
                                        <p:tgtEl>
                                          <p:spTgt spid="15"/>
                                        </p:tgtEl>
                                      </p:cBhvr>
                                    </p:animEffect>
                                  </p:childTnLst>
                                </p:cTn>
                              </p:par>
                              <p:par>
                                <p:cTn id="54" presetID="14" presetClass="entr" presetSubtype="10" fill="hold" nodeType="with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randombar(horizontal)">
                                      <p:cBhvr>
                                        <p:cTn id="56" dur="500"/>
                                        <p:tgtEl>
                                          <p:spTgt spid="21"/>
                                        </p:tgtEl>
                                      </p:cBhvr>
                                    </p:animEffect>
                                  </p:childTnLst>
                                </p:cTn>
                              </p:par>
                              <p:par>
                                <p:cTn id="57" presetID="14" presetClass="entr" presetSubtype="10"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randombar(horizontal)">
                                      <p:cBhvr>
                                        <p:cTn id="5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2" grpId="0" animBg="1"/>
      <p:bldP spid="12" grpId="1" animBg="1"/>
      <p:bldP spid="13" grpId="0" animBg="1"/>
      <p:bldP spid="13" grpId="1" animBg="1"/>
      <p:bldP spid="14" grpId="0" animBg="1"/>
      <p:bldP spid="9" grpId="0"/>
      <p:bldP spid="16" grpId="0"/>
      <p:bldP spid="18" grpId="0"/>
      <p:bldP spid="2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452" y="1718362"/>
            <a:ext cx="8775700" cy="2990625"/>
          </a:xfrm>
        </p:spPr>
        <p:txBody>
          <a:bodyPr/>
          <a:lstStyle/>
          <a:p>
            <a:pPr algn="ctr"/>
            <a:r>
              <a:rPr lang="en-US" sz="6000" dirty="0">
                <a:solidFill>
                  <a:srgbClr val="002060"/>
                </a:solidFill>
                <a:latin typeface="Garamond" panose="02020404030301010803" pitchFamily="18" charset="0"/>
                <a:ea typeface="Arial" charset="0"/>
                <a:cs typeface="Arial" charset="0"/>
              </a:rPr>
              <a:t>Algorithms for Sequence Alignment</a:t>
            </a:r>
          </a:p>
        </p:txBody>
      </p:sp>
    </p:spTree>
    <p:extLst>
      <p:ext uri="{BB962C8B-B14F-4D97-AF65-F5344CB8AC3E}">
        <p14:creationId xmlns:p14="http://schemas.microsoft.com/office/powerpoint/2010/main" val="2608074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10600" cy="1071282"/>
          </a:xfrm>
        </p:spPr>
        <p:txBody>
          <a:bodyPr>
            <a:normAutofit/>
          </a:bodyPr>
          <a:lstStyle/>
          <a:p>
            <a:r>
              <a:rPr lang="en-US" dirty="0">
                <a:cs typeface="Arial" charset="0"/>
              </a:rPr>
              <a:t>Algorithm building blocks </a:t>
            </a:r>
            <a:endParaRPr lang="en-US" b="1" dirty="0">
              <a:cs typeface="Arial" charset="0"/>
            </a:endParaRPr>
          </a:p>
        </p:txBody>
      </p:sp>
      <p:sp>
        <p:nvSpPr>
          <p:cNvPr id="4" name="Rectangle 3"/>
          <p:cNvSpPr/>
          <p:nvPr/>
        </p:nvSpPr>
        <p:spPr>
          <a:xfrm>
            <a:off x="228600" y="1524000"/>
            <a:ext cx="8610600" cy="4862870"/>
          </a:xfrm>
          <a:prstGeom prst="rect">
            <a:avLst/>
          </a:prstGeom>
        </p:spPr>
        <p:txBody>
          <a:bodyPr wrap="square">
            <a:spAutoFit/>
          </a:bodyPr>
          <a:lstStyle/>
          <a:p>
            <a:pPr marL="342900" lvl="0" indent="-342900" eaLnBrk="1" fontAlgn="auto" hangingPunct="1">
              <a:spcBef>
                <a:spcPts val="600"/>
              </a:spcBef>
              <a:spcAft>
                <a:spcPts val="600"/>
              </a:spcAft>
              <a:buClr>
                <a:srgbClr val="7030A0"/>
              </a:buClr>
              <a:buFont typeface="Candara" pitchFamily="34" charset="0"/>
              <a:buChar char="•"/>
            </a:pPr>
            <a:r>
              <a:rPr lang="en-US" sz="2800" dirty="0">
                <a:solidFill>
                  <a:schemeClr val="tx1"/>
                </a:solidFill>
                <a:latin typeface="Garamond" panose="02020404030301010803" pitchFamily="18" charset="0"/>
              </a:rPr>
              <a:t>Setting up the sequences as a matrix (one along x and one along y)</a:t>
            </a:r>
            <a:endParaRPr lang="en-US" sz="2800" dirty="0">
              <a:solidFill>
                <a:schemeClr val="tx1"/>
              </a:solidFill>
              <a:latin typeface="Garamond" panose="02020404030301010803" pitchFamily="18" charset="0"/>
              <a:cs typeface="Candara"/>
            </a:endParaRPr>
          </a:p>
          <a:p>
            <a:pPr marL="342900" indent="-342900" eaLnBrk="1" fontAlgn="auto" hangingPunct="1">
              <a:spcBef>
                <a:spcPts val="600"/>
              </a:spcBef>
              <a:spcAft>
                <a:spcPts val="600"/>
              </a:spcAft>
              <a:buClr>
                <a:srgbClr val="7030A0"/>
              </a:buClr>
              <a:buFont typeface="Candara" pitchFamily="34" charset="0"/>
              <a:buChar char="•"/>
            </a:pPr>
            <a:r>
              <a:rPr lang="en-US" sz="2800" dirty="0">
                <a:solidFill>
                  <a:schemeClr val="tx1"/>
                </a:solidFill>
                <a:latin typeface="Garamond" panose="02020404030301010803" pitchFamily="18" charset="0"/>
                <a:cs typeface="Candara"/>
              </a:rPr>
              <a:t>Apply a scoring system (simple or complicated) to</a:t>
            </a:r>
            <a:r>
              <a:rPr lang="en-US" sz="2800" dirty="0">
                <a:solidFill>
                  <a:schemeClr val="tx1"/>
                </a:solidFill>
                <a:latin typeface="Garamond" panose="02020404030301010803" pitchFamily="18" charset="0"/>
              </a:rPr>
              <a:t> the matrix elements</a:t>
            </a:r>
          </a:p>
          <a:p>
            <a:pPr marL="342900" lvl="0" indent="-342900" eaLnBrk="1" fontAlgn="auto" hangingPunct="1">
              <a:spcBef>
                <a:spcPts val="600"/>
              </a:spcBef>
              <a:spcAft>
                <a:spcPts val="600"/>
              </a:spcAft>
              <a:buClr>
                <a:srgbClr val="7030A0"/>
              </a:buClr>
              <a:buFont typeface="Candara" pitchFamily="34" charset="0"/>
              <a:buChar char="•"/>
            </a:pPr>
            <a:r>
              <a:rPr lang="en-US" sz="2800" dirty="0">
                <a:solidFill>
                  <a:schemeClr val="tx1"/>
                </a:solidFill>
                <a:latin typeface="Garamond" panose="02020404030301010803" pitchFamily="18" charset="0"/>
              </a:rPr>
              <a:t>Identify the optimal alignment(s); brute force enumeration is impractical, because the number of possible alignments becomes astronomically large for even fairly short sequences.</a:t>
            </a:r>
          </a:p>
          <a:p>
            <a:pPr marL="341313" indent="-341313">
              <a:spcBef>
                <a:spcPts val="600"/>
              </a:spcBef>
              <a:spcAft>
                <a:spcPts val="600"/>
              </a:spcAft>
              <a:buClr>
                <a:srgbClr val="7030A0"/>
              </a:buClr>
              <a:buSzPct val="120000"/>
              <a:buFont typeface="Arial"/>
              <a:buChar char="•"/>
              <a:tabLst>
                <a:tab pos="341313" algn="l"/>
              </a:tabLst>
            </a:pPr>
            <a:r>
              <a:rPr lang="en-US" sz="2800" dirty="0">
                <a:solidFill>
                  <a:schemeClr val="tx1"/>
                </a:solidFill>
                <a:latin typeface="Garamond" panose="02020404030301010803" pitchFamily="18" charset="0"/>
              </a:rPr>
              <a:t>Fortunately, the problem is soluble efficiently using a technique called </a:t>
            </a:r>
            <a:r>
              <a:rPr lang="en-US" sz="2800" i="1" dirty="0">
                <a:solidFill>
                  <a:srgbClr val="C00000"/>
                </a:solidFill>
                <a:latin typeface="Garamond" panose="02020404030301010803" pitchFamily="18" charset="0"/>
              </a:rPr>
              <a:t>dynamic programming</a:t>
            </a:r>
            <a:r>
              <a:rPr lang="en-US" sz="2800" dirty="0">
                <a:solidFill>
                  <a:srgbClr val="C00000"/>
                </a:solidFill>
                <a:latin typeface="Garamond" panose="02020404030301010803" pitchFamily="18" charset="0"/>
              </a:rPr>
              <a:t>.</a:t>
            </a:r>
          </a:p>
        </p:txBody>
      </p:sp>
    </p:spTree>
    <p:extLst>
      <p:ext uri="{BB962C8B-B14F-4D97-AF65-F5344CB8AC3E}">
        <p14:creationId xmlns:p14="http://schemas.microsoft.com/office/powerpoint/2010/main" val="1432442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07529"/>
            <a:ext cx="9144000" cy="5593271"/>
          </a:xfrm>
          <a:prstGeom prst="rect">
            <a:avLst/>
          </a:prstGeom>
        </p:spPr>
      </p:pic>
      <p:sp>
        <p:nvSpPr>
          <p:cNvPr id="8" name="Subtitle 2"/>
          <p:cNvSpPr txBox="1">
            <a:spLocks/>
          </p:cNvSpPr>
          <p:nvPr/>
        </p:nvSpPr>
        <p:spPr>
          <a:xfrm>
            <a:off x="193288" y="354981"/>
            <a:ext cx="8153400" cy="783771"/>
          </a:xfrm>
          <a:prstGeom prst="rect">
            <a:avLst/>
          </a:prstGeom>
        </p:spPr>
        <p:txBody>
          <a:bodyPr vert="horz" lIns="91440" tIns="45720" rIns="91440" bIns="45720" rtlCol="0">
            <a:normAutofit fontScale="925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dirty="0">
                <a:solidFill>
                  <a:schemeClr val="tx1"/>
                </a:solidFill>
              </a:rPr>
              <a:t>Short-read Alignment: Next-Gen Sequencing</a:t>
            </a:r>
          </a:p>
        </p:txBody>
      </p:sp>
    </p:spTree>
    <p:extLst>
      <p:ext uri="{BB962C8B-B14F-4D97-AF65-F5344CB8AC3E}">
        <p14:creationId xmlns:p14="http://schemas.microsoft.com/office/powerpoint/2010/main" val="2088643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10600" cy="1071282"/>
          </a:xfrm>
        </p:spPr>
        <p:txBody>
          <a:bodyPr/>
          <a:lstStyle/>
          <a:p>
            <a:r>
              <a:rPr lang="en-US" sz="4000" dirty="0">
                <a:latin typeface="Arial" charset="0"/>
                <a:cs typeface="Arial" charset="0"/>
              </a:rPr>
              <a:t>Dynamic programming</a:t>
            </a:r>
            <a:endParaRPr lang="en-US" sz="4000" dirty="0">
              <a:cs typeface="Arial" charset="0"/>
            </a:endParaRPr>
          </a:p>
        </p:txBody>
      </p:sp>
      <p:sp>
        <p:nvSpPr>
          <p:cNvPr id="4" name="Rectangle 3"/>
          <p:cNvSpPr/>
          <p:nvPr/>
        </p:nvSpPr>
        <p:spPr>
          <a:xfrm>
            <a:off x="228600" y="1524000"/>
            <a:ext cx="8382000" cy="3724096"/>
          </a:xfrm>
          <a:prstGeom prst="rect">
            <a:avLst/>
          </a:prstGeom>
        </p:spPr>
        <p:txBody>
          <a:bodyPr wrap="square">
            <a:spAutoFit/>
          </a:bodyPr>
          <a:lstStyle/>
          <a:p>
            <a:pPr eaLnBrk="1" fontAlgn="auto" hangingPunct="1">
              <a:spcBef>
                <a:spcPts val="600"/>
              </a:spcBef>
              <a:spcAft>
                <a:spcPts val="600"/>
              </a:spcAft>
              <a:buClr>
                <a:srgbClr val="8C73D0">
                  <a:lumMod val="60000"/>
                  <a:lumOff val="40000"/>
                </a:srgbClr>
              </a:buClr>
            </a:pPr>
            <a:r>
              <a:rPr lang="en-US" sz="2800" dirty="0">
                <a:solidFill>
                  <a:srgbClr val="C00000"/>
                </a:solidFill>
                <a:latin typeface="Garamond" panose="02020404030301010803" pitchFamily="18" charset="0"/>
                <a:ea typeface="Arial" charset="0"/>
                <a:cs typeface="Arial" charset="0"/>
              </a:rPr>
              <a:t>Dynamic programming: </a:t>
            </a:r>
            <a:r>
              <a:rPr lang="en-US" sz="2800" dirty="0">
                <a:latin typeface="Garamond" panose="02020404030301010803" pitchFamily="18" charset="0"/>
                <a:ea typeface="Arial" charset="0"/>
                <a:cs typeface="Arial" charset="0"/>
              </a:rPr>
              <a:t>divide and conquer:</a:t>
            </a:r>
          </a:p>
          <a:p>
            <a:pPr marL="6350" lvl="1" eaLnBrk="1" fontAlgn="auto" hangingPunct="1">
              <a:spcBef>
                <a:spcPts val="600"/>
              </a:spcBef>
              <a:spcAft>
                <a:spcPts val="600"/>
              </a:spcAft>
              <a:buClr>
                <a:srgbClr val="8C73D0">
                  <a:lumMod val="60000"/>
                  <a:lumOff val="40000"/>
                </a:srgbClr>
              </a:buClr>
            </a:pPr>
            <a:r>
              <a:rPr lang="en-US" sz="2800" dirty="0">
                <a:latin typeface="Garamond" panose="02020404030301010803" pitchFamily="18" charset="0"/>
                <a:ea typeface="Arial" charset="0"/>
                <a:cs typeface="Arial" charset="0"/>
              </a:rPr>
              <a:t>1. Break a problem in smaller problems</a:t>
            </a:r>
          </a:p>
          <a:p>
            <a:pPr marL="6350" lvl="1" eaLnBrk="1" fontAlgn="auto" hangingPunct="1">
              <a:spcBef>
                <a:spcPts val="600"/>
              </a:spcBef>
              <a:spcAft>
                <a:spcPts val="600"/>
              </a:spcAft>
              <a:buClr>
                <a:srgbClr val="8C73D0">
                  <a:lumMod val="60000"/>
                  <a:lumOff val="40000"/>
                </a:srgbClr>
              </a:buClr>
            </a:pPr>
            <a:r>
              <a:rPr lang="en-US" sz="2800" dirty="0">
                <a:latin typeface="Garamond" panose="02020404030301010803" pitchFamily="18" charset="0"/>
                <a:ea typeface="Arial" charset="0"/>
                <a:cs typeface="Arial" charset="0"/>
              </a:rPr>
              <a:t>2. Find optimal solution to smaller problems</a:t>
            </a:r>
          </a:p>
          <a:p>
            <a:pPr marL="6350" lvl="1" eaLnBrk="1" fontAlgn="auto" hangingPunct="1">
              <a:spcBef>
                <a:spcPts val="600"/>
              </a:spcBef>
              <a:spcAft>
                <a:spcPts val="600"/>
              </a:spcAft>
              <a:buClr>
                <a:srgbClr val="8C73D0">
                  <a:lumMod val="60000"/>
                  <a:lumOff val="40000"/>
                </a:srgbClr>
              </a:buClr>
            </a:pPr>
            <a:r>
              <a:rPr lang="en-US" sz="2800" dirty="0">
                <a:latin typeface="Garamond" panose="02020404030301010803" pitchFamily="18" charset="0"/>
                <a:ea typeface="Arial" charset="0"/>
                <a:cs typeface="Arial" charset="0"/>
              </a:rPr>
              <a:t>3. Repeat 2 to completely solve problem</a:t>
            </a:r>
          </a:p>
          <a:p>
            <a:pPr eaLnBrk="1" fontAlgn="auto" hangingPunct="1">
              <a:spcBef>
                <a:spcPts val="600"/>
              </a:spcBef>
              <a:spcAft>
                <a:spcPts val="600"/>
              </a:spcAft>
              <a:buClr>
                <a:srgbClr val="8C73D0">
                  <a:lumMod val="60000"/>
                  <a:lumOff val="40000"/>
                </a:srgbClr>
              </a:buClr>
            </a:pPr>
            <a:r>
              <a:rPr lang="en-US" sz="2800" dirty="0">
                <a:latin typeface="Garamond" panose="02020404030301010803" pitchFamily="18" charset="0"/>
                <a:ea typeface="Arial" charset="0"/>
                <a:cs typeface="Arial" charset="0"/>
              </a:rPr>
              <a:t>Works if the smaller problems have common steps and data: </a:t>
            </a:r>
            <a:r>
              <a:rPr lang="en-US" sz="2800" dirty="0">
                <a:solidFill>
                  <a:srgbClr val="C00000"/>
                </a:solidFill>
                <a:latin typeface="Garamond" panose="02020404030301010803" pitchFamily="18" charset="0"/>
                <a:ea typeface="Arial" charset="0"/>
                <a:cs typeface="Arial" charset="0"/>
              </a:rPr>
              <a:t>the optimal alignment found by extending optimal shorter alignments.</a:t>
            </a:r>
          </a:p>
        </p:txBody>
      </p:sp>
    </p:spTree>
    <p:extLst>
      <p:ext uri="{BB962C8B-B14F-4D97-AF65-F5344CB8AC3E}">
        <p14:creationId xmlns:p14="http://schemas.microsoft.com/office/powerpoint/2010/main" val="308092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610600" cy="1411941"/>
          </a:xfrm>
        </p:spPr>
        <p:txBody>
          <a:bodyPr>
            <a:normAutofit/>
          </a:bodyPr>
          <a:lstStyle/>
          <a:p>
            <a:pPr algn="l"/>
            <a:r>
              <a:rPr lang="en-US" sz="3000" dirty="0">
                <a:latin typeface="Gill Sans MT"/>
                <a:cs typeface="Gill Sans MT"/>
              </a:rPr>
              <a:t>Global alignment with the algorithm of Needleman and </a:t>
            </a:r>
            <a:r>
              <a:rPr lang="en-US" sz="3000" dirty="0" err="1">
                <a:latin typeface="Gill Sans MT"/>
                <a:cs typeface="Gill Sans MT"/>
              </a:rPr>
              <a:t>Wunsch</a:t>
            </a:r>
            <a:r>
              <a:rPr lang="en-US" sz="3000" dirty="0">
                <a:latin typeface="Gill Sans MT"/>
                <a:cs typeface="Gill Sans MT"/>
              </a:rPr>
              <a:t> (1970)</a:t>
            </a:r>
            <a:endParaRPr lang="en-US" sz="3000" dirty="0"/>
          </a:p>
        </p:txBody>
      </p:sp>
      <p:sp>
        <p:nvSpPr>
          <p:cNvPr id="3" name="Content Placeholder 2"/>
          <p:cNvSpPr>
            <a:spLocks noGrp="1"/>
          </p:cNvSpPr>
          <p:nvPr>
            <p:ph idx="1"/>
          </p:nvPr>
        </p:nvSpPr>
        <p:spPr>
          <a:xfrm>
            <a:off x="228600" y="1865304"/>
            <a:ext cx="8352692" cy="4639235"/>
          </a:xfrm>
        </p:spPr>
        <p:txBody>
          <a:bodyPr>
            <a:noAutofit/>
          </a:bodyPr>
          <a:lstStyle/>
          <a:p>
            <a:pPr>
              <a:lnSpc>
                <a:spcPct val="120000"/>
              </a:lnSpc>
              <a:spcBef>
                <a:spcPts val="600"/>
              </a:spcBef>
              <a:spcAft>
                <a:spcPts val="600"/>
              </a:spcAft>
            </a:pPr>
            <a:r>
              <a:rPr lang="en-US" sz="2600" dirty="0">
                <a:latin typeface="Garamond" panose="02020404030301010803" pitchFamily="18" charset="0"/>
                <a:ea typeface="Arial" charset="0"/>
                <a:cs typeface="Arial" charset="0"/>
              </a:rPr>
              <a:t>If two sequences are identical, a path along a diagonal can be drawn</a:t>
            </a:r>
          </a:p>
          <a:p>
            <a:pPr>
              <a:lnSpc>
                <a:spcPct val="120000"/>
              </a:lnSpc>
              <a:spcBef>
                <a:spcPts val="600"/>
              </a:spcBef>
              <a:spcAft>
                <a:spcPts val="600"/>
              </a:spcAft>
            </a:pPr>
            <a:r>
              <a:rPr lang="en-US" sz="2600" dirty="0">
                <a:latin typeface="Garamond" panose="02020404030301010803" pitchFamily="18" charset="0"/>
                <a:ea typeface="Arial" charset="0"/>
                <a:cs typeface="Arial" charset="0"/>
              </a:rPr>
              <a:t>Find the optimal </a:t>
            </a:r>
            <a:r>
              <a:rPr lang="en-US" sz="2600" dirty="0" err="1">
                <a:latin typeface="Garamond" panose="02020404030301010803" pitchFamily="18" charset="0"/>
                <a:ea typeface="Arial" charset="0"/>
                <a:cs typeface="Arial" charset="0"/>
              </a:rPr>
              <a:t>subpaths</a:t>
            </a:r>
            <a:r>
              <a:rPr lang="en-US" sz="2600" dirty="0">
                <a:latin typeface="Garamond" panose="02020404030301010803" pitchFamily="18" charset="0"/>
                <a:ea typeface="Arial" charset="0"/>
                <a:cs typeface="Arial" charset="0"/>
              </a:rPr>
              <a:t> and add them up to achieve the best score. This involves</a:t>
            </a:r>
          </a:p>
          <a:p>
            <a:pPr marL="0" indent="0">
              <a:lnSpc>
                <a:spcPct val="120000"/>
              </a:lnSpc>
              <a:spcBef>
                <a:spcPts val="600"/>
              </a:spcBef>
              <a:spcAft>
                <a:spcPts val="600"/>
              </a:spcAft>
              <a:buNone/>
              <a:tabLst>
                <a:tab pos="446088" algn="l"/>
              </a:tabLst>
            </a:pPr>
            <a:r>
              <a:rPr lang="en-US" sz="2600" dirty="0">
                <a:latin typeface="Garamond" panose="02020404030301010803" pitchFamily="18" charset="0"/>
                <a:ea typeface="Arial" charset="0"/>
                <a:cs typeface="Arial" charset="0"/>
              </a:rPr>
              <a:t>	--adding gaps when needed</a:t>
            </a:r>
          </a:p>
          <a:p>
            <a:pPr marL="0" indent="0">
              <a:lnSpc>
                <a:spcPct val="120000"/>
              </a:lnSpc>
              <a:spcBef>
                <a:spcPts val="600"/>
              </a:spcBef>
              <a:spcAft>
                <a:spcPts val="600"/>
              </a:spcAft>
              <a:buNone/>
              <a:tabLst>
                <a:tab pos="446088" algn="l"/>
                <a:tab pos="501650" algn="l"/>
              </a:tabLst>
            </a:pPr>
            <a:r>
              <a:rPr lang="en-US" sz="2600" dirty="0">
                <a:latin typeface="Garamond" panose="02020404030301010803" pitchFamily="18" charset="0"/>
                <a:ea typeface="Arial" charset="0"/>
                <a:cs typeface="Arial" charset="0"/>
              </a:rPr>
              <a:t>	--allowing for conservative substitutions</a:t>
            </a:r>
          </a:p>
          <a:p>
            <a:pPr marL="0" indent="0">
              <a:lnSpc>
                <a:spcPct val="120000"/>
              </a:lnSpc>
              <a:spcBef>
                <a:spcPts val="600"/>
              </a:spcBef>
              <a:spcAft>
                <a:spcPts val="600"/>
              </a:spcAft>
              <a:buNone/>
              <a:tabLst>
                <a:tab pos="446088" algn="l"/>
                <a:tab pos="501650" algn="l"/>
              </a:tabLst>
            </a:pPr>
            <a:r>
              <a:rPr lang="en-US" sz="2600" dirty="0">
                <a:latin typeface="Garamond" panose="02020404030301010803" pitchFamily="18" charset="0"/>
                <a:ea typeface="Arial" charset="0"/>
                <a:cs typeface="Arial" charset="0"/>
              </a:rPr>
              <a:t>	--choosing a scoring system (simple or complicated)</a:t>
            </a:r>
          </a:p>
          <a:p>
            <a:pPr>
              <a:lnSpc>
                <a:spcPct val="120000"/>
              </a:lnSpc>
              <a:spcBef>
                <a:spcPts val="600"/>
              </a:spcBef>
              <a:spcAft>
                <a:spcPts val="600"/>
              </a:spcAft>
              <a:buFontTx/>
              <a:buChar char="•"/>
            </a:pPr>
            <a:r>
              <a:rPr lang="en-US" sz="2600" dirty="0">
                <a:latin typeface="Garamond" panose="02020404030301010803" pitchFamily="18" charset="0"/>
                <a:ea typeface="Arial" charset="0"/>
                <a:cs typeface="Arial" charset="0"/>
              </a:rPr>
              <a:t> N-W is guaranteed to find optimal alignment(s)</a:t>
            </a:r>
          </a:p>
        </p:txBody>
      </p:sp>
    </p:spTree>
    <p:extLst>
      <p:ext uri="{BB962C8B-B14F-4D97-AF65-F5344CB8AC3E}">
        <p14:creationId xmlns:p14="http://schemas.microsoft.com/office/powerpoint/2010/main" val="4253880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checkerboard(across)">
                                      <p:cBhvr>
                                        <p:cTn id="13" dur="500"/>
                                        <p:tgtEl>
                                          <p:spTgt spid="3">
                                            <p:txEl>
                                              <p:pRg st="1" end="1"/>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checkerboard(across)">
                                      <p:cBhvr>
                                        <p:cTn id="16" dur="500"/>
                                        <p:tgtEl>
                                          <p:spTgt spid="3">
                                            <p:txEl>
                                              <p:pRg st="2" end="2"/>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checkerboard(across)">
                                      <p:cBhvr>
                                        <p:cTn id="19" dur="500"/>
                                        <p:tgtEl>
                                          <p:spTgt spid="3">
                                            <p:txEl>
                                              <p:pRg st="3" end="3"/>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checkerboard(across)">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
          <p:cNvPicPr>
            <a:picLocks noChangeAspect="1"/>
          </p:cNvPicPr>
          <p:nvPr/>
        </p:nvPicPr>
        <p:blipFill rotWithShape="1">
          <a:blip r:embed="rId3">
            <a:extLst>
              <a:ext uri="{28A0092B-C50C-407E-A947-70E740481C1C}">
                <a14:useLocalDpi xmlns:a14="http://schemas.microsoft.com/office/drawing/2010/main" val="0"/>
              </a:ext>
            </a:extLst>
          </a:blip>
          <a:srcRect l="30179" r="31170" b="64951"/>
          <a:stretch/>
        </p:blipFill>
        <p:spPr bwMode="auto">
          <a:xfrm>
            <a:off x="838200" y="1371600"/>
            <a:ext cx="4953000" cy="51242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0" y="385465"/>
            <a:ext cx="9067800" cy="795635"/>
          </a:xfrm>
        </p:spPr>
        <p:txBody>
          <a:bodyPr>
            <a:normAutofit/>
          </a:bodyPr>
          <a:lstStyle/>
          <a:p>
            <a:r>
              <a:rPr lang="en-US" sz="3800" dirty="0">
                <a:cs typeface="Arial" charset="0"/>
              </a:rPr>
              <a:t>Outcomes in aligning two sequences</a:t>
            </a:r>
          </a:p>
        </p:txBody>
      </p:sp>
      <p:sp useBgFill="1">
        <p:nvSpPr>
          <p:cNvPr id="3" name="Rectangle 2"/>
          <p:cNvSpPr/>
          <p:nvPr/>
        </p:nvSpPr>
        <p:spPr>
          <a:xfrm>
            <a:off x="5181600" y="1981200"/>
            <a:ext cx="3581400" cy="1295400"/>
          </a:xfrm>
          <a:prstGeom prst="rect">
            <a:avLst/>
          </a:prstGeom>
          <a:ln>
            <a:solidFill>
              <a:srgbClr val="75CB79">
                <a:alpha val="70000"/>
              </a:srgbClr>
            </a:solidFill>
          </a:ln>
        </p:spPr>
        <p:style>
          <a:lnRef idx="1">
            <a:schemeClr val="accent1"/>
          </a:lnRef>
          <a:fillRef idx="3">
            <a:schemeClr val="accent1"/>
          </a:fillRef>
          <a:effectRef idx="2">
            <a:schemeClr val="accent1"/>
          </a:effectRef>
          <a:fontRef idx="minor">
            <a:schemeClr val="lt1"/>
          </a:fontRef>
        </p:style>
        <p:txBody>
          <a:bodyPr rtlCol="0" anchor="ctr"/>
          <a:lstStyle/>
          <a:p>
            <a:pPr eaLnBrk="1" fontAlgn="auto" hangingPunct="1">
              <a:spcBef>
                <a:spcPts val="2400"/>
              </a:spcBef>
              <a:spcAft>
                <a:spcPts val="0"/>
              </a:spcAft>
              <a:buClr>
                <a:srgbClr val="8C73D0">
                  <a:lumMod val="60000"/>
                  <a:lumOff val="40000"/>
                </a:srgbClr>
              </a:buClr>
            </a:pPr>
            <a:r>
              <a:rPr lang="en-US" dirty="0">
                <a:solidFill>
                  <a:schemeClr val="accent4"/>
                </a:solidFill>
                <a:cs typeface="Candara"/>
              </a:rPr>
              <a:t>Identity: </a:t>
            </a:r>
            <a:r>
              <a:rPr lang="en-US" dirty="0">
                <a:solidFill>
                  <a:schemeClr val="tx2"/>
                </a:solidFill>
                <a:cs typeface="Candara"/>
              </a:rPr>
              <a:t>stay along a diagonal</a:t>
            </a:r>
          </a:p>
        </p:txBody>
      </p:sp>
      <p:cxnSp>
        <p:nvCxnSpPr>
          <p:cNvPr id="7" name="Straight Arrow Connector 6"/>
          <p:cNvCxnSpPr>
            <a:stCxn id="3" idx="1"/>
          </p:cNvCxnSpPr>
          <p:nvPr/>
        </p:nvCxnSpPr>
        <p:spPr>
          <a:xfrm flipH="1">
            <a:off x="2514600" y="2628900"/>
            <a:ext cx="2667000" cy="571500"/>
          </a:xfrm>
          <a:prstGeom prst="straightConnector1">
            <a:avLst/>
          </a:prstGeom>
          <a:ln w="76200" cmpd="sng">
            <a:solidFill>
              <a:schemeClr val="accent2">
                <a:lumMod val="75000"/>
                <a:alpha val="50000"/>
              </a:schemeClr>
            </a:solidFill>
            <a:headEnd type="none"/>
            <a:tailEnd type="triangle"/>
          </a:ln>
        </p:spPr>
        <p:style>
          <a:lnRef idx="2">
            <a:schemeClr val="accent1"/>
          </a:lnRef>
          <a:fillRef idx="0">
            <a:schemeClr val="accent1"/>
          </a:fillRef>
          <a:effectRef idx="1">
            <a:schemeClr val="accent1"/>
          </a:effectRef>
          <a:fontRef idx="minor">
            <a:schemeClr val="tx1"/>
          </a:fontRef>
        </p:style>
      </p:cxnSp>
      <p:sp useBgFill="1">
        <p:nvSpPr>
          <p:cNvPr id="12" name="Rectangle 11"/>
          <p:cNvSpPr/>
          <p:nvPr/>
        </p:nvSpPr>
        <p:spPr>
          <a:xfrm>
            <a:off x="5257800" y="3276600"/>
            <a:ext cx="3581400" cy="1295400"/>
          </a:xfrm>
          <a:prstGeom prst="rect">
            <a:avLst/>
          </a:prstGeom>
          <a:ln>
            <a:solidFill>
              <a:srgbClr val="FF6600">
                <a:alpha val="70000"/>
              </a:srgbClr>
            </a:solidFill>
          </a:ln>
        </p:spPr>
        <p:style>
          <a:lnRef idx="1">
            <a:schemeClr val="accent1"/>
          </a:lnRef>
          <a:fillRef idx="3">
            <a:schemeClr val="accent1"/>
          </a:fillRef>
          <a:effectRef idx="2">
            <a:schemeClr val="accent1"/>
          </a:effectRef>
          <a:fontRef idx="minor">
            <a:schemeClr val="lt1"/>
          </a:fontRef>
        </p:style>
        <p:txBody>
          <a:bodyPr rtlCol="0" anchor="ctr"/>
          <a:lstStyle/>
          <a:p>
            <a:pPr eaLnBrk="1" fontAlgn="auto" hangingPunct="1">
              <a:spcBef>
                <a:spcPts val="2400"/>
              </a:spcBef>
              <a:spcAft>
                <a:spcPts val="0"/>
              </a:spcAft>
              <a:buClr>
                <a:srgbClr val="8C73D0">
                  <a:lumMod val="60000"/>
                  <a:lumOff val="40000"/>
                </a:srgbClr>
              </a:buClr>
            </a:pPr>
            <a:r>
              <a:rPr lang="en-US" dirty="0">
                <a:solidFill>
                  <a:schemeClr val="accent4"/>
                </a:solidFill>
                <a:cs typeface="Candara"/>
              </a:rPr>
              <a:t>Mismatch: </a:t>
            </a:r>
            <a:r>
              <a:rPr lang="en-US" dirty="0">
                <a:solidFill>
                  <a:schemeClr val="tx2"/>
                </a:solidFill>
                <a:cs typeface="Candara"/>
              </a:rPr>
              <a:t>stay along a diagonal</a:t>
            </a:r>
          </a:p>
        </p:txBody>
      </p:sp>
      <p:cxnSp>
        <p:nvCxnSpPr>
          <p:cNvPr id="13" name="Straight Arrow Connector 12"/>
          <p:cNvCxnSpPr/>
          <p:nvPr/>
        </p:nvCxnSpPr>
        <p:spPr>
          <a:xfrm flipH="1" flipV="1">
            <a:off x="2819400" y="3505200"/>
            <a:ext cx="2362200" cy="457200"/>
          </a:xfrm>
          <a:prstGeom prst="straightConnector1">
            <a:avLst/>
          </a:prstGeom>
          <a:ln w="76200" cmpd="sng">
            <a:solidFill>
              <a:srgbClr val="FF6600">
                <a:alpha val="50000"/>
              </a:srgbClr>
            </a:solidFill>
            <a:prstDash val="solid"/>
            <a:headEnd type="none"/>
            <a:tailEnd type="triangle"/>
          </a:ln>
        </p:spPr>
        <p:style>
          <a:lnRef idx="2">
            <a:schemeClr val="accent1"/>
          </a:lnRef>
          <a:fillRef idx="0">
            <a:schemeClr val="accent1"/>
          </a:fillRef>
          <a:effectRef idx="1">
            <a:schemeClr val="accent1"/>
          </a:effectRef>
          <a:fontRef idx="minor">
            <a:schemeClr val="tx1"/>
          </a:fontRef>
        </p:style>
      </p:cxnSp>
      <p:sp useBgFill="1">
        <p:nvSpPr>
          <p:cNvPr id="15" name="Rectangle 14"/>
          <p:cNvSpPr/>
          <p:nvPr/>
        </p:nvSpPr>
        <p:spPr>
          <a:xfrm>
            <a:off x="5410200" y="4572000"/>
            <a:ext cx="3581400" cy="1295400"/>
          </a:xfrm>
          <a:prstGeom prst="rect">
            <a:avLst/>
          </a:prstGeom>
          <a:ln>
            <a:solidFill>
              <a:srgbClr val="FF0000">
                <a:alpha val="70000"/>
              </a:srgbClr>
            </a:solidFill>
          </a:ln>
        </p:spPr>
        <p:style>
          <a:lnRef idx="1">
            <a:schemeClr val="accent1"/>
          </a:lnRef>
          <a:fillRef idx="3">
            <a:schemeClr val="accent1"/>
          </a:fillRef>
          <a:effectRef idx="2">
            <a:schemeClr val="accent1"/>
          </a:effectRef>
          <a:fontRef idx="minor">
            <a:schemeClr val="lt1"/>
          </a:fontRef>
        </p:style>
        <p:txBody>
          <a:bodyPr rtlCol="0" anchor="ctr"/>
          <a:lstStyle/>
          <a:p>
            <a:pPr eaLnBrk="1" fontAlgn="auto" hangingPunct="1">
              <a:spcBef>
                <a:spcPts val="2400"/>
              </a:spcBef>
              <a:spcAft>
                <a:spcPts val="0"/>
              </a:spcAft>
              <a:buClr>
                <a:srgbClr val="8C73D0">
                  <a:lumMod val="60000"/>
                  <a:lumOff val="40000"/>
                </a:srgbClr>
              </a:buClr>
            </a:pPr>
            <a:r>
              <a:rPr lang="en-US" dirty="0">
                <a:solidFill>
                  <a:schemeClr val="accent4"/>
                </a:solidFill>
                <a:cs typeface="Candara"/>
              </a:rPr>
              <a:t>Gap in sequence 1: </a:t>
            </a:r>
            <a:r>
              <a:rPr lang="en-US" dirty="0">
                <a:solidFill>
                  <a:schemeClr val="tx2"/>
                </a:solidFill>
                <a:cs typeface="Candara"/>
              </a:rPr>
              <a:t>Move vertically</a:t>
            </a:r>
          </a:p>
        </p:txBody>
      </p:sp>
      <p:cxnSp>
        <p:nvCxnSpPr>
          <p:cNvPr id="16" name="Straight Arrow Connector 15"/>
          <p:cNvCxnSpPr>
            <a:stCxn id="15" idx="1"/>
          </p:cNvCxnSpPr>
          <p:nvPr/>
        </p:nvCxnSpPr>
        <p:spPr>
          <a:xfrm flipH="1" flipV="1">
            <a:off x="3048000" y="4191000"/>
            <a:ext cx="2362200" cy="1028700"/>
          </a:xfrm>
          <a:prstGeom prst="straightConnector1">
            <a:avLst/>
          </a:prstGeom>
          <a:ln w="76200" cmpd="sng">
            <a:solidFill>
              <a:srgbClr val="FF0000">
                <a:alpha val="50000"/>
              </a:srgbClr>
            </a:solidFill>
            <a:prstDash val="sysDash"/>
            <a:headEnd type="none"/>
            <a:tailEnd type="triangle"/>
          </a:ln>
        </p:spPr>
        <p:style>
          <a:lnRef idx="2">
            <a:schemeClr val="accent1"/>
          </a:lnRef>
          <a:fillRef idx="0">
            <a:schemeClr val="accent1"/>
          </a:fillRef>
          <a:effectRef idx="1">
            <a:schemeClr val="accent1"/>
          </a:effectRef>
          <a:fontRef idx="minor">
            <a:schemeClr val="tx1"/>
          </a:fontRef>
        </p:style>
      </p:cxnSp>
      <p:sp useBgFill="1">
        <p:nvSpPr>
          <p:cNvPr id="18" name="Rectangle 17"/>
          <p:cNvSpPr/>
          <p:nvPr/>
        </p:nvSpPr>
        <p:spPr>
          <a:xfrm>
            <a:off x="1295400" y="1219200"/>
            <a:ext cx="3581400" cy="1295400"/>
          </a:xfrm>
          <a:prstGeom prst="rect">
            <a:avLst/>
          </a:prstGeom>
          <a:ln>
            <a:solidFill>
              <a:srgbClr val="FF0000">
                <a:alpha val="70000"/>
              </a:srgbClr>
            </a:solidFill>
          </a:ln>
        </p:spPr>
        <p:style>
          <a:lnRef idx="1">
            <a:schemeClr val="accent1"/>
          </a:lnRef>
          <a:fillRef idx="3">
            <a:schemeClr val="accent1"/>
          </a:fillRef>
          <a:effectRef idx="2">
            <a:schemeClr val="accent1"/>
          </a:effectRef>
          <a:fontRef idx="minor">
            <a:schemeClr val="lt1"/>
          </a:fontRef>
        </p:style>
        <p:txBody>
          <a:bodyPr rtlCol="0" anchor="ctr"/>
          <a:lstStyle/>
          <a:p>
            <a:pPr eaLnBrk="1" fontAlgn="auto" hangingPunct="1">
              <a:spcBef>
                <a:spcPts val="2400"/>
              </a:spcBef>
              <a:spcAft>
                <a:spcPts val="0"/>
              </a:spcAft>
              <a:buClr>
                <a:srgbClr val="8C73D0">
                  <a:lumMod val="60000"/>
                  <a:lumOff val="40000"/>
                </a:srgbClr>
              </a:buClr>
            </a:pPr>
            <a:r>
              <a:rPr lang="en-US" dirty="0">
                <a:solidFill>
                  <a:schemeClr val="accent4"/>
                </a:solidFill>
                <a:cs typeface="Candara"/>
              </a:rPr>
              <a:t>Gap in sequence 2: </a:t>
            </a:r>
            <a:r>
              <a:rPr lang="en-US" dirty="0">
                <a:solidFill>
                  <a:schemeClr val="tx2"/>
                </a:solidFill>
                <a:cs typeface="Candara"/>
              </a:rPr>
              <a:t>Move horizontally</a:t>
            </a:r>
          </a:p>
        </p:txBody>
      </p:sp>
      <p:cxnSp>
        <p:nvCxnSpPr>
          <p:cNvPr id="19" name="Straight Arrow Connector 18"/>
          <p:cNvCxnSpPr>
            <a:stCxn id="18" idx="2"/>
          </p:cNvCxnSpPr>
          <p:nvPr/>
        </p:nvCxnSpPr>
        <p:spPr>
          <a:xfrm>
            <a:off x="3086100" y="2514600"/>
            <a:ext cx="1143000" cy="2514600"/>
          </a:xfrm>
          <a:prstGeom prst="straightConnector1">
            <a:avLst/>
          </a:prstGeom>
          <a:ln w="76200" cmpd="sng">
            <a:solidFill>
              <a:srgbClr val="FF0000">
                <a:alpha val="50000"/>
              </a:srgbClr>
            </a:solidFill>
            <a:prstDash val="sysDash"/>
            <a:headEnd type="none"/>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a:off x="3505200" y="2667000"/>
            <a:ext cx="1676400" cy="2057400"/>
          </a:xfrm>
          <a:prstGeom prst="straightConnector1">
            <a:avLst/>
          </a:prstGeom>
          <a:ln w="76200" cmpd="sng">
            <a:solidFill>
              <a:schemeClr val="accent2">
                <a:lumMod val="75000"/>
                <a:alpha val="50000"/>
              </a:schemeClr>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3" idx="1"/>
          </p:cNvCxnSpPr>
          <p:nvPr/>
        </p:nvCxnSpPr>
        <p:spPr>
          <a:xfrm flipH="1">
            <a:off x="5029200" y="2628900"/>
            <a:ext cx="152400" cy="2705100"/>
          </a:xfrm>
          <a:prstGeom prst="straightConnector1">
            <a:avLst/>
          </a:prstGeom>
          <a:ln w="76200" cmpd="sng">
            <a:solidFill>
              <a:schemeClr val="accent2">
                <a:lumMod val="75000"/>
                <a:alpha val="50000"/>
              </a:schemeClr>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flipH="1">
            <a:off x="3505200" y="3962400"/>
            <a:ext cx="1676400" cy="914400"/>
          </a:xfrm>
          <a:prstGeom prst="straightConnector1">
            <a:avLst/>
          </a:prstGeom>
          <a:ln w="76200" cmpd="sng">
            <a:solidFill>
              <a:srgbClr val="FF6600">
                <a:alpha val="50000"/>
              </a:srgbClr>
            </a:solidFill>
            <a:prstDash val="solid"/>
            <a:headEnd type="none"/>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a:off x="5029200" y="3962400"/>
            <a:ext cx="152400" cy="1371600"/>
          </a:xfrm>
          <a:prstGeom prst="straightConnector1">
            <a:avLst/>
          </a:prstGeom>
          <a:ln w="76200" cmpd="sng">
            <a:solidFill>
              <a:srgbClr val="FF6600">
                <a:alpha val="50000"/>
              </a:srgbClr>
            </a:solidFill>
            <a:prstDash val="solid"/>
            <a:headEnd type="none"/>
            <a:tailEnd type="triangle"/>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6163002" y="-76200"/>
            <a:ext cx="2967429" cy="461665"/>
          </a:xfrm>
          <a:prstGeom prst="rect">
            <a:avLst/>
          </a:prstGeom>
          <a:noFill/>
        </p:spPr>
        <p:txBody>
          <a:bodyPr wrap="none" rtlCol="0">
            <a:spAutoFit/>
          </a:bodyPr>
          <a:lstStyle/>
          <a:p>
            <a:r>
              <a:rPr lang="en-US" dirty="0">
                <a:cs typeface="Arial" charset="0"/>
              </a:rPr>
              <a:t>Needleman-</a:t>
            </a:r>
            <a:r>
              <a:rPr lang="en-US" dirty="0" err="1">
                <a:cs typeface="Arial" charset="0"/>
              </a:rPr>
              <a:t>Wunsch</a:t>
            </a:r>
            <a:endParaRPr lang="en-US" dirty="0"/>
          </a:p>
        </p:txBody>
      </p:sp>
      <p:sp>
        <p:nvSpPr>
          <p:cNvPr id="4" name="TextBox 3"/>
          <p:cNvSpPr txBox="1"/>
          <p:nvPr/>
        </p:nvSpPr>
        <p:spPr>
          <a:xfrm>
            <a:off x="4319451" y="5945471"/>
            <a:ext cx="304800" cy="400110"/>
          </a:xfrm>
          <a:prstGeom prst="rect">
            <a:avLst/>
          </a:prstGeom>
          <a:solidFill>
            <a:schemeClr val="bg1"/>
          </a:solidFill>
        </p:spPr>
        <p:txBody>
          <a:bodyPr wrap="square" rtlCol="0">
            <a:spAutoFit/>
          </a:bodyPr>
          <a:lstStyle/>
          <a:p>
            <a:pPr algn="ctr"/>
            <a:r>
              <a:rPr lang="en-US" sz="2000" dirty="0">
                <a:solidFill>
                  <a:schemeClr val="tx1"/>
                </a:solidFill>
              </a:rPr>
              <a:t>2</a:t>
            </a:r>
          </a:p>
        </p:txBody>
      </p:sp>
      <p:sp>
        <p:nvSpPr>
          <p:cNvPr id="21" name="TextBox 20"/>
          <p:cNvSpPr txBox="1"/>
          <p:nvPr/>
        </p:nvSpPr>
        <p:spPr>
          <a:xfrm>
            <a:off x="4648200" y="4110335"/>
            <a:ext cx="304800" cy="400110"/>
          </a:xfrm>
          <a:prstGeom prst="rect">
            <a:avLst/>
          </a:prstGeom>
          <a:solidFill>
            <a:schemeClr val="bg1"/>
          </a:solidFill>
        </p:spPr>
        <p:txBody>
          <a:bodyPr wrap="square" rtlCol="0">
            <a:spAutoFit/>
          </a:bodyPr>
          <a:lstStyle/>
          <a:p>
            <a:pPr algn="ctr"/>
            <a:r>
              <a:rPr lang="en-US" sz="2000" b="1" dirty="0">
                <a:solidFill>
                  <a:schemeClr val="tx1"/>
                </a:solidFill>
              </a:rPr>
              <a:t>1</a:t>
            </a:r>
          </a:p>
        </p:txBody>
      </p:sp>
    </p:spTree>
    <p:extLst>
      <p:ext uri="{BB962C8B-B14F-4D97-AF65-F5344CB8AC3E}">
        <p14:creationId xmlns:p14="http://schemas.microsoft.com/office/powerpoint/2010/main" val="665134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9" presetClass="exit" presetSubtype="0" fill="hold" nodeType="clickEffect">
                                  <p:stCondLst>
                                    <p:cond delay="0"/>
                                  </p:stCondLst>
                                  <p:childTnLst>
                                    <p:animEffect transition="out" filter="dissolve">
                                      <p:cBhvr>
                                        <p:cTn id="20" dur="500"/>
                                        <p:tgtEl>
                                          <p:spTgt spid="7"/>
                                        </p:tgtEl>
                                      </p:cBhvr>
                                    </p:animEffect>
                                    <p:set>
                                      <p:cBhvr>
                                        <p:cTn id="21" dur="1" fill="hold">
                                          <p:stCondLst>
                                            <p:cond delay="499"/>
                                          </p:stCondLst>
                                        </p:cTn>
                                        <p:tgtEl>
                                          <p:spTgt spid="7"/>
                                        </p:tgtEl>
                                        <p:attrNameLst>
                                          <p:attrName>style.visibility</p:attrName>
                                        </p:attrNameLst>
                                      </p:cBhvr>
                                      <p:to>
                                        <p:strVal val="hidden"/>
                                      </p:to>
                                    </p:set>
                                  </p:childTnLst>
                                </p:cTn>
                              </p:par>
                              <p:par>
                                <p:cTn id="22" presetID="9" presetClass="exit" presetSubtype="0" fill="hold" nodeType="withEffect">
                                  <p:stCondLst>
                                    <p:cond delay="0"/>
                                  </p:stCondLst>
                                  <p:childTnLst>
                                    <p:animEffect transition="out" filter="dissolve">
                                      <p:cBhvr>
                                        <p:cTn id="23" dur="500"/>
                                        <p:tgtEl>
                                          <p:spTgt spid="23"/>
                                        </p:tgtEl>
                                      </p:cBhvr>
                                    </p:animEffect>
                                    <p:set>
                                      <p:cBhvr>
                                        <p:cTn id="24" dur="1" fill="hold">
                                          <p:stCondLst>
                                            <p:cond delay="499"/>
                                          </p:stCondLst>
                                        </p:cTn>
                                        <p:tgtEl>
                                          <p:spTgt spid="23"/>
                                        </p:tgtEl>
                                        <p:attrNameLst>
                                          <p:attrName>style.visibility</p:attrName>
                                        </p:attrNameLst>
                                      </p:cBhvr>
                                      <p:to>
                                        <p:strVal val="hidden"/>
                                      </p:to>
                                    </p:set>
                                  </p:childTnLst>
                                </p:cTn>
                              </p:par>
                              <p:par>
                                <p:cTn id="25" presetID="9" presetClass="exit" presetSubtype="0" fill="hold" nodeType="withEffect">
                                  <p:stCondLst>
                                    <p:cond delay="0"/>
                                  </p:stCondLst>
                                  <p:childTnLst>
                                    <p:animEffect transition="out" filter="dissolve">
                                      <p:cBhvr>
                                        <p:cTn id="26" dur="500"/>
                                        <p:tgtEl>
                                          <p:spTgt spid="26"/>
                                        </p:tgtEl>
                                      </p:cBhvr>
                                    </p:animEffect>
                                    <p:set>
                                      <p:cBhvr>
                                        <p:cTn id="27" dur="1" fill="hold">
                                          <p:stCondLst>
                                            <p:cond delay="499"/>
                                          </p:stCondLst>
                                        </p:cTn>
                                        <p:tgtEl>
                                          <p:spTgt spid="26"/>
                                        </p:tgtEl>
                                        <p:attrNameLst>
                                          <p:attrName>style.visibility</p:attrName>
                                        </p:attrNameLst>
                                      </p:cBhvr>
                                      <p:to>
                                        <p:strVal val="hidden"/>
                                      </p:to>
                                    </p:set>
                                  </p:childTnLst>
                                </p:cTn>
                              </p:par>
                              <p:par>
                                <p:cTn id="28" presetID="9" presetClass="exit" presetSubtype="0" fill="hold" grpId="1" nodeType="withEffect">
                                  <p:stCondLst>
                                    <p:cond delay="0"/>
                                  </p:stCondLst>
                                  <p:childTnLst>
                                    <p:animEffect transition="out" filter="dissolve">
                                      <p:cBhvr>
                                        <p:cTn id="29" dur="500"/>
                                        <p:tgtEl>
                                          <p:spTgt spid="3"/>
                                        </p:tgtEl>
                                      </p:cBhvr>
                                    </p:animEffect>
                                    <p:set>
                                      <p:cBhvr>
                                        <p:cTn id="30" dur="1" fill="hold">
                                          <p:stCondLst>
                                            <p:cond delay="499"/>
                                          </p:stCondLst>
                                        </p:cTn>
                                        <p:tgtEl>
                                          <p:spTgt spid="3"/>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9" presetClass="exit" presetSubtype="0" fill="hold" grpId="1" nodeType="clickEffect">
                                  <p:stCondLst>
                                    <p:cond delay="0"/>
                                  </p:stCondLst>
                                  <p:childTnLst>
                                    <p:animEffect transition="out" filter="dissolve">
                                      <p:cBhvr>
                                        <p:cTn id="44" dur="500"/>
                                        <p:tgtEl>
                                          <p:spTgt spid="12"/>
                                        </p:tgtEl>
                                      </p:cBhvr>
                                    </p:animEffect>
                                    <p:set>
                                      <p:cBhvr>
                                        <p:cTn id="45" dur="1" fill="hold">
                                          <p:stCondLst>
                                            <p:cond delay="499"/>
                                          </p:stCondLst>
                                        </p:cTn>
                                        <p:tgtEl>
                                          <p:spTgt spid="12"/>
                                        </p:tgtEl>
                                        <p:attrNameLst>
                                          <p:attrName>style.visibility</p:attrName>
                                        </p:attrNameLst>
                                      </p:cBhvr>
                                      <p:to>
                                        <p:strVal val="hidden"/>
                                      </p:to>
                                    </p:set>
                                  </p:childTnLst>
                                </p:cTn>
                              </p:par>
                              <p:par>
                                <p:cTn id="46" presetID="9" presetClass="exit" presetSubtype="0" fill="hold" nodeType="withEffect">
                                  <p:stCondLst>
                                    <p:cond delay="0"/>
                                  </p:stCondLst>
                                  <p:childTnLst>
                                    <p:animEffect transition="out" filter="dissolve">
                                      <p:cBhvr>
                                        <p:cTn id="47" dur="500"/>
                                        <p:tgtEl>
                                          <p:spTgt spid="30"/>
                                        </p:tgtEl>
                                      </p:cBhvr>
                                    </p:animEffect>
                                    <p:set>
                                      <p:cBhvr>
                                        <p:cTn id="48" dur="1" fill="hold">
                                          <p:stCondLst>
                                            <p:cond delay="499"/>
                                          </p:stCondLst>
                                        </p:cTn>
                                        <p:tgtEl>
                                          <p:spTgt spid="30"/>
                                        </p:tgtEl>
                                        <p:attrNameLst>
                                          <p:attrName>style.visibility</p:attrName>
                                        </p:attrNameLst>
                                      </p:cBhvr>
                                      <p:to>
                                        <p:strVal val="hidden"/>
                                      </p:to>
                                    </p:set>
                                  </p:childTnLst>
                                </p:cTn>
                              </p:par>
                              <p:par>
                                <p:cTn id="49" presetID="9" presetClass="exit" presetSubtype="0" fill="hold" nodeType="withEffect">
                                  <p:stCondLst>
                                    <p:cond delay="0"/>
                                  </p:stCondLst>
                                  <p:childTnLst>
                                    <p:animEffect transition="out" filter="dissolve">
                                      <p:cBhvr>
                                        <p:cTn id="50" dur="500"/>
                                        <p:tgtEl>
                                          <p:spTgt spid="31"/>
                                        </p:tgtEl>
                                      </p:cBhvr>
                                    </p:animEffect>
                                    <p:set>
                                      <p:cBhvr>
                                        <p:cTn id="51" dur="1" fill="hold">
                                          <p:stCondLst>
                                            <p:cond delay="499"/>
                                          </p:stCondLst>
                                        </p:cTn>
                                        <p:tgtEl>
                                          <p:spTgt spid="31"/>
                                        </p:tgtEl>
                                        <p:attrNameLst>
                                          <p:attrName>style.visibility</p:attrName>
                                        </p:attrNameLst>
                                      </p:cBhvr>
                                      <p:to>
                                        <p:strVal val="hidden"/>
                                      </p:to>
                                    </p:set>
                                  </p:childTnLst>
                                </p:cTn>
                              </p:par>
                              <p:par>
                                <p:cTn id="52" presetID="9" presetClass="exit" presetSubtype="0" fill="hold" nodeType="withEffect">
                                  <p:stCondLst>
                                    <p:cond delay="0"/>
                                  </p:stCondLst>
                                  <p:childTnLst>
                                    <p:animEffect transition="out" filter="dissolve">
                                      <p:cBhvr>
                                        <p:cTn id="53" dur="500"/>
                                        <p:tgtEl>
                                          <p:spTgt spid="13"/>
                                        </p:tgtEl>
                                      </p:cBhvr>
                                    </p:animEffect>
                                    <p:set>
                                      <p:cBhvr>
                                        <p:cTn id="54" dur="1" fill="hold">
                                          <p:stCondLst>
                                            <p:cond delay="499"/>
                                          </p:stCondLst>
                                        </p:cTn>
                                        <p:tgtEl>
                                          <p:spTgt spid="13"/>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9" presetClass="exit" presetSubtype="0" fill="hold" grpId="1" nodeType="clickEffect">
                                  <p:stCondLst>
                                    <p:cond delay="0"/>
                                  </p:stCondLst>
                                  <p:childTnLst>
                                    <p:animEffect transition="out" filter="dissolve">
                                      <p:cBhvr>
                                        <p:cTn id="62" dur="500"/>
                                        <p:tgtEl>
                                          <p:spTgt spid="15"/>
                                        </p:tgtEl>
                                      </p:cBhvr>
                                    </p:animEffect>
                                    <p:set>
                                      <p:cBhvr>
                                        <p:cTn id="63" dur="1" fill="hold">
                                          <p:stCondLst>
                                            <p:cond delay="499"/>
                                          </p:stCondLst>
                                        </p:cTn>
                                        <p:tgtEl>
                                          <p:spTgt spid="15"/>
                                        </p:tgtEl>
                                        <p:attrNameLst>
                                          <p:attrName>style.visibility</p:attrName>
                                        </p:attrNameLst>
                                      </p:cBhvr>
                                      <p:to>
                                        <p:strVal val="hidden"/>
                                      </p:to>
                                    </p:set>
                                  </p:childTnLst>
                                </p:cTn>
                              </p:par>
                              <p:par>
                                <p:cTn id="64" presetID="9" presetClass="exit" presetSubtype="0" fill="hold" nodeType="withEffect">
                                  <p:stCondLst>
                                    <p:cond delay="0"/>
                                  </p:stCondLst>
                                  <p:childTnLst>
                                    <p:animEffect transition="out" filter="dissolve">
                                      <p:cBhvr>
                                        <p:cTn id="65" dur="500"/>
                                        <p:tgtEl>
                                          <p:spTgt spid="16"/>
                                        </p:tgtEl>
                                      </p:cBhvr>
                                    </p:animEffect>
                                    <p:set>
                                      <p:cBhvr>
                                        <p:cTn id="66" dur="1" fill="hold">
                                          <p:stCondLst>
                                            <p:cond delay="499"/>
                                          </p:stCondLst>
                                        </p:cTn>
                                        <p:tgtEl>
                                          <p:spTgt spid="16"/>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9"/>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9" presetClass="exit" presetSubtype="0" fill="hold" grpId="1" nodeType="clickEffect">
                                  <p:stCondLst>
                                    <p:cond delay="0"/>
                                  </p:stCondLst>
                                  <p:childTnLst>
                                    <p:animEffect transition="out" filter="dissolve">
                                      <p:cBhvr>
                                        <p:cTn id="76" dur="500"/>
                                        <p:tgtEl>
                                          <p:spTgt spid="18"/>
                                        </p:tgtEl>
                                      </p:cBhvr>
                                    </p:animEffect>
                                    <p:set>
                                      <p:cBhvr>
                                        <p:cTn id="77" dur="1" fill="hold">
                                          <p:stCondLst>
                                            <p:cond delay="499"/>
                                          </p:stCondLst>
                                        </p:cTn>
                                        <p:tgtEl>
                                          <p:spTgt spid="18"/>
                                        </p:tgtEl>
                                        <p:attrNameLst>
                                          <p:attrName>style.visibility</p:attrName>
                                        </p:attrNameLst>
                                      </p:cBhvr>
                                      <p:to>
                                        <p:strVal val="hidden"/>
                                      </p:to>
                                    </p:set>
                                  </p:childTnLst>
                                </p:cTn>
                              </p:par>
                              <p:par>
                                <p:cTn id="78" presetID="9" presetClass="exit" presetSubtype="0" fill="hold" nodeType="withEffect">
                                  <p:stCondLst>
                                    <p:cond delay="0"/>
                                  </p:stCondLst>
                                  <p:childTnLst>
                                    <p:animEffect transition="out" filter="dissolve">
                                      <p:cBhvr>
                                        <p:cTn id="79" dur="500"/>
                                        <p:tgtEl>
                                          <p:spTgt spid="19"/>
                                        </p:tgtEl>
                                      </p:cBhvr>
                                    </p:animEffect>
                                    <p:set>
                                      <p:cBhvr>
                                        <p:cTn id="80"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12" grpId="0" animBg="1"/>
      <p:bldP spid="12" grpId="1" animBg="1"/>
      <p:bldP spid="15" grpId="0" animBg="1"/>
      <p:bldP spid="15" grpId="1" animBg="1"/>
      <p:bldP spid="18" grpId="0" animBg="1"/>
      <p:bldP spid="18"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
          <p:cNvPicPr>
            <a:picLocks noChangeAspect="1"/>
          </p:cNvPicPr>
          <p:nvPr/>
        </p:nvPicPr>
        <p:blipFill rotWithShape="1">
          <a:blip r:embed="rId3">
            <a:extLst>
              <a:ext uri="{28A0092B-C50C-407E-A947-70E740481C1C}">
                <a14:useLocalDpi xmlns:a14="http://schemas.microsoft.com/office/drawing/2010/main" val="0"/>
              </a:ext>
            </a:extLst>
          </a:blip>
          <a:srcRect l="76617" t="41129" r="5827" b="33556"/>
          <a:stretch/>
        </p:blipFill>
        <p:spPr bwMode="auto">
          <a:xfrm>
            <a:off x="1676400" y="4114800"/>
            <a:ext cx="1667436" cy="2743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 name="Picture 1"/>
          <p:cNvPicPr>
            <a:picLocks noChangeAspect="1"/>
          </p:cNvPicPr>
          <p:nvPr/>
        </p:nvPicPr>
        <p:blipFill rotWithShape="1">
          <a:blip r:embed="rId3">
            <a:extLst>
              <a:ext uri="{28A0092B-C50C-407E-A947-70E740481C1C}">
                <a14:useLocalDpi xmlns:a14="http://schemas.microsoft.com/office/drawing/2010/main" val="0"/>
              </a:ext>
            </a:extLst>
          </a:blip>
          <a:srcRect l="29046" t="41626" r="50142" b="34175"/>
          <a:stretch/>
        </p:blipFill>
        <p:spPr bwMode="auto">
          <a:xfrm>
            <a:off x="5715000" y="1066800"/>
            <a:ext cx="2067953" cy="2743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 name="Picture 1"/>
          <p:cNvPicPr>
            <a:picLocks noChangeAspect="1"/>
          </p:cNvPicPr>
          <p:nvPr/>
        </p:nvPicPr>
        <p:blipFill rotWithShape="1">
          <a:blip r:embed="rId3">
            <a:extLst>
              <a:ext uri="{28A0092B-C50C-407E-A947-70E740481C1C}">
                <a14:useLocalDpi xmlns:a14="http://schemas.microsoft.com/office/drawing/2010/main" val="0"/>
              </a:ext>
            </a:extLst>
          </a:blip>
          <a:srcRect l="7951" t="44604" r="74635" b="33556"/>
          <a:stretch/>
        </p:blipFill>
        <p:spPr bwMode="auto">
          <a:xfrm>
            <a:off x="1371600" y="1143000"/>
            <a:ext cx="1917123" cy="2743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38100" y="387697"/>
            <a:ext cx="5524500" cy="526703"/>
          </a:xfrm>
        </p:spPr>
        <p:txBody>
          <a:bodyPr>
            <a:normAutofit fontScale="90000"/>
          </a:bodyPr>
          <a:lstStyle/>
          <a:p>
            <a:r>
              <a:rPr lang="en-US" sz="3600" b="0" dirty="0">
                <a:solidFill>
                  <a:schemeClr val="accent4"/>
                </a:solidFill>
                <a:cs typeface="Arial" charset="0"/>
              </a:rPr>
              <a:t>Setting up the matrix</a:t>
            </a:r>
          </a:p>
        </p:txBody>
      </p:sp>
      <p:sp>
        <p:nvSpPr>
          <p:cNvPr id="17" name="Line 5"/>
          <p:cNvSpPr>
            <a:spLocks noChangeShapeType="1"/>
          </p:cNvSpPr>
          <p:nvPr/>
        </p:nvSpPr>
        <p:spPr bwMode="auto">
          <a:xfrm>
            <a:off x="4343400" y="1524000"/>
            <a:ext cx="0" cy="5334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p>
        </p:txBody>
      </p:sp>
      <p:sp>
        <p:nvSpPr>
          <p:cNvPr id="18" name="Line 4"/>
          <p:cNvSpPr>
            <a:spLocks noChangeShapeType="1"/>
          </p:cNvSpPr>
          <p:nvPr/>
        </p:nvSpPr>
        <p:spPr bwMode="auto">
          <a:xfrm>
            <a:off x="0" y="3962400"/>
            <a:ext cx="9144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p>
        </p:txBody>
      </p:sp>
      <p:sp>
        <p:nvSpPr>
          <p:cNvPr id="3" name="Left Arrow 2"/>
          <p:cNvSpPr/>
          <p:nvPr/>
        </p:nvSpPr>
        <p:spPr>
          <a:xfrm>
            <a:off x="3352800" y="2667000"/>
            <a:ext cx="2209800" cy="144780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Perfect Alignment</a:t>
            </a:r>
          </a:p>
        </p:txBody>
      </p:sp>
      <p:sp>
        <p:nvSpPr>
          <p:cNvPr id="22" name="Right Arrow 21"/>
          <p:cNvSpPr/>
          <p:nvPr/>
        </p:nvSpPr>
        <p:spPr>
          <a:xfrm>
            <a:off x="3886200" y="1676400"/>
            <a:ext cx="1905000" cy="16002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One Mismatch</a:t>
            </a:r>
          </a:p>
        </p:txBody>
      </p:sp>
      <p:sp>
        <p:nvSpPr>
          <p:cNvPr id="24" name="Down Arrow 23"/>
          <p:cNvSpPr/>
          <p:nvPr/>
        </p:nvSpPr>
        <p:spPr>
          <a:xfrm>
            <a:off x="1143000" y="3505200"/>
            <a:ext cx="2819400" cy="990600"/>
          </a:xfrm>
          <a:prstGeom prst="downArrow">
            <a:avLst>
              <a:gd name="adj1" fmla="val 68018"/>
              <a:gd name="adj2" fmla="val 52564"/>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Gap in</a:t>
            </a:r>
          </a:p>
          <a:p>
            <a:pPr algn="ctr"/>
            <a:r>
              <a:rPr lang="en-US" dirty="0"/>
              <a:t>Sequence 2</a:t>
            </a:r>
          </a:p>
        </p:txBody>
      </p:sp>
      <p:sp>
        <p:nvSpPr>
          <p:cNvPr id="26" name="Right Arrow 25"/>
          <p:cNvSpPr/>
          <p:nvPr/>
        </p:nvSpPr>
        <p:spPr>
          <a:xfrm>
            <a:off x="3962400" y="4495800"/>
            <a:ext cx="2286000" cy="17526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Gap in</a:t>
            </a:r>
          </a:p>
          <a:p>
            <a:pPr algn="ctr"/>
            <a:r>
              <a:rPr lang="en-US" dirty="0"/>
              <a:t>Sequence 1</a:t>
            </a:r>
          </a:p>
        </p:txBody>
      </p:sp>
      <p:sp>
        <p:nvSpPr>
          <p:cNvPr id="14" name="TextBox 13"/>
          <p:cNvSpPr txBox="1"/>
          <p:nvPr/>
        </p:nvSpPr>
        <p:spPr>
          <a:xfrm>
            <a:off x="6163002" y="-76200"/>
            <a:ext cx="2967429" cy="461665"/>
          </a:xfrm>
          <a:prstGeom prst="rect">
            <a:avLst/>
          </a:prstGeom>
          <a:noFill/>
        </p:spPr>
        <p:txBody>
          <a:bodyPr wrap="none" rtlCol="0">
            <a:spAutoFit/>
          </a:bodyPr>
          <a:lstStyle/>
          <a:p>
            <a:r>
              <a:rPr lang="en-US" dirty="0">
                <a:cs typeface="Arial" charset="0"/>
              </a:rPr>
              <a:t>Needleman-</a:t>
            </a:r>
            <a:r>
              <a:rPr lang="en-US" dirty="0" err="1">
                <a:cs typeface="Arial" charset="0"/>
              </a:rPr>
              <a:t>Wunsch</a:t>
            </a:r>
            <a:endParaRPr lang="en-US" dirty="0"/>
          </a:p>
        </p:txBody>
      </p:sp>
      <p:pic>
        <p:nvPicPr>
          <p:cNvPr id="19" name="Picture 1"/>
          <p:cNvPicPr>
            <a:picLocks noChangeAspect="1"/>
          </p:cNvPicPr>
          <p:nvPr/>
        </p:nvPicPr>
        <p:blipFill rotWithShape="1">
          <a:blip r:embed="rId3">
            <a:extLst>
              <a:ext uri="{28A0092B-C50C-407E-A947-70E740481C1C}">
                <a14:useLocalDpi xmlns:a14="http://schemas.microsoft.com/office/drawing/2010/main" val="0"/>
              </a:ext>
            </a:extLst>
          </a:blip>
          <a:srcRect l="52832" t="40385" r="29471" b="33555"/>
          <a:stretch/>
        </p:blipFill>
        <p:spPr bwMode="auto">
          <a:xfrm>
            <a:off x="6248400" y="4085389"/>
            <a:ext cx="1632859" cy="2743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824902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xit" presetSubtype="0" fill="hold" grpId="1" nodeType="clickEffect">
                                  <p:stCondLst>
                                    <p:cond delay="0"/>
                                  </p:stCondLst>
                                  <p:childTnLst>
                                    <p:animEffect transition="out" filter="dissolve">
                                      <p:cBhvr>
                                        <p:cTn id="10" dur="500"/>
                                        <p:tgtEl>
                                          <p:spTgt spid="3"/>
                                        </p:tgtEl>
                                      </p:cBhvr>
                                    </p:animEffect>
                                    <p:set>
                                      <p:cBhvr>
                                        <p:cTn id="11" dur="1" fill="hold">
                                          <p:stCondLst>
                                            <p:cond delay="499"/>
                                          </p:stCondLst>
                                        </p:cTn>
                                        <p:tgtEl>
                                          <p:spTgt spid="3"/>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9" presetClass="exit" presetSubtype="0" fill="hold" grpId="1" nodeType="clickEffect">
                                  <p:stCondLst>
                                    <p:cond delay="0"/>
                                  </p:stCondLst>
                                  <p:childTnLst>
                                    <p:animEffect transition="out" filter="dissolve">
                                      <p:cBhvr>
                                        <p:cTn id="19" dur="500"/>
                                        <p:tgtEl>
                                          <p:spTgt spid="22"/>
                                        </p:tgtEl>
                                      </p:cBhvr>
                                    </p:animEffect>
                                    <p:set>
                                      <p:cBhvr>
                                        <p:cTn id="20" dur="1" fill="hold">
                                          <p:stCondLst>
                                            <p:cond delay="499"/>
                                          </p:stCondLst>
                                        </p:cTn>
                                        <p:tgtEl>
                                          <p:spTgt spid="2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24"/>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22" grpId="0" animBg="1"/>
      <p:bldP spid="22" grpId="1" animBg="1"/>
      <p:bldP spid="24" grpId="0" animBg="1"/>
      <p:bldP spid="24" grpId="1" animBg="1"/>
      <p:bldP spid="2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728" y="381000"/>
            <a:ext cx="8458200" cy="946052"/>
          </a:xfrm>
        </p:spPr>
        <p:txBody>
          <a:bodyPr>
            <a:normAutofit fontScale="90000"/>
          </a:bodyPr>
          <a:lstStyle/>
          <a:p>
            <a:pPr>
              <a:lnSpc>
                <a:spcPct val="100000"/>
              </a:lnSpc>
            </a:pPr>
            <a:r>
              <a:rPr lang="en-US" sz="3600" b="0" dirty="0">
                <a:latin typeface="Arial" charset="0"/>
                <a:cs typeface="Arial" charset="0"/>
              </a:rPr>
              <a:t>Chose a scoring matrix; a simple one: start with an “identity” matrix for scoring</a:t>
            </a:r>
            <a:endParaRPr lang="en-US" sz="3600" b="0" dirty="0">
              <a:cs typeface="Arial" charset="0"/>
            </a:endParaRPr>
          </a:p>
        </p:txBody>
      </p:sp>
      <p:grpSp>
        <p:nvGrpSpPr>
          <p:cNvPr id="4" name="Group 3"/>
          <p:cNvGrpSpPr/>
          <p:nvPr/>
        </p:nvGrpSpPr>
        <p:grpSpPr>
          <a:xfrm>
            <a:off x="1981200" y="1562100"/>
            <a:ext cx="4969256" cy="5105400"/>
            <a:chOff x="2269744" y="1600200"/>
            <a:chExt cx="4969256" cy="5105400"/>
          </a:xfrm>
        </p:grpSpPr>
        <p:pic>
          <p:nvPicPr>
            <p:cNvPr id="12" name="Picture 4"/>
            <p:cNvPicPr>
              <a:picLocks noChangeAspect="1" noChangeArrowheads="1"/>
            </p:cNvPicPr>
            <p:nvPr/>
          </p:nvPicPr>
          <p:blipFill>
            <a:blip r:embed="rId3">
              <a:extLst>
                <a:ext uri="{28A0092B-C50C-407E-A947-70E740481C1C}">
                  <a14:useLocalDpi xmlns:a14="http://schemas.microsoft.com/office/drawing/2010/main" val="0"/>
                </a:ext>
              </a:extLst>
            </a:blip>
            <a:srcRect l="20058" t="25903" r="32425" b="13855"/>
            <a:stretch>
              <a:fillRect/>
            </a:stretch>
          </p:blipFill>
          <p:spPr bwMode="auto">
            <a:xfrm>
              <a:off x="2269744" y="1600200"/>
              <a:ext cx="4969256" cy="5105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pic>
        <p:sp>
          <p:nvSpPr>
            <p:cNvPr id="3" name="TextBox 2"/>
            <p:cNvSpPr txBox="1"/>
            <p:nvPr/>
          </p:nvSpPr>
          <p:spPr>
            <a:xfrm>
              <a:off x="2286000" y="1600200"/>
              <a:ext cx="914400" cy="461665"/>
            </a:xfrm>
            <a:prstGeom prst="rect">
              <a:avLst/>
            </a:prstGeom>
            <a:solidFill>
              <a:schemeClr val="bg1"/>
            </a:solidFill>
          </p:spPr>
          <p:txBody>
            <a:bodyPr wrap="square" rtlCol="0">
              <a:spAutoFit/>
            </a:bodyPr>
            <a:lstStyle/>
            <a:p>
              <a:endParaRPr lang="en-US" dirty="0"/>
            </a:p>
          </p:txBody>
        </p:sp>
      </p:grpSp>
    </p:spTree>
    <p:extLst>
      <p:ext uri="{BB962C8B-B14F-4D97-AF65-F5344CB8AC3E}">
        <p14:creationId xmlns:p14="http://schemas.microsoft.com/office/powerpoint/2010/main" val="36472403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34378" t="25661" r="22661" b="17871"/>
          <a:stretch/>
        </p:blipFill>
        <p:spPr bwMode="auto">
          <a:xfrm>
            <a:off x="3962400" y="1524000"/>
            <a:ext cx="4724400" cy="50323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pic>
      <p:sp>
        <p:nvSpPr>
          <p:cNvPr id="3" name="Title 2"/>
          <p:cNvSpPr>
            <a:spLocks noGrp="1"/>
          </p:cNvSpPr>
          <p:nvPr>
            <p:ph type="title"/>
          </p:nvPr>
        </p:nvSpPr>
        <p:spPr>
          <a:xfrm>
            <a:off x="304800" y="457200"/>
            <a:ext cx="8686800" cy="1066800"/>
          </a:xfrm>
        </p:spPr>
        <p:txBody>
          <a:bodyPr>
            <a:noAutofit/>
          </a:bodyPr>
          <a:lstStyle/>
          <a:p>
            <a:pPr algn="l"/>
            <a:r>
              <a:rPr lang="en-US" sz="3600" b="0" dirty="0">
                <a:latin typeface="Arial" charset="0"/>
              </a:rPr>
              <a:t>Better: assign scores from a scoring matrix such as BLOSUM62</a:t>
            </a:r>
            <a:endParaRPr lang="en-US" sz="3600" b="0" dirty="0"/>
          </a:p>
        </p:txBody>
      </p:sp>
      <p:pic>
        <p:nvPicPr>
          <p:cNvPr id="4" name="Picture 3" descr="Screen shot 2013-11-03 at 6.53.26 PM.png">
            <a:extLst>
              <a:ext uri="{FF2B5EF4-FFF2-40B4-BE49-F238E27FC236}">
                <a16:creationId xmlns:a16="http://schemas.microsoft.com/office/drawing/2014/main" id="{ED49B1AB-BA7A-0F4E-ACF8-17A65B1BB0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733" y="2667000"/>
            <a:ext cx="3232727" cy="3251200"/>
          </a:xfrm>
          <a:prstGeom prst="rect">
            <a:avLst/>
          </a:prstGeom>
        </p:spPr>
      </p:pic>
    </p:spTree>
    <p:extLst>
      <p:ext uri="{BB962C8B-B14F-4D97-AF65-F5344CB8AC3E}">
        <p14:creationId xmlns:p14="http://schemas.microsoft.com/office/powerpoint/2010/main" val="26876580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4"/>
          <p:cNvSpPr>
            <a:spLocks noChangeArrowheads="1"/>
          </p:cNvSpPr>
          <p:nvPr/>
        </p:nvSpPr>
        <p:spPr bwMode="auto">
          <a:xfrm>
            <a:off x="152400" y="2674203"/>
            <a:ext cx="3505200" cy="20928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square">
            <a:spAutoFit/>
          </a:bodyPr>
          <a:lstStyle/>
          <a:p>
            <a:r>
              <a:rPr lang="en-US" sz="2600" dirty="0">
                <a:solidFill>
                  <a:srgbClr val="000000"/>
                </a:solidFill>
                <a:latin typeface="Garamond" panose="02020404030301010803" pitchFamily="18" charset="0"/>
              </a:rPr>
              <a:t>Fill in the matrix using “dynamic programming”: first assign scores for terminal gaps to various lengths</a:t>
            </a:r>
          </a:p>
        </p:txBody>
      </p:sp>
      <p:pic>
        <p:nvPicPr>
          <p:cNvPr id="97284" name="Picture 4"/>
          <p:cNvPicPr>
            <a:picLocks noChangeAspect="1" noChangeArrowheads="1"/>
          </p:cNvPicPr>
          <p:nvPr/>
        </p:nvPicPr>
        <p:blipFill>
          <a:blip r:embed="rId3">
            <a:extLst>
              <a:ext uri="{28A0092B-C50C-407E-A947-70E740481C1C}">
                <a14:useLocalDpi xmlns:a14="http://schemas.microsoft.com/office/drawing/2010/main" val="0"/>
              </a:ext>
            </a:extLst>
          </a:blip>
          <a:srcRect l="24614" t="21887" r="29820" b="19478"/>
          <a:stretch>
            <a:fillRect/>
          </a:stretch>
        </p:blipFill>
        <p:spPr bwMode="auto">
          <a:xfrm>
            <a:off x="3581400" y="1219200"/>
            <a:ext cx="5334000" cy="5562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pic>
      <p:sp>
        <p:nvSpPr>
          <p:cNvPr id="2" name="Rectangle 1"/>
          <p:cNvSpPr/>
          <p:nvPr/>
        </p:nvSpPr>
        <p:spPr>
          <a:xfrm>
            <a:off x="152400" y="388203"/>
            <a:ext cx="8610600" cy="892552"/>
          </a:xfrm>
          <a:prstGeom prst="rect">
            <a:avLst/>
          </a:prstGeom>
        </p:spPr>
        <p:txBody>
          <a:bodyPr wrap="square">
            <a:spAutoFit/>
          </a:bodyPr>
          <a:lstStyle/>
          <a:p>
            <a:pPr marL="342900" indent="-342900">
              <a:buFont typeface="Arial"/>
              <a:buChar char="•"/>
            </a:pPr>
            <a:r>
              <a:rPr lang="en-US" sz="2600" dirty="0">
                <a:solidFill>
                  <a:srgbClr val="2F1F58"/>
                </a:solidFill>
                <a:latin typeface="Garamond" panose="02020404030301010803" pitchFamily="18" charset="0"/>
              </a:rPr>
              <a:t>Add two extra rows (top and left)</a:t>
            </a:r>
          </a:p>
          <a:p>
            <a:pPr marL="342900" indent="-342900">
              <a:buFont typeface="Arial"/>
              <a:buChar char="•"/>
            </a:pPr>
            <a:r>
              <a:rPr lang="en-US" sz="2600" dirty="0">
                <a:solidFill>
                  <a:srgbClr val="2F1F58"/>
                </a:solidFill>
                <a:latin typeface="Garamond" panose="02020404030301010803" pitchFamily="18" charset="0"/>
              </a:rPr>
              <a:t>Score them as gaps (here they are linear with penalty -2)</a:t>
            </a:r>
          </a:p>
        </p:txBody>
      </p:sp>
    </p:spTree>
    <p:extLst>
      <p:ext uri="{BB962C8B-B14F-4D97-AF65-F5344CB8AC3E}">
        <p14:creationId xmlns:p14="http://schemas.microsoft.com/office/powerpoint/2010/main" val="26702522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4"/>
          <p:cNvSpPr>
            <a:spLocks noChangeArrowheads="1"/>
          </p:cNvSpPr>
          <p:nvPr/>
        </p:nvSpPr>
        <p:spPr bwMode="auto">
          <a:xfrm>
            <a:off x="134019" y="382328"/>
            <a:ext cx="8705182" cy="8925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square">
            <a:spAutoFit/>
          </a:bodyPr>
          <a:lstStyle/>
          <a:p>
            <a:pPr>
              <a:spcBef>
                <a:spcPts val="600"/>
              </a:spcBef>
              <a:spcAft>
                <a:spcPts val="600"/>
              </a:spcAft>
            </a:pPr>
            <a:r>
              <a:rPr lang="en-US" sz="2600" dirty="0">
                <a:latin typeface="Arial" charset="0"/>
              </a:rPr>
              <a:t>Fill in the matrix using “dynamic programming”: choose rules for how matches, mismatches and gaps are scored</a:t>
            </a:r>
          </a:p>
        </p:txBody>
      </p:sp>
      <p:pic>
        <p:nvPicPr>
          <p:cNvPr id="9830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33760" t="36464" r="24492" b="31728"/>
          <a:stretch/>
        </p:blipFill>
        <p:spPr bwMode="auto">
          <a:xfrm>
            <a:off x="1682570" y="1498212"/>
            <a:ext cx="5945221" cy="3670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pic>
      <p:sp>
        <p:nvSpPr>
          <p:cNvPr id="2" name="Rectangle 1"/>
          <p:cNvSpPr/>
          <p:nvPr/>
        </p:nvSpPr>
        <p:spPr>
          <a:xfrm>
            <a:off x="381000" y="5448795"/>
            <a:ext cx="8382000" cy="1200329"/>
          </a:xfrm>
          <a:prstGeom prst="rect">
            <a:avLst/>
          </a:prstGeom>
        </p:spPr>
        <p:txBody>
          <a:bodyPr wrap="square">
            <a:spAutoFit/>
          </a:bodyPr>
          <a:lstStyle/>
          <a:p>
            <a:r>
              <a:rPr lang="en-US" sz="2400" dirty="0">
                <a:solidFill>
                  <a:srgbClr val="C00000"/>
                </a:solidFill>
              </a:rPr>
              <a:t>Define an overall score that maximizes cumulative scores at each position of the pairwise alignment, allowing for substitutions and gaps in either sequence. </a:t>
            </a:r>
          </a:p>
        </p:txBody>
      </p:sp>
    </p:spTree>
    <p:extLst>
      <p:ext uri="{BB962C8B-B14F-4D97-AF65-F5344CB8AC3E}">
        <p14:creationId xmlns:p14="http://schemas.microsoft.com/office/powerpoint/2010/main" val="2277496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4"/>
          <p:cNvSpPr>
            <a:spLocks noChangeArrowheads="1"/>
          </p:cNvSpPr>
          <p:nvPr/>
        </p:nvSpPr>
        <p:spPr bwMode="auto">
          <a:xfrm>
            <a:off x="228600" y="381000"/>
            <a:ext cx="8534400" cy="13849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square">
            <a:spAutoFit/>
          </a:bodyPr>
          <a:lstStyle/>
          <a:p>
            <a:r>
              <a:rPr lang="en-US" sz="2800" dirty="0">
                <a:latin typeface="+mj-lt"/>
              </a:rPr>
              <a:t>Fill in the matrix using “dynamic programming”:</a:t>
            </a:r>
          </a:p>
          <a:p>
            <a:r>
              <a:rPr lang="en-US" sz="2800" dirty="0">
                <a:latin typeface="+mj-lt"/>
              </a:rPr>
              <a:t>for a given cell (lower right), what scores are assigned upon arriving from any of three directions?</a:t>
            </a:r>
          </a:p>
        </p:txBody>
      </p:sp>
      <p:pic>
        <p:nvPicPr>
          <p:cNvPr id="99332" name="Picture 4"/>
          <p:cNvPicPr>
            <a:picLocks noChangeAspect="1" noChangeArrowheads="1"/>
          </p:cNvPicPr>
          <p:nvPr/>
        </p:nvPicPr>
        <p:blipFill>
          <a:blip r:embed="rId3">
            <a:extLst>
              <a:ext uri="{28A0092B-C50C-407E-A947-70E740481C1C}">
                <a14:useLocalDpi xmlns:a14="http://schemas.microsoft.com/office/drawing/2010/main" val="0"/>
              </a:ext>
            </a:extLst>
          </a:blip>
          <a:srcRect l="25264" t="33133" r="30472" b="16264"/>
          <a:stretch>
            <a:fillRect/>
          </a:stretch>
        </p:blipFill>
        <p:spPr bwMode="auto">
          <a:xfrm>
            <a:off x="4648200" y="2133600"/>
            <a:ext cx="4114800" cy="3812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pic>
      <p:sp>
        <p:nvSpPr>
          <p:cNvPr id="2" name="Rectangle 1"/>
          <p:cNvSpPr/>
          <p:nvPr/>
        </p:nvSpPr>
        <p:spPr>
          <a:xfrm>
            <a:off x="228600" y="2553159"/>
            <a:ext cx="4132385" cy="3209276"/>
          </a:xfrm>
          <a:prstGeom prst="rect">
            <a:avLst/>
          </a:prstGeom>
        </p:spPr>
        <p:txBody>
          <a:bodyPr wrap="square">
            <a:spAutoFit/>
          </a:bodyPr>
          <a:lstStyle/>
          <a:p>
            <a:pPr>
              <a:lnSpc>
                <a:spcPct val="80000"/>
              </a:lnSpc>
            </a:pPr>
            <a:r>
              <a:rPr lang="en-US" sz="2800" dirty="0">
                <a:latin typeface="Garamond" panose="02020404030301010803" pitchFamily="18" charset="0"/>
              </a:rPr>
              <a:t>To decide how to align sequences 1 and 2 in the box at lower right, decide what the scores are beginning at upper left (not requiring a gap), or beginning from the left or top (each requiring a gap penalty).</a:t>
            </a:r>
          </a:p>
        </p:txBody>
      </p:sp>
    </p:spTree>
    <p:extLst>
      <p:ext uri="{BB962C8B-B14F-4D97-AF65-F5344CB8AC3E}">
        <p14:creationId xmlns:p14="http://schemas.microsoft.com/office/powerpoint/2010/main" val="24604400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4"/>
          <p:cNvSpPr>
            <a:spLocks noChangeArrowheads="1"/>
          </p:cNvSpPr>
          <p:nvPr/>
        </p:nvSpPr>
        <p:spPr bwMode="auto">
          <a:xfrm>
            <a:off x="457200" y="457200"/>
            <a:ext cx="8340338"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square">
            <a:spAutoFit/>
          </a:bodyPr>
          <a:lstStyle/>
          <a:p>
            <a:r>
              <a:rPr lang="en-US" sz="2400" dirty="0">
                <a:solidFill>
                  <a:schemeClr val="tx2"/>
                </a:solidFill>
                <a:latin typeface="+mj-lt"/>
              </a:rPr>
              <a:t>Fill in the matrix using “dynamic programming”:</a:t>
            </a:r>
          </a:p>
          <a:p>
            <a:r>
              <a:rPr lang="en-US" sz="2400" dirty="0">
                <a:solidFill>
                  <a:schemeClr val="tx2"/>
                </a:solidFill>
                <a:latin typeface="+mj-lt"/>
              </a:rPr>
              <a:t>three possible scores are -4 (from above), -4 (from the left), or +1 (arriving from the upper left; this is the best choice)</a:t>
            </a:r>
          </a:p>
        </p:txBody>
      </p:sp>
      <p:pic>
        <p:nvPicPr>
          <p:cNvPr id="100356" name="Picture 4"/>
          <p:cNvPicPr>
            <a:picLocks noChangeAspect="1" noChangeArrowheads="1"/>
          </p:cNvPicPr>
          <p:nvPr/>
        </p:nvPicPr>
        <p:blipFill>
          <a:blip r:embed="rId3">
            <a:extLst>
              <a:ext uri="{28A0092B-C50C-407E-A947-70E740481C1C}">
                <a14:useLocalDpi xmlns:a14="http://schemas.microsoft.com/office/drawing/2010/main" val="0"/>
              </a:ext>
            </a:extLst>
          </a:blip>
          <a:srcRect l="33075" t="29919" r="32425" b="25903"/>
          <a:stretch>
            <a:fillRect/>
          </a:stretch>
        </p:blipFill>
        <p:spPr bwMode="auto">
          <a:xfrm>
            <a:off x="4905796" y="1905000"/>
            <a:ext cx="3891742" cy="403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pic>
      <p:sp>
        <p:nvSpPr>
          <p:cNvPr id="5" name="TextBox 4"/>
          <p:cNvSpPr txBox="1"/>
          <p:nvPr/>
        </p:nvSpPr>
        <p:spPr>
          <a:xfrm>
            <a:off x="459581" y="2677805"/>
            <a:ext cx="4191000" cy="2492990"/>
          </a:xfrm>
          <a:prstGeom prst="rect">
            <a:avLst/>
          </a:prstGeom>
          <a:noFill/>
        </p:spPr>
        <p:txBody>
          <a:bodyPr wrap="square" rtlCol="0">
            <a:spAutoFit/>
          </a:bodyPr>
          <a:lstStyle/>
          <a:p>
            <a:r>
              <a:rPr lang="en-US" sz="2600" dirty="0">
                <a:latin typeface="Garamond" panose="02020404030301010803" pitchFamily="18" charset="0"/>
              </a:rPr>
              <a:t>Here the best score involves +1 (proceed from upper left to gray, lower right square). If we instead select an alignment involving a gap the score would be worse (-4). </a:t>
            </a:r>
          </a:p>
        </p:txBody>
      </p:sp>
    </p:spTree>
    <p:extLst>
      <p:ext uri="{BB962C8B-B14F-4D97-AF65-F5344CB8AC3E}">
        <p14:creationId xmlns:p14="http://schemas.microsoft.com/office/powerpoint/2010/main" val="2181460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98D54-C371-DE4D-9A13-EA22650C4031}"/>
              </a:ext>
            </a:extLst>
          </p:cNvPr>
          <p:cNvSpPr>
            <a:spLocks noGrp="1"/>
          </p:cNvSpPr>
          <p:nvPr>
            <p:ph type="title"/>
          </p:nvPr>
        </p:nvSpPr>
        <p:spPr>
          <a:xfrm>
            <a:off x="237066" y="466344"/>
            <a:ext cx="8517467" cy="990600"/>
          </a:xfrm>
        </p:spPr>
        <p:txBody>
          <a:bodyPr anchor="ctr">
            <a:normAutofit/>
          </a:bodyPr>
          <a:lstStyle/>
          <a:p>
            <a:pPr>
              <a:lnSpc>
                <a:spcPct val="90000"/>
              </a:lnSpc>
            </a:pPr>
            <a:r>
              <a:rPr lang="en-US" sz="3400" b="0" dirty="0">
                <a:solidFill>
                  <a:schemeClr val="tx2"/>
                </a:solidFill>
              </a:rPr>
              <a:t>Sequence alignment analogy: aligning trains</a:t>
            </a:r>
          </a:p>
        </p:txBody>
      </p:sp>
      <p:pic>
        <p:nvPicPr>
          <p:cNvPr id="4" name="Picture 3" descr="A close-up of a computer screen&#10;&#10;Description automatically generated with low confidence">
            <a:extLst>
              <a:ext uri="{FF2B5EF4-FFF2-40B4-BE49-F238E27FC236}">
                <a16:creationId xmlns:a16="http://schemas.microsoft.com/office/drawing/2014/main" id="{565478A6-B76C-6544-B6B1-07AB9E3F7278}"/>
              </a:ext>
            </a:extLst>
          </p:cNvPr>
          <p:cNvPicPr>
            <a:picLocks noChangeAspect="1"/>
          </p:cNvPicPr>
          <p:nvPr/>
        </p:nvPicPr>
        <p:blipFill rotWithShape="1">
          <a:blip r:embed="rId3"/>
          <a:srcRect l="33909" r="20513" b="2"/>
          <a:stretch/>
        </p:blipFill>
        <p:spPr>
          <a:xfrm>
            <a:off x="457200" y="1673352"/>
            <a:ext cx="4038600" cy="4718304"/>
          </a:xfrm>
          <a:prstGeom prst="rect">
            <a:avLst/>
          </a:prstGeom>
          <a:noFill/>
        </p:spPr>
      </p:pic>
      <p:pic>
        <p:nvPicPr>
          <p:cNvPr id="7170" name="Picture 2" descr="China Railway High-speed Harmony bullet trains are seen at a high-speed train maintenance base in Wuhan, Hubei province, early December 25, 2012. REUTERS/Stringer/File photo   CHINA OUT. NO COMMERCIAL OR EDITORIAL SALES IN CHINA - S1BETCFUWSAA">
            <a:extLst>
              <a:ext uri="{FF2B5EF4-FFF2-40B4-BE49-F238E27FC236}">
                <a16:creationId xmlns:a16="http://schemas.microsoft.com/office/drawing/2014/main" id="{07C279A5-B84D-8F47-8EEE-36D2D15B899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1493" r="41487" b="-2"/>
          <a:stretch/>
        </p:blipFill>
        <p:spPr bwMode="auto">
          <a:xfrm>
            <a:off x="4648200" y="1673352"/>
            <a:ext cx="4038600" cy="4718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26353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4"/>
          <p:cNvSpPr>
            <a:spLocks noChangeArrowheads="1"/>
          </p:cNvSpPr>
          <p:nvPr/>
        </p:nvSpPr>
        <p:spPr bwMode="auto">
          <a:xfrm>
            <a:off x="457200" y="457200"/>
            <a:ext cx="8305800"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square">
            <a:spAutoFit/>
          </a:bodyPr>
          <a:lstStyle/>
          <a:p>
            <a:r>
              <a:rPr lang="en-US" sz="2800" dirty="0">
                <a:solidFill>
                  <a:schemeClr val="tx2"/>
                </a:solidFill>
                <a:latin typeface="Arial" charset="0"/>
              </a:rPr>
              <a:t>Fill in the matrix using “dynamic programming”:</a:t>
            </a:r>
          </a:p>
          <a:p>
            <a:r>
              <a:rPr lang="en-US" sz="2800" dirty="0">
                <a:solidFill>
                  <a:schemeClr val="tx2"/>
                </a:solidFill>
                <a:latin typeface="Arial" charset="0"/>
              </a:rPr>
              <a:t>choose among -6, -4, and -1 (best choice)</a:t>
            </a:r>
          </a:p>
        </p:txBody>
      </p:sp>
      <p:pic>
        <p:nvPicPr>
          <p:cNvPr id="101380" name="Picture 4"/>
          <p:cNvPicPr>
            <a:picLocks noChangeAspect="1" noChangeArrowheads="1"/>
          </p:cNvPicPr>
          <p:nvPr/>
        </p:nvPicPr>
        <p:blipFill>
          <a:blip r:embed="rId3">
            <a:extLst>
              <a:ext uri="{28A0092B-C50C-407E-A947-70E740481C1C}">
                <a14:useLocalDpi xmlns:a14="http://schemas.microsoft.com/office/drawing/2010/main" val="0"/>
              </a:ext>
            </a:extLst>
          </a:blip>
          <a:srcRect l="38934" t="29919" r="25916" b="25101"/>
          <a:stretch>
            <a:fillRect/>
          </a:stretch>
        </p:blipFill>
        <p:spPr bwMode="auto">
          <a:xfrm>
            <a:off x="2438400" y="1828800"/>
            <a:ext cx="4114800" cy="426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25375081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04" name="Picture 4"/>
          <p:cNvPicPr>
            <a:picLocks noChangeAspect="1" noChangeArrowheads="1"/>
          </p:cNvPicPr>
          <p:nvPr/>
        </p:nvPicPr>
        <p:blipFill>
          <a:blip r:embed="rId3">
            <a:extLst>
              <a:ext uri="{28A0092B-C50C-407E-A947-70E740481C1C}">
                <a14:useLocalDpi xmlns:a14="http://schemas.microsoft.com/office/drawing/2010/main" val="0"/>
              </a:ext>
            </a:extLst>
          </a:blip>
          <a:srcRect l="19406" t="23494" r="36981" b="17871"/>
          <a:stretch>
            <a:fillRect/>
          </a:stretch>
        </p:blipFill>
        <p:spPr bwMode="auto">
          <a:xfrm>
            <a:off x="3733800" y="609600"/>
            <a:ext cx="5105400" cy="5562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pic>
      <p:sp>
        <p:nvSpPr>
          <p:cNvPr id="2" name="Rectangle 1"/>
          <p:cNvSpPr/>
          <p:nvPr/>
        </p:nvSpPr>
        <p:spPr>
          <a:xfrm>
            <a:off x="228600" y="1447800"/>
            <a:ext cx="2971800" cy="1754326"/>
          </a:xfrm>
          <a:prstGeom prst="rect">
            <a:avLst/>
          </a:prstGeom>
        </p:spPr>
        <p:txBody>
          <a:bodyPr wrap="square">
            <a:spAutoFit/>
          </a:bodyPr>
          <a:lstStyle/>
          <a:p>
            <a:r>
              <a:rPr lang="en-US" sz="3600" dirty="0">
                <a:solidFill>
                  <a:schemeClr val="tx2"/>
                </a:solidFill>
              </a:rPr>
              <a:t>Continue filling in the matrix</a:t>
            </a:r>
          </a:p>
        </p:txBody>
      </p:sp>
    </p:spTree>
    <p:extLst>
      <p:ext uri="{BB962C8B-B14F-4D97-AF65-F5344CB8AC3E}">
        <p14:creationId xmlns:p14="http://schemas.microsoft.com/office/powerpoint/2010/main" val="13819063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610600" cy="1038780"/>
          </a:xfrm>
        </p:spPr>
        <p:txBody>
          <a:bodyPr>
            <a:noAutofit/>
          </a:bodyPr>
          <a:lstStyle/>
          <a:p>
            <a:pPr>
              <a:spcBef>
                <a:spcPts val="600"/>
              </a:spcBef>
              <a:spcAft>
                <a:spcPts val="600"/>
              </a:spcAft>
            </a:pPr>
            <a:r>
              <a:rPr lang="en-US" sz="2800" dirty="0">
                <a:latin typeface="+mn-lt"/>
                <a:cs typeface="Candara"/>
              </a:rPr>
              <a:t>Traceback: Find the path through the matrix that maximize the score  and </a:t>
            </a:r>
            <a:r>
              <a:rPr lang="en-US" sz="2800" dirty="0">
                <a:cs typeface="Candara"/>
              </a:rPr>
              <a:t>the optimal pairwise alignment</a:t>
            </a:r>
            <a:endParaRPr lang="en-US" sz="2800" dirty="0">
              <a:latin typeface="+mn-lt"/>
              <a:cs typeface="Candara"/>
            </a:endParaRPr>
          </a:p>
        </p:txBody>
      </p:sp>
      <p:pic>
        <p:nvPicPr>
          <p:cNvPr id="12" name="Picture 11" descr="Screen Shot 2017-01-22 at 6.15.39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 y="1557996"/>
            <a:ext cx="4038600" cy="4279112"/>
          </a:xfrm>
          <a:prstGeom prst="rect">
            <a:avLst/>
          </a:prstGeom>
        </p:spPr>
      </p:pic>
      <p:pic>
        <p:nvPicPr>
          <p:cNvPr id="13" name="Picture 12" descr="Screen Shot 2017-01-22 at 6.15.49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548299"/>
            <a:ext cx="4114800" cy="4288809"/>
          </a:xfrm>
          <a:prstGeom prst="rect">
            <a:avLst/>
          </a:prstGeom>
        </p:spPr>
      </p:pic>
      <p:sp>
        <p:nvSpPr>
          <p:cNvPr id="4" name="Rectangle 3"/>
          <p:cNvSpPr/>
          <p:nvPr/>
        </p:nvSpPr>
        <p:spPr>
          <a:xfrm>
            <a:off x="295276" y="5807988"/>
            <a:ext cx="8620124" cy="954107"/>
          </a:xfrm>
          <a:prstGeom prst="rect">
            <a:avLst/>
          </a:prstGeom>
        </p:spPr>
        <p:txBody>
          <a:bodyPr wrap="square">
            <a:spAutoFit/>
          </a:bodyPr>
          <a:lstStyle/>
          <a:p>
            <a:pPr>
              <a:spcBef>
                <a:spcPct val="30000"/>
              </a:spcBef>
              <a:defRPr/>
            </a:pPr>
            <a:r>
              <a:rPr lang="en-US" sz="2800" dirty="0">
                <a:solidFill>
                  <a:srgbClr val="002060"/>
                </a:solidFill>
                <a:latin typeface="Garamond" panose="02020404030301010803" pitchFamily="18" charset="0"/>
              </a:rPr>
              <a:t>Highlighted cells show the optimal path (best scores), indicating how the two sequences should be aligned.</a:t>
            </a:r>
          </a:p>
        </p:txBody>
      </p:sp>
    </p:spTree>
    <p:extLst>
      <p:ext uri="{BB962C8B-B14F-4D97-AF65-F5344CB8AC3E}">
        <p14:creationId xmlns:p14="http://schemas.microsoft.com/office/powerpoint/2010/main" val="40644446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72802" y="5715000"/>
            <a:ext cx="8618798" cy="830997"/>
          </a:xfrm>
          <a:prstGeom prst="rect">
            <a:avLst/>
          </a:prstGeom>
          <a:noFill/>
        </p:spPr>
        <p:txBody>
          <a:bodyPr wrap="square" rtlCol="0">
            <a:spAutoFit/>
          </a:bodyPr>
          <a:lstStyle/>
          <a:p>
            <a:r>
              <a:rPr lang="en-US" sz="2400" dirty="0">
                <a:solidFill>
                  <a:schemeClr val="tx2"/>
                </a:solidFill>
                <a:latin typeface="Garamond" panose="02020404030301010803" pitchFamily="18" charset="0"/>
              </a:rPr>
              <a:t>Equivalent representation, showing the </a:t>
            </a:r>
            <a:r>
              <a:rPr lang="en-US" sz="2400" i="1" dirty="0" err="1">
                <a:solidFill>
                  <a:schemeClr val="tx2"/>
                </a:solidFill>
                <a:latin typeface="Garamond" panose="02020404030301010803" pitchFamily="18" charset="0"/>
              </a:rPr>
              <a:t>traceback</a:t>
            </a:r>
            <a:r>
              <a:rPr lang="en-US" sz="2400" dirty="0">
                <a:solidFill>
                  <a:schemeClr val="tx2"/>
                </a:solidFill>
                <a:latin typeface="Garamond" panose="02020404030301010803" pitchFamily="18" charset="0"/>
              </a:rPr>
              <a:t> procedure: begin at the lower right cell and proceed back to the start.</a:t>
            </a:r>
          </a:p>
        </p:txBody>
      </p:sp>
      <p:pic>
        <p:nvPicPr>
          <p:cNvPr id="2" name="Picture 1" descr="Screen Shot 2017-01-22 at 6.15.49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0" y="533400"/>
            <a:ext cx="3657600" cy="3812275"/>
          </a:xfrm>
          <a:prstGeom prst="rect">
            <a:avLst/>
          </a:prstGeom>
        </p:spPr>
      </p:pic>
      <p:pic>
        <p:nvPicPr>
          <p:cNvPr id="6" name="Picture 5" descr="Screen Shot 2017-01-22 at 6.16.06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802" y="4345675"/>
            <a:ext cx="8737600" cy="1282700"/>
          </a:xfrm>
          <a:prstGeom prst="rect">
            <a:avLst/>
          </a:prstGeom>
        </p:spPr>
      </p:pic>
    </p:spTree>
    <p:extLst>
      <p:ext uri="{BB962C8B-B14F-4D97-AF65-F5344CB8AC3E}">
        <p14:creationId xmlns:p14="http://schemas.microsoft.com/office/powerpoint/2010/main" val="3997339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0" y="533400"/>
            <a:ext cx="5943600" cy="6217087"/>
          </a:xfrm>
          <a:prstGeom prst="rect">
            <a:avLst/>
          </a:prstGeom>
          <a:noFill/>
        </p:spPr>
        <p:txBody>
          <a:bodyPr wrap="square" rtlCol="0">
            <a:spAutoFit/>
          </a:bodyPr>
          <a:lstStyle/>
          <a:p>
            <a:r>
              <a:rPr lang="en-US" sz="2700" i="1" dirty="0">
                <a:solidFill>
                  <a:schemeClr val="tx2"/>
                </a:solidFill>
                <a:latin typeface="Garamond" panose="02020404030301010803" pitchFamily="18" charset="0"/>
              </a:rPr>
              <a:t>An accepted point mutation in a protein is a replacement of one amino acid by another, accepted by natural selection. It is the result of two distinct processes: </a:t>
            </a:r>
            <a:r>
              <a:rPr lang="en-US" sz="2700" i="1" dirty="0">
                <a:solidFill>
                  <a:srgbClr val="9D002D"/>
                </a:solidFill>
                <a:latin typeface="Garamond" panose="02020404030301010803" pitchFamily="18" charset="0"/>
              </a:rPr>
              <a:t>the first is the occurrence of a mutation in the portion of the gene template producing one amino acid of a protein</a:t>
            </a:r>
            <a:r>
              <a:rPr lang="en-US" sz="2700" i="1" dirty="0">
                <a:solidFill>
                  <a:schemeClr val="tx2"/>
                </a:solidFill>
                <a:latin typeface="Garamond" panose="02020404030301010803" pitchFamily="18" charset="0"/>
              </a:rPr>
              <a:t>; </a:t>
            </a:r>
            <a:r>
              <a:rPr lang="en-US" sz="2700" i="1" dirty="0">
                <a:solidFill>
                  <a:srgbClr val="008F00"/>
                </a:solidFill>
                <a:latin typeface="Garamond" panose="02020404030301010803" pitchFamily="18" charset="0"/>
              </a:rPr>
              <a:t>the second is the acceptance of the mutation by the species as the new predominant form. </a:t>
            </a:r>
            <a:r>
              <a:rPr lang="en-US" sz="2700" i="1" dirty="0">
                <a:solidFill>
                  <a:schemeClr val="tx2"/>
                </a:solidFill>
                <a:latin typeface="Garamond" panose="02020404030301010803" pitchFamily="18" charset="0"/>
              </a:rPr>
              <a:t>To be accepted, the new amino acid usually must function in a away similar to the old one: chemical and physical similarities are found between the amino acids that are observed to interchange frequently.</a:t>
            </a:r>
          </a:p>
          <a:p>
            <a:r>
              <a:rPr lang="en-US" sz="2700" i="1" dirty="0">
                <a:solidFill>
                  <a:schemeClr val="tx2"/>
                </a:solidFill>
                <a:latin typeface="Garamond" panose="02020404030301010803" pitchFamily="18" charset="0"/>
              </a:rPr>
              <a:t>	</a:t>
            </a:r>
          </a:p>
          <a:p>
            <a:r>
              <a:rPr lang="en-US" sz="2700" i="1" dirty="0">
                <a:solidFill>
                  <a:schemeClr val="tx2"/>
                </a:solidFill>
                <a:latin typeface="Garamond" panose="02020404030301010803" pitchFamily="18" charset="0"/>
              </a:rPr>
              <a:t>-Margaret </a:t>
            </a:r>
            <a:r>
              <a:rPr lang="en-US" sz="2700" i="1" dirty="0" err="1">
                <a:solidFill>
                  <a:schemeClr val="tx2"/>
                </a:solidFill>
                <a:latin typeface="Garamond" panose="02020404030301010803" pitchFamily="18" charset="0"/>
              </a:rPr>
              <a:t>Dayhoff</a:t>
            </a:r>
            <a:r>
              <a:rPr lang="en-US" sz="2700" i="1" dirty="0">
                <a:solidFill>
                  <a:schemeClr val="tx2"/>
                </a:solidFill>
                <a:latin typeface="Garamond" panose="02020404030301010803" pitchFamily="18" charset="0"/>
              </a:rPr>
              <a:t> (1978, p.345)</a:t>
            </a:r>
          </a:p>
          <a:p>
            <a:endParaRPr lang="en-US" sz="2000" i="1" dirty="0">
              <a:solidFill>
                <a:schemeClr val="tx2"/>
              </a:solidFill>
              <a:latin typeface="Garamond" panose="02020404030301010803" pitchFamily="18" charset="0"/>
            </a:endParaRPr>
          </a:p>
        </p:txBody>
      </p:sp>
      <p:pic>
        <p:nvPicPr>
          <p:cNvPr id="4" name="Picture 3" descr="A person smiling for the camera&#10;&#10;Description automatically generated with medium confidence">
            <a:extLst>
              <a:ext uri="{FF2B5EF4-FFF2-40B4-BE49-F238E27FC236}">
                <a16:creationId xmlns:a16="http://schemas.microsoft.com/office/drawing/2014/main" id="{BA57E405-D49F-4643-B4A0-AD4B001544FF}"/>
              </a:ext>
            </a:extLst>
          </p:cNvPr>
          <p:cNvPicPr>
            <a:picLocks noChangeAspect="1"/>
          </p:cNvPicPr>
          <p:nvPr/>
        </p:nvPicPr>
        <p:blipFill>
          <a:blip r:embed="rId3"/>
          <a:stretch>
            <a:fillRect/>
          </a:stretch>
        </p:blipFill>
        <p:spPr>
          <a:xfrm>
            <a:off x="6172200" y="1600200"/>
            <a:ext cx="2743200" cy="2743200"/>
          </a:xfrm>
          <a:prstGeom prst="rect">
            <a:avLst/>
          </a:prstGeom>
        </p:spPr>
      </p:pic>
    </p:spTree>
    <p:extLst>
      <p:ext uri="{BB962C8B-B14F-4D97-AF65-F5344CB8AC3E}">
        <p14:creationId xmlns:p14="http://schemas.microsoft.com/office/powerpoint/2010/main" val="763175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05_14_AminoAcids-U.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8486" y="443670"/>
            <a:ext cx="5443728" cy="6437376"/>
          </a:xfrm>
          <a:prstGeom prst="rect">
            <a:avLst/>
          </a:prstGeom>
        </p:spPr>
      </p:pic>
      <p:sp>
        <p:nvSpPr>
          <p:cNvPr id="59" name="Text Box 31"/>
          <p:cNvSpPr txBox="1">
            <a:spLocks noChangeArrowheads="1"/>
          </p:cNvSpPr>
          <p:nvPr/>
        </p:nvSpPr>
        <p:spPr bwMode="auto">
          <a:xfrm>
            <a:off x="1827178" y="399312"/>
            <a:ext cx="3446280" cy="2188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cs typeface="ＭＳ Ｐゴシック" charset="0"/>
              </a:defRPr>
            </a:lvl2pPr>
            <a:lvl3pPr marL="1143000" indent="-228600">
              <a:defRPr sz="2400" b="1">
                <a:solidFill>
                  <a:schemeClr val="tx1"/>
                </a:solidFill>
                <a:latin typeface="Times" charset="0"/>
                <a:ea typeface="ＭＳ Ｐゴシック" charset="0"/>
                <a:cs typeface="ＭＳ Ｐゴシック" charset="0"/>
              </a:defRPr>
            </a:lvl3pPr>
            <a:lvl4pPr marL="1600200" indent="-228600">
              <a:defRPr sz="2400" b="1">
                <a:solidFill>
                  <a:schemeClr val="tx1"/>
                </a:solidFill>
                <a:latin typeface="Times" charset="0"/>
                <a:ea typeface="ＭＳ Ｐゴシック" charset="0"/>
                <a:cs typeface="ＭＳ Ｐゴシック" charset="0"/>
              </a:defRPr>
            </a:lvl4pPr>
            <a:lvl5pPr marL="2057400" indent="-228600">
              <a:defRPr sz="2400" b="1">
                <a:solidFill>
                  <a:schemeClr val="tx1"/>
                </a:solidFill>
                <a:latin typeface="Times" charset="0"/>
                <a:ea typeface="ＭＳ Ｐゴシック" charset="0"/>
                <a:cs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9pPr>
          </a:lstStyle>
          <a:p>
            <a:pPr eaLnBrk="0" hangingPunct="0"/>
            <a:r>
              <a:rPr lang="en-US" sz="1600" dirty="0">
                <a:solidFill>
                  <a:srgbClr val="002060"/>
                </a:solidFill>
                <a:latin typeface="Arial" charset="0"/>
              </a:rPr>
              <a:t>Nonpolar </a:t>
            </a:r>
            <a:r>
              <a:rPr lang="en-US" sz="1400" dirty="0">
                <a:solidFill>
                  <a:srgbClr val="002060"/>
                </a:solidFill>
                <a:latin typeface="Arial" charset="0"/>
              </a:rPr>
              <a:t>side</a:t>
            </a:r>
            <a:r>
              <a:rPr lang="en-US" sz="1600" dirty="0">
                <a:solidFill>
                  <a:srgbClr val="002060"/>
                </a:solidFill>
                <a:latin typeface="Arial" charset="0"/>
              </a:rPr>
              <a:t> chains; hydrophobic</a:t>
            </a:r>
          </a:p>
        </p:txBody>
      </p:sp>
      <p:sp>
        <p:nvSpPr>
          <p:cNvPr id="11" name="Text Box 31"/>
          <p:cNvSpPr txBox="1">
            <a:spLocks noChangeArrowheads="1"/>
          </p:cNvSpPr>
          <p:nvPr/>
        </p:nvSpPr>
        <p:spPr bwMode="auto">
          <a:xfrm>
            <a:off x="1859404" y="679146"/>
            <a:ext cx="1410577" cy="2188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cs typeface="ＭＳ Ｐゴシック" charset="0"/>
              </a:defRPr>
            </a:lvl2pPr>
            <a:lvl3pPr marL="1143000" indent="-228600">
              <a:defRPr sz="2400" b="1">
                <a:solidFill>
                  <a:schemeClr val="tx1"/>
                </a:solidFill>
                <a:latin typeface="Times" charset="0"/>
                <a:ea typeface="ＭＳ Ｐゴシック" charset="0"/>
                <a:cs typeface="ＭＳ Ｐゴシック" charset="0"/>
              </a:defRPr>
            </a:lvl3pPr>
            <a:lvl4pPr marL="1600200" indent="-228600">
              <a:defRPr sz="2400" b="1">
                <a:solidFill>
                  <a:schemeClr val="tx1"/>
                </a:solidFill>
                <a:latin typeface="Times" charset="0"/>
                <a:ea typeface="ＭＳ Ｐゴシック" charset="0"/>
                <a:cs typeface="ＭＳ Ｐゴシック" charset="0"/>
              </a:defRPr>
            </a:lvl4pPr>
            <a:lvl5pPr marL="2057400" indent="-228600">
              <a:defRPr sz="2400" b="1">
                <a:solidFill>
                  <a:schemeClr val="tx1"/>
                </a:solidFill>
                <a:latin typeface="Times" charset="0"/>
                <a:ea typeface="ＭＳ Ｐゴシック" charset="0"/>
                <a:cs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9pPr>
          </a:lstStyle>
          <a:p>
            <a:pPr eaLnBrk="0" hangingPunct="0"/>
            <a:r>
              <a:rPr lang="en-US" sz="1100" b="0" dirty="0">
                <a:solidFill>
                  <a:srgbClr val="000000"/>
                </a:solidFill>
                <a:latin typeface="Arial" charset="0"/>
              </a:rPr>
              <a:t>Side chain (R group)</a:t>
            </a:r>
          </a:p>
        </p:txBody>
      </p:sp>
      <p:cxnSp>
        <p:nvCxnSpPr>
          <p:cNvPr id="5" name="Straight Connector 4"/>
          <p:cNvCxnSpPr/>
          <p:nvPr/>
        </p:nvCxnSpPr>
        <p:spPr bwMode="auto">
          <a:xfrm>
            <a:off x="2443425" y="852483"/>
            <a:ext cx="101600" cy="76200"/>
          </a:xfrm>
          <a:prstGeom prst="line">
            <a:avLst/>
          </a:prstGeom>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5" name="Text Box 31"/>
          <p:cNvSpPr txBox="1">
            <a:spLocks noChangeArrowheads="1"/>
          </p:cNvSpPr>
          <p:nvPr/>
        </p:nvSpPr>
        <p:spPr bwMode="auto">
          <a:xfrm>
            <a:off x="2240404" y="1384811"/>
            <a:ext cx="761821" cy="405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cs typeface="ＭＳ Ｐゴシック" charset="0"/>
              </a:defRPr>
            </a:lvl2pPr>
            <a:lvl3pPr marL="1143000" indent="-228600">
              <a:defRPr sz="2400" b="1">
                <a:solidFill>
                  <a:schemeClr val="tx1"/>
                </a:solidFill>
                <a:latin typeface="Times" charset="0"/>
                <a:ea typeface="ＭＳ Ｐゴシック" charset="0"/>
                <a:cs typeface="ＭＳ Ｐゴシック" charset="0"/>
              </a:defRPr>
            </a:lvl3pPr>
            <a:lvl4pPr marL="1600200" indent="-228600">
              <a:defRPr sz="2400" b="1">
                <a:solidFill>
                  <a:schemeClr val="tx1"/>
                </a:solidFill>
                <a:latin typeface="Times" charset="0"/>
                <a:ea typeface="ＭＳ Ｐゴシック" charset="0"/>
                <a:cs typeface="ＭＳ Ｐゴシック" charset="0"/>
              </a:defRPr>
            </a:lvl4pPr>
            <a:lvl5pPr marL="2057400" indent="-228600">
              <a:defRPr sz="2400" b="1">
                <a:solidFill>
                  <a:schemeClr val="tx1"/>
                </a:solidFill>
                <a:latin typeface="Times" charset="0"/>
                <a:ea typeface="ＭＳ Ｐゴシック" charset="0"/>
                <a:cs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9pPr>
          </a:lstStyle>
          <a:p>
            <a:pPr algn="ctr" eaLnBrk="0" hangingPunct="0">
              <a:lnSpc>
                <a:spcPct val="95000"/>
              </a:lnSpc>
            </a:pPr>
            <a:r>
              <a:rPr lang="en-US" sz="1100" b="0" dirty="0">
                <a:solidFill>
                  <a:srgbClr val="000000"/>
                </a:solidFill>
                <a:latin typeface="Arial" charset="0"/>
              </a:rPr>
              <a:t>Glycine</a:t>
            </a:r>
          </a:p>
          <a:p>
            <a:pPr algn="ctr" eaLnBrk="0" hangingPunct="0">
              <a:lnSpc>
                <a:spcPct val="95000"/>
              </a:lnSpc>
            </a:pPr>
            <a:r>
              <a:rPr lang="en-US" sz="1100" b="0" dirty="0">
                <a:solidFill>
                  <a:srgbClr val="000000"/>
                </a:solidFill>
                <a:latin typeface="Arial" charset="0"/>
              </a:rPr>
              <a:t>(</a:t>
            </a:r>
            <a:r>
              <a:rPr lang="en-US" sz="1100" b="0" dirty="0" err="1">
                <a:solidFill>
                  <a:srgbClr val="000000"/>
                </a:solidFill>
                <a:latin typeface="Arial" charset="0"/>
              </a:rPr>
              <a:t>Gly</a:t>
            </a:r>
            <a:r>
              <a:rPr lang="en-US" sz="1100" b="0" dirty="0">
                <a:solidFill>
                  <a:srgbClr val="000000"/>
                </a:solidFill>
                <a:latin typeface="Arial" charset="0"/>
              </a:rPr>
              <a:t> or G)</a:t>
            </a:r>
          </a:p>
        </p:txBody>
      </p:sp>
      <p:sp>
        <p:nvSpPr>
          <p:cNvPr id="16" name="Text Box 31"/>
          <p:cNvSpPr txBox="1">
            <a:spLocks noChangeArrowheads="1"/>
          </p:cNvSpPr>
          <p:nvPr/>
        </p:nvSpPr>
        <p:spPr bwMode="auto">
          <a:xfrm>
            <a:off x="3246879" y="1384811"/>
            <a:ext cx="761821" cy="405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cs typeface="ＭＳ Ｐゴシック" charset="0"/>
              </a:defRPr>
            </a:lvl2pPr>
            <a:lvl3pPr marL="1143000" indent="-228600">
              <a:defRPr sz="2400" b="1">
                <a:solidFill>
                  <a:schemeClr val="tx1"/>
                </a:solidFill>
                <a:latin typeface="Times" charset="0"/>
                <a:ea typeface="ＭＳ Ｐゴシック" charset="0"/>
                <a:cs typeface="ＭＳ Ｐゴシック" charset="0"/>
              </a:defRPr>
            </a:lvl3pPr>
            <a:lvl4pPr marL="1600200" indent="-228600">
              <a:defRPr sz="2400" b="1">
                <a:solidFill>
                  <a:schemeClr val="tx1"/>
                </a:solidFill>
                <a:latin typeface="Times" charset="0"/>
                <a:ea typeface="ＭＳ Ｐゴシック" charset="0"/>
                <a:cs typeface="ＭＳ Ｐゴシック" charset="0"/>
              </a:defRPr>
            </a:lvl4pPr>
            <a:lvl5pPr marL="2057400" indent="-228600">
              <a:defRPr sz="2400" b="1">
                <a:solidFill>
                  <a:schemeClr val="tx1"/>
                </a:solidFill>
                <a:latin typeface="Times" charset="0"/>
                <a:ea typeface="ＭＳ Ｐゴシック" charset="0"/>
                <a:cs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9pPr>
          </a:lstStyle>
          <a:p>
            <a:pPr algn="ctr" eaLnBrk="0" hangingPunct="0">
              <a:lnSpc>
                <a:spcPct val="95000"/>
              </a:lnSpc>
            </a:pPr>
            <a:r>
              <a:rPr lang="en-US" sz="1100" b="0" dirty="0">
                <a:solidFill>
                  <a:srgbClr val="000000"/>
                </a:solidFill>
                <a:latin typeface="Arial" charset="0"/>
              </a:rPr>
              <a:t>Alanine</a:t>
            </a:r>
          </a:p>
          <a:p>
            <a:pPr algn="ctr" eaLnBrk="0" hangingPunct="0">
              <a:lnSpc>
                <a:spcPct val="95000"/>
              </a:lnSpc>
            </a:pPr>
            <a:r>
              <a:rPr lang="en-US" sz="1100" b="0" dirty="0">
                <a:solidFill>
                  <a:srgbClr val="000000"/>
                </a:solidFill>
                <a:latin typeface="Arial" charset="0"/>
              </a:rPr>
              <a:t>(</a:t>
            </a:r>
            <a:r>
              <a:rPr lang="en-US" sz="1100" b="0" dirty="0" err="1">
                <a:solidFill>
                  <a:srgbClr val="000000"/>
                </a:solidFill>
                <a:latin typeface="Arial" charset="0"/>
              </a:rPr>
              <a:t>Ala</a:t>
            </a:r>
            <a:r>
              <a:rPr lang="en-US" sz="1100" b="0" dirty="0">
                <a:solidFill>
                  <a:srgbClr val="000000"/>
                </a:solidFill>
                <a:latin typeface="Arial" charset="0"/>
              </a:rPr>
              <a:t> or A)</a:t>
            </a:r>
          </a:p>
        </p:txBody>
      </p:sp>
      <p:sp>
        <p:nvSpPr>
          <p:cNvPr id="17" name="Text Box 31"/>
          <p:cNvSpPr txBox="1">
            <a:spLocks noChangeArrowheads="1"/>
          </p:cNvSpPr>
          <p:nvPr/>
        </p:nvSpPr>
        <p:spPr bwMode="auto">
          <a:xfrm>
            <a:off x="4218429" y="1384811"/>
            <a:ext cx="761821" cy="405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cs typeface="ＭＳ Ｐゴシック" charset="0"/>
              </a:defRPr>
            </a:lvl2pPr>
            <a:lvl3pPr marL="1143000" indent="-228600">
              <a:defRPr sz="2400" b="1">
                <a:solidFill>
                  <a:schemeClr val="tx1"/>
                </a:solidFill>
                <a:latin typeface="Times" charset="0"/>
                <a:ea typeface="ＭＳ Ｐゴシック" charset="0"/>
                <a:cs typeface="ＭＳ Ｐゴシック" charset="0"/>
              </a:defRPr>
            </a:lvl3pPr>
            <a:lvl4pPr marL="1600200" indent="-228600">
              <a:defRPr sz="2400" b="1">
                <a:solidFill>
                  <a:schemeClr val="tx1"/>
                </a:solidFill>
                <a:latin typeface="Times" charset="0"/>
                <a:ea typeface="ＭＳ Ｐゴシック" charset="0"/>
                <a:cs typeface="ＭＳ Ｐゴシック" charset="0"/>
              </a:defRPr>
            </a:lvl4pPr>
            <a:lvl5pPr marL="2057400" indent="-228600">
              <a:defRPr sz="2400" b="1">
                <a:solidFill>
                  <a:schemeClr val="tx1"/>
                </a:solidFill>
                <a:latin typeface="Times" charset="0"/>
                <a:ea typeface="ＭＳ Ｐゴシック" charset="0"/>
                <a:cs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9pPr>
          </a:lstStyle>
          <a:p>
            <a:pPr algn="ctr" eaLnBrk="0" hangingPunct="0">
              <a:lnSpc>
                <a:spcPct val="95000"/>
              </a:lnSpc>
            </a:pPr>
            <a:r>
              <a:rPr lang="en-US" sz="1100" b="0" dirty="0" err="1">
                <a:solidFill>
                  <a:srgbClr val="000000"/>
                </a:solidFill>
                <a:latin typeface="Arial" charset="0"/>
              </a:rPr>
              <a:t>Valine</a:t>
            </a:r>
            <a:endParaRPr lang="en-US" sz="1100" b="0" dirty="0">
              <a:solidFill>
                <a:srgbClr val="000000"/>
              </a:solidFill>
              <a:latin typeface="Arial" charset="0"/>
            </a:endParaRPr>
          </a:p>
          <a:p>
            <a:pPr algn="ctr" eaLnBrk="0" hangingPunct="0">
              <a:lnSpc>
                <a:spcPct val="95000"/>
              </a:lnSpc>
            </a:pPr>
            <a:r>
              <a:rPr lang="en-US" sz="1100" b="0" dirty="0">
                <a:solidFill>
                  <a:srgbClr val="000000"/>
                </a:solidFill>
                <a:latin typeface="Arial" charset="0"/>
              </a:rPr>
              <a:t>(Val or V)</a:t>
            </a:r>
          </a:p>
        </p:txBody>
      </p:sp>
      <p:sp>
        <p:nvSpPr>
          <p:cNvPr id="18" name="Text Box 31"/>
          <p:cNvSpPr txBox="1">
            <a:spLocks noChangeArrowheads="1"/>
          </p:cNvSpPr>
          <p:nvPr/>
        </p:nvSpPr>
        <p:spPr bwMode="auto">
          <a:xfrm>
            <a:off x="5212204" y="1384811"/>
            <a:ext cx="761821" cy="405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cs typeface="ＭＳ Ｐゴシック" charset="0"/>
              </a:defRPr>
            </a:lvl2pPr>
            <a:lvl3pPr marL="1143000" indent="-228600">
              <a:defRPr sz="2400" b="1">
                <a:solidFill>
                  <a:schemeClr val="tx1"/>
                </a:solidFill>
                <a:latin typeface="Times" charset="0"/>
                <a:ea typeface="ＭＳ Ｐゴシック" charset="0"/>
                <a:cs typeface="ＭＳ Ｐゴシック" charset="0"/>
              </a:defRPr>
            </a:lvl3pPr>
            <a:lvl4pPr marL="1600200" indent="-228600">
              <a:defRPr sz="2400" b="1">
                <a:solidFill>
                  <a:schemeClr val="tx1"/>
                </a:solidFill>
                <a:latin typeface="Times" charset="0"/>
                <a:ea typeface="ＭＳ Ｐゴシック" charset="0"/>
                <a:cs typeface="ＭＳ Ｐゴシック" charset="0"/>
              </a:defRPr>
            </a:lvl4pPr>
            <a:lvl5pPr marL="2057400" indent="-228600">
              <a:defRPr sz="2400" b="1">
                <a:solidFill>
                  <a:schemeClr val="tx1"/>
                </a:solidFill>
                <a:latin typeface="Times" charset="0"/>
                <a:ea typeface="ＭＳ Ｐゴシック" charset="0"/>
                <a:cs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9pPr>
          </a:lstStyle>
          <a:p>
            <a:pPr algn="ctr" eaLnBrk="0" hangingPunct="0">
              <a:lnSpc>
                <a:spcPct val="95000"/>
              </a:lnSpc>
            </a:pPr>
            <a:r>
              <a:rPr lang="en-US" sz="1100" b="0" dirty="0" err="1">
                <a:solidFill>
                  <a:srgbClr val="000000"/>
                </a:solidFill>
                <a:latin typeface="Arial" charset="0"/>
              </a:rPr>
              <a:t>Leucine</a:t>
            </a:r>
            <a:endParaRPr lang="en-US" sz="1100" b="0" dirty="0">
              <a:solidFill>
                <a:srgbClr val="000000"/>
              </a:solidFill>
              <a:latin typeface="Arial" charset="0"/>
            </a:endParaRPr>
          </a:p>
          <a:p>
            <a:pPr algn="ctr" eaLnBrk="0" hangingPunct="0">
              <a:lnSpc>
                <a:spcPct val="95000"/>
              </a:lnSpc>
            </a:pPr>
            <a:r>
              <a:rPr lang="en-US" sz="1100" b="0" dirty="0">
                <a:solidFill>
                  <a:srgbClr val="000000"/>
                </a:solidFill>
                <a:latin typeface="Arial" charset="0"/>
              </a:rPr>
              <a:t>(</a:t>
            </a:r>
            <a:r>
              <a:rPr lang="en-US" sz="1100" b="0" dirty="0" err="1">
                <a:solidFill>
                  <a:srgbClr val="000000"/>
                </a:solidFill>
                <a:latin typeface="Arial" charset="0"/>
              </a:rPr>
              <a:t>Leu</a:t>
            </a:r>
            <a:r>
              <a:rPr lang="en-US" sz="1100" b="0" dirty="0">
                <a:solidFill>
                  <a:srgbClr val="000000"/>
                </a:solidFill>
                <a:latin typeface="Arial" charset="0"/>
              </a:rPr>
              <a:t> or  L)</a:t>
            </a:r>
          </a:p>
        </p:txBody>
      </p:sp>
      <p:sp>
        <p:nvSpPr>
          <p:cNvPr id="19" name="Text Box 31"/>
          <p:cNvSpPr txBox="1">
            <a:spLocks noChangeArrowheads="1"/>
          </p:cNvSpPr>
          <p:nvPr/>
        </p:nvSpPr>
        <p:spPr bwMode="auto">
          <a:xfrm>
            <a:off x="6228204" y="1384811"/>
            <a:ext cx="761821" cy="405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cs typeface="ＭＳ Ｐゴシック" charset="0"/>
              </a:defRPr>
            </a:lvl2pPr>
            <a:lvl3pPr marL="1143000" indent="-228600">
              <a:defRPr sz="2400" b="1">
                <a:solidFill>
                  <a:schemeClr val="tx1"/>
                </a:solidFill>
                <a:latin typeface="Times" charset="0"/>
                <a:ea typeface="ＭＳ Ｐゴシック" charset="0"/>
                <a:cs typeface="ＭＳ Ｐゴシック" charset="0"/>
              </a:defRPr>
            </a:lvl3pPr>
            <a:lvl4pPr marL="1600200" indent="-228600">
              <a:defRPr sz="2400" b="1">
                <a:solidFill>
                  <a:schemeClr val="tx1"/>
                </a:solidFill>
                <a:latin typeface="Times" charset="0"/>
                <a:ea typeface="ＭＳ Ｐゴシック" charset="0"/>
                <a:cs typeface="ＭＳ Ｐゴシック" charset="0"/>
              </a:defRPr>
            </a:lvl4pPr>
            <a:lvl5pPr marL="2057400" indent="-228600">
              <a:defRPr sz="2400" b="1">
                <a:solidFill>
                  <a:schemeClr val="tx1"/>
                </a:solidFill>
                <a:latin typeface="Times" charset="0"/>
                <a:ea typeface="ＭＳ Ｐゴシック" charset="0"/>
                <a:cs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9pPr>
          </a:lstStyle>
          <a:p>
            <a:pPr algn="ctr" eaLnBrk="0" hangingPunct="0">
              <a:lnSpc>
                <a:spcPct val="95000"/>
              </a:lnSpc>
            </a:pPr>
            <a:r>
              <a:rPr lang="en-US" sz="1100" b="0" dirty="0">
                <a:solidFill>
                  <a:srgbClr val="000000"/>
                </a:solidFill>
                <a:latin typeface="Arial" charset="0"/>
              </a:rPr>
              <a:t>Isoleucine</a:t>
            </a:r>
          </a:p>
          <a:p>
            <a:pPr algn="ctr" eaLnBrk="0" hangingPunct="0">
              <a:lnSpc>
                <a:spcPct val="95000"/>
              </a:lnSpc>
            </a:pPr>
            <a:r>
              <a:rPr lang="en-US" sz="1100" b="0" dirty="0">
                <a:solidFill>
                  <a:srgbClr val="000000"/>
                </a:solidFill>
                <a:latin typeface="Arial" charset="0"/>
              </a:rPr>
              <a:t>(Ile or I)</a:t>
            </a:r>
          </a:p>
        </p:txBody>
      </p:sp>
      <p:sp>
        <p:nvSpPr>
          <p:cNvPr id="20" name="Text Box 31"/>
          <p:cNvSpPr txBox="1">
            <a:spLocks noChangeArrowheads="1"/>
          </p:cNvSpPr>
          <p:nvPr/>
        </p:nvSpPr>
        <p:spPr bwMode="auto">
          <a:xfrm>
            <a:off x="6037704" y="2784396"/>
            <a:ext cx="761821" cy="405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cs typeface="ＭＳ Ｐゴシック" charset="0"/>
              </a:defRPr>
            </a:lvl2pPr>
            <a:lvl3pPr marL="1143000" indent="-228600">
              <a:defRPr sz="2400" b="1">
                <a:solidFill>
                  <a:schemeClr val="tx1"/>
                </a:solidFill>
                <a:latin typeface="Times" charset="0"/>
                <a:ea typeface="ＭＳ Ｐゴシック" charset="0"/>
                <a:cs typeface="ＭＳ Ｐゴシック" charset="0"/>
              </a:defRPr>
            </a:lvl3pPr>
            <a:lvl4pPr marL="1600200" indent="-228600">
              <a:defRPr sz="2400" b="1">
                <a:solidFill>
                  <a:schemeClr val="tx1"/>
                </a:solidFill>
                <a:latin typeface="Times" charset="0"/>
                <a:ea typeface="ＭＳ Ｐゴシック" charset="0"/>
                <a:cs typeface="ＭＳ Ｐゴシック" charset="0"/>
              </a:defRPr>
            </a:lvl4pPr>
            <a:lvl5pPr marL="2057400" indent="-228600">
              <a:defRPr sz="2400" b="1">
                <a:solidFill>
                  <a:schemeClr val="tx1"/>
                </a:solidFill>
                <a:latin typeface="Times" charset="0"/>
                <a:ea typeface="ＭＳ Ｐゴシック" charset="0"/>
                <a:cs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9pPr>
          </a:lstStyle>
          <a:p>
            <a:pPr algn="ctr" eaLnBrk="0" hangingPunct="0">
              <a:lnSpc>
                <a:spcPct val="95000"/>
              </a:lnSpc>
            </a:pPr>
            <a:r>
              <a:rPr lang="en-US" sz="1100" b="0" dirty="0" err="1">
                <a:solidFill>
                  <a:srgbClr val="000000"/>
                </a:solidFill>
                <a:latin typeface="Arial" charset="0"/>
              </a:rPr>
              <a:t>Proline</a:t>
            </a:r>
            <a:endParaRPr lang="en-US" sz="1100" b="0" dirty="0">
              <a:solidFill>
                <a:srgbClr val="000000"/>
              </a:solidFill>
              <a:latin typeface="Arial" charset="0"/>
            </a:endParaRPr>
          </a:p>
          <a:p>
            <a:pPr algn="ctr" eaLnBrk="0" hangingPunct="0">
              <a:lnSpc>
                <a:spcPct val="95000"/>
              </a:lnSpc>
            </a:pPr>
            <a:r>
              <a:rPr lang="en-US" sz="1100" b="0" dirty="0">
                <a:solidFill>
                  <a:srgbClr val="000000"/>
                </a:solidFill>
                <a:latin typeface="Arial" charset="0"/>
              </a:rPr>
              <a:t>(Pro or P)</a:t>
            </a:r>
          </a:p>
        </p:txBody>
      </p:sp>
      <p:sp>
        <p:nvSpPr>
          <p:cNvPr id="21" name="Text Box 31"/>
          <p:cNvSpPr txBox="1">
            <a:spLocks noChangeArrowheads="1"/>
          </p:cNvSpPr>
          <p:nvPr/>
        </p:nvSpPr>
        <p:spPr bwMode="auto">
          <a:xfrm>
            <a:off x="4758179" y="2784396"/>
            <a:ext cx="844371" cy="405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cs typeface="ＭＳ Ｐゴシック" charset="0"/>
              </a:defRPr>
            </a:lvl2pPr>
            <a:lvl3pPr marL="1143000" indent="-228600">
              <a:defRPr sz="2400" b="1">
                <a:solidFill>
                  <a:schemeClr val="tx1"/>
                </a:solidFill>
                <a:latin typeface="Times" charset="0"/>
                <a:ea typeface="ＭＳ Ｐゴシック" charset="0"/>
                <a:cs typeface="ＭＳ Ｐゴシック" charset="0"/>
              </a:defRPr>
            </a:lvl3pPr>
            <a:lvl4pPr marL="1600200" indent="-228600">
              <a:defRPr sz="2400" b="1">
                <a:solidFill>
                  <a:schemeClr val="tx1"/>
                </a:solidFill>
                <a:latin typeface="Times" charset="0"/>
                <a:ea typeface="ＭＳ Ｐゴシック" charset="0"/>
                <a:cs typeface="ＭＳ Ｐゴシック" charset="0"/>
              </a:defRPr>
            </a:lvl4pPr>
            <a:lvl5pPr marL="2057400" indent="-228600">
              <a:defRPr sz="2400" b="1">
                <a:solidFill>
                  <a:schemeClr val="tx1"/>
                </a:solidFill>
                <a:latin typeface="Times" charset="0"/>
                <a:ea typeface="ＭＳ Ｐゴシック" charset="0"/>
                <a:cs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9pPr>
          </a:lstStyle>
          <a:p>
            <a:pPr algn="ctr" eaLnBrk="0" hangingPunct="0">
              <a:lnSpc>
                <a:spcPct val="95000"/>
              </a:lnSpc>
            </a:pPr>
            <a:r>
              <a:rPr lang="en-US" sz="1100" b="0" dirty="0">
                <a:solidFill>
                  <a:srgbClr val="000000"/>
                </a:solidFill>
                <a:latin typeface="Arial" charset="0"/>
              </a:rPr>
              <a:t>Tryptophan</a:t>
            </a:r>
          </a:p>
          <a:p>
            <a:pPr algn="ctr" eaLnBrk="0" hangingPunct="0">
              <a:lnSpc>
                <a:spcPct val="95000"/>
              </a:lnSpc>
            </a:pPr>
            <a:r>
              <a:rPr lang="en-US" sz="1100" b="0" dirty="0">
                <a:solidFill>
                  <a:srgbClr val="000000"/>
                </a:solidFill>
                <a:latin typeface="Arial" charset="0"/>
              </a:rPr>
              <a:t>(</a:t>
            </a:r>
            <a:r>
              <a:rPr lang="en-US" sz="1100" b="0" dirty="0" err="1">
                <a:solidFill>
                  <a:srgbClr val="000000"/>
                </a:solidFill>
                <a:latin typeface="Arial" charset="0"/>
              </a:rPr>
              <a:t>Trp</a:t>
            </a:r>
            <a:r>
              <a:rPr lang="en-US" sz="1100" b="0" dirty="0">
                <a:solidFill>
                  <a:srgbClr val="000000"/>
                </a:solidFill>
                <a:latin typeface="Arial" charset="0"/>
              </a:rPr>
              <a:t> or W)</a:t>
            </a:r>
          </a:p>
        </p:txBody>
      </p:sp>
      <p:sp>
        <p:nvSpPr>
          <p:cNvPr id="22" name="Text Box 31"/>
          <p:cNvSpPr txBox="1">
            <a:spLocks noChangeArrowheads="1"/>
          </p:cNvSpPr>
          <p:nvPr/>
        </p:nvSpPr>
        <p:spPr bwMode="auto">
          <a:xfrm>
            <a:off x="3446904" y="2784396"/>
            <a:ext cx="965021" cy="405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cs typeface="ＭＳ Ｐゴシック" charset="0"/>
              </a:defRPr>
            </a:lvl2pPr>
            <a:lvl3pPr marL="1143000" indent="-228600">
              <a:defRPr sz="2400" b="1">
                <a:solidFill>
                  <a:schemeClr val="tx1"/>
                </a:solidFill>
                <a:latin typeface="Times" charset="0"/>
                <a:ea typeface="ＭＳ Ｐゴシック" charset="0"/>
                <a:cs typeface="ＭＳ Ｐゴシック" charset="0"/>
              </a:defRPr>
            </a:lvl3pPr>
            <a:lvl4pPr marL="1600200" indent="-228600">
              <a:defRPr sz="2400" b="1">
                <a:solidFill>
                  <a:schemeClr val="tx1"/>
                </a:solidFill>
                <a:latin typeface="Times" charset="0"/>
                <a:ea typeface="ＭＳ Ｐゴシック" charset="0"/>
                <a:cs typeface="ＭＳ Ｐゴシック" charset="0"/>
              </a:defRPr>
            </a:lvl4pPr>
            <a:lvl5pPr marL="2057400" indent="-228600">
              <a:defRPr sz="2400" b="1">
                <a:solidFill>
                  <a:schemeClr val="tx1"/>
                </a:solidFill>
                <a:latin typeface="Times" charset="0"/>
                <a:ea typeface="ＭＳ Ｐゴシック" charset="0"/>
                <a:cs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9pPr>
          </a:lstStyle>
          <a:p>
            <a:pPr algn="ctr" eaLnBrk="0" hangingPunct="0">
              <a:lnSpc>
                <a:spcPct val="95000"/>
              </a:lnSpc>
            </a:pPr>
            <a:r>
              <a:rPr lang="en-US" sz="1100" b="0" dirty="0">
                <a:solidFill>
                  <a:srgbClr val="000000"/>
                </a:solidFill>
                <a:latin typeface="Arial" charset="0"/>
              </a:rPr>
              <a:t>Phenylalanine</a:t>
            </a:r>
          </a:p>
          <a:p>
            <a:pPr algn="ctr" eaLnBrk="0" hangingPunct="0">
              <a:lnSpc>
                <a:spcPct val="95000"/>
              </a:lnSpc>
            </a:pPr>
            <a:r>
              <a:rPr lang="en-US" sz="1100" b="0" dirty="0">
                <a:solidFill>
                  <a:srgbClr val="000000"/>
                </a:solidFill>
                <a:latin typeface="Arial" charset="0"/>
              </a:rPr>
              <a:t>(</a:t>
            </a:r>
            <a:r>
              <a:rPr lang="en-US" sz="1100" b="0" dirty="0" err="1">
                <a:solidFill>
                  <a:srgbClr val="000000"/>
                </a:solidFill>
                <a:latin typeface="Arial" charset="0"/>
              </a:rPr>
              <a:t>Phe</a:t>
            </a:r>
            <a:r>
              <a:rPr lang="en-US" sz="1100" b="0" dirty="0">
                <a:solidFill>
                  <a:srgbClr val="000000"/>
                </a:solidFill>
                <a:latin typeface="Arial" charset="0"/>
              </a:rPr>
              <a:t> or F)</a:t>
            </a:r>
          </a:p>
        </p:txBody>
      </p:sp>
      <p:sp>
        <p:nvSpPr>
          <p:cNvPr id="23" name="Text Box 31"/>
          <p:cNvSpPr txBox="1">
            <a:spLocks noChangeArrowheads="1"/>
          </p:cNvSpPr>
          <p:nvPr/>
        </p:nvSpPr>
        <p:spPr bwMode="auto">
          <a:xfrm>
            <a:off x="2218179" y="2784396"/>
            <a:ext cx="965021" cy="405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cs typeface="ＭＳ Ｐゴシック" charset="0"/>
              </a:defRPr>
            </a:lvl2pPr>
            <a:lvl3pPr marL="1143000" indent="-228600">
              <a:defRPr sz="2400" b="1">
                <a:solidFill>
                  <a:schemeClr val="tx1"/>
                </a:solidFill>
                <a:latin typeface="Times" charset="0"/>
                <a:ea typeface="ＭＳ Ｐゴシック" charset="0"/>
                <a:cs typeface="ＭＳ Ｐゴシック" charset="0"/>
              </a:defRPr>
            </a:lvl3pPr>
            <a:lvl4pPr marL="1600200" indent="-228600">
              <a:defRPr sz="2400" b="1">
                <a:solidFill>
                  <a:schemeClr val="tx1"/>
                </a:solidFill>
                <a:latin typeface="Times" charset="0"/>
                <a:ea typeface="ＭＳ Ｐゴシック" charset="0"/>
                <a:cs typeface="ＭＳ Ｐゴシック" charset="0"/>
              </a:defRPr>
            </a:lvl4pPr>
            <a:lvl5pPr marL="2057400" indent="-228600">
              <a:defRPr sz="2400" b="1">
                <a:solidFill>
                  <a:schemeClr val="tx1"/>
                </a:solidFill>
                <a:latin typeface="Times" charset="0"/>
                <a:ea typeface="ＭＳ Ｐゴシック" charset="0"/>
                <a:cs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9pPr>
          </a:lstStyle>
          <a:p>
            <a:pPr algn="ctr" eaLnBrk="0" hangingPunct="0">
              <a:lnSpc>
                <a:spcPct val="95000"/>
              </a:lnSpc>
            </a:pPr>
            <a:r>
              <a:rPr lang="en-US" sz="1100" b="0" dirty="0">
                <a:solidFill>
                  <a:srgbClr val="000000"/>
                </a:solidFill>
                <a:latin typeface="Arial" charset="0"/>
              </a:rPr>
              <a:t>Methionine</a:t>
            </a:r>
          </a:p>
          <a:p>
            <a:pPr algn="ctr" eaLnBrk="0" hangingPunct="0">
              <a:lnSpc>
                <a:spcPct val="95000"/>
              </a:lnSpc>
            </a:pPr>
            <a:r>
              <a:rPr lang="en-US" sz="1100" b="0" dirty="0">
                <a:solidFill>
                  <a:srgbClr val="000000"/>
                </a:solidFill>
                <a:latin typeface="Arial" charset="0"/>
              </a:rPr>
              <a:t>(Met or M)</a:t>
            </a:r>
          </a:p>
        </p:txBody>
      </p:sp>
      <p:sp>
        <p:nvSpPr>
          <p:cNvPr id="24" name="Text Box 31"/>
          <p:cNvSpPr txBox="1">
            <a:spLocks noChangeArrowheads="1"/>
          </p:cNvSpPr>
          <p:nvPr/>
        </p:nvSpPr>
        <p:spPr bwMode="auto">
          <a:xfrm>
            <a:off x="1827066" y="3285014"/>
            <a:ext cx="2584859" cy="2188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cs typeface="ＭＳ Ｐゴシック" charset="0"/>
              </a:defRPr>
            </a:lvl2pPr>
            <a:lvl3pPr marL="1143000" indent="-228600">
              <a:defRPr sz="2400" b="1">
                <a:solidFill>
                  <a:schemeClr val="tx1"/>
                </a:solidFill>
                <a:latin typeface="Times" charset="0"/>
                <a:ea typeface="ＭＳ Ｐゴシック" charset="0"/>
                <a:cs typeface="ＭＳ Ｐゴシック" charset="0"/>
              </a:defRPr>
            </a:lvl3pPr>
            <a:lvl4pPr marL="1600200" indent="-228600">
              <a:defRPr sz="2400" b="1">
                <a:solidFill>
                  <a:schemeClr val="tx1"/>
                </a:solidFill>
                <a:latin typeface="Times" charset="0"/>
                <a:ea typeface="ＭＳ Ｐゴシック" charset="0"/>
                <a:cs typeface="ＭＳ Ｐゴシック" charset="0"/>
              </a:defRPr>
            </a:lvl4pPr>
            <a:lvl5pPr marL="2057400" indent="-228600">
              <a:defRPr sz="2400" b="1">
                <a:solidFill>
                  <a:schemeClr val="tx1"/>
                </a:solidFill>
                <a:latin typeface="Times" charset="0"/>
                <a:ea typeface="ＭＳ Ｐゴシック" charset="0"/>
                <a:cs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9pPr>
          </a:lstStyle>
          <a:p>
            <a:pPr eaLnBrk="0" hangingPunct="0"/>
            <a:r>
              <a:rPr lang="en-US" sz="1400" dirty="0">
                <a:solidFill>
                  <a:srgbClr val="002060"/>
                </a:solidFill>
                <a:latin typeface="Arial" charset="0"/>
              </a:rPr>
              <a:t>Polar side chains; hydrophilic</a:t>
            </a:r>
          </a:p>
        </p:txBody>
      </p:sp>
      <p:sp>
        <p:nvSpPr>
          <p:cNvPr id="25" name="Text Box 31"/>
          <p:cNvSpPr txBox="1">
            <a:spLocks noChangeArrowheads="1"/>
          </p:cNvSpPr>
          <p:nvPr/>
        </p:nvSpPr>
        <p:spPr bwMode="auto">
          <a:xfrm>
            <a:off x="1827066" y="4780817"/>
            <a:ext cx="3274464" cy="2188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cs typeface="ＭＳ Ｐゴシック" charset="0"/>
              </a:defRPr>
            </a:lvl2pPr>
            <a:lvl3pPr marL="1143000" indent="-228600">
              <a:defRPr sz="2400" b="1">
                <a:solidFill>
                  <a:schemeClr val="tx1"/>
                </a:solidFill>
                <a:latin typeface="Times" charset="0"/>
                <a:ea typeface="ＭＳ Ｐゴシック" charset="0"/>
                <a:cs typeface="ＭＳ Ｐゴシック" charset="0"/>
              </a:defRPr>
            </a:lvl3pPr>
            <a:lvl4pPr marL="1600200" indent="-228600">
              <a:defRPr sz="2400" b="1">
                <a:solidFill>
                  <a:schemeClr val="tx1"/>
                </a:solidFill>
                <a:latin typeface="Times" charset="0"/>
                <a:ea typeface="ＭＳ Ｐゴシック" charset="0"/>
                <a:cs typeface="ＭＳ Ｐゴシック" charset="0"/>
              </a:defRPr>
            </a:lvl4pPr>
            <a:lvl5pPr marL="2057400" indent="-228600">
              <a:defRPr sz="2400" b="1">
                <a:solidFill>
                  <a:schemeClr val="tx1"/>
                </a:solidFill>
                <a:latin typeface="Times" charset="0"/>
                <a:ea typeface="ＭＳ Ｐゴシック" charset="0"/>
                <a:cs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9pPr>
          </a:lstStyle>
          <a:p>
            <a:pPr eaLnBrk="0" hangingPunct="0"/>
            <a:r>
              <a:rPr lang="en-US" sz="1400" dirty="0">
                <a:solidFill>
                  <a:srgbClr val="002060"/>
                </a:solidFill>
                <a:latin typeface="Arial" charset="0"/>
              </a:rPr>
              <a:t>Electrically charged side chains; </a:t>
            </a:r>
          </a:p>
          <a:p>
            <a:pPr eaLnBrk="0" hangingPunct="0"/>
            <a:r>
              <a:rPr lang="en-US" sz="1400" dirty="0">
                <a:solidFill>
                  <a:srgbClr val="002060"/>
                </a:solidFill>
                <a:latin typeface="Arial" charset="0"/>
              </a:rPr>
              <a:t>hydrophilic</a:t>
            </a:r>
          </a:p>
        </p:txBody>
      </p:sp>
      <p:sp>
        <p:nvSpPr>
          <p:cNvPr id="27" name="Text Box 31"/>
          <p:cNvSpPr txBox="1">
            <a:spLocks noChangeArrowheads="1"/>
          </p:cNvSpPr>
          <p:nvPr/>
        </p:nvSpPr>
        <p:spPr bwMode="auto">
          <a:xfrm>
            <a:off x="2059250" y="6529088"/>
            <a:ext cx="926736" cy="405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cs typeface="ＭＳ Ｐゴシック" charset="0"/>
              </a:defRPr>
            </a:lvl2pPr>
            <a:lvl3pPr marL="1143000" indent="-228600">
              <a:defRPr sz="2400" b="1">
                <a:solidFill>
                  <a:schemeClr val="tx1"/>
                </a:solidFill>
                <a:latin typeface="Times" charset="0"/>
                <a:ea typeface="ＭＳ Ｐゴシック" charset="0"/>
                <a:cs typeface="ＭＳ Ｐゴシック" charset="0"/>
              </a:defRPr>
            </a:lvl3pPr>
            <a:lvl4pPr marL="1600200" indent="-228600">
              <a:defRPr sz="2400" b="1">
                <a:solidFill>
                  <a:schemeClr val="tx1"/>
                </a:solidFill>
                <a:latin typeface="Times" charset="0"/>
                <a:ea typeface="ＭＳ Ｐゴシック" charset="0"/>
                <a:cs typeface="ＭＳ Ｐゴシック" charset="0"/>
              </a:defRPr>
            </a:lvl4pPr>
            <a:lvl5pPr marL="2057400" indent="-228600">
              <a:defRPr sz="2400" b="1">
                <a:solidFill>
                  <a:schemeClr val="tx1"/>
                </a:solidFill>
                <a:latin typeface="Times" charset="0"/>
                <a:ea typeface="ＭＳ Ｐゴシック" charset="0"/>
                <a:cs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9pPr>
          </a:lstStyle>
          <a:p>
            <a:pPr algn="ctr" eaLnBrk="0" hangingPunct="0">
              <a:lnSpc>
                <a:spcPct val="95000"/>
              </a:lnSpc>
            </a:pPr>
            <a:r>
              <a:rPr lang="en-US" sz="1100" b="0" dirty="0">
                <a:solidFill>
                  <a:srgbClr val="000000"/>
                </a:solidFill>
                <a:latin typeface="Arial" charset="0"/>
              </a:rPr>
              <a:t>Aspartic acid</a:t>
            </a:r>
          </a:p>
          <a:p>
            <a:pPr algn="ctr" eaLnBrk="0" hangingPunct="0">
              <a:lnSpc>
                <a:spcPct val="95000"/>
              </a:lnSpc>
            </a:pPr>
            <a:r>
              <a:rPr lang="en-US" sz="1100" b="0" dirty="0">
                <a:solidFill>
                  <a:srgbClr val="000000"/>
                </a:solidFill>
                <a:latin typeface="Arial" charset="0"/>
              </a:rPr>
              <a:t>(Asp or D)</a:t>
            </a:r>
          </a:p>
        </p:txBody>
      </p:sp>
      <p:sp>
        <p:nvSpPr>
          <p:cNvPr id="28" name="Text Box 31"/>
          <p:cNvSpPr txBox="1">
            <a:spLocks noChangeArrowheads="1"/>
          </p:cNvSpPr>
          <p:nvPr/>
        </p:nvSpPr>
        <p:spPr bwMode="auto">
          <a:xfrm>
            <a:off x="3067519" y="6529088"/>
            <a:ext cx="989865" cy="405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cs typeface="ＭＳ Ｐゴシック" charset="0"/>
              </a:defRPr>
            </a:lvl2pPr>
            <a:lvl3pPr marL="1143000" indent="-228600">
              <a:defRPr sz="2400" b="1">
                <a:solidFill>
                  <a:schemeClr val="tx1"/>
                </a:solidFill>
                <a:latin typeface="Times" charset="0"/>
                <a:ea typeface="ＭＳ Ｐゴシック" charset="0"/>
                <a:cs typeface="ＭＳ Ｐゴシック" charset="0"/>
              </a:defRPr>
            </a:lvl3pPr>
            <a:lvl4pPr marL="1600200" indent="-228600">
              <a:defRPr sz="2400" b="1">
                <a:solidFill>
                  <a:schemeClr val="tx1"/>
                </a:solidFill>
                <a:latin typeface="Times" charset="0"/>
                <a:ea typeface="ＭＳ Ｐゴシック" charset="0"/>
                <a:cs typeface="ＭＳ Ｐゴシック" charset="0"/>
              </a:defRPr>
            </a:lvl4pPr>
            <a:lvl5pPr marL="2057400" indent="-228600">
              <a:defRPr sz="2400" b="1">
                <a:solidFill>
                  <a:schemeClr val="tx1"/>
                </a:solidFill>
                <a:latin typeface="Times" charset="0"/>
                <a:ea typeface="ＭＳ Ｐゴシック" charset="0"/>
                <a:cs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9pPr>
          </a:lstStyle>
          <a:p>
            <a:pPr algn="ctr" eaLnBrk="0" hangingPunct="0">
              <a:lnSpc>
                <a:spcPct val="95000"/>
              </a:lnSpc>
            </a:pPr>
            <a:r>
              <a:rPr lang="en-US" sz="1100" b="0" dirty="0">
                <a:solidFill>
                  <a:srgbClr val="000000"/>
                </a:solidFill>
                <a:latin typeface="Arial" charset="0"/>
              </a:rPr>
              <a:t>Glutamic acid</a:t>
            </a:r>
          </a:p>
          <a:p>
            <a:pPr algn="ctr" eaLnBrk="0" hangingPunct="0">
              <a:lnSpc>
                <a:spcPct val="95000"/>
              </a:lnSpc>
            </a:pPr>
            <a:r>
              <a:rPr lang="en-US" sz="1100" b="0" dirty="0">
                <a:solidFill>
                  <a:srgbClr val="000000"/>
                </a:solidFill>
                <a:latin typeface="Arial" charset="0"/>
              </a:rPr>
              <a:t>(</a:t>
            </a:r>
            <a:r>
              <a:rPr lang="en-US" sz="1100" b="0" dirty="0" err="1">
                <a:solidFill>
                  <a:srgbClr val="000000"/>
                </a:solidFill>
                <a:latin typeface="Arial" charset="0"/>
              </a:rPr>
              <a:t>Glu</a:t>
            </a:r>
            <a:r>
              <a:rPr lang="en-US" sz="1100" b="0" dirty="0">
                <a:solidFill>
                  <a:srgbClr val="000000"/>
                </a:solidFill>
                <a:latin typeface="Arial" charset="0"/>
              </a:rPr>
              <a:t> or E)</a:t>
            </a:r>
          </a:p>
        </p:txBody>
      </p:sp>
      <p:sp>
        <p:nvSpPr>
          <p:cNvPr id="29" name="Text Box 31"/>
          <p:cNvSpPr txBox="1">
            <a:spLocks noChangeArrowheads="1"/>
          </p:cNvSpPr>
          <p:nvPr/>
        </p:nvSpPr>
        <p:spPr bwMode="auto">
          <a:xfrm>
            <a:off x="4246535" y="6529088"/>
            <a:ext cx="761821" cy="405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cs typeface="ＭＳ Ｐゴシック" charset="0"/>
              </a:defRPr>
            </a:lvl2pPr>
            <a:lvl3pPr marL="1143000" indent="-228600">
              <a:defRPr sz="2400" b="1">
                <a:solidFill>
                  <a:schemeClr val="tx1"/>
                </a:solidFill>
                <a:latin typeface="Times" charset="0"/>
                <a:ea typeface="ＭＳ Ｐゴシック" charset="0"/>
                <a:cs typeface="ＭＳ Ｐゴシック" charset="0"/>
              </a:defRPr>
            </a:lvl3pPr>
            <a:lvl4pPr marL="1600200" indent="-228600">
              <a:defRPr sz="2400" b="1">
                <a:solidFill>
                  <a:schemeClr val="tx1"/>
                </a:solidFill>
                <a:latin typeface="Times" charset="0"/>
                <a:ea typeface="ＭＳ Ｐゴシック" charset="0"/>
                <a:cs typeface="ＭＳ Ｐゴシック" charset="0"/>
              </a:defRPr>
            </a:lvl4pPr>
            <a:lvl5pPr marL="2057400" indent="-228600">
              <a:defRPr sz="2400" b="1">
                <a:solidFill>
                  <a:schemeClr val="tx1"/>
                </a:solidFill>
                <a:latin typeface="Times" charset="0"/>
                <a:ea typeface="ＭＳ Ｐゴシック" charset="0"/>
                <a:cs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9pPr>
          </a:lstStyle>
          <a:p>
            <a:pPr algn="ctr" eaLnBrk="0" hangingPunct="0">
              <a:lnSpc>
                <a:spcPct val="95000"/>
              </a:lnSpc>
            </a:pPr>
            <a:r>
              <a:rPr lang="en-US" sz="1100" b="0" dirty="0">
                <a:solidFill>
                  <a:srgbClr val="000000"/>
                </a:solidFill>
                <a:latin typeface="Arial" charset="0"/>
              </a:rPr>
              <a:t>Lysine</a:t>
            </a:r>
          </a:p>
          <a:p>
            <a:pPr algn="ctr" eaLnBrk="0" hangingPunct="0">
              <a:lnSpc>
                <a:spcPct val="95000"/>
              </a:lnSpc>
            </a:pPr>
            <a:r>
              <a:rPr lang="en-US" sz="1100" b="0" dirty="0">
                <a:solidFill>
                  <a:srgbClr val="000000"/>
                </a:solidFill>
                <a:latin typeface="Arial" charset="0"/>
              </a:rPr>
              <a:t>(Lys or K)</a:t>
            </a:r>
          </a:p>
        </p:txBody>
      </p:sp>
      <p:sp>
        <p:nvSpPr>
          <p:cNvPr id="30" name="Text Box 31"/>
          <p:cNvSpPr txBox="1">
            <a:spLocks noChangeArrowheads="1"/>
          </p:cNvSpPr>
          <p:nvPr/>
        </p:nvSpPr>
        <p:spPr bwMode="auto">
          <a:xfrm>
            <a:off x="5116248" y="6529088"/>
            <a:ext cx="761821" cy="405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cs typeface="ＭＳ Ｐゴシック" charset="0"/>
              </a:defRPr>
            </a:lvl2pPr>
            <a:lvl3pPr marL="1143000" indent="-228600">
              <a:defRPr sz="2400" b="1">
                <a:solidFill>
                  <a:schemeClr val="tx1"/>
                </a:solidFill>
                <a:latin typeface="Times" charset="0"/>
                <a:ea typeface="ＭＳ Ｐゴシック" charset="0"/>
                <a:cs typeface="ＭＳ Ｐゴシック" charset="0"/>
              </a:defRPr>
            </a:lvl3pPr>
            <a:lvl4pPr marL="1600200" indent="-228600">
              <a:defRPr sz="2400" b="1">
                <a:solidFill>
                  <a:schemeClr val="tx1"/>
                </a:solidFill>
                <a:latin typeface="Times" charset="0"/>
                <a:ea typeface="ＭＳ Ｐゴシック" charset="0"/>
                <a:cs typeface="ＭＳ Ｐゴシック" charset="0"/>
              </a:defRPr>
            </a:lvl4pPr>
            <a:lvl5pPr marL="2057400" indent="-228600">
              <a:defRPr sz="2400" b="1">
                <a:solidFill>
                  <a:schemeClr val="tx1"/>
                </a:solidFill>
                <a:latin typeface="Times" charset="0"/>
                <a:ea typeface="ＭＳ Ｐゴシック" charset="0"/>
                <a:cs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9pPr>
          </a:lstStyle>
          <a:p>
            <a:pPr algn="ctr" eaLnBrk="0" hangingPunct="0">
              <a:lnSpc>
                <a:spcPct val="95000"/>
              </a:lnSpc>
            </a:pPr>
            <a:r>
              <a:rPr lang="en-US" sz="1100" b="0" dirty="0">
                <a:solidFill>
                  <a:srgbClr val="000000"/>
                </a:solidFill>
                <a:latin typeface="Arial" charset="0"/>
              </a:rPr>
              <a:t>Arginine</a:t>
            </a:r>
          </a:p>
          <a:p>
            <a:pPr algn="ctr" eaLnBrk="0" hangingPunct="0">
              <a:lnSpc>
                <a:spcPct val="95000"/>
              </a:lnSpc>
            </a:pPr>
            <a:r>
              <a:rPr lang="en-US" sz="1100" b="0" dirty="0">
                <a:solidFill>
                  <a:srgbClr val="000000"/>
                </a:solidFill>
                <a:latin typeface="Arial" charset="0"/>
              </a:rPr>
              <a:t>(</a:t>
            </a:r>
            <a:r>
              <a:rPr lang="en-US" sz="1100" b="0" dirty="0" err="1">
                <a:solidFill>
                  <a:srgbClr val="000000"/>
                </a:solidFill>
                <a:latin typeface="Arial" charset="0"/>
              </a:rPr>
              <a:t>Arg</a:t>
            </a:r>
            <a:r>
              <a:rPr lang="en-US" sz="1100" b="0" dirty="0">
                <a:solidFill>
                  <a:srgbClr val="000000"/>
                </a:solidFill>
                <a:latin typeface="Arial" charset="0"/>
              </a:rPr>
              <a:t> or R)</a:t>
            </a:r>
          </a:p>
        </p:txBody>
      </p:sp>
      <p:sp>
        <p:nvSpPr>
          <p:cNvPr id="31" name="Text Box 31"/>
          <p:cNvSpPr txBox="1">
            <a:spLocks noChangeArrowheads="1"/>
          </p:cNvSpPr>
          <p:nvPr/>
        </p:nvSpPr>
        <p:spPr bwMode="auto">
          <a:xfrm>
            <a:off x="5975076" y="6529088"/>
            <a:ext cx="822545" cy="405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cs typeface="ＭＳ Ｐゴシック" charset="0"/>
              </a:defRPr>
            </a:lvl2pPr>
            <a:lvl3pPr marL="1143000" indent="-228600">
              <a:defRPr sz="2400" b="1">
                <a:solidFill>
                  <a:schemeClr val="tx1"/>
                </a:solidFill>
                <a:latin typeface="Times" charset="0"/>
                <a:ea typeface="ＭＳ Ｐゴシック" charset="0"/>
                <a:cs typeface="ＭＳ Ｐゴシック" charset="0"/>
              </a:defRPr>
            </a:lvl3pPr>
            <a:lvl4pPr marL="1600200" indent="-228600">
              <a:defRPr sz="2400" b="1">
                <a:solidFill>
                  <a:schemeClr val="tx1"/>
                </a:solidFill>
                <a:latin typeface="Times" charset="0"/>
                <a:ea typeface="ＭＳ Ｐゴシック" charset="0"/>
                <a:cs typeface="ＭＳ Ｐゴシック" charset="0"/>
              </a:defRPr>
            </a:lvl4pPr>
            <a:lvl5pPr marL="2057400" indent="-228600">
              <a:defRPr sz="2400" b="1">
                <a:solidFill>
                  <a:schemeClr val="tx1"/>
                </a:solidFill>
                <a:latin typeface="Times" charset="0"/>
                <a:ea typeface="ＭＳ Ｐゴシック" charset="0"/>
                <a:cs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9pPr>
          </a:lstStyle>
          <a:p>
            <a:pPr algn="ctr" eaLnBrk="0" hangingPunct="0">
              <a:lnSpc>
                <a:spcPct val="95000"/>
              </a:lnSpc>
            </a:pPr>
            <a:r>
              <a:rPr lang="en-US" sz="1100" b="0" dirty="0" err="1">
                <a:solidFill>
                  <a:srgbClr val="000000"/>
                </a:solidFill>
                <a:latin typeface="Arial" charset="0"/>
              </a:rPr>
              <a:t>Histidine</a:t>
            </a:r>
            <a:endParaRPr lang="en-US" sz="1100" b="0" dirty="0">
              <a:solidFill>
                <a:srgbClr val="000000"/>
              </a:solidFill>
              <a:latin typeface="Arial" charset="0"/>
            </a:endParaRPr>
          </a:p>
          <a:p>
            <a:pPr algn="ctr" eaLnBrk="0" hangingPunct="0">
              <a:lnSpc>
                <a:spcPct val="95000"/>
              </a:lnSpc>
            </a:pPr>
            <a:r>
              <a:rPr lang="en-US" sz="1100" b="0" dirty="0">
                <a:solidFill>
                  <a:srgbClr val="000000"/>
                </a:solidFill>
                <a:latin typeface="Arial" charset="0"/>
              </a:rPr>
              <a:t>(His or H)</a:t>
            </a:r>
          </a:p>
        </p:txBody>
      </p:sp>
      <p:sp>
        <p:nvSpPr>
          <p:cNvPr id="32" name="Text Box 31"/>
          <p:cNvSpPr txBox="1">
            <a:spLocks noChangeArrowheads="1"/>
          </p:cNvSpPr>
          <p:nvPr/>
        </p:nvSpPr>
        <p:spPr bwMode="auto">
          <a:xfrm>
            <a:off x="6411724" y="4358920"/>
            <a:ext cx="761821" cy="405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cs typeface="ＭＳ Ｐゴシック" charset="0"/>
              </a:defRPr>
            </a:lvl2pPr>
            <a:lvl3pPr marL="1143000" indent="-228600">
              <a:defRPr sz="2400" b="1">
                <a:solidFill>
                  <a:schemeClr val="tx1"/>
                </a:solidFill>
                <a:latin typeface="Times" charset="0"/>
                <a:ea typeface="ＭＳ Ｐゴシック" charset="0"/>
                <a:cs typeface="ＭＳ Ｐゴシック" charset="0"/>
              </a:defRPr>
            </a:lvl3pPr>
            <a:lvl4pPr marL="1600200" indent="-228600">
              <a:defRPr sz="2400" b="1">
                <a:solidFill>
                  <a:schemeClr val="tx1"/>
                </a:solidFill>
                <a:latin typeface="Times" charset="0"/>
                <a:ea typeface="ＭＳ Ｐゴシック" charset="0"/>
                <a:cs typeface="ＭＳ Ｐゴシック" charset="0"/>
              </a:defRPr>
            </a:lvl4pPr>
            <a:lvl5pPr marL="2057400" indent="-228600">
              <a:defRPr sz="2400" b="1">
                <a:solidFill>
                  <a:schemeClr val="tx1"/>
                </a:solidFill>
                <a:latin typeface="Times" charset="0"/>
                <a:ea typeface="ＭＳ Ｐゴシック" charset="0"/>
                <a:cs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9pPr>
          </a:lstStyle>
          <a:p>
            <a:pPr algn="ctr" eaLnBrk="0" hangingPunct="0">
              <a:lnSpc>
                <a:spcPct val="95000"/>
              </a:lnSpc>
            </a:pPr>
            <a:r>
              <a:rPr lang="en-US" sz="1100" b="0" dirty="0">
                <a:solidFill>
                  <a:srgbClr val="000000"/>
                </a:solidFill>
                <a:latin typeface="Arial" charset="0"/>
              </a:rPr>
              <a:t>Glutamine</a:t>
            </a:r>
          </a:p>
          <a:p>
            <a:pPr algn="ctr" eaLnBrk="0" hangingPunct="0">
              <a:lnSpc>
                <a:spcPct val="95000"/>
              </a:lnSpc>
            </a:pPr>
            <a:r>
              <a:rPr lang="en-US" sz="1100" b="0" dirty="0">
                <a:solidFill>
                  <a:srgbClr val="000000"/>
                </a:solidFill>
                <a:latin typeface="Arial" charset="0"/>
              </a:rPr>
              <a:t>(</a:t>
            </a:r>
            <a:r>
              <a:rPr lang="en-US" sz="1100" b="0" dirty="0" err="1">
                <a:solidFill>
                  <a:srgbClr val="000000"/>
                </a:solidFill>
                <a:latin typeface="Arial" charset="0"/>
              </a:rPr>
              <a:t>Gln</a:t>
            </a:r>
            <a:r>
              <a:rPr lang="en-US" sz="1100" b="0" dirty="0">
                <a:solidFill>
                  <a:srgbClr val="000000"/>
                </a:solidFill>
                <a:latin typeface="Arial" charset="0"/>
              </a:rPr>
              <a:t> or Q)</a:t>
            </a:r>
          </a:p>
        </p:txBody>
      </p:sp>
      <p:sp>
        <p:nvSpPr>
          <p:cNvPr id="33" name="Text Box 31"/>
          <p:cNvSpPr txBox="1">
            <a:spLocks noChangeArrowheads="1"/>
          </p:cNvSpPr>
          <p:nvPr/>
        </p:nvSpPr>
        <p:spPr bwMode="auto">
          <a:xfrm>
            <a:off x="2047196" y="5238921"/>
            <a:ext cx="2027117" cy="2188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cs typeface="ＭＳ Ｐゴシック" charset="0"/>
              </a:defRPr>
            </a:lvl2pPr>
            <a:lvl3pPr marL="1143000" indent="-228600">
              <a:defRPr sz="2400" b="1">
                <a:solidFill>
                  <a:schemeClr val="tx1"/>
                </a:solidFill>
                <a:latin typeface="Times" charset="0"/>
                <a:ea typeface="ＭＳ Ｐゴシック" charset="0"/>
                <a:cs typeface="ＭＳ Ｐゴシック" charset="0"/>
              </a:defRPr>
            </a:lvl3pPr>
            <a:lvl4pPr marL="1600200" indent="-228600">
              <a:defRPr sz="2400" b="1">
                <a:solidFill>
                  <a:schemeClr val="tx1"/>
                </a:solidFill>
                <a:latin typeface="Times" charset="0"/>
                <a:ea typeface="ＭＳ Ｐゴシック" charset="0"/>
                <a:cs typeface="ＭＳ Ｐゴシック" charset="0"/>
              </a:defRPr>
            </a:lvl4pPr>
            <a:lvl5pPr marL="2057400" indent="-228600">
              <a:defRPr sz="2400" b="1">
                <a:solidFill>
                  <a:schemeClr val="tx1"/>
                </a:solidFill>
                <a:latin typeface="Times" charset="0"/>
                <a:ea typeface="ＭＳ Ｐゴシック" charset="0"/>
                <a:cs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9pPr>
          </a:lstStyle>
          <a:p>
            <a:pPr algn="ctr" eaLnBrk="0" hangingPunct="0"/>
            <a:r>
              <a:rPr lang="en-US" sz="1200" b="0" dirty="0">
                <a:solidFill>
                  <a:srgbClr val="000000"/>
                </a:solidFill>
                <a:latin typeface="Arial" charset="0"/>
              </a:rPr>
              <a:t>Acidic (negatively charged)</a:t>
            </a:r>
          </a:p>
        </p:txBody>
      </p:sp>
      <p:sp>
        <p:nvSpPr>
          <p:cNvPr id="34" name="Text Box 31"/>
          <p:cNvSpPr txBox="1">
            <a:spLocks noChangeArrowheads="1"/>
          </p:cNvSpPr>
          <p:nvPr/>
        </p:nvSpPr>
        <p:spPr bwMode="auto">
          <a:xfrm>
            <a:off x="4561792" y="4900254"/>
            <a:ext cx="2027117" cy="2188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cs typeface="ＭＳ Ｐゴシック" charset="0"/>
              </a:defRPr>
            </a:lvl2pPr>
            <a:lvl3pPr marL="1143000" indent="-228600">
              <a:defRPr sz="2400" b="1">
                <a:solidFill>
                  <a:schemeClr val="tx1"/>
                </a:solidFill>
                <a:latin typeface="Times" charset="0"/>
                <a:ea typeface="ＭＳ Ｐゴシック" charset="0"/>
                <a:cs typeface="ＭＳ Ｐゴシック" charset="0"/>
              </a:defRPr>
            </a:lvl3pPr>
            <a:lvl4pPr marL="1600200" indent="-228600">
              <a:defRPr sz="2400" b="1">
                <a:solidFill>
                  <a:schemeClr val="tx1"/>
                </a:solidFill>
                <a:latin typeface="Times" charset="0"/>
                <a:ea typeface="ＭＳ Ｐゴシック" charset="0"/>
                <a:cs typeface="ＭＳ Ｐゴシック" charset="0"/>
              </a:defRPr>
            </a:lvl4pPr>
            <a:lvl5pPr marL="2057400" indent="-228600">
              <a:defRPr sz="2400" b="1">
                <a:solidFill>
                  <a:schemeClr val="tx1"/>
                </a:solidFill>
                <a:latin typeface="Times" charset="0"/>
                <a:ea typeface="ＭＳ Ｐゴシック" charset="0"/>
                <a:cs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9pPr>
          </a:lstStyle>
          <a:p>
            <a:pPr algn="ctr" eaLnBrk="0" hangingPunct="0"/>
            <a:r>
              <a:rPr lang="en-US" sz="1200" b="0" dirty="0">
                <a:solidFill>
                  <a:srgbClr val="000000"/>
                </a:solidFill>
                <a:latin typeface="Arial" charset="0"/>
              </a:rPr>
              <a:t>Basic (positively charged)</a:t>
            </a:r>
          </a:p>
        </p:txBody>
      </p:sp>
      <p:sp>
        <p:nvSpPr>
          <p:cNvPr id="8" name="Left Brace 7"/>
          <p:cNvSpPr/>
          <p:nvPr/>
        </p:nvSpPr>
        <p:spPr bwMode="auto">
          <a:xfrm rot="5400000">
            <a:off x="5498829" y="3804174"/>
            <a:ext cx="118540" cy="2671234"/>
          </a:xfrm>
          <a:prstGeom prst="leftBrace">
            <a:avLst>
              <a:gd name="adj1" fmla="val 77778"/>
              <a:gd name="adj2" fmla="val 50000"/>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a:solidFill>
                <a:srgbClr val="000000"/>
              </a:solidFill>
              <a:latin typeface="Times" pitchFamily="84" charset="0"/>
              <a:ea typeface="ＭＳ Ｐゴシック" charset="0"/>
            </a:endParaRPr>
          </a:p>
        </p:txBody>
      </p:sp>
      <p:sp>
        <p:nvSpPr>
          <p:cNvPr id="38" name="Left Brace 37"/>
          <p:cNvSpPr/>
          <p:nvPr/>
        </p:nvSpPr>
        <p:spPr bwMode="auto">
          <a:xfrm rot="5400000">
            <a:off x="2982110" y="4619088"/>
            <a:ext cx="118540" cy="1727205"/>
          </a:xfrm>
          <a:prstGeom prst="leftBrace">
            <a:avLst>
              <a:gd name="adj1" fmla="val 77778"/>
              <a:gd name="adj2" fmla="val 50000"/>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endParaRPr lang="en-US">
              <a:solidFill>
                <a:srgbClr val="000000"/>
              </a:solidFill>
              <a:latin typeface="Times" pitchFamily="84" charset="0"/>
              <a:ea typeface="ＭＳ Ｐゴシック" charset="0"/>
            </a:endParaRPr>
          </a:p>
        </p:txBody>
      </p:sp>
      <p:sp>
        <p:nvSpPr>
          <p:cNvPr id="40" name="Text Box 31"/>
          <p:cNvSpPr txBox="1">
            <a:spLocks noChangeArrowheads="1"/>
          </p:cNvSpPr>
          <p:nvPr/>
        </p:nvSpPr>
        <p:spPr bwMode="auto">
          <a:xfrm>
            <a:off x="5522728" y="4358920"/>
            <a:ext cx="761821" cy="405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cs typeface="ＭＳ Ｐゴシック" charset="0"/>
              </a:defRPr>
            </a:lvl2pPr>
            <a:lvl3pPr marL="1143000" indent="-228600">
              <a:defRPr sz="2400" b="1">
                <a:solidFill>
                  <a:schemeClr val="tx1"/>
                </a:solidFill>
                <a:latin typeface="Times" charset="0"/>
                <a:ea typeface="ＭＳ Ｐゴシック" charset="0"/>
                <a:cs typeface="ＭＳ Ｐゴシック" charset="0"/>
              </a:defRPr>
            </a:lvl3pPr>
            <a:lvl4pPr marL="1600200" indent="-228600">
              <a:defRPr sz="2400" b="1">
                <a:solidFill>
                  <a:schemeClr val="tx1"/>
                </a:solidFill>
                <a:latin typeface="Times" charset="0"/>
                <a:ea typeface="ＭＳ Ｐゴシック" charset="0"/>
                <a:cs typeface="ＭＳ Ｐゴシック" charset="0"/>
              </a:defRPr>
            </a:lvl4pPr>
            <a:lvl5pPr marL="2057400" indent="-228600">
              <a:defRPr sz="2400" b="1">
                <a:solidFill>
                  <a:schemeClr val="tx1"/>
                </a:solidFill>
                <a:latin typeface="Times" charset="0"/>
                <a:ea typeface="ＭＳ Ｐゴシック" charset="0"/>
                <a:cs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9pPr>
          </a:lstStyle>
          <a:p>
            <a:pPr algn="ctr" eaLnBrk="0" hangingPunct="0">
              <a:lnSpc>
                <a:spcPct val="95000"/>
              </a:lnSpc>
            </a:pPr>
            <a:r>
              <a:rPr lang="en-US" sz="1100" b="0" dirty="0">
                <a:solidFill>
                  <a:srgbClr val="000000"/>
                </a:solidFill>
                <a:latin typeface="Arial" charset="0"/>
              </a:rPr>
              <a:t>Asparagine</a:t>
            </a:r>
          </a:p>
          <a:p>
            <a:pPr algn="ctr" eaLnBrk="0" hangingPunct="0">
              <a:lnSpc>
                <a:spcPct val="95000"/>
              </a:lnSpc>
            </a:pPr>
            <a:r>
              <a:rPr lang="en-US" sz="1100" b="0" dirty="0">
                <a:solidFill>
                  <a:srgbClr val="000000"/>
                </a:solidFill>
                <a:latin typeface="Arial" charset="0"/>
              </a:rPr>
              <a:t>(</a:t>
            </a:r>
            <a:r>
              <a:rPr lang="en-US" sz="1100" b="0" dirty="0" err="1">
                <a:solidFill>
                  <a:srgbClr val="000000"/>
                </a:solidFill>
                <a:latin typeface="Arial" charset="0"/>
              </a:rPr>
              <a:t>Asn</a:t>
            </a:r>
            <a:r>
              <a:rPr lang="en-US" sz="1100" b="0" dirty="0">
                <a:solidFill>
                  <a:srgbClr val="000000"/>
                </a:solidFill>
                <a:latin typeface="Arial" charset="0"/>
              </a:rPr>
              <a:t> or N)</a:t>
            </a:r>
          </a:p>
        </p:txBody>
      </p:sp>
      <p:sp>
        <p:nvSpPr>
          <p:cNvPr id="41" name="Text Box 31"/>
          <p:cNvSpPr txBox="1">
            <a:spLocks noChangeArrowheads="1"/>
          </p:cNvSpPr>
          <p:nvPr/>
        </p:nvSpPr>
        <p:spPr bwMode="auto">
          <a:xfrm>
            <a:off x="4625261" y="4358920"/>
            <a:ext cx="761821" cy="405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cs typeface="ＭＳ Ｐゴシック" charset="0"/>
              </a:defRPr>
            </a:lvl2pPr>
            <a:lvl3pPr marL="1143000" indent="-228600">
              <a:defRPr sz="2400" b="1">
                <a:solidFill>
                  <a:schemeClr val="tx1"/>
                </a:solidFill>
                <a:latin typeface="Times" charset="0"/>
                <a:ea typeface="ＭＳ Ｐゴシック" charset="0"/>
                <a:cs typeface="ＭＳ Ｐゴシック" charset="0"/>
              </a:defRPr>
            </a:lvl3pPr>
            <a:lvl4pPr marL="1600200" indent="-228600">
              <a:defRPr sz="2400" b="1">
                <a:solidFill>
                  <a:schemeClr val="tx1"/>
                </a:solidFill>
                <a:latin typeface="Times" charset="0"/>
                <a:ea typeface="ＭＳ Ｐゴシック" charset="0"/>
                <a:cs typeface="ＭＳ Ｐゴシック" charset="0"/>
              </a:defRPr>
            </a:lvl4pPr>
            <a:lvl5pPr marL="2057400" indent="-228600">
              <a:defRPr sz="2400" b="1">
                <a:solidFill>
                  <a:schemeClr val="tx1"/>
                </a:solidFill>
                <a:latin typeface="Times" charset="0"/>
                <a:ea typeface="ＭＳ Ｐゴシック" charset="0"/>
                <a:cs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9pPr>
          </a:lstStyle>
          <a:p>
            <a:pPr algn="ctr" eaLnBrk="0" hangingPunct="0">
              <a:lnSpc>
                <a:spcPct val="95000"/>
              </a:lnSpc>
            </a:pPr>
            <a:r>
              <a:rPr lang="en-US" sz="1100" b="0" dirty="0">
                <a:solidFill>
                  <a:srgbClr val="000000"/>
                </a:solidFill>
                <a:latin typeface="Arial" charset="0"/>
              </a:rPr>
              <a:t>Tyrosine</a:t>
            </a:r>
          </a:p>
          <a:p>
            <a:pPr algn="ctr" eaLnBrk="0" hangingPunct="0">
              <a:lnSpc>
                <a:spcPct val="95000"/>
              </a:lnSpc>
            </a:pPr>
            <a:r>
              <a:rPr lang="en-US" sz="1100" b="0" dirty="0">
                <a:solidFill>
                  <a:srgbClr val="000000"/>
                </a:solidFill>
                <a:latin typeface="Arial" charset="0"/>
              </a:rPr>
              <a:t>(Tyr or Y)</a:t>
            </a:r>
          </a:p>
        </p:txBody>
      </p:sp>
      <p:sp>
        <p:nvSpPr>
          <p:cNvPr id="42" name="Text Box 31"/>
          <p:cNvSpPr txBox="1">
            <a:spLocks noChangeArrowheads="1"/>
          </p:cNvSpPr>
          <p:nvPr/>
        </p:nvSpPr>
        <p:spPr bwMode="auto">
          <a:xfrm>
            <a:off x="3782827" y="4358920"/>
            <a:ext cx="761821" cy="405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cs typeface="ＭＳ Ｐゴシック" charset="0"/>
              </a:defRPr>
            </a:lvl2pPr>
            <a:lvl3pPr marL="1143000" indent="-228600">
              <a:defRPr sz="2400" b="1">
                <a:solidFill>
                  <a:schemeClr val="tx1"/>
                </a:solidFill>
                <a:latin typeface="Times" charset="0"/>
                <a:ea typeface="ＭＳ Ｐゴシック" charset="0"/>
                <a:cs typeface="ＭＳ Ｐゴシック" charset="0"/>
              </a:defRPr>
            </a:lvl3pPr>
            <a:lvl4pPr marL="1600200" indent="-228600">
              <a:defRPr sz="2400" b="1">
                <a:solidFill>
                  <a:schemeClr val="tx1"/>
                </a:solidFill>
                <a:latin typeface="Times" charset="0"/>
                <a:ea typeface="ＭＳ Ｐゴシック" charset="0"/>
                <a:cs typeface="ＭＳ Ｐゴシック" charset="0"/>
              </a:defRPr>
            </a:lvl4pPr>
            <a:lvl5pPr marL="2057400" indent="-228600">
              <a:defRPr sz="2400" b="1">
                <a:solidFill>
                  <a:schemeClr val="tx1"/>
                </a:solidFill>
                <a:latin typeface="Times" charset="0"/>
                <a:ea typeface="ＭＳ Ｐゴシック" charset="0"/>
                <a:cs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9pPr>
          </a:lstStyle>
          <a:p>
            <a:pPr algn="ctr" eaLnBrk="0" hangingPunct="0">
              <a:lnSpc>
                <a:spcPct val="95000"/>
              </a:lnSpc>
            </a:pPr>
            <a:r>
              <a:rPr lang="en-US" sz="1100" b="0" dirty="0">
                <a:solidFill>
                  <a:srgbClr val="000000"/>
                </a:solidFill>
                <a:latin typeface="Arial" charset="0"/>
              </a:rPr>
              <a:t>Cysteine</a:t>
            </a:r>
          </a:p>
          <a:p>
            <a:pPr algn="ctr" eaLnBrk="0" hangingPunct="0">
              <a:lnSpc>
                <a:spcPct val="95000"/>
              </a:lnSpc>
            </a:pPr>
            <a:r>
              <a:rPr lang="en-US" sz="1100" b="0" dirty="0">
                <a:solidFill>
                  <a:srgbClr val="000000"/>
                </a:solidFill>
                <a:latin typeface="Arial" charset="0"/>
              </a:rPr>
              <a:t>(</a:t>
            </a:r>
            <a:r>
              <a:rPr lang="en-US" sz="1100" b="0" dirty="0" err="1">
                <a:solidFill>
                  <a:srgbClr val="000000"/>
                </a:solidFill>
                <a:latin typeface="Arial" charset="0"/>
              </a:rPr>
              <a:t>Cys</a:t>
            </a:r>
            <a:r>
              <a:rPr lang="en-US" sz="1100" b="0" dirty="0">
                <a:solidFill>
                  <a:srgbClr val="000000"/>
                </a:solidFill>
                <a:latin typeface="Arial" charset="0"/>
              </a:rPr>
              <a:t> or C)</a:t>
            </a:r>
          </a:p>
        </p:txBody>
      </p:sp>
      <p:sp>
        <p:nvSpPr>
          <p:cNvPr id="43" name="Text Box 31"/>
          <p:cNvSpPr txBox="1">
            <a:spLocks noChangeArrowheads="1"/>
          </p:cNvSpPr>
          <p:nvPr/>
        </p:nvSpPr>
        <p:spPr bwMode="auto">
          <a:xfrm>
            <a:off x="2864197" y="4358920"/>
            <a:ext cx="761821" cy="405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cs typeface="ＭＳ Ｐゴシック" charset="0"/>
              </a:defRPr>
            </a:lvl2pPr>
            <a:lvl3pPr marL="1143000" indent="-228600">
              <a:defRPr sz="2400" b="1">
                <a:solidFill>
                  <a:schemeClr val="tx1"/>
                </a:solidFill>
                <a:latin typeface="Times" charset="0"/>
                <a:ea typeface="ＭＳ Ｐゴシック" charset="0"/>
                <a:cs typeface="ＭＳ Ｐゴシック" charset="0"/>
              </a:defRPr>
            </a:lvl3pPr>
            <a:lvl4pPr marL="1600200" indent="-228600">
              <a:defRPr sz="2400" b="1">
                <a:solidFill>
                  <a:schemeClr val="tx1"/>
                </a:solidFill>
                <a:latin typeface="Times" charset="0"/>
                <a:ea typeface="ＭＳ Ｐゴシック" charset="0"/>
                <a:cs typeface="ＭＳ Ｐゴシック" charset="0"/>
              </a:defRPr>
            </a:lvl4pPr>
            <a:lvl5pPr marL="2057400" indent="-228600">
              <a:defRPr sz="2400" b="1">
                <a:solidFill>
                  <a:schemeClr val="tx1"/>
                </a:solidFill>
                <a:latin typeface="Times" charset="0"/>
                <a:ea typeface="ＭＳ Ｐゴシック" charset="0"/>
                <a:cs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9pPr>
          </a:lstStyle>
          <a:p>
            <a:pPr algn="ctr" eaLnBrk="0" hangingPunct="0">
              <a:lnSpc>
                <a:spcPct val="95000"/>
              </a:lnSpc>
            </a:pPr>
            <a:r>
              <a:rPr lang="en-US" sz="1100" b="0" dirty="0">
                <a:solidFill>
                  <a:srgbClr val="000000"/>
                </a:solidFill>
                <a:latin typeface="Arial" charset="0"/>
              </a:rPr>
              <a:t>Threonine</a:t>
            </a:r>
          </a:p>
          <a:p>
            <a:pPr algn="ctr" eaLnBrk="0" hangingPunct="0">
              <a:lnSpc>
                <a:spcPct val="95000"/>
              </a:lnSpc>
            </a:pPr>
            <a:r>
              <a:rPr lang="en-US" sz="1100" b="0" dirty="0">
                <a:solidFill>
                  <a:srgbClr val="000000"/>
                </a:solidFill>
                <a:latin typeface="Arial" charset="0"/>
              </a:rPr>
              <a:t>(</a:t>
            </a:r>
            <a:r>
              <a:rPr lang="en-US" sz="1100" b="0" dirty="0" err="1">
                <a:solidFill>
                  <a:srgbClr val="000000"/>
                </a:solidFill>
                <a:latin typeface="Arial" charset="0"/>
              </a:rPr>
              <a:t>Thr</a:t>
            </a:r>
            <a:r>
              <a:rPr lang="en-US" sz="1100" b="0" dirty="0">
                <a:solidFill>
                  <a:srgbClr val="000000"/>
                </a:solidFill>
                <a:latin typeface="Arial" charset="0"/>
              </a:rPr>
              <a:t> or T)</a:t>
            </a:r>
          </a:p>
        </p:txBody>
      </p:sp>
      <p:sp>
        <p:nvSpPr>
          <p:cNvPr id="44" name="Text Box 31"/>
          <p:cNvSpPr txBox="1">
            <a:spLocks noChangeArrowheads="1"/>
          </p:cNvSpPr>
          <p:nvPr/>
        </p:nvSpPr>
        <p:spPr bwMode="auto">
          <a:xfrm>
            <a:off x="1987897" y="4358920"/>
            <a:ext cx="761821" cy="405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cs typeface="ＭＳ Ｐゴシック" charset="0"/>
              </a:defRPr>
            </a:lvl2pPr>
            <a:lvl3pPr marL="1143000" indent="-228600">
              <a:defRPr sz="2400" b="1">
                <a:solidFill>
                  <a:schemeClr val="tx1"/>
                </a:solidFill>
                <a:latin typeface="Times" charset="0"/>
                <a:ea typeface="ＭＳ Ｐゴシック" charset="0"/>
                <a:cs typeface="ＭＳ Ｐゴシック" charset="0"/>
              </a:defRPr>
            </a:lvl3pPr>
            <a:lvl4pPr marL="1600200" indent="-228600">
              <a:defRPr sz="2400" b="1">
                <a:solidFill>
                  <a:schemeClr val="tx1"/>
                </a:solidFill>
                <a:latin typeface="Times" charset="0"/>
                <a:ea typeface="ＭＳ Ｐゴシック" charset="0"/>
                <a:cs typeface="ＭＳ Ｐゴシック" charset="0"/>
              </a:defRPr>
            </a:lvl4pPr>
            <a:lvl5pPr marL="2057400" indent="-228600">
              <a:defRPr sz="2400" b="1">
                <a:solidFill>
                  <a:schemeClr val="tx1"/>
                </a:solidFill>
                <a:latin typeface="Times" charset="0"/>
                <a:ea typeface="ＭＳ Ｐゴシック" charset="0"/>
                <a:cs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9pPr>
          </a:lstStyle>
          <a:p>
            <a:pPr algn="ctr" eaLnBrk="0" hangingPunct="0">
              <a:lnSpc>
                <a:spcPct val="95000"/>
              </a:lnSpc>
            </a:pPr>
            <a:r>
              <a:rPr lang="en-US" sz="1100" b="0" dirty="0">
                <a:solidFill>
                  <a:srgbClr val="000000"/>
                </a:solidFill>
                <a:latin typeface="Arial" charset="0"/>
              </a:rPr>
              <a:t>Serine</a:t>
            </a:r>
          </a:p>
          <a:p>
            <a:pPr algn="ctr" eaLnBrk="0" hangingPunct="0">
              <a:lnSpc>
                <a:spcPct val="95000"/>
              </a:lnSpc>
            </a:pPr>
            <a:r>
              <a:rPr lang="en-US" sz="1100" b="0" dirty="0">
                <a:solidFill>
                  <a:srgbClr val="000000"/>
                </a:solidFill>
                <a:latin typeface="Arial" charset="0"/>
              </a:rPr>
              <a:t>(</a:t>
            </a:r>
            <a:r>
              <a:rPr lang="en-US" sz="1100" b="0" dirty="0" err="1">
                <a:solidFill>
                  <a:srgbClr val="000000"/>
                </a:solidFill>
                <a:latin typeface="Arial" charset="0"/>
              </a:rPr>
              <a:t>Ser</a:t>
            </a:r>
            <a:r>
              <a:rPr lang="en-US" sz="1100" b="0" dirty="0">
                <a:solidFill>
                  <a:srgbClr val="000000"/>
                </a:solidFill>
                <a:latin typeface="Arial" charset="0"/>
              </a:rPr>
              <a:t> or S)</a:t>
            </a:r>
          </a:p>
        </p:txBody>
      </p:sp>
      <p:sp>
        <p:nvSpPr>
          <p:cNvPr id="3" name="Rectangle 2">
            <a:extLst>
              <a:ext uri="{FF2B5EF4-FFF2-40B4-BE49-F238E27FC236}">
                <a16:creationId xmlns:a16="http://schemas.microsoft.com/office/drawing/2014/main" id="{902E762A-8CF8-F945-B31A-B55DF11AF104}"/>
              </a:ext>
            </a:extLst>
          </p:cNvPr>
          <p:cNvSpPr/>
          <p:nvPr/>
        </p:nvSpPr>
        <p:spPr bwMode="auto">
          <a:xfrm>
            <a:off x="1565754" y="368621"/>
            <a:ext cx="5824602" cy="2804331"/>
          </a:xfrm>
          <a:prstGeom prst="rect">
            <a:avLst/>
          </a:prstGeom>
          <a:no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35" name="Rectangle 34">
            <a:extLst>
              <a:ext uri="{FF2B5EF4-FFF2-40B4-BE49-F238E27FC236}">
                <a16:creationId xmlns:a16="http://schemas.microsoft.com/office/drawing/2014/main" id="{FA95E6F8-CBA0-AE44-8C93-5721C0B22FA9}"/>
              </a:ext>
            </a:extLst>
          </p:cNvPr>
          <p:cNvSpPr/>
          <p:nvPr/>
        </p:nvSpPr>
        <p:spPr bwMode="auto">
          <a:xfrm>
            <a:off x="1565754" y="3233867"/>
            <a:ext cx="5824602" cy="1497054"/>
          </a:xfrm>
          <a:prstGeom prst="rect">
            <a:avLst/>
          </a:prstGeom>
          <a:no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36" name="Rectangle 35">
            <a:extLst>
              <a:ext uri="{FF2B5EF4-FFF2-40B4-BE49-F238E27FC236}">
                <a16:creationId xmlns:a16="http://schemas.microsoft.com/office/drawing/2014/main" id="{578BC9CA-294B-F943-82A9-0A333CE43DF8}"/>
              </a:ext>
            </a:extLst>
          </p:cNvPr>
          <p:cNvSpPr/>
          <p:nvPr/>
        </p:nvSpPr>
        <p:spPr bwMode="auto">
          <a:xfrm>
            <a:off x="1565754" y="4791836"/>
            <a:ext cx="5824602" cy="2089210"/>
          </a:xfrm>
          <a:prstGeom prst="rect">
            <a:avLst/>
          </a:prstGeom>
          <a:no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3133783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blinds(horizontal)">
                                      <p:cBhvr>
                                        <p:cTn id="13" dur="500"/>
                                        <p:tgtEl>
                                          <p:spTgt spid="35"/>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randombar(horizontal)">
                                      <p:cBhvr>
                                        <p:cTn id="1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5" grpId="0" animBg="1"/>
      <p:bldP spid="3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33884"/>
            <a:ext cx="8610600" cy="802341"/>
          </a:xfrm>
        </p:spPr>
        <p:txBody>
          <a:bodyPr/>
          <a:lstStyle/>
          <a:p>
            <a:r>
              <a:rPr lang="en-US" sz="4000" b="0" dirty="0">
                <a:solidFill>
                  <a:schemeClr val="tx2"/>
                </a:solidFill>
              </a:rPr>
              <a:t>Amino acid substitution matrices</a:t>
            </a:r>
          </a:p>
        </p:txBody>
      </p:sp>
      <p:sp>
        <p:nvSpPr>
          <p:cNvPr id="3" name="TextBox 2"/>
          <p:cNvSpPr txBox="1"/>
          <p:nvPr/>
        </p:nvSpPr>
        <p:spPr>
          <a:xfrm>
            <a:off x="96033" y="6249444"/>
            <a:ext cx="1449398" cy="369332"/>
          </a:xfrm>
          <a:prstGeom prst="rect">
            <a:avLst/>
          </a:prstGeom>
          <a:noFill/>
        </p:spPr>
        <p:txBody>
          <a:bodyPr wrap="none" rtlCol="0">
            <a:spAutoFit/>
          </a:bodyPr>
          <a:lstStyle/>
          <a:p>
            <a:r>
              <a:rPr lang="en-US" sz="1800">
                <a:solidFill>
                  <a:schemeClr val="tx2"/>
                </a:solidFill>
                <a:latin typeface="Garamond" panose="02020404030301010803" pitchFamily="18" charset="0"/>
              </a:rPr>
              <a:t>Source: NCBI</a:t>
            </a:r>
          </a:p>
        </p:txBody>
      </p:sp>
      <p:sp>
        <p:nvSpPr>
          <p:cNvPr id="15" name="Rectangle 14"/>
          <p:cNvSpPr/>
          <p:nvPr/>
        </p:nvSpPr>
        <p:spPr>
          <a:xfrm>
            <a:off x="4343400" y="3657600"/>
            <a:ext cx="914400" cy="457200"/>
          </a:xfrm>
          <a:prstGeom prst="rect">
            <a:avLst/>
          </a:prstGeom>
          <a:solidFill>
            <a:srgbClr val="F3F3F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ECECEC"/>
              </a:solidFill>
              <a:latin typeface="Garamond" panose="02020404030301010803" pitchFamily="18" charset="0"/>
            </a:endParaRPr>
          </a:p>
        </p:txBody>
      </p:sp>
      <p:sp>
        <p:nvSpPr>
          <p:cNvPr id="7" name="Rectangle 6"/>
          <p:cNvSpPr/>
          <p:nvPr/>
        </p:nvSpPr>
        <p:spPr>
          <a:xfrm>
            <a:off x="5791200" y="1676400"/>
            <a:ext cx="3048000" cy="1384995"/>
          </a:xfrm>
          <a:prstGeom prst="rect">
            <a:avLst/>
          </a:prstGeom>
          <a:solidFill>
            <a:schemeClr val="accent3">
              <a:alpha val="92000"/>
            </a:schemeClr>
          </a:solidFill>
        </p:spPr>
        <p:txBody>
          <a:bodyPr wrap="square">
            <a:spAutoFit/>
          </a:bodyPr>
          <a:lstStyle/>
          <a:p>
            <a:r>
              <a:rPr lang="en-US" sz="2800">
                <a:solidFill>
                  <a:srgbClr val="2F1F58"/>
                </a:solidFill>
                <a:latin typeface="Garamond" panose="02020404030301010803" pitchFamily="18" charset="0"/>
              </a:rPr>
              <a:t>Substitution scores for Alanine  remaining Alanine</a:t>
            </a:r>
          </a:p>
        </p:txBody>
      </p:sp>
      <p:pic>
        <p:nvPicPr>
          <p:cNvPr id="6" name="Picture 5" descr="Screen shot 2013-11-03 at 6.53.2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600" y="1676400"/>
            <a:ext cx="4445000" cy="4470400"/>
          </a:xfrm>
          <a:prstGeom prst="rect">
            <a:avLst/>
          </a:prstGeom>
        </p:spPr>
      </p:pic>
      <p:cxnSp>
        <p:nvCxnSpPr>
          <p:cNvPr id="9" name="Straight Arrow Connector 8"/>
          <p:cNvCxnSpPr>
            <a:stCxn id="7" idx="1"/>
          </p:cNvCxnSpPr>
          <p:nvPr/>
        </p:nvCxnSpPr>
        <p:spPr>
          <a:xfrm flipH="1" flipV="1">
            <a:off x="1752600" y="2362200"/>
            <a:ext cx="4038600" cy="6698"/>
          </a:xfrm>
          <a:prstGeom prst="straightConnector1">
            <a:avLst/>
          </a:prstGeom>
          <a:ln w="76200" cmpd="sng">
            <a:headEnd type="none"/>
            <a:tailEnd type="triangle"/>
          </a:ln>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5791200" y="3200400"/>
            <a:ext cx="3352800" cy="1384995"/>
          </a:xfrm>
          <a:prstGeom prst="rect">
            <a:avLst/>
          </a:prstGeom>
          <a:solidFill>
            <a:schemeClr val="accent3">
              <a:alpha val="92000"/>
            </a:schemeClr>
          </a:solidFill>
        </p:spPr>
        <p:txBody>
          <a:bodyPr wrap="square">
            <a:spAutoFit/>
          </a:bodyPr>
          <a:lstStyle/>
          <a:p>
            <a:r>
              <a:rPr lang="en-US" sz="2800">
                <a:solidFill>
                  <a:srgbClr val="2F1F58"/>
                </a:solidFill>
                <a:latin typeface="Garamond" panose="02020404030301010803" pitchFamily="18" charset="0"/>
              </a:rPr>
              <a:t>Substitution scores for Alanine  becoming Cysteine </a:t>
            </a:r>
          </a:p>
        </p:txBody>
      </p:sp>
      <p:cxnSp>
        <p:nvCxnSpPr>
          <p:cNvPr id="17" name="Straight Arrow Connector 16"/>
          <p:cNvCxnSpPr>
            <a:stCxn id="16" idx="1"/>
          </p:cNvCxnSpPr>
          <p:nvPr/>
        </p:nvCxnSpPr>
        <p:spPr>
          <a:xfrm flipH="1" flipV="1">
            <a:off x="1752600" y="2895603"/>
            <a:ext cx="4038600" cy="997295"/>
          </a:xfrm>
          <a:prstGeom prst="straightConnector1">
            <a:avLst/>
          </a:prstGeom>
          <a:ln w="76200" cmpd="sng">
            <a:headEnd type="none"/>
            <a:tailEnd type="triangle"/>
          </a:ln>
        </p:spPr>
        <p:style>
          <a:lnRef idx="2">
            <a:schemeClr val="accent1"/>
          </a:lnRef>
          <a:fillRef idx="0">
            <a:schemeClr val="accent1"/>
          </a:fillRef>
          <a:effectRef idx="1">
            <a:schemeClr val="accent1"/>
          </a:effectRef>
          <a:fontRef idx="minor">
            <a:schemeClr val="tx1"/>
          </a:fontRef>
        </p:style>
      </p:cxnSp>
      <p:sp>
        <p:nvSpPr>
          <p:cNvPr id="22" name="Rectangle 21"/>
          <p:cNvSpPr/>
          <p:nvPr/>
        </p:nvSpPr>
        <p:spPr>
          <a:xfrm>
            <a:off x="5791200" y="4863405"/>
            <a:ext cx="3200400" cy="1815882"/>
          </a:xfrm>
          <a:prstGeom prst="rect">
            <a:avLst/>
          </a:prstGeom>
          <a:solidFill>
            <a:schemeClr val="accent3">
              <a:alpha val="92000"/>
            </a:schemeClr>
          </a:solidFill>
        </p:spPr>
        <p:txBody>
          <a:bodyPr wrap="square">
            <a:spAutoFit/>
          </a:bodyPr>
          <a:lstStyle/>
          <a:p>
            <a:r>
              <a:rPr lang="en-US" sz="2800">
                <a:solidFill>
                  <a:srgbClr val="2F1F58"/>
                </a:solidFill>
                <a:latin typeface="Garamond" panose="02020404030301010803" pitchFamily="18" charset="0"/>
              </a:rPr>
              <a:t>Substitution scores for Cysteine  becoming Glutamic Acid</a:t>
            </a:r>
          </a:p>
        </p:txBody>
      </p:sp>
      <p:cxnSp>
        <p:nvCxnSpPr>
          <p:cNvPr id="23" name="Straight Arrow Connector 22"/>
          <p:cNvCxnSpPr>
            <a:stCxn id="22" idx="1"/>
          </p:cNvCxnSpPr>
          <p:nvPr/>
        </p:nvCxnSpPr>
        <p:spPr>
          <a:xfrm flipH="1" flipV="1">
            <a:off x="2133600" y="3962400"/>
            <a:ext cx="3657600" cy="1808946"/>
          </a:xfrm>
          <a:prstGeom prst="straightConnector1">
            <a:avLst/>
          </a:prstGeom>
          <a:ln w="76200" cmpd="sng">
            <a:headEnd type="non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4362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9" presetClass="exit" presetSubtype="0" fill="hold" nodeType="clickEffect">
                                  <p:stCondLst>
                                    <p:cond delay="0"/>
                                  </p:stCondLst>
                                  <p:childTnLst>
                                    <p:animEffect transition="out" filter="dissolve">
                                      <p:cBhvr>
                                        <p:cTn id="12" dur="500"/>
                                        <p:tgtEl>
                                          <p:spTgt spid="9"/>
                                        </p:tgtEl>
                                      </p:cBhvr>
                                    </p:animEffect>
                                    <p:set>
                                      <p:cBhvr>
                                        <p:cTn id="13" dur="1" fill="hold">
                                          <p:stCondLst>
                                            <p:cond delay="499"/>
                                          </p:stCondLst>
                                        </p:cTn>
                                        <p:tgtEl>
                                          <p:spTgt spid="9"/>
                                        </p:tgtEl>
                                        <p:attrNameLst>
                                          <p:attrName>style.visibility</p:attrName>
                                        </p:attrNameLst>
                                      </p:cBhvr>
                                      <p:to>
                                        <p:strVal val="hidden"/>
                                      </p:to>
                                    </p:set>
                                  </p:childTnLst>
                                </p:cTn>
                              </p:par>
                              <p:par>
                                <p:cTn id="14" presetID="9" presetClass="exit" presetSubtype="0" fill="hold" grpId="1" nodeType="withEffect">
                                  <p:stCondLst>
                                    <p:cond delay="0"/>
                                  </p:stCondLst>
                                  <p:childTnLst>
                                    <p:animEffect transition="out" filter="dissolve">
                                      <p:cBhvr>
                                        <p:cTn id="15" dur="500"/>
                                        <p:tgtEl>
                                          <p:spTgt spid="7"/>
                                        </p:tgtEl>
                                      </p:cBhvr>
                                    </p:animEffect>
                                    <p:set>
                                      <p:cBhvr>
                                        <p:cTn id="16" dur="1" fill="hold">
                                          <p:stCondLst>
                                            <p:cond delay="499"/>
                                          </p:stCondLst>
                                        </p:cTn>
                                        <p:tgtEl>
                                          <p:spTgt spid="7"/>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9" presetClass="exit" presetSubtype="0" fill="hold" grpId="1" nodeType="clickEffect">
                                  <p:stCondLst>
                                    <p:cond delay="0"/>
                                  </p:stCondLst>
                                  <p:childTnLst>
                                    <p:animEffect transition="out" filter="dissolve">
                                      <p:cBhvr>
                                        <p:cTn id="26" dur="500"/>
                                        <p:tgtEl>
                                          <p:spTgt spid="16"/>
                                        </p:tgtEl>
                                      </p:cBhvr>
                                    </p:animEffect>
                                    <p:set>
                                      <p:cBhvr>
                                        <p:cTn id="27" dur="1" fill="hold">
                                          <p:stCondLst>
                                            <p:cond delay="499"/>
                                          </p:stCondLst>
                                        </p:cTn>
                                        <p:tgtEl>
                                          <p:spTgt spid="16"/>
                                        </p:tgtEl>
                                        <p:attrNameLst>
                                          <p:attrName>style.visibility</p:attrName>
                                        </p:attrNameLst>
                                      </p:cBhvr>
                                      <p:to>
                                        <p:strVal val="hidden"/>
                                      </p:to>
                                    </p:set>
                                  </p:childTnLst>
                                </p:cTn>
                              </p:par>
                              <p:par>
                                <p:cTn id="28" presetID="9" presetClass="exit" presetSubtype="0" fill="hold" nodeType="withEffect">
                                  <p:stCondLst>
                                    <p:cond delay="0"/>
                                  </p:stCondLst>
                                  <p:childTnLst>
                                    <p:animEffect transition="out" filter="dissolve">
                                      <p:cBhvr>
                                        <p:cTn id="29" dur="500"/>
                                        <p:tgtEl>
                                          <p:spTgt spid="17"/>
                                        </p:tgtEl>
                                      </p:cBhvr>
                                    </p:animEffect>
                                    <p:set>
                                      <p:cBhvr>
                                        <p:cTn id="30" dur="1" fill="hold">
                                          <p:stCondLst>
                                            <p:cond delay="499"/>
                                          </p:stCondLst>
                                        </p:cTn>
                                        <p:tgtEl>
                                          <p:spTgt spid="17"/>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16" grpId="0" animBg="1"/>
      <p:bldP spid="16" grpId="1" animBg="1"/>
      <p:bldP spid="2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63" y="409575"/>
            <a:ext cx="8775700" cy="822325"/>
          </a:xfrm>
        </p:spPr>
        <p:txBody>
          <a:bodyPr/>
          <a:lstStyle/>
          <a:p>
            <a:r>
              <a:rPr lang="en-US" sz="3600" b="0" dirty="0">
                <a:solidFill>
                  <a:schemeClr val="tx2"/>
                </a:solidFill>
              </a:rPr>
              <a:t>Substitution Matrix</a:t>
            </a:r>
          </a:p>
        </p:txBody>
      </p:sp>
      <p:sp>
        <p:nvSpPr>
          <p:cNvPr id="3" name="Content Placeholder 2"/>
          <p:cNvSpPr>
            <a:spLocks noGrp="1"/>
          </p:cNvSpPr>
          <p:nvPr>
            <p:ph idx="1"/>
          </p:nvPr>
        </p:nvSpPr>
        <p:spPr>
          <a:xfrm>
            <a:off x="366713" y="1117600"/>
            <a:ext cx="8229600" cy="5219700"/>
          </a:xfrm>
        </p:spPr>
        <p:txBody>
          <a:bodyPr>
            <a:noAutofit/>
          </a:bodyPr>
          <a:lstStyle/>
          <a:p>
            <a:pPr>
              <a:lnSpc>
                <a:spcPct val="110000"/>
              </a:lnSpc>
              <a:spcBef>
                <a:spcPts val="600"/>
              </a:spcBef>
              <a:spcAft>
                <a:spcPts val="600"/>
              </a:spcAft>
            </a:pPr>
            <a:r>
              <a:rPr lang="en-US" sz="2600">
                <a:latin typeface="Garamond" panose="02020404030301010803" pitchFamily="18" charset="0"/>
                <a:ea typeface="Arial" charset="0"/>
                <a:cs typeface="Arial" charset="0"/>
              </a:rPr>
              <a:t>A substitution matrix contains values proportional to the probability that amino acid </a:t>
            </a:r>
            <a:r>
              <a:rPr lang="en-US" sz="2600" i="1" err="1">
                <a:latin typeface="Garamond" panose="02020404030301010803" pitchFamily="18" charset="0"/>
                <a:ea typeface="Arial" charset="0"/>
                <a:cs typeface="Arial" charset="0"/>
              </a:rPr>
              <a:t>i</a:t>
            </a:r>
            <a:r>
              <a:rPr lang="en-US" sz="2600">
                <a:latin typeface="Garamond" panose="02020404030301010803" pitchFamily="18" charset="0"/>
                <a:ea typeface="Arial" charset="0"/>
                <a:cs typeface="Arial" charset="0"/>
              </a:rPr>
              <a:t> mutates into amino acid </a:t>
            </a:r>
            <a:r>
              <a:rPr lang="en-US" sz="2600" i="1">
                <a:latin typeface="Garamond" panose="02020404030301010803" pitchFamily="18" charset="0"/>
                <a:ea typeface="Arial" charset="0"/>
                <a:cs typeface="Arial" charset="0"/>
              </a:rPr>
              <a:t>j</a:t>
            </a:r>
            <a:r>
              <a:rPr lang="en-US" sz="2600">
                <a:latin typeface="Garamond" panose="02020404030301010803" pitchFamily="18" charset="0"/>
                <a:ea typeface="Arial" charset="0"/>
                <a:cs typeface="Arial" charset="0"/>
              </a:rPr>
              <a:t> during sequence divergence through evolution for all pairs of amino acids. </a:t>
            </a:r>
          </a:p>
          <a:p>
            <a:pPr>
              <a:lnSpc>
                <a:spcPct val="110000"/>
              </a:lnSpc>
              <a:spcBef>
                <a:spcPts val="600"/>
              </a:spcBef>
              <a:spcAft>
                <a:spcPts val="600"/>
              </a:spcAft>
            </a:pPr>
            <a:r>
              <a:rPr lang="en-US" sz="2600">
                <a:latin typeface="Garamond" panose="02020404030301010803" pitchFamily="18" charset="0"/>
                <a:ea typeface="Arial" charset="0"/>
                <a:cs typeface="Arial" charset="0"/>
              </a:rPr>
              <a:t>Substitution matrices are constructed by assembling a large and diverse sample of verified pairwise alignments (or multiple sequence alignments) of amino acids.</a:t>
            </a:r>
          </a:p>
          <a:p>
            <a:pPr>
              <a:lnSpc>
                <a:spcPct val="110000"/>
              </a:lnSpc>
              <a:spcBef>
                <a:spcPts val="600"/>
              </a:spcBef>
              <a:spcAft>
                <a:spcPts val="600"/>
              </a:spcAft>
            </a:pPr>
            <a:r>
              <a:rPr lang="en-US" sz="2600">
                <a:latin typeface="Garamond" panose="02020404030301010803" pitchFamily="18" charset="0"/>
                <a:ea typeface="Arial" charset="0"/>
                <a:cs typeface="Arial" charset="0"/>
              </a:rPr>
              <a:t>Substitution matrices should reflect the true probabilities of mutations occurring through a period of evolution. </a:t>
            </a:r>
          </a:p>
          <a:p>
            <a:pPr>
              <a:lnSpc>
                <a:spcPct val="110000"/>
              </a:lnSpc>
              <a:spcBef>
                <a:spcPts val="600"/>
              </a:spcBef>
              <a:spcAft>
                <a:spcPts val="600"/>
              </a:spcAft>
            </a:pPr>
            <a:r>
              <a:rPr lang="en-US" sz="2600">
                <a:latin typeface="Garamond" panose="02020404030301010803" pitchFamily="18" charset="0"/>
                <a:ea typeface="Arial" charset="0"/>
                <a:cs typeface="Arial" charset="0"/>
              </a:rPr>
              <a:t>The two major types of substitution matrices are PAM and BLOSUM.</a:t>
            </a:r>
          </a:p>
          <a:p>
            <a:pPr>
              <a:spcBef>
                <a:spcPts val="600"/>
              </a:spcBef>
              <a:spcAft>
                <a:spcPts val="600"/>
              </a:spcAft>
            </a:pPr>
            <a:endParaRPr lang="en-US" sz="2600">
              <a:latin typeface="Garamond" panose="02020404030301010803" pitchFamily="18" charset="0"/>
            </a:endParaRPr>
          </a:p>
          <a:p>
            <a:endParaRPr lang="en-US" sz="2600">
              <a:latin typeface="Garamond" panose="02020404030301010803" pitchFamily="18" charset="0"/>
            </a:endParaRPr>
          </a:p>
        </p:txBody>
      </p:sp>
    </p:spTree>
    <p:extLst>
      <p:ext uri="{BB962C8B-B14F-4D97-AF65-F5344CB8AC3E}">
        <p14:creationId xmlns:p14="http://schemas.microsoft.com/office/powerpoint/2010/main" val="2661858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2" presetClass="entr" presetSubtype="4"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100" y="467659"/>
            <a:ext cx="8610600" cy="789641"/>
          </a:xfrm>
        </p:spPr>
        <p:txBody>
          <a:bodyPr/>
          <a:lstStyle/>
          <a:p>
            <a:r>
              <a:rPr lang="en-US" sz="4000" b="0" dirty="0">
                <a:solidFill>
                  <a:schemeClr val="tx2"/>
                </a:solidFill>
              </a:rPr>
              <a:t>Basics of pairwise alignment</a:t>
            </a:r>
          </a:p>
        </p:txBody>
      </p:sp>
      <p:sp>
        <p:nvSpPr>
          <p:cNvPr id="4" name="Rectangle 3"/>
          <p:cNvSpPr/>
          <p:nvPr/>
        </p:nvSpPr>
        <p:spPr>
          <a:xfrm>
            <a:off x="292100" y="1358900"/>
            <a:ext cx="8153400" cy="4154984"/>
          </a:xfrm>
          <a:prstGeom prst="rect">
            <a:avLst/>
          </a:prstGeom>
        </p:spPr>
        <p:txBody>
          <a:bodyPr wrap="square">
            <a:spAutoFit/>
          </a:bodyPr>
          <a:lstStyle/>
          <a:p>
            <a:pPr marL="342900" lvl="0" indent="-342900" eaLnBrk="1" fontAlgn="auto" hangingPunct="1">
              <a:spcBef>
                <a:spcPts val="600"/>
              </a:spcBef>
              <a:spcAft>
                <a:spcPts val="600"/>
              </a:spcAft>
              <a:buClr>
                <a:srgbClr val="8C73D0">
                  <a:lumMod val="60000"/>
                  <a:lumOff val="40000"/>
                </a:srgbClr>
              </a:buClr>
              <a:buFont typeface="Candara" pitchFamily="34" charset="0"/>
              <a:buChar char="•"/>
            </a:pPr>
            <a:r>
              <a:rPr lang="en-US" sz="3200" dirty="0">
                <a:solidFill>
                  <a:srgbClr val="2F1F58"/>
                </a:solidFill>
                <a:latin typeface="Garamond" panose="02020404030301010803" pitchFamily="18" charset="0"/>
              </a:rPr>
              <a:t>Choose </a:t>
            </a:r>
            <a:r>
              <a:rPr lang="en-US" sz="3200" dirty="0">
                <a:solidFill>
                  <a:srgbClr val="B45EC7"/>
                </a:solidFill>
                <a:latin typeface="Garamond" panose="02020404030301010803" pitchFamily="18" charset="0"/>
              </a:rPr>
              <a:t>two</a:t>
            </a:r>
            <a:r>
              <a:rPr lang="en-US" sz="3200" dirty="0">
                <a:solidFill>
                  <a:srgbClr val="2F1F58"/>
                </a:solidFill>
                <a:latin typeface="Garamond" panose="02020404030301010803" pitchFamily="18" charset="0"/>
              </a:rPr>
              <a:t> sequences</a:t>
            </a:r>
            <a:endParaRPr lang="en-US" sz="3200" dirty="0">
              <a:solidFill>
                <a:srgbClr val="B45EC7"/>
              </a:solidFill>
              <a:latin typeface="Garamond" panose="02020404030301010803" pitchFamily="18" charset="0"/>
            </a:endParaRPr>
          </a:p>
          <a:p>
            <a:pPr marL="342900" lvl="0" indent="-342900" eaLnBrk="1" fontAlgn="auto" hangingPunct="1">
              <a:spcBef>
                <a:spcPts val="600"/>
              </a:spcBef>
              <a:spcAft>
                <a:spcPts val="600"/>
              </a:spcAft>
              <a:buClr>
                <a:srgbClr val="8C73D0">
                  <a:lumMod val="60000"/>
                  <a:lumOff val="40000"/>
                </a:srgbClr>
              </a:buClr>
              <a:buFont typeface="Candara" pitchFamily="34" charset="0"/>
              <a:buChar char="•"/>
            </a:pPr>
            <a:r>
              <a:rPr lang="en-US" sz="3200" dirty="0">
                <a:solidFill>
                  <a:srgbClr val="2F1F58"/>
                </a:solidFill>
                <a:latin typeface="Garamond" panose="02020404030301010803" pitchFamily="18" charset="0"/>
              </a:rPr>
              <a:t>Select a scoring algorithm (matrix): </a:t>
            </a:r>
            <a:r>
              <a:rPr lang="en-US" sz="3200" dirty="0">
                <a:solidFill>
                  <a:srgbClr val="B45EC7"/>
                </a:solidFill>
                <a:latin typeface="Garamond" panose="02020404030301010803" pitchFamily="18" charset="0"/>
              </a:rPr>
              <a:t>score</a:t>
            </a:r>
            <a:r>
              <a:rPr lang="en-US" sz="3200" dirty="0">
                <a:solidFill>
                  <a:srgbClr val="2F1F58"/>
                </a:solidFill>
                <a:latin typeface="Garamond" panose="02020404030301010803" pitchFamily="18" charset="0"/>
              </a:rPr>
              <a:t> reflects degree of </a:t>
            </a:r>
            <a:r>
              <a:rPr lang="en-US" sz="3200" dirty="0">
                <a:solidFill>
                  <a:srgbClr val="B45EC7"/>
                </a:solidFill>
                <a:latin typeface="Garamond" panose="02020404030301010803" pitchFamily="18" charset="0"/>
              </a:rPr>
              <a:t>similarity (homology)</a:t>
            </a:r>
          </a:p>
          <a:p>
            <a:pPr marL="342900" indent="-342900" eaLnBrk="1" fontAlgn="auto" hangingPunct="1">
              <a:spcBef>
                <a:spcPts val="600"/>
              </a:spcBef>
              <a:spcAft>
                <a:spcPts val="600"/>
              </a:spcAft>
              <a:buClr>
                <a:srgbClr val="8C73D0">
                  <a:lumMod val="60000"/>
                  <a:lumOff val="40000"/>
                </a:srgbClr>
              </a:buClr>
              <a:buFont typeface="Candara" pitchFamily="34" charset="0"/>
              <a:buChar char="•"/>
            </a:pPr>
            <a:r>
              <a:rPr lang="en-US" sz="3200" dirty="0">
                <a:solidFill>
                  <a:srgbClr val="2F1F58"/>
                </a:solidFill>
                <a:latin typeface="Garamond" panose="02020404030301010803" pitchFamily="18" charset="0"/>
              </a:rPr>
              <a:t>Allow </a:t>
            </a:r>
            <a:r>
              <a:rPr lang="en-US" sz="3200" dirty="0">
                <a:solidFill>
                  <a:schemeClr val="accent4"/>
                </a:solidFill>
                <a:latin typeface="Garamond" panose="02020404030301010803" pitchFamily="18" charset="0"/>
              </a:rPr>
              <a:t>gaps</a:t>
            </a:r>
            <a:r>
              <a:rPr lang="en-US" sz="3200" dirty="0">
                <a:solidFill>
                  <a:srgbClr val="2F1F58"/>
                </a:solidFill>
                <a:latin typeface="Garamond" panose="02020404030301010803" pitchFamily="18" charset="0"/>
              </a:rPr>
              <a:t> (insertions, deletions)</a:t>
            </a:r>
            <a:endParaRPr lang="en-US" sz="3200" dirty="0">
              <a:solidFill>
                <a:srgbClr val="B45EC7"/>
              </a:solidFill>
              <a:latin typeface="Garamond" panose="02020404030301010803" pitchFamily="18" charset="0"/>
            </a:endParaRPr>
          </a:p>
          <a:p>
            <a:pPr marL="342900" lvl="0" indent="-342900" eaLnBrk="1" fontAlgn="auto" hangingPunct="1">
              <a:spcBef>
                <a:spcPts val="600"/>
              </a:spcBef>
              <a:spcAft>
                <a:spcPts val="600"/>
              </a:spcAft>
              <a:buClr>
                <a:srgbClr val="8C73D0">
                  <a:lumMod val="60000"/>
                  <a:lumOff val="40000"/>
                </a:srgbClr>
              </a:buClr>
              <a:buFont typeface="Candara" pitchFamily="34" charset="0"/>
              <a:buChar char="•"/>
            </a:pPr>
            <a:r>
              <a:rPr lang="en-US" sz="3200" dirty="0">
                <a:solidFill>
                  <a:srgbClr val="2F1F58"/>
                </a:solidFill>
                <a:latin typeface="Garamond" panose="02020404030301010803" pitchFamily="18" charset="0"/>
              </a:rPr>
              <a:t>Alignments can be </a:t>
            </a:r>
            <a:r>
              <a:rPr lang="en-US" sz="3200" dirty="0">
                <a:solidFill>
                  <a:srgbClr val="B45EC7"/>
                </a:solidFill>
                <a:latin typeface="Garamond" panose="02020404030301010803" pitchFamily="18" charset="0"/>
              </a:rPr>
              <a:t>global</a:t>
            </a:r>
            <a:r>
              <a:rPr lang="en-US" sz="3200" dirty="0">
                <a:solidFill>
                  <a:srgbClr val="2F1F58"/>
                </a:solidFill>
                <a:latin typeface="Garamond" panose="02020404030301010803" pitchFamily="18" charset="0"/>
              </a:rPr>
              <a:t> or </a:t>
            </a:r>
            <a:r>
              <a:rPr lang="en-US" sz="3200" dirty="0">
                <a:solidFill>
                  <a:srgbClr val="B45EC7"/>
                </a:solidFill>
                <a:latin typeface="Garamond" panose="02020404030301010803" pitchFamily="18" charset="0"/>
              </a:rPr>
              <a:t>local</a:t>
            </a:r>
          </a:p>
          <a:p>
            <a:pPr marL="342900" lvl="0" indent="-342900" eaLnBrk="1" fontAlgn="auto" hangingPunct="1">
              <a:spcBef>
                <a:spcPts val="600"/>
              </a:spcBef>
              <a:spcAft>
                <a:spcPts val="600"/>
              </a:spcAft>
              <a:buClr>
                <a:srgbClr val="8C73D0">
                  <a:lumMod val="60000"/>
                  <a:lumOff val="40000"/>
                </a:srgbClr>
              </a:buClr>
              <a:buFont typeface="Candara" pitchFamily="34" charset="0"/>
              <a:buChar char="•"/>
            </a:pPr>
            <a:r>
              <a:rPr lang="en-US" sz="3200" dirty="0">
                <a:solidFill>
                  <a:srgbClr val="2F1F58"/>
                </a:solidFill>
                <a:latin typeface="Garamond" panose="02020404030301010803" pitchFamily="18" charset="0"/>
              </a:rPr>
              <a:t>Estimate probability that the alignment occurred by </a:t>
            </a:r>
            <a:r>
              <a:rPr lang="en-US" sz="3200" dirty="0">
                <a:solidFill>
                  <a:srgbClr val="B45EC7"/>
                </a:solidFill>
                <a:latin typeface="Garamond" panose="02020404030301010803" pitchFamily="18" charset="0"/>
              </a:rPr>
              <a:t>chance alone</a:t>
            </a:r>
          </a:p>
        </p:txBody>
      </p:sp>
    </p:spTree>
    <p:extLst>
      <p:ext uri="{BB962C8B-B14F-4D97-AF65-F5344CB8AC3E}">
        <p14:creationId xmlns:p14="http://schemas.microsoft.com/office/powerpoint/2010/main" val="1296401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ext Box 3"/>
          <p:cNvSpPr txBox="1">
            <a:spLocks noChangeArrowheads="1"/>
          </p:cNvSpPr>
          <p:nvPr/>
        </p:nvSpPr>
        <p:spPr bwMode="auto">
          <a:xfrm>
            <a:off x="2005013" y="381000"/>
            <a:ext cx="5246687" cy="51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r>
              <a:rPr lang="en-US" sz="2800" b="1" dirty="0">
                <a:solidFill>
                  <a:schemeClr val="bg1"/>
                </a:solidFill>
                <a:latin typeface="Arial" charset="0"/>
              </a:rPr>
              <a:t>Definition: pairwise alignment</a:t>
            </a:r>
            <a:endParaRPr lang="en-US" sz="2800" dirty="0"/>
          </a:p>
        </p:txBody>
      </p:sp>
      <p:sp>
        <p:nvSpPr>
          <p:cNvPr id="23556" name="Rectangle 4"/>
          <p:cNvSpPr>
            <a:spLocks noChangeArrowheads="1"/>
          </p:cNvSpPr>
          <p:nvPr/>
        </p:nvSpPr>
        <p:spPr bwMode="auto">
          <a:xfrm>
            <a:off x="7937500" y="6372225"/>
            <a:ext cx="1139825"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p>
            <a:r>
              <a:rPr lang="en-US" sz="2000">
                <a:solidFill>
                  <a:schemeClr val="bg1"/>
                </a:solidFill>
                <a:latin typeface="Arial" charset="0"/>
              </a:rPr>
              <a:t>Page 53</a:t>
            </a:r>
          </a:p>
        </p:txBody>
      </p:sp>
      <p:sp>
        <p:nvSpPr>
          <p:cNvPr id="5" name="Line 4"/>
          <p:cNvSpPr>
            <a:spLocks noChangeShapeType="1"/>
          </p:cNvSpPr>
          <p:nvPr/>
        </p:nvSpPr>
        <p:spPr bwMode="auto">
          <a:xfrm>
            <a:off x="685800" y="990600"/>
            <a:ext cx="7924800" cy="0"/>
          </a:xfrm>
          <a:prstGeom prst="line">
            <a:avLst/>
          </a:prstGeom>
          <a:noFill/>
          <a:ln w="19050">
            <a:solidFill>
              <a:schemeClr val="bg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2" name="Title 1"/>
          <p:cNvSpPr>
            <a:spLocks noGrp="1"/>
          </p:cNvSpPr>
          <p:nvPr>
            <p:ph type="title"/>
          </p:nvPr>
        </p:nvSpPr>
        <p:spPr>
          <a:xfrm>
            <a:off x="311333" y="118855"/>
            <a:ext cx="8469923" cy="2559508"/>
          </a:xfrm>
        </p:spPr>
        <p:txBody>
          <a:bodyPr>
            <a:normAutofit/>
          </a:bodyPr>
          <a:lstStyle/>
          <a:p>
            <a:pPr>
              <a:spcBef>
                <a:spcPts val="600"/>
              </a:spcBef>
              <a:spcAft>
                <a:spcPts val="600"/>
              </a:spcAft>
            </a:pPr>
            <a:r>
              <a:rPr lang="en-US" sz="2800" b="0" dirty="0">
                <a:solidFill>
                  <a:schemeClr val="tx2"/>
                </a:solidFill>
                <a:latin typeface="Garamond" panose="02020404030301010803" pitchFamily="18" charset="0"/>
              </a:rPr>
              <a:t>Sequence alignment: The process of lining up two sequences to achieve maximal levels of identity (and conservation, in the case of amino acid sequences) </a:t>
            </a:r>
            <a:r>
              <a:rPr lang="en-US" sz="2800" b="0" dirty="0">
                <a:solidFill>
                  <a:srgbClr val="C00000"/>
                </a:solidFill>
                <a:latin typeface="Garamond" panose="02020404030301010803" pitchFamily="18" charset="0"/>
              </a:rPr>
              <a:t>for the purpose of assessing the degree of similarity and the possibility of homology.</a:t>
            </a:r>
            <a:endParaRPr lang="en-US" sz="2800" dirty="0">
              <a:solidFill>
                <a:srgbClr val="C00000"/>
              </a:solidFill>
              <a:latin typeface="Garamond" panose="02020404030301010803" pitchFamily="18" charset="0"/>
            </a:endParaRPr>
          </a:p>
        </p:txBody>
      </p:sp>
      <p:graphicFrame>
        <p:nvGraphicFramePr>
          <p:cNvPr id="6" name="Object 1026"/>
          <p:cNvGraphicFramePr>
            <a:graphicFrameLocks noChangeAspect="1"/>
          </p:cNvGraphicFramePr>
          <p:nvPr/>
        </p:nvGraphicFramePr>
        <p:xfrm>
          <a:off x="475456" y="2302139"/>
          <a:ext cx="8305800" cy="4470136"/>
        </p:xfrm>
        <a:graphic>
          <a:graphicData uri="http://schemas.openxmlformats.org/presentationml/2006/ole">
            <mc:AlternateContent xmlns:mc="http://schemas.openxmlformats.org/markup-compatibility/2006">
              <mc:Choice xmlns:v="urn:schemas-microsoft-com:vml" Requires="v">
                <p:oleObj name="Document" r:id="rId3" imgW="5486400" imgH="2953512" progId="Word.Document.8">
                  <p:embed/>
                </p:oleObj>
              </mc:Choice>
              <mc:Fallback>
                <p:oleObj name="Document" r:id="rId3" imgW="5486400" imgH="2953512" progId="Word.Document.8">
                  <p:embed/>
                  <p:pic>
                    <p:nvPicPr>
                      <p:cNvPr id="6" name="Object 10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456" y="2302139"/>
                        <a:ext cx="8305800" cy="44701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8079866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GAMESHOW" val="False"/>
  <p:tag name="PPTVERSION" val="XP"/>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Wisp</Template>
  <TotalTime>3085</TotalTime>
  <Words>1841</Words>
  <Application>Microsoft Macintosh PowerPoint</Application>
  <PresentationFormat>On-screen Show (4:3)</PresentationFormat>
  <Paragraphs>215</Paragraphs>
  <Slides>33</Slides>
  <Notes>33</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33</vt:i4>
      </vt:variant>
    </vt:vector>
  </HeadingPairs>
  <TitlesOfParts>
    <vt:vector size="44" baseType="lpstr">
      <vt:lpstr>Arial</vt:lpstr>
      <vt:lpstr>Arial Narrow</vt:lpstr>
      <vt:lpstr>Cambria Math</vt:lpstr>
      <vt:lpstr>Candara</vt:lpstr>
      <vt:lpstr>Garamond</vt:lpstr>
      <vt:lpstr>Gill Sans MT</vt:lpstr>
      <vt:lpstr>Times</vt:lpstr>
      <vt:lpstr>Times New Roman</vt:lpstr>
      <vt:lpstr>Clarity</vt:lpstr>
      <vt:lpstr>Document</vt:lpstr>
      <vt:lpstr>Equation</vt:lpstr>
      <vt:lpstr>PowerPoint Presentation</vt:lpstr>
      <vt:lpstr>PowerPoint Presentation</vt:lpstr>
      <vt:lpstr>Sequence alignment analogy: aligning trains</vt:lpstr>
      <vt:lpstr>PowerPoint Presentation</vt:lpstr>
      <vt:lpstr>PowerPoint Presentation</vt:lpstr>
      <vt:lpstr>Amino acid substitution matrices</vt:lpstr>
      <vt:lpstr>Substitution Matrix</vt:lpstr>
      <vt:lpstr>Basics of pairwise alignment</vt:lpstr>
      <vt:lpstr>Sequence alignment: The process of lining up two sequences to achieve maximal levels of identity (and conservation, in the case of amino acid sequences) for the purpose of assessing the degree of similarity and the possibility of homology.</vt:lpstr>
      <vt:lpstr>Raw score: substitution</vt:lpstr>
      <vt:lpstr>Raw score : gap penalty</vt:lpstr>
      <vt:lpstr>Gaps</vt:lpstr>
      <vt:lpstr>Gap scores (source NCBI)</vt:lpstr>
      <vt:lpstr>GAP penalty vs gap extension penalty</vt:lpstr>
      <vt:lpstr>Example of pairwise alignment raw score: human beta globin and myoglobin</vt:lpstr>
      <vt:lpstr>Example of pairwise alignment raw score: human beta globin and myoglobin</vt:lpstr>
      <vt:lpstr>Example of pairwise alignment raw score:  human beta globin and myoglobin</vt:lpstr>
      <vt:lpstr>Algorithms for Sequence Alignment</vt:lpstr>
      <vt:lpstr>Algorithm building blocks </vt:lpstr>
      <vt:lpstr>Dynamic programming</vt:lpstr>
      <vt:lpstr>Global alignment with the algorithm of Needleman and Wunsch (1970)</vt:lpstr>
      <vt:lpstr>Outcomes in aligning two sequences</vt:lpstr>
      <vt:lpstr>Setting up the matrix</vt:lpstr>
      <vt:lpstr>Chose a scoring matrix; a simple one: start with an “identity” matrix for scoring</vt:lpstr>
      <vt:lpstr>Better: assign scores from a scoring matrix such as BLOSUM62</vt:lpstr>
      <vt:lpstr>PowerPoint Presentation</vt:lpstr>
      <vt:lpstr>PowerPoint Presentation</vt:lpstr>
      <vt:lpstr>PowerPoint Presentation</vt:lpstr>
      <vt:lpstr>PowerPoint Presentation</vt:lpstr>
      <vt:lpstr>PowerPoint Presentation</vt:lpstr>
      <vt:lpstr>PowerPoint Presentation</vt:lpstr>
      <vt:lpstr>Traceback: Find the path through the matrix that maximize the score  and the optimal pairwise alignment</vt:lpstr>
      <vt:lpstr>PowerPoint Presentation</vt:lpstr>
    </vt:vector>
  </TitlesOfParts>
  <Company>Progressive Info. 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dc:title>
  <cp:lastModifiedBy>Esmael Jafari Haddadian</cp:lastModifiedBy>
  <cp:revision>836</cp:revision>
  <cp:lastPrinted>2023-01-26T19:36:14Z</cp:lastPrinted>
  <dcterms:modified xsi:type="dcterms:W3CDTF">2023-01-27T20:26:05Z</dcterms:modified>
</cp:coreProperties>
</file>