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6" r:id="rId1"/>
  </p:sldMasterIdLst>
  <p:notesMasterIdLst>
    <p:notesMasterId r:id="rId25"/>
  </p:notesMasterIdLst>
  <p:handoutMasterIdLst>
    <p:handoutMasterId r:id="rId26"/>
  </p:handoutMasterIdLst>
  <p:sldIdLst>
    <p:sldId id="4503" r:id="rId2"/>
    <p:sldId id="4485" r:id="rId3"/>
    <p:sldId id="860" r:id="rId4"/>
    <p:sldId id="861" r:id="rId5"/>
    <p:sldId id="862" r:id="rId6"/>
    <p:sldId id="863" r:id="rId7"/>
    <p:sldId id="823" r:id="rId8"/>
    <p:sldId id="2005" r:id="rId9"/>
    <p:sldId id="2006" r:id="rId10"/>
    <p:sldId id="2008" r:id="rId11"/>
    <p:sldId id="2007" r:id="rId12"/>
    <p:sldId id="4500" r:id="rId13"/>
    <p:sldId id="260" r:id="rId14"/>
    <p:sldId id="261" r:id="rId15"/>
    <p:sldId id="265" r:id="rId16"/>
    <p:sldId id="264" r:id="rId17"/>
    <p:sldId id="256" r:id="rId18"/>
    <p:sldId id="257" r:id="rId19"/>
    <p:sldId id="263" r:id="rId20"/>
    <p:sldId id="266" r:id="rId21"/>
    <p:sldId id="4504" r:id="rId22"/>
    <p:sldId id="320" r:id="rId23"/>
    <p:sldId id="323" r:id="rId24"/>
  </p:sldIdLst>
  <p:sldSz cx="9144000" cy="6858000" type="screen4x3"/>
  <p:notesSz cx="9144000" cy="6858000"/>
  <p:custDataLst>
    <p:tags r:id="rId27"/>
  </p:custDataLst>
  <p:defaultTextStyle>
    <a:defPPr>
      <a:defRPr lang="en-US"/>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4032">
          <p15:clr>
            <a:srgbClr val="A4A3A4"/>
          </p15:clr>
        </p15:guide>
        <p15:guide id="3" orient="horz" pos="1152">
          <p15:clr>
            <a:srgbClr val="A4A3A4"/>
          </p15:clr>
        </p15:guide>
        <p15:guide id="4" pos="185">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062"/>
    <p:restoredTop sz="78947"/>
  </p:normalViewPr>
  <p:slideViewPr>
    <p:cSldViewPr>
      <p:cViewPr varScale="1">
        <p:scale>
          <a:sx n="139" d="100"/>
          <a:sy n="139" d="100"/>
        </p:scale>
        <p:origin x="3624" y="176"/>
      </p:cViewPr>
      <p:guideLst>
        <p:guide orient="horz" pos="2160"/>
        <p:guide orient="horz" pos="4032"/>
        <p:guide orient="horz" pos="1152"/>
        <p:guide pos="18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56"/>
    </p:cViewPr>
  </p:sorterViewPr>
  <p:notesViewPr>
    <p:cSldViewPr>
      <p:cViewPr varScale="1">
        <p:scale>
          <a:sx n="92" d="100"/>
          <a:sy n="92" d="100"/>
        </p:scale>
        <p:origin x="-27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8BCF3DC-990C-C448-9C46-9A77A32DE0A5}"/>
              </a:ext>
            </a:extLst>
          </p:cNvPr>
          <p:cNvSpPr>
            <a:spLocks noGrp="1" noChangeArrowheads="1"/>
          </p:cNvSpPr>
          <p:nvPr>
            <p:ph type="hdr" sz="quarter"/>
          </p:nvPr>
        </p:nvSpPr>
        <p:spPr bwMode="auto">
          <a:xfrm>
            <a:off x="0" y="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a:defRPr sz="1200">
                <a:latin typeface="Times New Roman" charset="0"/>
                <a:ea typeface="ＭＳ Ｐゴシック" charset="0"/>
                <a:cs typeface="+mn-cs"/>
              </a:defRPr>
            </a:lvl1pPr>
          </a:lstStyle>
          <a:p>
            <a:pPr>
              <a:defRPr/>
            </a:pPr>
            <a:endParaRPr lang="en-US"/>
          </a:p>
        </p:txBody>
      </p:sp>
      <p:sp>
        <p:nvSpPr>
          <p:cNvPr id="32771" name="Rectangle 3">
            <a:extLst>
              <a:ext uri="{FF2B5EF4-FFF2-40B4-BE49-F238E27FC236}">
                <a16:creationId xmlns:a16="http://schemas.microsoft.com/office/drawing/2014/main" id="{C2AF1587-53B4-2A46-B63A-667A2FE3DBFE}"/>
              </a:ext>
            </a:extLst>
          </p:cNvPr>
          <p:cNvSpPr>
            <a:spLocks noGrp="1" noChangeArrowheads="1"/>
          </p:cNvSpPr>
          <p:nvPr>
            <p:ph type="dt" sz="quarter" idx="1"/>
          </p:nvPr>
        </p:nvSpPr>
        <p:spPr bwMode="auto">
          <a:xfrm>
            <a:off x="5181600" y="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US"/>
          </a:p>
        </p:txBody>
      </p:sp>
      <p:sp>
        <p:nvSpPr>
          <p:cNvPr id="32772" name="Rectangle 4">
            <a:extLst>
              <a:ext uri="{FF2B5EF4-FFF2-40B4-BE49-F238E27FC236}">
                <a16:creationId xmlns:a16="http://schemas.microsoft.com/office/drawing/2014/main" id="{6AFB32A7-2EF2-4742-8A93-9C45E3A3195C}"/>
              </a:ext>
            </a:extLst>
          </p:cNvPr>
          <p:cNvSpPr>
            <a:spLocks noGrp="1" noChangeArrowheads="1"/>
          </p:cNvSpPr>
          <p:nvPr>
            <p:ph type="ftr" sz="quarter" idx="2"/>
          </p:nvPr>
        </p:nvSpPr>
        <p:spPr bwMode="auto">
          <a:xfrm>
            <a:off x="0" y="651510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l">
              <a:defRPr sz="1200">
                <a:latin typeface="Times New Roman" charset="0"/>
                <a:ea typeface="ＭＳ Ｐゴシック" charset="0"/>
                <a:cs typeface="+mn-cs"/>
              </a:defRPr>
            </a:lvl1pPr>
          </a:lstStyle>
          <a:p>
            <a:pPr>
              <a:defRPr/>
            </a:pPr>
            <a:endParaRPr lang="en-US"/>
          </a:p>
        </p:txBody>
      </p:sp>
      <p:sp>
        <p:nvSpPr>
          <p:cNvPr id="32773" name="Rectangle 5">
            <a:extLst>
              <a:ext uri="{FF2B5EF4-FFF2-40B4-BE49-F238E27FC236}">
                <a16:creationId xmlns:a16="http://schemas.microsoft.com/office/drawing/2014/main" id="{77BE675B-1EA5-4B40-9211-83CCA650E7A8}"/>
              </a:ext>
            </a:extLst>
          </p:cNvPr>
          <p:cNvSpPr>
            <a:spLocks noGrp="1" noChangeArrowheads="1"/>
          </p:cNvSpPr>
          <p:nvPr>
            <p:ph type="sldNum" sz="quarter" idx="3"/>
          </p:nvPr>
        </p:nvSpPr>
        <p:spPr bwMode="auto">
          <a:xfrm>
            <a:off x="5181600" y="651510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a:latin typeface="Times New Roman" charset="0"/>
                <a:ea typeface="ＭＳ Ｐゴシック" charset="-128"/>
              </a:defRPr>
            </a:lvl1pPr>
          </a:lstStyle>
          <a:p>
            <a:pPr>
              <a:defRPr/>
            </a:pPr>
            <a:fld id="{62F38E37-B0AA-894F-BBCB-48403CBBCB4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FDCFF11-0419-C641-9E0C-0DD7651CC201}"/>
              </a:ext>
            </a:extLst>
          </p:cNvPr>
          <p:cNvSpPr>
            <a:spLocks noGrp="1" noChangeArrowheads="1"/>
          </p:cNvSpPr>
          <p:nvPr>
            <p:ph type="hdr" sz="quarter"/>
          </p:nvPr>
        </p:nvSpPr>
        <p:spPr bwMode="auto">
          <a:xfrm>
            <a:off x="0" y="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a:defRPr kumimoji="0" sz="1200">
                <a:latin typeface="Times New Roman" charset="0"/>
                <a:ea typeface="ＭＳ Ｐゴシック" charset="0"/>
                <a:cs typeface="+mn-cs"/>
              </a:defRPr>
            </a:lvl1pPr>
          </a:lstStyle>
          <a:p>
            <a:pPr>
              <a:defRPr/>
            </a:pPr>
            <a:endParaRPr lang="en-US"/>
          </a:p>
        </p:txBody>
      </p:sp>
      <p:sp>
        <p:nvSpPr>
          <p:cNvPr id="13315" name="Rectangle 3">
            <a:extLst>
              <a:ext uri="{FF2B5EF4-FFF2-40B4-BE49-F238E27FC236}">
                <a16:creationId xmlns:a16="http://schemas.microsoft.com/office/drawing/2014/main" id="{3BC44504-CA95-7C44-BCB9-80B39530CBE3}"/>
              </a:ext>
            </a:extLst>
          </p:cNvPr>
          <p:cNvSpPr>
            <a:spLocks noGrp="1" noRot="1" noChangeAspect="1" noChangeArrowheads="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a:extLst>
              <a:ext uri="{FF2B5EF4-FFF2-40B4-BE49-F238E27FC236}">
                <a16:creationId xmlns:a16="http://schemas.microsoft.com/office/drawing/2014/main" id="{8F932BF0-D405-E242-ABD8-4251852ED9A4}"/>
              </a:ext>
            </a:extLst>
          </p:cNvPr>
          <p:cNvSpPr>
            <a:spLocks noGrp="1" noChangeArrowheads="1"/>
          </p:cNvSpPr>
          <p:nvPr>
            <p:ph type="body" sz="quarter" idx="3"/>
          </p:nvPr>
        </p:nvSpPr>
        <p:spPr bwMode="auto">
          <a:xfrm>
            <a:off x="1219200" y="3257550"/>
            <a:ext cx="6705600" cy="30861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3" name="Rectangle 5">
            <a:extLst>
              <a:ext uri="{FF2B5EF4-FFF2-40B4-BE49-F238E27FC236}">
                <a16:creationId xmlns:a16="http://schemas.microsoft.com/office/drawing/2014/main" id="{7B83BED0-6513-DA44-B883-51E4A9E7A456}"/>
              </a:ext>
            </a:extLst>
          </p:cNvPr>
          <p:cNvSpPr>
            <a:spLocks noGrp="1" noChangeArrowheads="1"/>
          </p:cNvSpPr>
          <p:nvPr>
            <p:ph type="dt" idx="1"/>
          </p:nvPr>
        </p:nvSpPr>
        <p:spPr bwMode="auto">
          <a:xfrm>
            <a:off x="5181600" y="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kumimoji="0" sz="1200">
                <a:latin typeface="Times New Roman" charset="0"/>
                <a:ea typeface="ＭＳ Ｐゴシック" charset="0"/>
                <a:cs typeface="+mn-cs"/>
              </a:defRPr>
            </a:lvl1pPr>
          </a:lstStyle>
          <a:p>
            <a:pPr>
              <a:defRPr/>
            </a:pPr>
            <a:endParaRPr lang="en-US"/>
          </a:p>
        </p:txBody>
      </p:sp>
      <p:sp>
        <p:nvSpPr>
          <p:cNvPr id="2054" name="Rectangle 6">
            <a:extLst>
              <a:ext uri="{FF2B5EF4-FFF2-40B4-BE49-F238E27FC236}">
                <a16:creationId xmlns:a16="http://schemas.microsoft.com/office/drawing/2014/main" id="{E225662D-A470-5F46-990C-F6489994FB25}"/>
              </a:ext>
            </a:extLst>
          </p:cNvPr>
          <p:cNvSpPr>
            <a:spLocks noGrp="1" noChangeArrowheads="1"/>
          </p:cNvSpPr>
          <p:nvPr>
            <p:ph type="ftr" sz="quarter" idx="4"/>
          </p:nvPr>
        </p:nvSpPr>
        <p:spPr bwMode="auto">
          <a:xfrm>
            <a:off x="0" y="651510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l">
              <a:defRPr kumimoji="0" sz="1200">
                <a:latin typeface="Arial" charset="0"/>
                <a:ea typeface="ＭＳ Ｐゴシック" charset="0"/>
                <a:cs typeface="+mn-cs"/>
              </a:defRPr>
            </a:lvl1pPr>
          </a:lstStyle>
          <a:p>
            <a:pPr>
              <a:defRPr/>
            </a:pPr>
            <a:endParaRPr lang="en-US"/>
          </a:p>
        </p:txBody>
      </p:sp>
      <p:sp>
        <p:nvSpPr>
          <p:cNvPr id="2055" name="Rectangle 7">
            <a:extLst>
              <a:ext uri="{FF2B5EF4-FFF2-40B4-BE49-F238E27FC236}">
                <a16:creationId xmlns:a16="http://schemas.microsoft.com/office/drawing/2014/main" id="{586BF9E6-5A59-DC49-86A9-1649B206EBFA}"/>
              </a:ext>
            </a:extLst>
          </p:cNvPr>
          <p:cNvSpPr>
            <a:spLocks noGrp="1" noChangeArrowheads="1"/>
          </p:cNvSpPr>
          <p:nvPr>
            <p:ph type="sldNum" sz="quarter" idx="5"/>
          </p:nvPr>
        </p:nvSpPr>
        <p:spPr bwMode="auto">
          <a:xfrm>
            <a:off x="5181600" y="651510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kumimoji="0" sz="1200">
                <a:latin typeface="Times New Roman" charset="0"/>
                <a:ea typeface="ＭＳ Ｐゴシック" charset="-128"/>
              </a:defRPr>
            </a:lvl1pPr>
          </a:lstStyle>
          <a:p>
            <a:pPr>
              <a:defRPr/>
            </a:pPr>
            <a:fld id="{413472F8-FDAC-0243-A582-E97D116881B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lustal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a:t>
            </a:fld>
            <a:endParaRPr lang="en-US" altLang="en-US"/>
          </a:p>
        </p:txBody>
      </p:sp>
    </p:spTree>
    <p:extLst>
      <p:ext uri="{BB962C8B-B14F-4D97-AF65-F5344CB8AC3E}">
        <p14:creationId xmlns:p14="http://schemas.microsoft.com/office/powerpoint/2010/main" val="68256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B49DC1-5815-3F4B-AD33-1B8F01382331}" type="slidenum">
              <a:rPr lang="en-US" altLang="en-US" smtClean="0"/>
              <a:pPr>
                <a:defRPr/>
              </a:pPr>
              <a:t>10</a:t>
            </a:fld>
            <a:endParaRPr lang="en-US" altLang="en-US"/>
          </a:p>
        </p:txBody>
      </p:sp>
    </p:spTree>
    <p:extLst>
      <p:ext uri="{BB962C8B-B14F-4D97-AF65-F5344CB8AC3E}">
        <p14:creationId xmlns:p14="http://schemas.microsoft.com/office/powerpoint/2010/main" val="3112888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rial" charset="0"/>
                <a:ea typeface="ＭＳ Ｐゴシック" pitchFamily="-108" charset="-128"/>
                <a:cs typeface="ＭＳ Ｐゴシック" pitchFamily="-108" charset="-128"/>
              </a:rPr>
              <a:t>More specifically, they focused on two important features of the spike protein: the receptor-binding domain (RBD), a kind of grappling hook that grips onto host cells, and the cleavage site, a molecular can opener that allows the virus to crack open and enter host cells.</a:t>
            </a:r>
          </a:p>
          <a:p>
            <a:endParaRPr lang="en-US" sz="1200" b="0" i="0" u="none" strike="noStrike" kern="1200" dirty="0">
              <a:solidFill>
                <a:schemeClr val="tx1"/>
              </a:solidFill>
              <a:effectLst/>
              <a:latin typeface="Arial" charset="0"/>
              <a:ea typeface="ＭＳ Ｐゴシック" pitchFamily="-108" charset="-128"/>
            </a:endParaRPr>
          </a:p>
          <a:p>
            <a:r>
              <a:rPr lang="en-US" sz="1200" b="0" i="0" u="none" strike="noStrike" kern="1200" dirty="0">
                <a:solidFill>
                  <a:schemeClr val="tx1"/>
                </a:solidFill>
                <a:effectLst/>
                <a:latin typeface="Arial" charset="0"/>
                <a:ea typeface="ＭＳ Ｐゴシック" pitchFamily="-108" charset="-128"/>
                <a:cs typeface="ＭＳ Ｐゴシック" pitchFamily="-108" charset="-128"/>
              </a:rPr>
              <a:t>This evidence for natural evolution was supported by data on SARS-CoV-2's backbone -- its overall molecular structure. If someone were seeking to engineer a new coronavirus as a pathogen, they would have constructed it from the backbone of a virus known to cause illness. But the scientists found that the SARS-CoV-2 backbone differed substantially from those of already known coronaviruses and mostly resembled related viruses found in bats and pangolins.</a:t>
            </a:r>
          </a:p>
          <a:p>
            <a:endParaRPr lang="en-US" sz="1200" b="0" i="0" u="none" strike="noStrike" kern="1200" dirty="0">
              <a:solidFill>
                <a:schemeClr val="tx1"/>
              </a:solidFill>
              <a:effectLst/>
              <a:latin typeface="Arial" charset="0"/>
              <a:ea typeface="ＭＳ Ｐゴシック" pitchFamily="-108"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333333"/>
                </a:solidFill>
                <a:latin typeface="Garamond" panose="02020404030301010803" pitchFamily="18" charset="0"/>
              </a:rPr>
              <a:t>"These two features of the virus, the mutations in the RBD portion of the spike protein and its distinct backbone, rules out laboratory manipulation as a potential origin for SARS-CoV-2"</a:t>
            </a:r>
            <a:endParaRPr lang="en-US" sz="1200" dirty="0">
              <a:latin typeface="Garamond" panose="02020404030301010803"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14B49DC1-5815-3F4B-AD33-1B8F01382331}" type="slidenum">
              <a:rPr lang="en-US" altLang="en-US" smtClean="0"/>
              <a:pPr>
                <a:defRPr/>
              </a:pPr>
              <a:t>11</a:t>
            </a:fld>
            <a:endParaRPr lang="en-US" altLang="en-US"/>
          </a:p>
        </p:txBody>
      </p:sp>
    </p:spTree>
    <p:extLst>
      <p:ext uri="{BB962C8B-B14F-4D97-AF65-F5344CB8AC3E}">
        <p14:creationId xmlns:p14="http://schemas.microsoft.com/office/powerpoint/2010/main" val="1904114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12</a:t>
            </a:fld>
            <a:endParaRPr lang="en-US" altLang="en-US"/>
          </a:p>
        </p:txBody>
      </p:sp>
    </p:spTree>
    <p:extLst>
      <p:ext uri="{BB962C8B-B14F-4D97-AF65-F5344CB8AC3E}">
        <p14:creationId xmlns:p14="http://schemas.microsoft.com/office/powerpoint/2010/main" val="4009209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13</a:t>
            </a:fld>
            <a:endParaRPr lang="en-US" altLang="en-US"/>
          </a:p>
        </p:txBody>
      </p:sp>
    </p:spTree>
    <p:extLst>
      <p:ext uri="{BB962C8B-B14F-4D97-AF65-F5344CB8AC3E}">
        <p14:creationId xmlns:p14="http://schemas.microsoft.com/office/powerpoint/2010/main" val="4160938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14</a:t>
            </a:fld>
            <a:endParaRPr lang="en-US" altLang="en-US"/>
          </a:p>
        </p:txBody>
      </p:sp>
    </p:spTree>
    <p:extLst>
      <p:ext uri="{BB962C8B-B14F-4D97-AF65-F5344CB8AC3E}">
        <p14:creationId xmlns:p14="http://schemas.microsoft.com/office/powerpoint/2010/main" val="2276025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15</a:t>
            </a:fld>
            <a:endParaRPr lang="en-US" altLang="en-US"/>
          </a:p>
        </p:txBody>
      </p:sp>
    </p:spTree>
    <p:extLst>
      <p:ext uri="{BB962C8B-B14F-4D97-AF65-F5344CB8AC3E}">
        <p14:creationId xmlns:p14="http://schemas.microsoft.com/office/powerpoint/2010/main" val="755208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16</a:t>
            </a:fld>
            <a:endParaRPr lang="en-US" altLang="en-US"/>
          </a:p>
        </p:txBody>
      </p:sp>
    </p:spTree>
    <p:extLst>
      <p:ext uri="{BB962C8B-B14F-4D97-AF65-F5344CB8AC3E}">
        <p14:creationId xmlns:p14="http://schemas.microsoft.com/office/powerpoint/2010/main" val="2217270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17</a:t>
            </a:fld>
            <a:endParaRPr lang="en-US" altLang="en-US"/>
          </a:p>
        </p:txBody>
      </p:sp>
    </p:spTree>
    <p:extLst>
      <p:ext uri="{BB962C8B-B14F-4D97-AF65-F5344CB8AC3E}">
        <p14:creationId xmlns:p14="http://schemas.microsoft.com/office/powerpoint/2010/main" val="3293555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18</a:t>
            </a:fld>
            <a:endParaRPr lang="en-US" altLang="en-US"/>
          </a:p>
        </p:txBody>
      </p:sp>
    </p:spTree>
    <p:extLst>
      <p:ext uri="{BB962C8B-B14F-4D97-AF65-F5344CB8AC3E}">
        <p14:creationId xmlns:p14="http://schemas.microsoft.com/office/powerpoint/2010/main" val="690389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19</a:t>
            </a:fld>
            <a:endParaRPr lang="en-US" altLang="en-US"/>
          </a:p>
        </p:txBody>
      </p:sp>
    </p:spTree>
    <p:extLst>
      <p:ext uri="{BB962C8B-B14F-4D97-AF65-F5344CB8AC3E}">
        <p14:creationId xmlns:p14="http://schemas.microsoft.com/office/powerpoint/2010/main" val="1979891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2</a:t>
            </a:fld>
            <a:endParaRPr lang="en-US" altLang="en-US"/>
          </a:p>
        </p:txBody>
      </p:sp>
    </p:spTree>
    <p:extLst>
      <p:ext uri="{BB962C8B-B14F-4D97-AF65-F5344CB8AC3E}">
        <p14:creationId xmlns:p14="http://schemas.microsoft.com/office/powerpoint/2010/main" val="2143989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20</a:t>
            </a:fld>
            <a:endParaRPr lang="en-US" altLang="en-US"/>
          </a:p>
        </p:txBody>
      </p:sp>
    </p:spTree>
    <p:extLst>
      <p:ext uri="{BB962C8B-B14F-4D97-AF65-F5344CB8AC3E}">
        <p14:creationId xmlns:p14="http://schemas.microsoft.com/office/powerpoint/2010/main" val="2392769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D64D9FF-B54E-5D47-AC83-75CA7F4533B6}" type="slidenum">
              <a:rPr lang="en-US" smtClean="0"/>
              <a:t>22</a:t>
            </a:fld>
            <a:endParaRPr lang="en-US"/>
          </a:p>
        </p:txBody>
      </p:sp>
    </p:spTree>
    <p:extLst>
      <p:ext uri="{BB962C8B-B14F-4D97-AF65-F5344CB8AC3E}">
        <p14:creationId xmlns:p14="http://schemas.microsoft.com/office/powerpoint/2010/main" val="1517573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D64D9FF-B54E-5D47-AC83-75CA7F4533B6}" type="slidenum">
              <a:rPr lang="en-US" smtClean="0"/>
              <a:t>23</a:t>
            </a:fld>
            <a:endParaRPr lang="en-US"/>
          </a:p>
        </p:txBody>
      </p:sp>
    </p:spTree>
    <p:extLst>
      <p:ext uri="{BB962C8B-B14F-4D97-AF65-F5344CB8AC3E}">
        <p14:creationId xmlns:p14="http://schemas.microsoft.com/office/powerpoint/2010/main" val="1983866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A9086-B10F-1D4E-8C4A-603CE971BC19}" type="slidenum">
              <a:rPr lang="en-US" smtClean="0"/>
              <a:t>3</a:t>
            </a:fld>
            <a:endParaRPr lang="en-US" dirty="0"/>
          </a:p>
        </p:txBody>
      </p:sp>
    </p:spTree>
    <p:extLst>
      <p:ext uri="{BB962C8B-B14F-4D97-AF65-F5344CB8AC3E}">
        <p14:creationId xmlns:p14="http://schemas.microsoft.com/office/powerpoint/2010/main" val="414460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charset="0"/>
                <a:ea typeface="ＭＳ Ｐゴシック" charset="-128"/>
              </a:rPr>
              <a:t>To decide weather the data is compatible with the null HP, we must calculate the probability of a mismatch as extreme as that observed, assuming Ho is true</a:t>
            </a:r>
          </a:p>
          <a:p>
            <a:endParaRPr lang="en-US" altLang="en-US" dirty="0">
              <a:latin typeface="Arial" charset="0"/>
              <a:ea typeface="ＭＳ Ｐゴシック" charset="-128"/>
            </a:endParaRPr>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Symbol" charset="2"/>
                <a:ea typeface="ＭＳ Ｐゴシック" charset="-128"/>
              </a:defRPr>
            </a:lvl1pPr>
            <a:lvl2pPr marL="742950" indent="-285750">
              <a:defRPr sz="2400">
                <a:solidFill>
                  <a:schemeClr val="tx1"/>
                </a:solidFill>
                <a:latin typeface="Symbol" charset="2"/>
                <a:ea typeface="ＭＳ Ｐゴシック" charset="-128"/>
              </a:defRPr>
            </a:lvl2pPr>
            <a:lvl3pPr marL="1143000" indent="-228600">
              <a:defRPr sz="2400">
                <a:solidFill>
                  <a:schemeClr val="tx1"/>
                </a:solidFill>
                <a:latin typeface="Symbol" charset="2"/>
                <a:ea typeface="ＭＳ Ｐゴシック" charset="-128"/>
              </a:defRPr>
            </a:lvl3pPr>
            <a:lvl4pPr marL="1600200" indent="-228600">
              <a:defRPr sz="2400">
                <a:solidFill>
                  <a:schemeClr val="tx1"/>
                </a:solidFill>
                <a:latin typeface="Symbol" charset="2"/>
                <a:ea typeface="ＭＳ Ｐゴシック" charset="-128"/>
              </a:defRPr>
            </a:lvl4pPr>
            <a:lvl5pPr marL="2057400" indent="-228600">
              <a:defRPr sz="2400">
                <a:solidFill>
                  <a:schemeClr val="tx1"/>
                </a:solidFill>
                <a:latin typeface="Symbol" charset="2"/>
                <a:ea typeface="ＭＳ Ｐゴシック" charset="-128"/>
              </a:defRPr>
            </a:lvl5pPr>
            <a:lvl6pPr marL="2514600" indent="-228600" eaLnBrk="0" fontAlgn="base" hangingPunct="0">
              <a:spcBef>
                <a:spcPct val="0"/>
              </a:spcBef>
              <a:spcAft>
                <a:spcPct val="0"/>
              </a:spcAft>
              <a:defRPr sz="2400">
                <a:solidFill>
                  <a:schemeClr val="tx1"/>
                </a:solidFill>
                <a:latin typeface="Symbol" charset="2"/>
                <a:ea typeface="ＭＳ Ｐゴシック" charset="-128"/>
              </a:defRPr>
            </a:lvl6pPr>
            <a:lvl7pPr marL="2971800" indent="-228600" eaLnBrk="0" fontAlgn="base" hangingPunct="0">
              <a:spcBef>
                <a:spcPct val="0"/>
              </a:spcBef>
              <a:spcAft>
                <a:spcPct val="0"/>
              </a:spcAft>
              <a:defRPr sz="2400">
                <a:solidFill>
                  <a:schemeClr val="tx1"/>
                </a:solidFill>
                <a:latin typeface="Symbol" charset="2"/>
                <a:ea typeface="ＭＳ Ｐゴシック" charset="-128"/>
              </a:defRPr>
            </a:lvl7pPr>
            <a:lvl8pPr marL="3429000" indent="-228600" eaLnBrk="0" fontAlgn="base" hangingPunct="0">
              <a:spcBef>
                <a:spcPct val="0"/>
              </a:spcBef>
              <a:spcAft>
                <a:spcPct val="0"/>
              </a:spcAft>
              <a:defRPr sz="2400">
                <a:solidFill>
                  <a:schemeClr val="tx1"/>
                </a:solidFill>
                <a:latin typeface="Symbol" charset="2"/>
                <a:ea typeface="ＭＳ Ｐゴシック" charset="-128"/>
              </a:defRPr>
            </a:lvl8pPr>
            <a:lvl9pPr marL="3886200" indent="-228600" eaLnBrk="0" fontAlgn="base" hangingPunct="0">
              <a:spcBef>
                <a:spcPct val="0"/>
              </a:spcBef>
              <a:spcAft>
                <a:spcPct val="0"/>
              </a:spcAft>
              <a:defRPr sz="2400">
                <a:solidFill>
                  <a:schemeClr val="tx1"/>
                </a:solidFill>
                <a:latin typeface="Symbol" charset="2"/>
                <a:ea typeface="ＭＳ Ｐゴシック" charset="-128"/>
              </a:defRPr>
            </a:lvl9pPr>
          </a:lstStyle>
          <a:p>
            <a:fld id="{EFB61121-241E-8E43-86A0-F687BC5D91B7}" type="slidenum">
              <a:rPr lang="en-US" altLang="en-US" sz="1200"/>
              <a:pPr/>
              <a:t>4</a:t>
            </a:fld>
            <a:endParaRPr lang="en-US" altLang="en-US" sz="1200" dirty="0"/>
          </a:p>
        </p:txBody>
      </p:sp>
    </p:spTree>
    <p:extLst>
      <p:ext uri="{BB962C8B-B14F-4D97-AF65-F5344CB8AC3E}">
        <p14:creationId xmlns:p14="http://schemas.microsoft.com/office/powerpoint/2010/main" val="1675539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A9086-B10F-1D4E-8C4A-603CE971BC19}" type="slidenum">
              <a:rPr lang="en-US" smtClean="0"/>
              <a:t>5</a:t>
            </a:fld>
            <a:endParaRPr lang="en-US" dirty="0"/>
          </a:p>
        </p:txBody>
      </p:sp>
    </p:spTree>
    <p:extLst>
      <p:ext uri="{BB962C8B-B14F-4D97-AF65-F5344CB8AC3E}">
        <p14:creationId xmlns:p14="http://schemas.microsoft.com/office/powerpoint/2010/main" val="1069246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Symbol" charset="2"/>
                <a:ea typeface="ＭＳ Ｐゴシック" charset="-128"/>
              </a:defRPr>
            </a:lvl1pPr>
            <a:lvl2pPr marL="742950" indent="-285750">
              <a:defRPr sz="2400">
                <a:solidFill>
                  <a:schemeClr val="tx1"/>
                </a:solidFill>
                <a:latin typeface="Symbol" charset="2"/>
                <a:ea typeface="ＭＳ Ｐゴシック" charset="-128"/>
              </a:defRPr>
            </a:lvl2pPr>
            <a:lvl3pPr marL="1143000" indent="-228600">
              <a:defRPr sz="2400">
                <a:solidFill>
                  <a:schemeClr val="tx1"/>
                </a:solidFill>
                <a:latin typeface="Symbol" charset="2"/>
                <a:ea typeface="ＭＳ Ｐゴシック" charset="-128"/>
              </a:defRPr>
            </a:lvl3pPr>
            <a:lvl4pPr marL="1600200" indent="-228600">
              <a:defRPr sz="2400">
                <a:solidFill>
                  <a:schemeClr val="tx1"/>
                </a:solidFill>
                <a:latin typeface="Symbol" charset="2"/>
                <a:ea typeface="ＭＳ Ｐゴシック" charset="-128"/>
              </a:defRPr>
            </a:lvl4pPr>
            <a:lvl5pPr marL="2057400" indent="-228600">
              <a:defRPr sz="2400">
                <a:solidFill>
                  <a:schemeClr val="tx1"/>
                </a:solidFill>
                <a:latin typeface="Symbol" charset="2"/>
                <a:ea typeface="ＭＳ Ｐゴシック" charset="-128"/>
              </a:defRPr>
            </a:lvl5pPr>
            <a:lvl6pPr marL="2514600" indent="-228600" eaLnBrk="0" fontAlgn="base" hangingPunct="0">
              <a:spcBef>
                <a:spcPct val="0"/>
              </a:spcBef>
              <a:spcAft>
                <a:spcPct val="0"/>
              </a:spcAft>
              <a:defRPr sz="2400">
                <a:solidFill>
                  <a:schemeClr val="tx1"/>
                </a:solidFill>
                <a:latin typeface="Symbol" charset="2"/>
                <a:ea typeface="ＭＳ Ｐゴシック" charset="-128"/>
              </a:defRPr>
            </a:lvl6pPr>
            <a:lvl7pPr marL="2971800" indent="-228600" eaLnBrk="0" fontAlgn="base" hangingPunct="0">
              <a:spcBef>
                <a:spcPct val="0"/>
              </a:spcBef>
              <a:spcAft>
                <a:spcPct val="0"/>
              </a:spcAft>
              <a:defRPr sz="2400">
                <a:solidFill>
                  <a:schemeClr val="tx1"/>
                </a:solidFill>
                <a:latin typeface="Symbol" charset="2"/>
                <a:ea typeface="ＭＳ Ｐゴシック" charset="-128"/>
              </a:defRPr>
            </a:lvl7pPr>
            <a:lvl8pPr marL="3429000" indent="-228600" eaLnBrk="0" fontAlgn="base" hangingPunct="0">
              <a:spcBef>
                <a:spcPct val="0"/>
              </a:spcBef>
              <a:spcAft>
                <a:spcPct val="0"/>
              </a:spcAft>
              <a:defRPr sz="2400">
                <a:solidFill>
                  <a:schemeClr val="tx1"/>
                </a:solidFill>
                <a:latin typeface="Symbol" charset="2"/>
                <a:ea typeface="ＭＳ Ｐゴシック" charset="-128"/>
              </a:defRPr>
            </a:lvl8pPr>
            <a:lvl9pPr marL="3886200" indent="-228600" eaLnBrk="0" fontAlgn="base" hangingPunct="0">
              <a:spcBef>
                <a:spcPct val="0"/>
              </a:spcBef>
              <a:spcAft>
                <a:spcPct val="0"/>
              </a:spcAft>
              <a:defRPr sz="2400">
                <a:solidFill>
                  <a:schemeClr val="tx1"/>
                </a:solidFill>
                <a:latin typeface="Symbol" charset="2"/>
                <a:ea typeface="ＭＳ Ｐゴシック" charset="-128"/>
              </a:defRPr>
            </a:lvl9pPr>
          </a:lstStyle>
          <a:p>
            <a:fld id="{EF84F5C6-3F69-DA4F-A0C8-499C95730F39}" type="slidenum">
              <a:rPr lang="en-US" altLang="en-US" sz="1200"/>
              <a:pPr/>
              <a:t>6</a:t>
            </a:fld>
            <a:endParaRPr lang="en-US" altLang="en-US" sz="1200" dirty="0"/>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charset="0"/>
                <a:ea typeface="ＭＳ Ｐゴシック" charset="-128"/>
              </a:rPr>
              <a:t>Define tests statistic briefly here; example: difference between men and women height</a:t>
            </a:r>
          </a:p>
          <a:p>
            <a:pPr eaLnBrk="1" hangingPunct="1"/>
            <a:r>
              <a:rPr lang="en-US" altLang="en-US" dirty="0">
                <a:solidFill>
                  <a:srgbClr val="FF0306"/>
                </a:solidFill>
                <a:latin typeface="Arial" charset="0"/>
                <a:ea typeface="ＭＳ Ｐゴシック" charset="-128"/>
              </a:rPr>
              <a:t>A test statistic summarizes the match between the data and the null hypothesis</a:t>
            </a:r>
          </a:p>
          <a:p>
            <a:pPr eaLnBrk="1" hangingPunct="1"/>
            <a:r>
              <a:rPr lang="en-US" altLang="en-US" dirty="0">
                <a:latin typeface="Arial" charset="0"/>
                <a:ea typeface="ＭＳ Ｐゴシック" charset="-128"/>
              </a:rPr>
              <a:t>A computer can do this!</a:t>
            </a:r>
          </a:p>
          <a:p>
            <a:pPr eaLnBrk="1" hangingPunct="1"/>
            <a:endParaRPr lang="en-US" altLang="en-US" dirty="0">
              <a:latin typeface="Arial" charset="0"/>
              <a:ea typeface="ＭＳ Ｐゴシック" charset="-128"/>
            </a:endParaRPr>
          </a:p>
        </p:txBody>
      </p:sp>
    </p:spTree>
    <p:extLst>
      <p:ext uri="{BB962C8B-B14F-4D97-AF65-F5344CB8AC3E}">
        <p14:creationId xmlns:p14="http://schemas.microsoft.com/office/powerpoint/2010/main" val="559609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A9086-B10F-1D4E-8C4A-603CE971BC19}" type="slidenum">
              <a:rPr lang="en-US" smtClean="0"/>
              <a:t>7</a:t>
            </a:fld>
            <a:endParaRPr lang="en-US" dirty="0"/>
          </a:p>
        </p:txBody>
      </p:sp>
    </p:spTree>
    <p:extLst>
      <p:ext uri="{BB962C8B-B14F-4D97-AF65-F5344CB8AC3E}">
        <p14:creationId xmlns:p14="http://schemas.microsoft.com/office/powerpoint/2010/main" val="2796581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multiple sequence alignment (MSA) is a sequence alignment of three or more biological sequences, generally protein, DNA, or RNA. In many cases, the input set of query sequences are assumed to have an evolutionary relationship by which they share a lineage and are descended from a common ancestor. From the resulting MSA, sequence homology can be inferred and phylogenetic analysis can be conducted to assess the sequences' shared evolutionary origins. Visual depictions of the alignment as in the image at right illustrate mutation events such as point mutations (single amino acid or nucleotide changes) that appear as differing characters in a single alignment column, and insertion or deletion mutations (</a:t>
            </a:r>
            <a:r>
              <a:rPr lang="en-US" dirty="0" err="1"/>
              <a:t>indels</a:t>
            </a:r>
            <a:r>
              <a:rPr lang="en-US" dirty="0"/>
              <a:t> or gaps) that appear as hyphens in one or more of the sequences in the alignment. Multiple sequence alignment is often used to assess sequence conservation of protein domains, tertiary and secondary structures, and even individual amino acids or nucleotides.</a:t>
            </a:r>
          </a:p>
          <a:p>
            <a:r>
              <a:rPr kumimoji="1" lang="en-US" sz="1200" b="0" i="0" kern="1200" dirty="0">
                <a:solidFill>
                  <a:schemeClr val="tx1"/>
                </a:solidFill>
                <a:effectLst/>
                <a:latin typeface="Arial" charset="0"/>
                <a:ea typeface="ＭＳ Ｐゴシック" charset="0"/>
                <a:cs typeface="ＭＳ Ｐゴシック" charset="0"/>
              </a:rPr>
              <a:t>First 90 positions of a protein multiple sequence alignment of instances of the acidic ribosomal protein P0 (L10E) from several organisms. Generated with </a:t>
            </a:r>
            <a:r>
              <a:rPr kumimoji="1" lang="en-US" sz="1200" b="0" i="0" u="none" strike="noStrike" kern="1200" dirty="0">
                <a:solidFill>
                  <a:schemeClr val="tx1"/>
                </a:solidFill>
                <a:effectLst/>
                <a:latin typeface="Arial" charset="0"/>
                <a:ea typeface="ＭＳ Ｐゴシック" charset="0"/>
                <a:cs typeface="ＭＳ Ｐゴシック" charset="0"/>
                <a:hlinkClick r:id="rId3" tooltip="ClustalX"/>
              </a:rPr>
              <a:t>ClustalX</a:t>
            </a:r>
            <a:r>
              <a:rPr kumimoji="1" lang="en-US" sz="1200" b="0" i="0" kern="1200" dirty="0">
                <a:solidFill>
                  <a:schemeClr val="tx1"/>
                </a:solidFill>
                <a:effectLst/>
                <a:latin typeface="Arial" charset="0"/>
                <a:ea typeface="ＭＳ Ｐゴシック" charset="0"/>
                <a:cs typeface="ＭＳ Ｐゴシック" charset="0"/>
              </a:rPr>
              <a:t>.</a:t>
            </a:r>
            <a:endParaRPr lang="en-US" dirty="0"/>
          </a:p>
        </p:txBody>
      </p:sp>
      <p:sp>
        <p:nvSpPr>
          <p:cNvPr id="4" name="Slide Number Placeholder 3"/>
          <p:cNvSpPr>
            <a:spLocks noGrp="1"/>
          </p:cNvSpPr>
          <p:nvPr>
            <p:ph type="sldNum" sz="quarter" idx="10"/>
          </p:nvPr>
        </p:nvSpPr>
        <p:spPr/>
        <p:txBody>
          <a:bodyPr/>
          <a:lstStyle/>
          <a:p>
            <a:pPr>
              <a:defRPr/>
            </a:pPr>
            <a:fld id="{E41AD792-9690-6F4E-9088-7DADC2B38BCE}" type="slidenum">
              <a:rPr lang="en-US" altLang="en-US" smtClean="0"/>
              <a:pPr>
                <a:defRPr/>
              </a:pPr>
              <a:t>8</a:t>
            </a:fld>
            <a:endParaRPr lang="en-US" altLang="en-US"/>
          </a:p>
        </p:txBody>
      </p:sp>
    </p:spTree>
    <p:extLst>
      <p:ext uri="{BB962C8B-B14F-4D97-AF65-F5344CB8AC3E}">
        <p14:creationId xmlns:p14="http://schemas.microsoft.com/office/powerpoint/2010/main" val="356907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Garamond" panose="02020404030301010803" pitchFamily="18" charset="0"/>
              </a:rPr>
              <a:t>From the output of MSA applications, homology can be inferred and the evolutionary relationship between the sequences studied.</a:t>
            </a:r>
          </a:p>
          <a:p>
            <a:endParaRPr lang="en-US" dirty="0"/>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9</a:t>
            </a:fld>
            <a:endParaRPr lang="en-US" altLang="en-US"/>
          </a:p>
        </p:txBody>
      </p:sp>
    </p:spTree>
    <p:extLst>
      <p:ext uri="{BB962C8B-B14F-4D97-AF65-F5344CB8AC3E}">
        <p14:creationId xmlns:p14="http://schemas.microsoft.com/office/powerpoint/2010/main" val="3658175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F33D602-3DF1-AB4E-8142-C80081F44547}"/>
              </a:ext>
            </a:extLst>
          </p:cNvPr>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Picture 10" descr="art">
            <a:extLst>
              <a:ext uri="{FF2B5EF4-FFF2-40B4-BE49-F238E27FC236}">
                <a16:creationId xmlns:a16="http://schemas.microsoft.com/office/drawing/2014/main" id="{8AE85103-4A7D-514B-8B58-71410F42E4B7}"/>
              </a:ext>
            </a:extLst>
          </p:cNvPr>
          <p:cNvSpPr>
            <a:spLocks noChangeAspect="1" noChangeArrowheads="1"/>
          </p:cNvSpPr>
          <p:nvPr userDrawn="1"/>
        </p:nvSpPr>
        <p:spPr bwMode="auto">
          <a:xfrm>
            <a:off x="0" y="0"/>
            <a:ext cx="9147175"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128"/>
              </a:defRPr>
            </a:lvl1pPr>
            <a:lvl2pPr marL="742950" indent="-285750">
              <a:defRPr kumimoji="1" sz="2400">
                <a:solidFill>
                  <a:schemeClr val="tx1"/>
                </a:solidFill>
                <a:latin typeface="Arial" charset="0"/>
                <a:ea typeface="ＭＳ Ｐゴシック" charset="-128"/>
              </a:defRPr>
            </a:lvl2pPr>
            <a:lvl3pPr marL="1143000" indent="-228600">
              <a:defRPr kumimoji="1" sz="2400">
                <a:solidFill>
                  <a:schemeClr val="tx1"/>
                </a:solidFill>
                <a:latin typeface="Arial" charset="0"/>
                <a:ea typeface="ＭＳ Ｐゴシック" charset="-128"/>
              </a:defRPr>
            </a:lvl3pPr>
            <a:lvl4pPr marL="1600200" indent="-228600">
              <a:defRPr kumimoji="1" sz="2400">
                <a:solidFill>
                  <a:schemeClr val="tx1"/>
                </a:solidFill>
                <a:latin typeface="Arial" charset="0"/>
                <a:ea typeface="ＭＳ Ｐゴシック" charset="-128"/>
              </a:defRPr>
            </a:lvl4pPr>
            <a:lvl5pPr marL="2057400" indent="-228600">
              <a:defRPr kumimoji="1" sz="2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2400">
                <a:solidFill>
                  <a:schemeClr val="tx1"/>
                </a:solidFill>
                <a:latin typeface="Arial" charset="0"/>
                <a:ea typeface="ＭＳ Ｐゴシック" charset="-128"/>
              </a:defRPr>
            </a:lvl9pPr>
          </a:lstStyle>
          <a:p>
            <a:pPr algn="ctr">
              <a:defRPr/>
            </a:pPr>
            <a:endParaRPr lang="en-US" altLang="en-US"/>
          </a:p>
        </p:txBody>
      </p:sp>
      <p:sp>
        <p:nvSpPr>
          <p:cNvPr id="6" name="Rectangle 2">
            <a:extLst>
              <a:ext uri="{FF2B5EF4-FFF2-40B4-BE49-F238E27FC236}">
                <a16:creationId xmlns:a16="http://schemas.microsoft.com/office/drawing/2014/main" id="{983AC8B4-9BB4-574A-863E-EEC748BF5EC1}"/>
              </a:ext>
            </a:extLst>
          </p:cNvPr>
          <p:cNvSpPr>
            <a:spLocks noChangeArrowheads="1"/>
          </p:cNvSpPr>
          <p:nvPr userDrawn="1"/>
        </p:nvSpPr>
        <p:spPr bwMode="auto">
          <a:xfrm>
            <a:off x="0" y="0"/>
            <a:ext cx="9140825" cy="6856413"/>
          </a:xfrm>
          <a:prstGeom prst="rect">
            <a:avLst/>
          </a:prstGeom>
          <a:solidFill>
            <a:schemeClr val="bg1">
              <a:alpha val="74901"/>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charset="0"/>
                <a:ea typeface="ＭＳ Ｐゴシック" charset="-128"/>
              </a:defRPr>
            </a:lvl1pPr>
            <a:lvl2pPr marL="742950" indent="-285750" algn="ctr">
              <a:defRPr kumimoji="1" sz="2400">
                <a:solidFill>
                  <a:schemeClr val="tx1"/>
                </a:solidFill>
                <a:latin typeface="Arial" charset="0"/>
                <a:ea typeface="ＭＳ Ｐゴシック" charset="-128"/>
              </a:defRPr>
            </a:lvl2pPr>
            <a:lvl3pPr marL="1143000" indent="-228600" algn="ctr">
              <a:defRPr kumimoji="1" sz="2400">
                <a:solidFill>
                  <a:schemeClr val="tx1"/>
                </a:solidFill>
                <a:latin typeface="Arial" charset="0"/>
                <a:ea typeface="ＭＳ Ｐゴシック" charset="-128"/>
              </a:defRPr>
            </a:lvl3pPr>
            <a:lvl4pPr marL="1600200" indent="-228600" algn="ctr">
              <a:defRPr kumimoji="1" sz="2400">
                <a:solidFill>
                  <a:schemeClr val="tx1"/>
                </a:solidFill>
                <a:latin typeface="Arial" charset="0"/>
                <a:ea typeface="ＭＳ Ｐゴシック" charset="-128"/>
              </a:defRPr>
            </a:lvl4pPr>
            <a:lvl5pPr marL="2057400" indent="-228600" algn="ctr">
              <a:defRPr kumimoji="1" sz="2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defRPr/>
            </a:pPr>
            <a:endParaRPr kumimoji="0" lang="en-US" altLang="en-US" sz="2700">
              <a:latin typeface="Times New Roman" charset="0"/>
            </a:endParaRPr>
          </a:p>
        </p:txBody>
      </p:sp>
      <p:sp>
        <p:nvSpPr>
          <p:cNvPr id="7" name="Rectangle 3">
            <a:extLst>
              <a:ext uri="{FF2B5EF4-FFF2-40B4-BE49-F238E27FC236}">
                <a16:creationId xmlns:a16="http://schemas.microsoft.com/office/drawing/2014/main" id="{ACC586A2-5519-3B48-BDED-FF91851B5C8B}"/>
              </a:ext>
            </a:extLst>
          </p:cNvPr>
          <p:cNvSpPr>
            <a:spLocks noChangeArrowheads="1"/>
          </p:cNvSpPr>
          <p:nvPr userDrawn="1"/>
        </p:nvSpPr>
        <p:spPr bwMode="auto">
          <a:xfrm>
            <a:off x="0" y="6019800"/>
            <a:ext cx="9144000" cy="533400"/>
          </a:xfrm>
          <a:prstGeom prst="rect">
            <a:avLst/>
          </a:prstGeom>
          <a:solidFill>
            <a:srgbClr val="584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charset="0"/>
                <a:ea typeface="ＭＳ Ｐゴシック" charset="-128"/>
              </a:defRPr>
            </a:lvl1pPr>
            <a:lvl2pPr marL="742950" indent="-285750" algn="ctr">
              <a:defRPr kumimoji="1" sz="2400">
                <a:solidFill>
                  <a:schemeClr val="tx1"/>
                </a:solidFill>
                <a:latin typeface="Arial" charset="0"/>
                <a:ea typeface="ＭＳ Ｐゴシック" charset="-128"/>
              </a:defRPr>
            </a:lvl2pPr>
            <a:lvl3pPr marL="1143000" indent="-228600" algn="ctr">
              <a:defRPr kumimoji="1" sz="2400">
                <a:solidFill>
                  <a:schemeClr val="tx1"/>
                </a:solidFill>
                <a:latin typeface="Arial" charset="0"/>
                <a:ea typeface="ＭＳ Ｐゴシック" charset="-128"/>
              </a:defRPr>
            </a:lvl3pPr>
            <a:lvl4pPr marL="1600200" indent="-228600" algn="ctr">
              <a:defRPr kumimoji="1" sz="2400">
                <a:solidFill>
                  <a:schemeClr val="tx1"/>
                </a:solidFill>
                <a:latin typeface="Arial" charset="0"/>
                <a:ea typeface="ＭＳ Ｐゴシック" charset="-128"/>
              </a:defRPr>
            </a:lvl4pPr>
            <a:lvl5pPr marL="2057400" indent="-228600" algn="ctr">
              <a:defRPr kumimoji="1" sz="2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2400">
                <a:solidFill>
                  <a:schemeClr val="tx1"/>
                </a:solidFill>
                <a:latin typeface="Arial" charset="0"/>
                <a:ea typeface="ＭＳ Ｐゴシック" charset="-128"/>
              </a:defRPr>
            </a:lvl9pPr>
          </a:lstStyle>
          <a:p>
            <a:pPr>
              <a:defRPr/>
            </a:pPr>
            <a:endParaRPr lang="en-US" altLang="en-US"/>
          </a:p>
        </p:txBody>
      </p:sp>
      <p:sp>
        <p:nvSpPr>
          <p:cNvPr id="8" name="Rectangle 4">
            <a:extLst>
              <a:ext uri="{FF2B5EF4-FFF2-40B4-BE49-F238E27FC236}">
                <a16:creationId xmlns:a16="http://schemas.microsoft.com/office/drawing/2014/main" id="{0D724B53-3948-844A-AB38-ECBAF5404CC6}"/>
              </a:ext>
            </a:extLst>
          </p:cNvPr>
          <p:cNvSpPr>
            <a:spLocks noChangeArrowheads="1"/>
          </p:cNvSpPr>
          <p:nvPr userDrawn="1"/>
        </p:nvSpPr>
        <p:spPr bwMode="auto">
          <a:xfrm>
            <a:off x="0" y="0"/>
            <a:ext cx="9144000" cy="1524000"/>
          </a:xfrm>
          <a:prstGeom prst="rect">
            <a:avLst/>
          </a:prstGeom>
          <a:solidFill>
            <a:srgbClr val="57B2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charset="0"/>
                <a:ea typeface="ＭＳ Ｐゴシック" charset="-128"/>
              </a:defRPr>
            </a:lvl1pPr>
            <a:lvl2pPr marL="742950" indent="-285750" algn="ctr">
              <a:defRPr kumimoji="1" sz="2400">
                <a:solidFill>
                  <a:schemeClr val="tx1"/>
                </a:solidFill>
                <a:latin typeface="Arial" charset="0"/>
                <a:ea typeface="ＭＳ Ｐゴシック" charset="-128"/>
              </a:defRPr>
            </a:lvl2pPr>
            <a:lvl3pPr marL="1143000" indent="-228600" algn="ctr">
              <a:defRPr kumimoji="1" sz="2400">
                <a:solidFill>
                  <a:schemeClr val="tx1"/>
                </a:solidFill>
                <a:latin typeface="Arial" charset="0"/>
                <a:ea typeface="ＭＳ Ｐゴシック" charset="-128"/>
              </a:defRPr>
            </a:lvl3pPr>
            <a:lvl4pPr marL="1600200" indent="-228600" algn="ctr">
              <a:defRPr kumimoji="1" sz="2400">
                <a:solidFill>
                  <a:schemeClr val="tx1"/>
                </a:solidFill>
                <a:latin typeface="Arial" charset="0"/>
                <a:ea typeface="ＭＳ Ｐゴシック" charset="-128"/>
              </a:defRPr>
            </a:lvl4pPr>
            <a:lvl5pPr marL="2057400" indent="-228600" algn="ctr">
              <a:defRPr kumimoji="1" sz="2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2400">
                <a:solidFill>
                  <a:schemeClr val="tx1"/>
                </a:solidFill>
                <a:latin typeface="Arial" charset="0"/>
                <a:ea typeface="ＭＳ Ｐゴシック" charset="-128"/>
              </a:defRPr>
            </a:lvl9pPr>
          </a:lstStyle>
          <a:p>
            <a:pPr>
              <a:defRPr/>
            </a:pPr>
            <a:endParaRPr lang="en-US" altLang="en-US"/>
          </a:p>
        </p:txBody>
      </p:sp>
      <p:sp>
        <p:nvSpPr>
          <p:cNvPr id="9" name="Text Box 7">
            <a:extLst>
              <a:ext uri="{FF2B5EF4-FFF2-40B4-BE49-F238E27FC236}">
                <a16:creationId xmlns:a16="http://schemas.microsoft.com/office/drawing/2014/main" id="{5DADE6BE-B305-5B41-9D0C-D73A0D37BDBD}"/>
              </a:ext>
            </a:extLst>
          </p:cNvPr>
          <p:cNvSpPr txBox="1">
            <a:spLocks noChangeArrowheads="1"/>
          </p:cNvSpPr>
          <p:nvPr userDrawn="1"/>
        </p:nvSpPr>
        <p:spPr bwMode="auto">
          <a:xfrm>
            <a:off x="147638" y="6597650"/>
            <a:ext cx="5486400" cy="260350"/>
          </a:xfrm>
          <a:prstGeom prst="rect">
            <a:avLst/>
          </a:prstGeom>
          <a:noFill/>
          <a:ln>
            <a:noFill/>
          </a:ln>
          <a:effectLst/>
          <a:extLst>
            <a:ext uri="{909E8E84-426E-40dd-AFC4-6F175D3DCCD1}"/>
            <a:ext uri="{91240B29-F687-4f45-9708-019B960494DF}"/>
            <a:ext uri="{AF507438-7753-43e0-B8FC-AC1667EBCBE1}"/>
          </a:extLst>
        </p:spPr>
        <p:txBody>
          <a:bodyPr lIns="91429" tIns="45714" rIns="91429" bIns="45714" anchor="b">
            <a:spAutoFit/>
          </a:bodyPr>
          <a:lstStyle>
            <a:lvl1pPr>
              <a:defRPr kumimoji="1" sz="2400">
                <a:solidFill>
                  <a:schemeClr val="tx1"/>
                </a:solidFill>
                <a:latin typeface="Arial" charset="0"/>
                <a:ea typeface="ＭＳ Ｐゴシック" charset="-128"/>
              </a:defRPr>
            </a:lvl1pPr>
            <a:lvl2pPr marL="742950" indent="-285750">
              <a:defRPr kumimoji="1" sz="2400">
                <a:solidFill>
                  <a:schemeClr val="tx1"/>
                </a:solidFill>
                <a:latin typeface="Arial" charset="0"/>
                <a:ea typeface="ＭＳ Ｐゴシック" charset="-128"/>
              </a:defRPr>
            </a:lvl2pPr>
            <a:lvl3pPr marL="1143000" indent="-228600">
              <a:defRPr kumimoji="1" sz="2400">
                <a:solidFill>
                  <a:schemeClr val="tx1"/>
                </a:solidFill>
                <a:latin typeface="Arial" charset="0"/>
                <a:ea typeface="ＭＳ Ｐゴシック" charset="-128"/>
              </a:defRPr>
            </a:lvl3pPr>
            <a:lvl4pPr marL="1600200" indent="-228600">
              <a:defRPr kumimoji="1" sz="2400">
                <a:solidFill>
                  <a:schemeClr val="tx1"/>
                </a:solidFill>
                <a:latin typeface="Arial" charset="0"/>
                <a:ea typeface="ＭＳ Ｐゴシック" charset="-128"/>
              </a:defRPr>
            </a:lvl4pPr>
            <a:lvl5pPr marL="2057400" indent="-228600">
              <a:defRPr kumimoji="1" sz="2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2400">
                <a:solidFill>
                  <a:schemeClr val="tx1"/>
                </a:solidFill>
                <a:latin typeface="Arial" charset="0"/>
                <a:ea typeface="ＭＳ Ｐゴシック" charset="-128"/>
              </a:defRPr>
            </a:lvl9pPr>
          </a:lstStyle>
          <a:p>
            <a:pPr>
              <a:defRPr/>
            </a:pPr>
            <a:r>
              <a:rPr kumimoji="0" lang="en-US" altLang="en-US" sz="1100">
                <a:solidFill>
                  <a:srgbClr val="000000"/>
                </a:solidFill>
                <a:latin typeface="Times New Roman" charset="0"/>
              </a:rPr>
              <a:t>Copyright © 2008 Pearson Education, Inc., publishing as Pearson Benjamin Cummings</a:t>
            </a:r>
          </a:p>
        </p:txBody>
      </p:sp>
      <p:sp>
        <p:nvSpPr>
          <p:cNvPr id="10" name="Text Box 8">
            <a:extLst>
              <a:ext uri="{FF2B5EF4-FFF2-40B4-BE49-F238E27FC236}">
                <a16:creationId xmlns:a16="http://schemas.microsoft.com/office/drawing/2014/main" id="{A108A7C9-412E-5047-91B6-0D1D1A03DC9C}"/>
              </a:ext>
            </a:extLst>
          </p:cNvPr>
          <p:cNvSpPr txBox="1">
            <a:spLocks noChangeArrowheads="1"/>
          </p:cNvSpPr>
          <p:nvPr userDrawn="1"/>
        </p:nvSpPr>
        <p:spPr bwMode="auto">
          <a:xfrm>
            <a:off x="76200" y="4254500"/>
            <a:ext cx="3695700" cy="1708150"/>
          </a:xfrm>
          <a:prstGeom prst="rect">
            <a:avLst/>
          </a:prstGeom>
          <a:noFill/>
          <a:ln>
            <a:noFill/>
          </a:ln>
          <a:effectLst/>
          <a:extLst>
            <a:ext uri="{909E8E84-426E-40dd-AFC4-6F175D3DCCD1}"/>
            <a:ext uri="{91240B29-F687-4f45-9708-019B960494DF}"/>
            <a:ext uri="{AF507438-7753-43e0-B8FC-AC1667EBCBE1}"/>
          </a:extLst>
        </p:spPr>
        <p:txBody>
          <a:bodyPr>
            <a:spAutoFit/>
          </a:bodyPr>
          <a:lstStyle>
            <a:lvl1pPr>
              <a:defRPr kumimoji="1" sz="2400">
                <a:solidFill>
                  <a:schemeClr val="tx1"/>
                </a:solidFill>
                <a:latin typeface="Arial" charset="0"/>
                <a:ea typeface="ＭＳ Ｐゴシック" charset="-128"/>
              </a:defRPr>
            </a:lvl1pPr>
            <a:lvl2pPr marL="742950" indent="-285750">
              <a:defRPr kumimoji="1" sz="2400">
                <a:solidFill>
                  <a:schemeClr val="tx1"/>
                </a:solidFill>
                <a:latin typeface="Arial" charset="0"/>
                <a:ea typeface="ＭＳ Ｐゴシック" charset="-128"/>
              </a:defRPr>
            </a:lvl2pPr>
            <a:lvl3pPr marL="1143000" indent="-228600">
              <a:defRPr kumimoji="1" sz="2400">
                <a:solidFill>
                  <a:schemeClr val="tx1"/>
                </a:solidFill>
                <a:latin typeface="Arial" charset="0"/>
                <a:ea typeface="ＭＳ Ｐゴシック" charset="-128"/>
              </a:defRPr>
            </a:lvl3pPr>
            <a:lvl4pPr marL="1600200" indent="-228600">
              <a:defRPr kumimoji="1" sz="2400">
                <a:solidFill>
                  <a:schemeClr val="tx1"/>
                </a:solidFill>
                <a:latin typeface="Arial" charset="0"/>
                <a:ea typeface="ＭＳ Ｐゴシック" charset="-128"/>
              </a:defRPr>
            </a:lvl4pPr>
            <a:lvl5pPr marL="2057400" indent="-228600">
              <a:defRPr kumimoji="1" sz="2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2400">
                <a:solidFill>
                  <a:schemeClr val="tx1"/>
                </a:solidFill>
                <a:latin typeface="Arial" charset="0"/>
                <a:ea typeface="ＭＳ Ｐゴシック" charset="-128"/>
              </a:defRPr>
            </a:lvl9pPr>
          </a:lstStyle>
          <a:p>
            <a:pPr algn="ctr">
              <a:defRPr/>
            </a:pPr>
            <a:r>
              <a:rPr kumimoji="0" lang="en-US" altLang="en-US" sz="1800" b="1">
                <a:latin typeface="Arial Narrow" charset="0"/>
              </a:rPr>
              <a:t>PowerPoint</a:t>
            </a:r>
            <a:r>
              <a:rPr kumimoji="0" lang="en-US" altLang="en-US" sz="1800" b="1" baseline="30000">
                <a:latin typeface="Arial Narrow" charset="0"/>
              </a:rPr>
              <a:t>®</a:t>
            </a:r>
            <a:r>
              <a:rPr kumimoji="0" lang="en-US" altLang="en-US" sz="1800" b="1">
                <a:latin typeface="Arial Narrow" charset="0"/>
              </a:rPr>
              <a:t> Lecture Presentations for</a:t>
            </a:r>
            <a:r>
              <a:rPr kumimoji="0" lang="en-US" altLang="en-US" sz="1800">
                <a:solidFill>
                  <a:srgbClr val="006699"/>
                </a:solidFill>
              </a:rPr>
              <a:t> </a:t>
            </a:r>
            <a:r>
              <a:rPr kumimoji="0" lang="en-US" altLang="en-US" sz="4800" b="1"/>
              <a:t>Biology</a:t>
            </a:r>
            <a:r>
              <a:rPr kumimoji="0" lang="en-US" altLang="en-US" b="1"/>
              <a:t> </a:t>
            </a:r>
          </a:p>
          <a:p>
            <a:pPr algn="ctr">
              <a:defRPr/>
            </a:pPr>
            <a:r>
              <a:rPr kumimoji="0" lang="en-US" altLang="en-US" sz="2000" b="1" i="1">
                <a:latin typeface="Times New Roman" charset="0"/>
              </a:rPr>
              <a:t>Eighth Edition</a:t>
            </a:r>
          </a:p>
          <a:p>
            <a:pPr algn="ctr" eaLnBrk="1" hangingPunct="1">
              <a:defRPr/>
            </a:pPr>
            <a:r>
              <a:rPr kumimoji="0" lang="en-US" altLang="en-US" sz="2000" b="1">
                <a:latin typeface="Times New Roman" charset="0"/>
              </a:rPr>
              <a:t>Neil Campbell and Jane Reece</a:t>
            </a:r>
            <a:endParaRPr kumimoji="0" lang="en-US" altLang="en-US" sz="1600" b="1">
              <a:latin typeface="Times New Roman" charset="0"/>
            </a:endParaRPr>
          </a:p>
        </p:txBody>
      </p:sp>
      <p:sp>
        <p:nvSpPr>
          <p:cNvPr id="11" name="Rectangle 10">
            <a:extLst>
              <a:ext uri="{FF2B5EF4-FFF2-40B4-BE49-F238E27FC236}">
                <a16:creationId xmlns:a16="http://schemas.microsoft.com/office/drawing/2014/main" id="{7CD61AD7-4829-EB4B-9A44-602FF856C1C9}"/>
              </a:ext>
            </a:extLst>
          </p:cNvPr>
          <p:cNvSpPr>
            <a:spLocks noChangeArrowheads="1"/>
          </p:cNvSpPr>
          <p:nvPr userDrawn="1"/>
        </p:nvSpPr>
        <p:spPr bwMode="auto">
          <a:xfrm>
            <a:off x="0" y="6172200"/>
            <a:ext cx="9140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charset="0"/>
                <a:ea typeface="ＭＳ Ｐゴシック" charset="-128"/>
              </a:defRPr>
            </a:lvl1pPr>
            <a:lvl2pPr marL="742950" indent="-285750" algn="ctr">
              <a:defRPr kumimoji="1" sz="2400">
                <a:solidFill>
                  <a:schemeClr val="tx1"/>
                </a:solidFill>
                <a:latin typeface="Arial" charset="0"/>
                <a:ea typeface="ＭＳ Ｐゴシック" charset="-128"/>
              </a:defRPr>
            </a:lvl2pPr>
            <a:lvl3pPr marL="1143000" indent="-228600" algn="ctr">
              <a:defRPr kumimoji="1" sz="2400">
                <a:solidFill>
                  <a:schemeClr val="tx1"/>
                </a:solidFill>
                <a:latin typeface="Arial" charset="0"/>
                <a:ea typeface="ＭＳ Ｐゴシック" charset="-128"/>
              </a:defRPr>
            </a:lvl3pPr>
            <a:lvl4pPr marL="1600200" indent="-228600" algn="ctr">
              <a:defRPr kumimoji="1" sz="2400">
                <a:solidFill>
                  <a:schemeClr val="tx1"/>
                </a:solidFill>
                <a:latin typeface="Arial" charset="0"/>
                <a:ea typeface="ＭＳ Ｐゴシック" charset="-128"/>
              </a:defRPr>
            </a:lvl4pPr>
            <a:lvl5pPr marL="2057400" indent="-228600" algn="ctr">
              <a:defRPr kumimoji="1" sz="2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2400">
                <a:solidFill>
                  <a:schemeClr val="tx1"/>
                </a:solidFill>
                <a:latin typeface="Arial" charset="0"/>
                <a:ea typeface="ＭＳ Ｐゴシック" charset="-128"/>
              </a:defRPr>
            </a:lvl9pPr>
          </a:lstStyle>
          <a:p>
            <a:pPr>
              <a:defRPr/>
            </a:pPr>
            <a:r>
              <a:rPr kumimoji="0" lang="en-US" altLang="en-US" sz="1800" b="1">
                <a:solidFill>
                  <a:schemeClr val="bg1"/>
                </a:solidFill>
                <a:latin typeface="Times New Roman" charset="0"/>
              </a:rPr>
              <a:t>Lectures by Chris Romero, updated by Erin Barley with contributions from Joan Sharp</a:t>
            </a:r>
            <a:r>
              <a:rPr kumimoji="0" lang="en-US" altLang="en-US">
                <a:solidFill>
                  <a:schemeClr val="bg1"/>
                </a:solidFill>
              </a:rPr>
              <a:t> </a:t>
            </a:r>
          </a:p>
        </p:txBody>
      </p: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Date Placeholder 3">
            <a:extLst>
              <a:ext uri="{FF2B5EF4-FFF2-40B4-BE49-F238E27FC236}">
                <a16:creationId xmlns:a16="http://schemas.microsoft.com/office/drawing/2014/main" id="{02A38B36-6E37-5348-BCAF-04587AF1A556}"/>
              </a:ext>
            </a:extLst>
          </p:cNvPr>
          <p:cNvSpPr>
            <a:spLocks noGrp="1"/>
          </p:cNvSpPr>
          <p:nvPr>
            <p:ph type="dt" sz="half" idx="10"/>
          </p:nvPr>
        </p:nvSpPr>
        <p:spPr/>
        <p:txBody>
          <a:bodyPr/>
          <a:lstStyle>
            <a:lvl1pPr>
              <a:defRPr/>
            </a:lvl1pPr>
          </a:lstStyle>
          <a:p>
            <a:pPr>
              <a:defRPr/>
            </a:pPr>
            <a:fld id="{190D39A4-B9CF-9849-B1E2-DAE3F4E886BC}" type="datetime2">
              <a:rPr lang="en-US" altLang="en-US"/>
              <a:pPr>
                <a:defRPr/>
              </a:pPr>
              <a:t>Friday, February 3, 2023</a:t>
            </a:fld>
            <a:endParaRPr lang="en-US" altLang="en-US"/>
          </a:p>
        </p:txBody>
      </p:sp>
      <p:sp>
        <p:nvSpPr>
          <p:cNvPr id="13" name="Footer Placeholder 4">
            <a:extLst>
              <a:ext uri="{FF2B5EF4-FFF2-40B4-BE49-F238E27FC236}">
                <a16:creationId xmlns:a16="http://schemas.microsoft.com/office/drawing/2014/main" id="{BC714E8A-2AF6-604F-B3E9-390385E933BC}"/>
              </a:ext>
            </a:extLst>
          </p:cNvPr>
          <p:cNvSpPr>
            <a:spLocks noGrp="1"/>
          </p:cNvSpPr>
          <p:nvPr>
            <p:ph type="ftr" sz="quarter" idx="11"/>
          </p:nvPr>
        </p:nvSpPr>
        <p:spPr/>
        <p:txBody>
          <a:bodyPr/>
          <a:lstStyle>
            <a:lvl1pPr>
              <a:defRPr/>
            </a:lvl1pPr>
          </a:lstStyle>
          <a:p>
            <a:pPr>
              <a:defRPr/>
            </a:pPr>
            <a:endParaRPr lang="en-US"/>
          </a:p>
        </p:txBody>
      </p:sp>
      <p:sp>
        <p:nvSpPr>
          <p:cNvPr id="14" name="Slide Number Placeholder 5">
            <a:extLst>
              <a:ext uri="{FF2B5EF4-FFF2-40B4-BE49-F238E27FC236}">
                <a16:creationId xmlns:a16="http://schemas.microsoft.com/office/drawing/2014/main" id="{1031319A-2367-A045-92CB-84F38D7F4A57}"/>
              </a:ext>
            </a:extLst>
          </p:cNvPr>
          <p:cNvSpPr>
            <a:spLocks noGrp="1"/>
          </p:cNvSpPr>
          <p:nvPr>
            <p:ph type="sldNum" sz="quarter" idx="12"/>
          </p:nvPr>
        </p:nvSpPr>
        <p:spPr/>
        <p:txBody>
          <a:bodyPr/>
          <a:lstStyle>
            <a:lvl1pPr>
              <a:defRPr/>
            </a:lvl1pPr>
          </a:lstStyle>
          <a:p>
            <a:pPr>
              <a:defRPr/>
            </a:pPr>
            <a:fld id="{11A37414-9AB6-3049-8FC7-BA7496B53BA5}" type="slidenum">
              <a:rPr lang="en-US" altLang="en-US"/>
              <a:pPr>
                <a:defRPr/>
              </a:pPr>
              <a:t>‹#›</a:t>
            </a:fld>
            <a:endParaRPr lang="en-US" altLang="en-US"/>
          </a:p>
        </p:txBody>
      </p:sp>
    </p:spTree>
    <p:extLst>
      <p:ext uri="{BB962C8B-B14F-4D97-AF65-F5344CB8AC3E}">
        <p14:creationId xmlns:p14="http://schemas.microsoft.com/office/powerpoint/2010/main" val="343382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796E5-CA50-C042-BF36-67CFF5B0D3FC}"/>
              </a:ext>
            </a:extLst>
          </p:cNvPr>
          <p:cNvSpPr>
            <a:spLocks noGrp="1"/>
          </p:cNvSpPr>
          <p:nvPr>
            <p:ph type="dt" sz="half" idx="10"/>
          </p:nvPr>
        </p:nvSpPr>
        <p:spPr/>
        <p:txBody>
          <a:bodyPr/>
          <a:lstStyle>
            <a:lvl1pPr>
              <a:defRPr/>
            </a:lvl1pPr>
          </a:lstStyle>
          <a:p>
            <a:pPr>
              <a:defRPr/>
            </a:pPr>
            <a:fld id="{69D4587A-C436-344D-B6F7-2EB197370B37}" type="datetime2">
              <a:rPr lang="en-US" altLang="en-US"/>
              <a:pPr>
                <a:defRPr/>
              </a:pPr>
              <a:t>Friday, February 3, 2023</a:t>
            </a:fld>
            <a:endParaRPr lang="en-US" altLang="en-US"/>
          </a:p>
        </p:txBody>
      </p:sp>
      <p:sp>
        <p:nvSpPr>
          <p:cNvPr id="5" name="Footer Placeholder 4">
            <a:extLst>
              <a:ext uri="{FF2B5EF4-FFF2-40B4-BE49-F238E27FC236}">
                <a16:creationId xmlns:a16="http://schemas.microsoft.com/office/drawing/2014/main" id="{72828E62-E05D-3E4D-A805-6F833D9D86C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B533C8E-C141-3F43-9910-378C783D7058}"/>
              </a:ext>
            </a:extLst>
          </p:cNvPr>
          <p:cNvSpPr>
            <a:spLocks noGrp="1"/>
          </p:cNvSpPr>
          <p:nvPr>
            <p:ph type="sldNum" sz="quarter" idx="12"/>
          </p:nvPr>
        </p:nvSpPr>
        <p:spPr/>
        <p:txBody>
          <a:bodyPr/>
          <a:lstStyle>
            <a:lvl1pPr>
              <a:defRPr/>
            </a:lvl1pPr>
          </a:lstStyle>
          <a:p>
            <a:pPr>
              <a:defRPr/>
            </a:pPr>
            <a:fld id="{E4AC63B9-FA83-814E-846F-F4B1738C1D1B}" type="slidenum">
              <a:rPr lang="en-US" altLang="en-US"/>
              <a:pPr>
                <a:defRPr/>
              </a:pPr>
              <a:t>‹#›</a:t>
            </a:fld>
            <a:endParaRPr lang="en-US" altLang="en-US"/>
          </a:p>
        </p:txBody>
      </p:sp>
    </p:spTree>
    <p:extLst>
      <p:ext uri="{BB962C8B-B14F-4D97-AF65-F5344CB8AC3E}">
        <p14:creationId xmlns:p14="http://schemas.microsoft.com/office/powerpoint/2010/main" val="255211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8EFE82C-BD1E-7945-9F74-5E3621D237B5}"/>
              </a:ext>
            </a:extLst>
          </p:cNvPr>
          <p:cNvSpPr>
            <a:spLocks noGrp="1"/>
          </p:cNvSpPr>
          <p:nvPr>
            <p:ph type="dt" sz="half" idx="10"/>
          </p:nvPr>
        </p:nvSpPr>
        <p:spPr/>
        <p:txBody>
          <a:bodyPr/>
          <a:lstStyle>
            <a:lvl1pPr>
              <a:defRPr/>
            </a:lvl1pPr>
          </a:lstStyle>
          <a:p>
            <a:pPr>
              <a:defRPr/>
            </a:pPr>
            <a:fld id="{D3F9B203-5CD6-1B4C-B5D4-C097AAC6287C}" type="datetime2">
              <a:rPr lang="en-US" altLang="en-US"/>
              <a:pPr>
                <a:defRPr/>
              </a:pPr>
              <a:t>Friday, February 3, 2023</a:t>
            </a:fld>
            <a:endParaRPr lang="en-US" altLang="en-US"/>
          </a:p>
        </p:txBody>
      </p:sp>
      <p:sp>
        <p:nvSpPr>
          <p:cNvPr id="5" name="Footer Placeholder 4">
            <a:extLst>
              <a:ext uri="{FF2B5EF4-FFF2-40B4-BE49-F238E27FC236}">
                <a16:creationId xmlns:a16="http://schemas.microsoft.com/office/drawing/2014/main" id="{F492A3B2-4CB9-904F-865A-0A206F3D05C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0082BC2-D7EE-2D44-B54E-557A429C5E7A}"/>
              </a:ext>
            </a:extLst>
          </p:cNvPr>
          <p:cNvSpPr>
            <a:spLocks noGrp="1"/>
          </p:cNvSpPr>
          <p:nvPr>
            <p:ph type="sldNum" sz="quarter" idx="12"/>
          </p:nvPr>
        </p:nvSpPr>
        <p:spPr/>
        <p:txBody>
          <a:bodyPr/>
          <a:lstStyle>
            <a:lvl1pPr>
              <a:defRPr/>
            </a:lvl1pPr>
          </a:lstStyle>
          <a:p>
            <a:pPr>
              <a:defRPr/>
            </a:pPr>
            <a:fld id="{6E6C783A-0D39-4946-A5AB-DA6979378396}" type="slidenum">
              <a:rPr lang="en-US" altLang="en-US"/>
              <a:pPr>
                <a:defRPr/>
              </a:pPr>
              <a:t>‹#›</a:t>
            </a:fld>
            <a:endParaRPr lang="en-US" altLang="en-US"/>
          </a:p>
        </p:txBody>
      </p:sp>
    </p:spTree>
    <p:extLst>
      <p:ext uri="{BB962C8B-B14F-4D97-AF65-F5344CB8AC3E}">
        <p14:creationId xmlns:p14="http://schemas.microsoft.com/office/powerpoint/2010/main" val="156023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0D3E4-C9CD-0B40-96A2-5B38BF057B12}"/>
              </a:ext>
            </a:extLst>
          </p:cNvPr>
          <p:cNvSpPr>
            <a:spLocks noGrp="1"/>
          </p:cNvSpPr>
          <p:nvPr>
            <p:ph type="dt" sz="half" idx="10"/>
          </p:nvPr>
        </p:nvSpPr>
        <p:spPr/>
        <p:txBody>
          <a:bodyPr/>
          <a:lstStyle>
            <a:lvl1pPr>
              <a:defRPr/>
            </a:lvl1pPr>
          </a:lstStyle>
          <a:p>
            <a:pPr>
              <a:defRPr/>
            </a:pPr>
            <a:fld id="{E87C174D-756B-004F-9AA9-CE7938815D16}" type="datetime2">
              <a:rPr lang="en-US" altLang="en-US"/>
              <a:pPr>
                <a:defRPr/>
              </a:pPr>
              <a:t>Friday, February 3, 2023</a:t>
            </a:fld>
            <a:endParaRPr lang="en-US" altLang="en-US"/>
          </a:p>
        </p:txBody>
      </p:sp>
      <p:sp>
        <p:nvSpPr>
          <p:cNvPr id="5" name="Footer Placeholder 4">
            <a:extLst>
              <a:ext uri="{FF2B5EF4-FFF2-40B4-BE49-F238E27FC236}">
                <a16:creationId xmlns:a16="http://schemas.microsoft.com/office/drawing/2014/main" id="{9193B1D1-2144-3949-88DD-D29FBF3BB41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825A87C-AEAD-BC48-941F-17CABA4D4F84}"/>
              </a:ext>
            </a:extLst>
          </p:cNvPr>
          <p:cNvSpPr>
            <a:spLocks noGrp="1"/>
          </p:cNvSpPr>
          <p:nvPr>
            <p:ph type="sldNum" sz="quarter" idx="12"/>
          </p:nvPr>
        </p:nvSpPr>
        <p:spPr/>
        <p:txBody>
          <a:bodyPr/>
          <a:lstStyle>
            <a:lvl1pPr>
              <a:defRPr/>
            </a:lvl1pPr>
          </a:lstStyle>
          <a:p>
            <a:pPr>
              <a:defRPr/>
            </a:pPr>
            <a:fld id="{4914FFB9-F3C3-3241-9CA9-C0D06D1946B5}" type="slidenum">
              <a:rPr lang="en-US" altLang="en-US"/>
              <a:pPr>
                <a:defRPr/>
              </a:pPr>
              <a:t>‹#›</a:t>
            </a:fld>
            <a:endParaRPr lang="en-US" altLang="en-US"/>
          </a:p>
        </p:txBody>
      </p:sp>
    </p:spTree>
    <p:extLst>
      <p:ext uri="{BB962C8B-B14F-4D97-AF65-F5344CB8AC3E}">
        <p14:creationId xmlns:p14="http://schemas.microsoft.com/office/powerpoint/2010/main" val="166108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C33B8C4-CCEB-824C-A22A-4BA02D4FFE35}"/>
              </a:ext>
            </a:extLst>
          </p:cNvPr>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DEC29D26-E2BE-CA45-9F0A-5844DBBB238E}"/>
              </a:ext>
            </a:extLst>
          </p:cNvPr>
          <p:cNvSpPr>
            <a:spLocks noGrp="1"/>
          </p:cNvSpPr>
          <p:nvPr>
            <p:ph type="dt" sz="half" idx="10"/>
          </p:nvPr>
        </p:nvSpPr>
        <p:spPr/>
        <p:txBody>
          <a:bodyPr/>
          <a:lstStyle>
            <a:lvl1pPr>
              <a:defRPr/>
            </a:lvl1pPr>
          </a:lstStyle>
          <a:p>
            <a:pPr>
              <a:defRPr/>
            </a:pPr>
            <a:fld id="{A5EFAB81-D6EF-1940-B9BD-EEDABF86B200}" type="datetime2">
              <a:rPr lang="en-US" altLang="en-US"/>
              <a:pPr>
                <a:defRPr/>
              </a:pPr>
              <a:t>Friday, February 3, 2023</a:t>
            </a:fld>
            <a:endParaRPr lang="en-US" altLang="en-US"/>
          </a:p>
        </p:txBody>
      </p:sp>
      <p:sp>
        <p:nvSpPr>
          <p:cNvPr id="6" name="Footer Placeholder 4">
            <a:extLst>
              <a:ext uri="{FF2B5EF4-FFF2-40B4-BE49-F238E27FC236}">
                <a16:creationId xmlns:a16="http://schemas.microsoft.com/office/drawing/2014/main" id="{BEE97F74-10A2-9C4B-830B-5D2A160FF06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053CCBC-2686-B24F-AC5C-24CF3C05B648}"/>
              </a:ext>
            </a:extLst>
          </p:cNvPr>
          <p:cNvSpPr>
            <a:spLocks noGrp="1"/>
          </p:cNvSpPr>
          <p:nvPr>
            <p:ph type="sldNum" sz="quarter" idx="12"/>
          </p:nvPr>
        </p:nvSpPr>
        <p:spPr/>
        <p:txBody>
          <a:bodyPr/>
          <a:lstStyle>
            <a:lvl1pPr>
              <a:defRPr/>
            </a:lvl1pPr>
          </a:lstStyle>
          <a:p>
            <a:pPr>
              <a:defRPr/>
            </a:pPr>
            <a:fld id="{AD39ED38-0472-E64A-BDBC-FAE287E92F69}" type="slidenum">
              <a:rPr lang="en-US" altLang="en-US"/>
              <a:pPr>
                <a:defRPr/>
              </a:pPr>
              <a:t>‹#›</a:t>
            </a:fld>
            <a:endParaRPr lang="en-US" altLang="en-US"/>
          </a:p>
        </p:txBody>
      </p:sp>
    </p:spTree>
    <p:extLst>
      <p:ext uri="{BB962C8B-B14F-4D97-AF65-F5344CB8AC3E}">
        <p14:creationId xmlns:p14="http://schemas.microsoft.com/office/powerpoint/2010/main" val="12495773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90A9A723-A682-C84D-9308-EAB35B1E88E3}"/>
              </a:ext>
            </a:extLst>
          </p:cNvPr>
          <p:cNvSpPr>
            <a:spLocks noGrp="1"/>
          </p:cNvSpPr>
          <p:nvPr>
            <p:ph type="dt" sz="half" idx="10"/>
          </p:nvPr>
        </p:nvSpPr>
        <p:spPr/>
        <p:txBody>
          <a:bodyPr/>
          <a:lstStyle>
            <a:lvl1pPr>
              <a:defRPr/>
            </a:lvl1pPr>
          </a:lstStyle>
          <a:p>
            <a:pPr>
              <a:defRPr/>
            </a:pPr>
            <a:fld id="{FF03080B-EE90-C042-ABB5-B085E3029752}" type="datetime2">
              <a:rPr lang="en-US" altLang="en-US"/>
              <a:pPr>
                <a:defRPr/>
              </a:pPr>
              <a:t>Friday, February 3, 2023</a:t>
            </a:fld>
            <a:endParaRPr lang="en-US" altLang="en-US"/>
          </a:p>
        </p:txBody>
      </p:sp>
      <p:sp>
        <p:nvSpPr>
          <p:cNvPr id="6" name="Footer Placeholder 4">
            <a:extLst>
              <a:ext uri="{FF2B5EF4-FFF2-40B4-BE49-F238E27FC236}">
                <a16:creationId xmlns:a16="http://schemas.microsoft.com/office/drawing/2014/main" id="{ECFC5AEA-2EBC-C348-AB93-503F19F85ED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9C8160A-F648-7D48-8256-A23B4A156CB3}"/>
              </a:ext>
            </a:extLst>
          </p:cNvPr>
          <p:cNvSpPr>
            <a:spLocks noGrp="1"/>
          </p:cNvSpPr>
          <p:nvPr>
            <p:ph type="sldNum" sz="quarter" idx="12"/>
          </p:nvPr>
        </p:nvSpPr>
        <p:spPr/>
        <p:txBody>
          <a:bodyPr/>
          <a:lstStyle>
            <a:lvl1pPr>
              <a:defRPr/>
            </a:lvl1pPr>
          </a:lstStyle>
          <a:p>
            <a:pPr>
              <a:defRPr/>
            </a:pPr>
            <a:fld id="{887623F7-CCC2-E74E-90DF-05ACE7B43A67}" type="slidenum">
              <a:rPr lang="en-US" altLang="en-US"/>
              <a:pPr>
                <a:defRPr/>
              </a:pPr>
              <a:t>‹#›</a:t>
            </a:fld>
            <a:endParaRPr lang="en-US" altLang="en-US"/>
          </a:p>
        </p:txBody>
      </p:sp>
    </p:spTree>
    <p:extLst>
      <p:ext uri="{BB962C8B-B14F-4D97-AF65-F5344CB8AC3E}">
        <p14:creationId xmlns:p14="http://schemas.microsoft.com/office/powerpoint/2010/main" val="156420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2D3C59C-5227-B146-89A6-118919E68EB9}"/>
              </a:ext>
            </a:extLst>
          </p:cNvPr>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4024B2EA-4281-3D41-AD8F-7CB0A626CF54}"/>
              </a:ext>
            </a:extLst>
          </p:cNvPr>
          <p:cNvSpPr>
            <a:spLocks noGrp="1"/>
          </p:cNvSpPr>
          <p:nvPr>
            <p:ph type="dt" sz="half" idx="10"/>
          </p:nvPr>
        </p:nvSpPr>
        <p:spPr/>
        <p:txBody>
          <a:bodyPr/>
          <a:lstStyle>
            <a:lvl1pPr>
              <a:defRPr/>
            </a:lvl1pPr>
          </a:lstStyle>
          <a:p>
            <a:pPr>
              <a:defRPr/>
            </a:pPr>
            <a:fld id="{19F01E61-8809-634E-9EEB-17AC4FB0290B}" type="datetime2">
              <a:rPr lang="en-US" altLang="en-US"/>
              <a:pPr>
                <a:defRPr/>
              </a:pPr>
              <a:t>Friday, February 3, 2023</a:t>
            </a:fld>
            <a:endParaRPr lang="en-US" altLang="en-US"/>
          </a:p>
        </p:txBody>
      </p:sp>
      <p:sp>
        <p:nvSpPr>
          <p:cNvPr id="9" name="Footer Placeholder 7">
            <a:extLst>
              <a:ext uri="{FF2B5EF4-FFF2-40B4-BE49-F238E27FC236}">
                <a16:creationId xmlns:a16="http://schemas.microsoft.com/office/drawing/2014/main" id="{632BE3D5-4AE4-DE42-BDF3-DFD0FAF5630F}"/>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96A7B353-B90E-654A-979D-030623A662E7}"/>
              </a:ext>
            </a:extLst>
          </p:cNvPr>
          <p:cNvSpPr>
            <a:spLocks noGrp="1"/>
          </p:cNvSpPr>
          <p:nvPr>
            <p:ph type="sldNum" sz="quarter" idx="12"/>
          </p:nvPr>
        </p:nvSpPr>
        <p:spPr/>
        <p:txBody>
          <a:bodyPr/>
          <a:lstStyle>
            <a:lvl1pPr>
              <a:defRPr/>
            </a:lvl1pPr>
          </a:lstStyle>
          <a:p>
            <a:pPr>
              <a:defRPr/>
            </a:pPr>
            <a:fld id="{C75F5910-D663-8449-ACCB-7E5B786CC58A}" type="slidenum">
              <a:rPr lang="en-US" altLang="en-US"/>
              <a:pPr>
                <a:defRPr/>
              </a:pPr>
              <a:t>‹#›</a:t>
            </a:fld>
            <a:endParaRPr lang="en-US" altLang="en-US"/>
          </a:p>
        </p:txBody>
      </p:sp>
    </p:spTree>
    <p:extLst>
      <p:ext uri="{BB962C8B-B14F-4D97-AF65-F5344CB8AC3E}">
        <p14:creationId xmlns:p14="http://schemas.microsoft.com/office/powerpoint/2010/main" val="64822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5F1C933-B835-034F-8F38-78FA6496FF60}"/>
              </a:ext>
            </a:extLst>
          </p:cNvPr>
          <p:cNvSpPr>
            <a:spLocks noGrp="1"/>
          </p:cNvSpPr>
          <p:nvPr>
            <p:ph type="dt" sz="half" idx="10"/>
          </p:nvPr>
        </p:nvSpPr>
        <p:spPr/>
        <p:txBody>
          <a:bodyPr/>
          <a:lstStyle>
            <a:lvl1pPr>
              <a:defRPr/>
            </a:lvl1pPr>
          </a:lstStyle>
          <a:p>
            <a:pPr>
              <a:defRPr/>
            </a:pPr>
            <a:fld id="{8D6560EF-DD6E-B948-B8D4-E23F6E95356F}" type="datetime2">
              <a:rPr lang="en-US" altLang="en-US"/>
              <a:pPr>
                <a:defRPr/>
              </a:pPr>
              <a:t>Friday, February 3, 2023</a:t>
            </a:fld>
            <a:endParaRPr lang="en-US" altLang="en-US"/>
          </a:p>
        </p:txBody>
      </p:sp>
      <p:sp>
        <p:nvSpPr>
          <p:cNvPr id="4" name="Footer Placeholder 4">
            <a:extLst>
              <a:ext uri="{FF2B5EF4-FFF2-40B4-BE49-F238E27FC236}">
                <a16:creationId xmlns:a16="http://schemas.microsoft.com/office/drawing/2014/main" id="{62D2A539-A7BF-024D-B0B8-99158A1D0FD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D00DD37-D087-D348-B7BE-64158D2D4C9B}"/>
              </a:ext>
            </a:extLst>
          </p:cNvPr>
          <p:cNvSpPr>
            <a:spLocks noGrp="1"/>
          </p:cNvSpPr>
          <p:nvPr>
            <p:ph type="sldNum" sz="quarter" idx="12"/>
          </p:nvPr>
        </p:nvSpPr>
        <p:spPr/>
        <p:txBody>
          <a:bodyPr/>
          <a:lstStyle>
            <a:lvl1pPr>
              <a:defRPr/>
            </a:lvl1pPr>
          </a:lstStyle>
          <a:p>
            <a:pPr>
              <a:defRPr/>
            </a:pPr>
            <a:fld id="{47E71215-86D1-FE4F-B5D0-44DEFC8FEA27}" type="slidenum">
              <a:rPr lang="en-US" altLang="en-US"/>
              <a:pPr>
                <a:defRPr/>
              </a:pPr>
              <a:t>‹#›</a:t>
            </a:fld>
            <a:endParaRPr lang="en-US" altLang="en-US"/>
          </a:p>
        </p:txBody>
      </p:sp>
    </p:spTree>
    <p:extLst>
      <p:ext uri="{BB962C8B-B14F-4D97-AF65-F5344CB8AC3E}">
        <p14:creationId xmlns:p14="http://schemas.microsoft.com/office/powerpoint/2010/main" val="173435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D338DA0-D7E0-5644-9658-9EC15C23EBC8}"/>
              </a:ext>
            </a:extLst>
          </p:cNvPr>
          <p:cNvSpPr>
            <a:spLocks noGrp="1"/>
          </p:cNvSpPr>
          <p:nvPr>
            <p:ph type="dt" sz="half" idx="10"/>
          </p:nvPr>
        </p:nvSpPr>
        <p:spPr/>
        <p:txBody>
          <a:bodyPr/>
          <a:lstStyle>
            <a:lvl1pPr>
              <a:defRPr/>
            </a:lvl1pPr>
          </a:lstStyle>
          <a:p>
            <a:pPr>
              <a:defRPr/>
            </a:pPr>
            <a:fld id="{AC25657D-C0B4-274A-B948-56178B4EF6DA}" type="datetime2">
              <a:rPr lang="en-US" altLang="en-US"/>
              <a:pPr>
                <a:defRPr/>
              </a:pPr>
              <a:t>Friday, February 3, 2023</a:t>
            </a:fld>
            <a:endParaRPr lang="en-US" altLang="en-US"/>
          </a:p>
        </p:txBody>
      </p:sp>
      <p:sp>
        <p:nvSpPr>
          <p:cNvPr id="3" name="Footer Placeholder 4">
            <a:extLst>
              <a:ext uri="{FF2B5EF4-FFF2-40B4-BE49-F238E27FC236}">
                <a16:creationId xmlns:a16="http://schemas.microsoft.com/office/drawing/2014/main" id="{BBEE1A0B-7AE1-E64E-A455-36892922889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F3D0141-2ABD-8441-9102-01D14928BD1F}"/>
              </a:ext>
            </a:extLst>
          </p:cNvPr>
          <p:cNvSpPr>
            <a:spLocks noGrp="1"/>
          </p:cNvSpPr>
          <p:nvPr>
            <p:ph type="sldNum" sz="quarter" idx="12"/>
          </p:nvPr>
        </p:nvSpPr>
        <p:spPr/>
        <p:txBody>
          <a:bodyPr/>
          <a:lstStyle>
            <a:lvl1pPr>
              <a:defRPr/>
            </a:lvl1pPr>
          </a:lstStyle>
          <a:p>
            <a:pPr>
              <a:defRPr/>
            </a:pPr>
            <a:fld id="{52E34E96-4771-7F46-A7CB-4B49AC740D3C}" type="slidenum">
              <a:rPr lang="en-US" altLang="en-US"/>
              <a:pPr>
                <a:defRPr/>
              </a:pPr>
              <a:t>‹#›</a:t>
            </a:fld>
            <a:endParaRPr lang="en-US" altLang="en-US"/>
          </a:p>
        </p:txBody>
      </p:sp>
    </p:spTree>
    <p:extLst>
      <p:ext uri="{BB962C8B-B14F-4D97-AF65-F5344CB8AC3E}">
        <p14:creationId xmlns:p14="http://schemas.microsoft.com/office/powerpoint/2010/main" val="178368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C51B756-F519-014D-B360-FE6732DF1B9C}"/>
              </a:ext>
            </a:extLst>
          </p:cNvPr>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6FD28643-EB25-A64E-855D-17CEECB2AC6A}"/>
              </a:ext>
            </a:extLst>
          </p:cNvPr>
          <p:cNvSpPr>
            <a:spLocks noGrp="1"/>
          </p:cNvSpPr>
          <p:nvPr>
            <p:ph type="dt" sz="half" idx="10"/>
          </p:nvPr>
        </p:nvSpPr>
        <p:spPr/>
        <p:txBody>
          <a:bodyPr/>
          <a:lstStyle>
            <a:lvl1pPr>
              <a:defRPr/>
            </a:lvl1pPr>
          </a:lstStyle>
          <a:p>
            <a:pPr>
              <a:defRPr/>
            </a:pPr>
            <a:fld id="{82653242-F7D8-F94A-9AF3-17B4CD9BF49C}" type="datetime2">
              <a:rPr lang="en-US" altLang="en-US"/>
              <a:pPr>
                <a:defRPr/>
              </a:pPr>
              <a:t>Friday, February 3, 2023</a:t>
            </a:fld>
            <a:endParaRPr lang="en-US" altLang="en-US"/>
          </a:p>
        </p:txBody>
      </p:sp>
      <p:sp>
        <p:nvSpPr>
          <p:cNvPr id="7" name="Footer Placeholder 5">
            <a:extLst>
              <a:ext uri="{FF2B5EF4-FFF2-40B4-BE49-F238E27FC236}">
                <a16:creationId xmlns:a16="http://schemas.microsoft.com/office/drawing/2014/main" id="{56E4212F-9061-304B-A60F-1D028662344B}"/>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BA643DD0-494B-654A-B45E-3964DF330B38}"/>
              </a:ext>
            </a:extLst>
          </p:cNvPr>
          <p:cNvSpPr>
            <a:spLocks noGrp="1"/>
          </p:cNvSpPr>
          <p:nvPr>
            <p:ph type="sldNum" sz="quarter" idx="12"/>
          </p:nvPr>
        </p:nvSpPr>
        <p:spPr/>
        <p:txBody>
          <a:bodyPr/>
          <a:lstStyle>
            <a:lvl1pPr>
              <a:defRPr/>
            </a:lvl1pPr>
          </a:lstStyle>
          <a:p>
            <a:pPr>
              <a:defRPr/>
            </a:pPr>
            <a:fld id="{B5D17B0C-46D5-274D-BB1C-4CA4B6C874C7}" type="slidenum">
              <a:rPr lang="en-US" altLang="en-US"/>
              <a:pPr>
                <a:defRPr/>
              </a:pPr>
              <a:t>‹#›</a:t>
            </a:fld>
            <a:endParaRPr lang="en-US" altLang="en-US"/>
          </a:p>
        </p:txBody>
      </p:sp>
    </p:spTree>
    <p:extLst>
      <p:ext uri="{BB962C8B-B14F-4D97-AF65-F5344CB8AC3E}">
        <p14:creationId xmlns:p14="http://schemas.microsoft.com/office/powerpoint/2010/main" val="2680194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7CCDD95-6903-D84F-AB75-7DE0A687A420}"/>
              </a:ext>
            </a:extLst>
          </p:cNvPr>
          <p:cNvSpPr>
            <a:spLocks noGrp="1"/>
          </p:cNvSpPr>
          <p:nvPr>
            <p:ph type="dt" sz="half" idx="10"/>
          </p:nvPr>
        </p:nvSpPr>
        <p:spPr/>
        <p:txBody>
          <a:bodyPr/>
          <a:lstStyle>
            <a:lvl1pPr>
              <a:defRPr/>
            </a:lvl1pPr>
          </a:lstStyle>
          <a:p>
            <a:pPr>
              <a:defRPr/>
            </a:pPr>
            <a:fld id="{F9E35A87-A726-5941-B157-41E9738E71F8}" type="datetime2">
              <a:rPr lang="en-US" altLang="en-US"/>
              <a:pPr>
                <a:defRPr/>
              </a:pPr>
              <a:t>Friday, February 3, 2023</a:t>
            </a:fld>
            <a:endParaRPr lang="en-US" altLang="en-US"/>
          </a:p>
        </p:txBody>
      </p:sp>
      <p:sp>
        <p:nvSpPr>
          <p:cNvPr id="6" name="Footer Placeholder 4">
            <a:extLst>
              <a:ext uri="{FF2B5EF4-FFF2-40B4-BE49-F238E27FC236}">
                <a16:creationId xmlns:a16="http://schemas.microsoft.com/office/drawing/2014/main" id="{CD72D21A-F4DD-AA4B-9CF7-1C91FC73687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4AEC931-36B8-5641-9ED7-493C86E93DF3}"/>
              </a:ext>
            </a:extLst>
          </p:cNvPr>
          <p:cNvSpPr>
            <a:spLocks noGrp="1"/>
          </p:cNvSpPr>
          <p:nvPr>
            <p:ph type="sldNum" sz="quarter" idx="12"/>
          </p:nvPr>
        </p:nvSpPr>
        <p:spPr/>
        <p:txBody>
          <a:bodyPr/>
          <a:lstStyle>
            <a:lvl1pPr>
              <a:defRPr/>
            </a:lvl1pPr>
          </a:lstStyle>
          <a:p>
            <a:pPr>
              <a:defRPr/>
            </a:pPr>
            <a:fld id="{B87F9054-96E6-E84C-A6BC-3105A7915CA6}" type="slidenum">
              <a:rPr lang="en-US" altLang="en-US"/>
              <a:pPr>
                <a:defRPr/>
              </a:pPr>
              <a:t>‹#›</a:t>
            </a:fld>
            <a:endParaRPr lang="en-US" altLang="en-US"/>
          </a:p>
        </p:txBody>
      </p:sp>
    </p:spTree>
    <p:extLst>
      <p:ext uri="{BB962C8B-B14F-4D97-AF65-F5344CB8AC3E}">
        <p14:creationId xmlns:p14="http://schemas.microsoft.com/office/powerpoint/2010/main" val="142851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DF6326-FAE1-7E40-AA98-52353A648BDD}"/>
              </a:ext>
            </a:extLst>
          </p:cNvPr>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a:extLst>
              <a:ext uri="{FF2B5EF4-FFF2-40B4-BE49-F238E27FC236}">
                <a16:creationId xmlns:a16="http://schemas.microsoft.com/office/drawing/2014/main" id="{15DF8686-2E47-D941-84EC-40FF5F77B251}"/>
              </a:ext>
            </a:extLst>
          </p:cNvPr>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a:extLst>
              <a:ext uri="{FF2B5EF4-FFF2-40B4-BE49-F238E27FC236}">
                <a16:creationId xmlns:a16="http://schemas.microsoft.com/office/drawing/2014/main" id="{028C7514-5DFA-2D43-AAE8-89BE59BB6CE6}"/>
              </a:ext>
            </a:extLst>
          </p:cNvPr>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id="{7E6C7AF9-F30E-A449-A4FF-7A95724A7538}"/>
              </a:ext>
            </a:extLst>
          </p:cNvPr>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3">
            <a:extLst>
              <a:ext uri="{FF2B5EF4-FFF2-40B4-BE49-F238E27FC236}">
                <a16:creationId xmlns:a16="http://schemas.microsoft.com/office/drawing/2014/main" id="{78782276-579B-024F-BC1E-C64D15F01790}"/>
              </a:ext>
            </a:extLst>
          </p:cNvPr>
          <p:cNvSpPr>
            <a:spLocks noGrp="1"/>
          </p:cNvSpPr>
          <p:nvPr>
            <p:ph type="dt" sz="half" idx="2"/>
          </p:nvPr>
        </p:nvSpPr>
        <p:spPr>
          <a:xfrm>
            <a:off x="457200" y="19050"/>
            <a:ext cx="2895600" cy="328613"/>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FFFFFF"/>
                </a:solidFill>
                <a:latin typeface="Arial" charset="0"/>
                <a:ea typeface="ＭＳ Ｐゴシック" charset="-128"/>
              </a:defRPr>
            </a:lvl1pPr>
          </a:lstStyle>
          <a:p>
            <a:pPr>
              <a:defRPr/>
            </a:pPr>
            <a:fld id="{0A63ABDC-7F40-BE45-8730-BE3B408FEC76}" type="datetime2">
              <a:rPr lang="en-US" altLang="en-US"/>
              <a:pPr>
                <a:defRPr/>
              </a:pPr>
              <a:t>Friday, February 3, 2023</a:t>
            </a:fld>
            <a:endParaRPr lang="en-US" altLang="en-US"/>
          </a:p>
        </p:txBody>
      </p:sp>
      <p:sp>
        <p:nvSpPr>
          <p:cNvPr id="5" name="Footer Placeholder 4">
            <a:extLst>
              <a:ext uri="{FF2B5EF4-FFF2-40B4-BE49-F238E27FC236}">
                <a16:creationId xmlns:a16="http://schemas.microsoft.com/office/drawing/2014/main" id="{B971BC18-D87F-9343-A892-CEF3D3E55849}"/>
              </a:ext>
            </a:extLst>
          </p:cNvPr>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r">
              <a:defRPr sz="1200">
                <a:solidFill>
                  <a:srgbClr val="FFFFFF"/>
                </a:solidFill>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6F3613FB-43CE-FB45-A0BE-A830415DA53C}"/>
              </a:ext>
            </a:extLst>
          </p:cNvPr>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prstTxWarp prst="textNoShape">
              <a:avLst/>
            </a:prstTxWarp>
          </a:bodyPr>
          <a:lstStyle>
            <a:lvl1pPr algn="l">
              <a:defRPr sz="1400" b="1">
                <a:solidFill>
                  <a:srgbClr val="FFFFFF"/>
                </a:solidFill>
                <a:latin typeface="Arial" charset="0"/>
                <a:ea typeface="ＭＳ Ｐゴシック" charset="-128"/>
              </a:defRPr>
            </a:lvl1pPr>
          </a:lstStyle>
          <a:p>
            <a:pPr>
              <a:defRPr/>
            </a:pPr>
            <a:fld id="{BC2BB7E3-7535-E542-85A8-7F57A22D82B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99" r:id="rId1"/>
    <p:sldLayoutId id="2147484192" r:id="rId2"/>
    <p:sldLayoutId id="2147484200" r:id="rId3"/>
    <p:sldLayoutId id="2147484193" r:id="rId4"/>
    <p:sldLayoutId id="2147484201" r:id="rId5"/>
    <p:sldLayoutId id="2147484194" r:id="rId6"/>
    <p:sldLayoutId id="2147484195" r:id="rId7"/>
    <p:sldLayoutId id="2147484202" r:id="rId8"/>
    <p:sldLayoutId id="2147484196" r:id="rId9"/>
    <p:sldLayoutId id="2147484197" r:id="rId10"/>
    <p:sldLayoutId id="2147484198" r:id="rId11"/>
  </p:sldLayoutIdLst>
  <p:txStyles>
    <p:titleStyle>
      <a:lvl1pPr algn="l" rtl="0" eaLnBrk="0" fontAlgn="base" hangingPunct="0">
        <a:spcBef>
          <a:spcPct val="0"/>
        </a:spcBef>
        <a:spcAft>
          <a:spcPct val="0"/>
        </a:spcAft>
        <a:defRPr sz="4000" kern="1200" spc="-1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Arial" charset="0"/>
          <a:ea typeface="ＭＳ Ｐゴシック" charset="0"/>
          <a:cs typeface="ＭＳ Ｐゴシック" charset="0"/>
        </a:defRPr>
      </a:lvl6pPr>
      <a:lvl7pPr marL="914400" algn="l" rtl="0" fontAlgn="base">
        <a:spcBef>
          <a:spcPct val="0"/>
        </a:spcBef>
        <a:spcAft>
          <a:spcPct val="0"/>
        </a:spcAft>
        <a:defRPr sz="4000">
          <a:solidFill>
            <a:schemeClr val="tx2"/>
          </a:solidFill>
          <a:latin typeface="Arial" charset="0"/>
          <a:ea typeface="ＭＳ Ｐゴシック" charset="0"/>
          <a:cs typeface="ＭＳ Ｐゴシック" charset="0"/>
        </a:defRPr>
      </a:lvl7pPr>
      <a:lvl8pPr marL="1371600" algn="l" rtl="0" fontAlgn="base">
        <a:spcBef>
          <a:spcPct val="0"/>
        </a:spcBef>
        <a:spcAft>
          <a:spcPct val="0"/>
        </a:spcAft>
        <a:defRPr sz="4000">
          <a:solidFill>
            <a:schemeClr val="tx2"/>
          </a:solidFill>
          <a:latin typeface="Arial" charset="0"/>
          <a:ea typeface="ＭＳ Ｐゴシック" charset="0"/>
          <a:cs typeface="ＭＳ Ｐゴシック" charset="0"/>
        </a:defRPr>
      </a:lvl8pPr>
      <a:lvl9pPr marL="1828800" algn="l" rtl="0" fontAlgn="base">
        <a:spcBef>
          <a:spcPct val="0"/>
        </a:spcBef>
        <a:spcAft>
          <a:spcPct val="0"/>
        </a:spcAft>
        <a:defRPr sz="4000">
          <a:solidFill>
            <a:schemeClr val="tx2"/>
          </a:solidFill>
          <a:latin typeface="Arial" charset="0"/>
          <a:ea typeface="ＭＳ Ｐゴシック" charset="0"/>
          <a:cs typeface="ＭＳ Ｐゴシック" charset="0"/>
        </a:defRPr>
      </a:lvl9pPr>
    </p:titleStyle>
    <p:body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ＭＳ Ｐゴシック" charset="0"/>
          <a:cs typeface="ＭＳ Ｐゴシック" charset="0"/>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ＭＳ Ｐゴシック" charset="0"/>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ＭＳ Ｐゴシック" charset="0"/>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ＭＳ Ｐゴシック" charset="0"/>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ＭＳ Ｐゴシック" charset="0"/>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hyperlink" Target="http://pdb101.rcsb.org/motm/246" TargetMode="Externa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sciencedaily.com/releases/2020/03/200317175442.htm" TargetMode="External"/><Relationship Id="rId4" Type="http://schemas.openxmlformats.org/officeDocument/2006/relationships/hyperlink" Target="https://www.nature.com/articles/s41591-020-0820-9"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D651CE-774A-6D42-BA76-332B007ED440}"/>
              </a:ext>
            </a:extLst>
          </p:cNvPr>
          <p:cNvPicPr>
            <a:picLocks noChangeAspect="1"/>
          </p:cNvPicPr>
          <p:nvPr/>
        </p:nvPicPr>
        <p:blipFill>
          <a:blip r:embed="rId3"/>
          <a:stretch>
            <a:fillRect/>
          </a:stretch>
        </p:blipFill>
        <p:spPr>
          <a:xfrm>
            <a:off x="907009" y="1143000"/>
            <a:ext cx="7329981" cy="5562600"/>
          </a:xfrm>
          <a:prstGeom prst="rect">
            <a:avLst/>
          </a:prstGeom>
        </p:spPr>
      </p:pic>
      <p:sp>
        <p:nvSpPr>
          <p:cNvPr id="6" name="Title 5">
            <a:extLst>
              <a:ext uri="{FF2B5EF4-FFF2-40B4-BE49-F238E27FC236}">
                <a16:creationId xmlns:a16="http://schemas.microsoft.com/office/drawing/2014/main" id="{10E4DB21-372D-8954-7820-51533754D28E}"/>
              </a:ext>
            </a:extLst>
          </p:cNvPr>
          <p:cNvSpPr>
            <a:spLocks noGrp="1"/>
          </p:cNvSpPr>
          <p:nvPr>
            <p:ph type="title"/>
          </p:nvPr>
        </p:nvSpPr>
        <p:spPr>
          <a:xfrm>
            <a:off x="457200" y="381000"/>
            <a:ext cx="8229600" cy="990600"/>
          </a:xfrm>
        </p:spPr>
        <p:txBody>
          <a:bodyPr/>
          <a:lstStyle/>
          <a:p>
            <a:r>
              <a:rPr lang="en-US" dirty="0"/>
              <a:t>NCBI ORF Finder</a:t>
            </a:r>
          </a:p>
        </p:txBody>
      </p:sp>
    </p:spTree>
    <p:extLst>
      <p:ext uri="{BB962C8B-B14F-4D97-AF65-F5344CB8AC3E}">
        <p14:creationId xmlns:p14="http://schemas.microsoft.com/office/powerpoint/2010/main" val="230363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A7B096-1828-9E4A-9F64-C1BBE8362BA6}"/>
              </a:ext>
            </a:extLst>
          </p:cNvPr>
          <p:cNvPicPr>
            <a:picLocks noChangeAspect="1"/>
          </p:cNvPicPr>
          <p:nvPr/>
        </p:nvPicPr>
        <p:blipFill>
          <a:blip r:embed="rId3"/>
          <a:stretch>
            <a:fillRect/>
          </a:stretch>
        </p:blipFill>
        <p:spPr>
          <a:xfrm>
            <a:off x="323528" y="1721463"/>
            <a:ext cx="3577584" cy="3528392"/>
          </a:xfrm>
          <a:prstGeom prst="rect">
            <a:avLst/>
          </a:prstGeom>
        </p:spPr>
      </p:pic>
      <p:pic>
        <p:nvPicPr>
          <p:cNvPr id="8" name="Picture 7">
            <a:extLst>
              <a:ext uri="{FF2B5EF4-FFF2-40B4-BE49-F238E27FC236}">
                <a16:creationId xmlns:a16="http://schemas.microsoft.com/office/drawing/2014/main" id="{5A6DD370-7CB0-A740-A490-44D3FEDF6E69}"/>
              </a:ext>
            </a:extLst>
          </p:cNvPr>
          <p:cNvPicPr>
            <a:picLocks noChangeAspect="1"/>
          </p:cNvPicPr>
          <p:nvPr/>
        </p:nvPicPr>
        <p:blipFill>
          <a:blip r:embed="rId4"/>
          <a:stretch>
            <a:fillRect/>
          </a:stretch>
        </p:blipFill>
        <p:spPr>
          <a:xfrm>
            <a:off x="4932040" y="457200"/>
            <a:ext cx="4091691" cy="5585926"/>
          </a:xfrm>
          <a:prstGeom prst="rect">
            <a:avLst/>
          </a:prstGeom>
        </p:spPr>
      </p:pic>
      <p:sp>
        <p:nvSpPr>
          <p:cNvPr id="9" name="Title 8">
            <a:extLst>
              <a:ext uri="{FF2B5EF4-FFF2-40B4-BE49-F238E27FC236}">
                <a16:creationId xmlns:a16="http://schemas.microsoft.com/office/drawing/2014/main" id="{E67E2D60-74E7-0B4D-A987-2DAAEC17E15D}"/>
              </a:ext>
            </a:extLst>
          </p:cNvPr>
          <p:cNvSpPr>
            <a:spLocks noGrp="1"/>
          </p:cNvSpPr>
          <p:nvPr>
            <p:ph type="title"/>
          </p:nvPr>
        </p:nvSpPr>
        <p:spPr>
          <a:xfrm>
            <a:off x="333824" y="508484"/>
            <a:ext cx="8229600" cy="990600"/>
          </a:xfrm>
        </p:spPr>
        <p:txBody>
          <a:bodyPr>
            <a:normAutofit/>
          </a:bodyPr>
          <a:lstStyle/>
          <a:p>
            <a:r>
              <a:rPr lang="en-US" dirty="0"/>
              <a:t>Covid-19 Spike protein</a:t>
            </a:r>
          </a:p>
        </p:txBody>
      </p:sp>
      <p:sp>
        <p:nvSpPr>
          <p:cNvPr id="4" name="Rectangle 3">
            <a:extLst>
              <a:ext uri="{FF2B5EF4-FFF2-40B4-BE49-F238E27FC236}">
                <a16:creationId xmlns:a16="http://schemas.microsoft.com/office/drawing/2014/main" id="{6615384C-32DD-924B-91B8-4F148A9B9570}"/>
              </a:ext>
            </a:extLst>
          </p:cNvPr>
          <p:cNvSpPr/>
          <p:nvPr/>
        </p:nvSpPr>
        <p:spPr>
          <a:xfrm>
            <a:off x="517334" y="6043126"/>
            <a:ext cx="8109331" cy="400110"/>
          </a:xfrm>
          <a:prstGeom prst="rect">
            <a:avLst/>
          </a:prstGeom>
        </p:spPr>
        <p:txBody>
          <a:bodyPr wrap="square">
            <a:spAutoFit/>
          </a:bodyPr>
          <a:lstStyle/>
          <a:p>
            <a:r>
              <a:rPr lang="en-US" sz="2000" dirty="0">
                <a:hlinkClick r:id="rId5"/>
              </a:rPr>
              <a:t>http://pdb101.rcsb.org/motm/246</a:t>
            </a:r>
            <a:endParaRPr lang="en-US" sz="2000" dirty="0"/>
          </a:p>
        </p:txBody>
      </p:sp>
    </p:spTree>
    <p:extLst>
      <p:ext uri="{BB962C8B-B14F-4D97-AF65-F5344CB8AC3E}">
        <p14:creationId xmlns:p14="http://schemas.microsoft.com/office/powerpoint/2010/main" val="209474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EB50-51E6-3146-B8FA-89F6D15C1164}"/>
              </a:ext>
            </a:extLst>
          </p:cNvPr>
          <p:cNvSpPr>
            <a:spLocks noGrp="1"/>
          </p:cNvSpPr>
          <p:nvPr>
            <p:ph type="title"/>
          </p:nvPr>
        </p:nvSpPr>
        <p:spPr>
          <a:xfrm>
            <a:off x="359792" y="521627"/>
            <a:ext cx="8393844" cy="621373"/>
          </a:xfrm>
        </p:spPr>
        <p:txBody>
          <a:bodyPr>
            <a:noAutofit/>
          </a:bodyPr>
          <a:lstStyle/>
          <a:p>
            <a:r>
              <a:rPr lang="en-US" sz="2600" b="0" dirty="0">
                <a:solidFill>
                  <a:schemeClr val="tx1"/>
                </a:solidFill>
              </a:rPr>
              <a:t>Does COVID-19 coronavirus epidemic have a natural origin?</a:t>
            </a:r>
          </a:p>
        </p:txBody>
      </p:sp>
      <p:pic>
        <p:nvPicPr>
          <p:cNvPr id="5" name="Picture 4">
            <a:extLst>
              <a:ext uri="{FF2B5EF4-FFF2-40B4-BE49-F238E27FC236}">
                <a16:creationId xmlns:a16="http://schemas.microsoft.com/office/drawing/2014/main" id="{EA9B397A-27AE-8140-BBCC-E1BD2F7C5987}"/>
              </a:ext>
            </a:extLst>
          </p:cNvPr>
          <p:cNvPicPr>
            <a:picLocks noChangeAspect="1"/>
          </p:cNvPicPr>
          <p:nvPr/>
        </p:nvPicPr>
        <p:blipFill>
          <a:blip r:embed="rId3"/>
          <a:stretch>
            <a:fillRect/>
          </a:stretch>
        </p:blipFill>
        <p:spPr>
          <a:xfrm>
            <a:off x="1429338" y="1250118"/>
            <a:ext cx="7566614" cy="3581624"/>
          </a:xfrm>
          <a:prstGeom prst="rect">
            <a:avLst/>
          </a:prstGeom>
        </p:spPr>
      </p:pic>
      <p:sp>
        <p:nvSpPr>
          <p:cNvPr id="6" name="TextBox 5">
            <a:extLst>
              <a:ext uri="{FF2B5EF4-FFF2-40B4-BE49-F238E27FC236}">
                <a16:creationId xmlns:a16="http://schemas.microsoft.com/office/drawing/2014/main" id="{9E260777-FD6F-EAF6-45CE-2524032E482E}"/>
              </a:ext>
            </a:extLst>
          </p:cNvPr>
          <p:cNvSpPr txBox="1"/>
          <p:nvPr/>
        </p:nvSpPr>
        <p:spPr>
          <a:xfrm>
            <a:off x="76200" y="4953000"/>
            <a:ext cx="8991600" cy="1785104"/>
          </a:xfrm>
          <a:prstGeom prst="rect">
            <a:avLst/>
          </a:prstGeom>
          <a:noFill/>
        </p:spPr>
        <p:txBody>
          <a:bodyPr wrap="square">
            <a:spAutoFit/>
          </a:bodyPr>
          <a:lstStyle/>
          <a:p>
            <a:r>
              <a:rPr lang="en-US" sz="2200" b="0" i="0" u="none" strike="noStrike" kern="1200" dirty="0">
                <a:solidFill>
                  <a:schemeClr val="tx1"/>
                </a:solidFill>
                <a:effectLst/>
                <a:latin typeface="Garamond" panose="02020404030301010803" pitchFamily="18" charset="0"/>
                <a:ea typeface="ＭＳ Ｐゴシック" pitchFamily="-108" charset="-128"/>
                <a:cs typeface="ＭＳ Ｐゴシック" pitchFamily="-108" charset="-128"/>
              </a:rPr>
              <a:t>“If someone were seeking to engineer a new coronavirus as a pathogen, they would have constructed it from the backbone of a virus known to cause illness. But the scientists found that the SARS-CoV-2 backbone differed substantially from those of already known coronaviruses and mostly resembled related viruses found in bats and pangolins.”</a:t>
            </a:r>
          </a:p>
        </p:txBody>
      </p:sp>
      <p:sp>
        <p:nvSpPr>
          <p:cNvPr id="3" name="Content Placeholder 2">
            <a:extLst>
              <a:ext uri="{FF2B5EF4-FFF2-40B4-BE49-F238E27FC236}">
                <a16:creationId xmlns:a16="http://schemas.microsoft.com/office/drawing/2014/main" id="{5893E3D0-6217-254D-9533-B9A286EF4C5C}"/>
              </a:ext>
            </a:extLst>
          </p:cNvPr>
          <p:cNvSpPr>
            <a:spLocks noGrp="1"/>
          </p:cNvSpPr>
          <p:nvPr>
            <p:ph idx="1"/>
          </p:nvPr>
        </p:nvSpPr>
        <p:spPr>
          <a:xfrm>
            <a:off x="76200" y="2488273"/>
            <a:ext cx="3505200" cy="1143000"/>
          </a:xfrm>
        </p:spPr>
        <p:txBody>
          <a:bodyPr>
            <a:noAutofit/>
          </a:bodyPr>
          <a:lstStyle/>
          <a:p>
            <a:pPr marL="0" indent="0">
              <a:spcAft>
                <a:spcPts val="600"/>
              </a:spcAft>
              <a:buNone/>
            </a:pPr>
            <a:r>
              <a:rPr lang="en-US" sz="1600" dirty="0">
                <a:hlinkClick r:id="rId4"/>
              </a:rPr>
              <a:t>https://www.nature.com/articles/s41591-020-0820-9</a:t>
            </a:r>
            <a:endParaRPr lang="en-US" sz="1600" dirty="0"/>
          </a:p>
          <a:p>
            <a:pPr marL="0" indent="0">
              <a:spcAft>
                <a:spcPts val="600"/>
              </a:spcAft>
              <a:buNone/>
            </a:pPr>
            <a:r>
              <a:rPr lang="en-US" sz="1600" dirty="0">
                <a:hlinkClick r:id="rId5"/>
              </a:rPr>
              <a:t>https://www.sciencedaily.com/releases/2020/03/200317175442.htm</a:t>
            </a:r>
            <a:endParaRPr lang="en-US" sz="1600" dirty="0"/>
          </a:p>
          <a:p>
            <a:endParaRPr lang="en-US" sz="1600" dirty="0"/>
          </a:p>
        </p:txBody>
      </p:sp>
    </p:spTree>
    <p:extLst>
      <p:ext uri="{BB962C8B-B14F-4D97-AF65-F5344CB8AC3E}">
        <p14:creationId xmlns:p14="http://schemas.microsoft.com/office/powerpoint/2010/main" val="251816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1DFD-1147-4E89-8551-C7AAF31A9B09}"/>
              </a:ext>
            </a:extLst>
          </p:cNvPr>
          <p:cNvSpPr>
            <a:spLocks noGrp="1"/>
          </p:cNvSpPr>
          <p:nvPr>
            <p:ph type="ctrTitle" idx="4294967295"/>
          </p:nvPr>
        </p:nvSpPr>
        <p:spPr>
          <a:xfrm>
            <a:off x="154198" y="550015"/>
            <a:ext cx="4967288" cy="485775"/>
          </a:xfrm>
        </p:spPr>
        <p:txBody>
          <a:bodyPr>
            <a:normAutofit fontScale="90000"/>
          </a:bodyPr>
          <a:lstStyle/>
          <a:p>
            <a:r>
              <a:rPr lang="en-US" dirty="0"/>
              <a:t>Center star algorithm</a:t>
            </a:r>
          </a:p>
        </p:txBody>
      </p:sp>
      <p:sp>
        <p:nvSpPr>
          <p:cNvPr id="3" name="Subtitle 2">
            <a:extLst>
              <a:ext uri="{FF2B5EF4-FFF2-40B4-BE49-F238E27FC236}">
                <a16:creationId xmlns:a16="http://schemas.microsoft.com/office/drawing/2014/main" id="{20B11C04-93E2-404C-9728-31AE26336FF5}"/>
              </a:ext>
            </a:extLst>
          </p:cNvPr>
          <p:cNvSpPr>
            <a:spLocks noGrp="1"/>
          </p:cNvSpPr>
          <p:nvPr>
            <p:ph type="subTitle" idx="4294967295"/>
          </p:nvPr>
        </p:nvSpPr>
        <p:spPr>
          <a:xfrm>
            <a:off x="573088" y="1219200"/>
            <a:ext cx="8266112" cy="5486400"/>
          </a:xfrm>
          <a:ln>
            <a:noFill/>
          </a:ln>
        </p:spPr>
        <p:txBody>
          <a:bodyPr>
            <a:noAutofit/>
          </a:bodyPr>
          <a:lstStyle/>
          <a:p>
            <a:pPr marL="0" indent="0">
              <a:buNone/>
            </a:pPr>
            <a:r>
              <a:rPr lang="en-US" sz="2000" b="1" u="sng" dirty="0">
                <a:latin typeface="Garamond" panose="02020404030301010803" pitchFamily="18" charset="0"/>
              </a:rPr>
              <a:t>4 sequences to align are:</a:t>
            </a:r>
          </a:p>
          <a:p>
            <a:pPr marL="0" indent="0">
              <a:buNone/>
            </a:pPr>
            <a:r>
              <a:rPr lang="en-US" sz="2000" dirty="0">
                <a:latin typeface="Garamond" panose="02020404030301010803" pitchFamily="18" charset="0"/>
              </a:rPr>
              <a:t>“MALG”       “MALK”       “MALLG”       “MAL”</a:t>
            </a:r>
          </a:p>
          <a:p>
            <a:pPr marL="0" indent="0">
              <a:buNone/>
            </a:pPr>
            <a:endParaRPr lang="en-US" sz="2000" b="1" u="sng" dirty="0">
              <a:latin typeface="Garamond" panose="02020404030301010803" pitchFamily="18" charset="0"/>
            </a:endParaRPr>
          </a:p>
          <a:p>
            <a:pPr marL="0" indent="0">
              <a:buNone/>
            </a:pPr>
            <a:r>
              <a:rPr lang="en-US" sz="2000" b="1" u="sng" dirty="0">
                <a:latin typeface="Garamond" panose="02020404030301010803" pitchFamily="18" charset="0"/>
              </a:rPr>
              <a:t>Expected Output:</a:t>
            </a:r>
          </a:p>
          <a:p>
            <a:pPr marL="0" indent="0">
              <a:buNone/>
            </a:pPr>
            <a:endParaRPr lang="en-US" sz="2000" b="1" u="sng" dirty="0">
              <a:latin typeface="Garamond" panose="02020404030301010803" pitchFamily="18" charset="0"/>
            </a:endParaRPr>
          </a:p>
          <a:p>
            <a:pPr marL="0" indent="0">
              <a:buNone/>
            </a:pPr>
            <a:endParaRPr lang="en-US" sz="2000" dirty="0">
              <a:latin typeface="Garamond" panose="02020404030301010803" pitchFamily="18" charset="0"/>
            </a:endParaRPr>
          </a:p>
          <a:p>
            <a:pPr marL="0" indent="0">
              <a:buNone/>
            </a:pPr>
            <a:endParaRPr lang="en-US" sz="2000" dirty="0">
              <a:latin typeface="Garamond" panose="02020404030301010803" pitchFamily="18" charset="0"/>
            </a:endParaRPr>
          </a:p>
          <a:p>
            <a:pPr marL="0" indent="0" algn="l">
              <a:buNone/>
            </a:pPr>
            <a:endParaRPr lang="en-US" sz="2000" dirty="0">
              <a:latin typeface="Garamond" panose="02020404030301010803" pitchFamily="18" charset="0"/>
            </a:endParaRPr>
          </a:p>
          <a:p>
            <a:pPr marL="0" indent="0">
              <a:buNone/>
            </a:pPr>
            <a:r>
              <a:rPr lang="en-US" sz="2000" b="1" u="sng" dirty="0">
                <a:solidFill>
                  <a:srgbClr val="C00000"/>
                </a:solidFill>
                <a:latin typeface="Garamond" panose="02020404030301010803" pitchFamily="18" charset="0"/>
              </a:rPr>
              <a:t>Overall:</a:t>
            </a:r>
            <a:r>
              <a:rPr lang="en-US" sz="2000" b="1" dirty="0">
                <a:solidFill>
                  <a:srgbClr val="C00000"/>
                </a:solidFill>
                <a:latin typeface="Garamond" panose="02020404030301010803" pitchFamily="18" charset="0"/>
              </a:rPr>
              <a:t> Find global alignment by compiling best pair alignments</a:t>
            </a:r>
          </a:p>
          <a:p>
            <a:pPr marL="7938" lvl="1" indent="0" algn="l">
              <a:buNone/>
            </a:pPr>
            <a:r>
              <a:rPr lang="en-US" sz="2400" b="1" dirty="0">
                <a:latin typeface="Garamond" panose="02020404030301010803" pitchFamily="18" charset="0"/>
              </a:rPr>
              <a:t>1. </a:t>
            </a:r>
            <a:r>
              <a:rPr lang="en-US" sz="2400" dirty="0">
                <a:latin typeface="Garamond" panose="02020404030301010803" pitchFamily="18" charset="0"/>
              </a:rPr>
              <a:t>Find all unique pairings and score each paired alignment</a:t>
            </a:r>
          </a:p>
          <a:p>
            <a:pPr marL="287338" lvl="1" indent="-279400" algn="l">
              <a:buNone/>
            </a:pPr>
            <a:r>
              <a:rPr lang="en-US" sz="2400" b="1" dirty="0">
                <a:latin typeface="Garamond" panose="02020404030301010803" pitchFamily="18" charset="0"/>
              </a:rPr>
              <a:t>2. </a:t>
            </a:r>
            <a:r>
              <a:rPr lang="en-US" sz="2400" dirty="0">
                <a:latin typeface="Garamond" panose="02020404030301010803" pitchFamily="18" charset="0"/>
              </a:rPr>
              <a:t>Find which sequence has the lowest distance </a:t>
            </a:r>
            <a:r>
              <a:rPr lang="en-US" sz="2400">
                <a:latin typeface="Garamond" panose="02020404030301010803" pitchFamily="18" charset="0"/>
              </a:rPr>
              <a:t>(or largest alignment) </a:t>
            </a:r>
            <a:r>
              <a:rPr lang="en-US" sz="2400" dirty="0">
                <a:latin typeface="Garamond" panose="02020404030301010803" pitchFamily="18" charset="0"/>
              </a:rPr>
              <a:t>score across pairings equals “center” sequence</a:t>
            </a:r>
          </a:p>
          <a:p>
            <a:pPr marL="287338" lvl="1" indent="-279400" algn="l">
              <a:buNone/>
            </a:pPr>
            <a:r>
              <a:rPr lang="en-US" sz="2400" b="1" dirty="0">
                <a:latin typeface="Garamond" panose="02020404030301010803" pitchFamily="18" charset="0"/>
              </a:rPr>
              <a:t>3. </a:t>
            </a:r>
            <a:r>
              <a:rPr lang="en-US" sz="2400" dirty="0">
                <a:latin typeface="Garamond" panose="02020404030301010803" pitchFamily="18" charset="0"/>
              </a:rPr>
              <a:t>Combine all of the center sequences paired alignments into one global alignment</a:t>
            </a:r>
          </a:p>
        </p:txBody>
      </p:sp>
      <p:graphicFrame>
        <p:nvGraphicFramePr>
          <p:cNvPr id="4" name="Table 3">
            <a:extLst>
              <a:ext uri="{FF2B5EF4-FFF2-40B4-BE49-F238E27FC236}">
                <a16:creationId xmlns:a16="http://schemas.microsoft.com/office/drawing/2014/main" id="{6A865A26-EAE3-4E33-A38F-8CE19CF6ECC3}"/>
              </a:ext>
            </a:extLst>
          </p:cNvPr>
          <p:cNvGraphicFramePr>
            <a:graphicFrameLocks noGrp="1"/>
          </p:cNvGraphicFramePr>
          <p:nvPr/>
        </p:nvGraphicFramePr>
        <p:xfrm>
          <a:off x="3505200" y="2133600"/>
          <a:ext cx="3027945" cy="1752600"/>
        </p:xfrm>
        <a:graphic>
          <a:graphicData uri="http://schemas.openxmlformats.org/drawingml/2006/table">
            <a:tbl>
              <a:tblPr firstRow="1" bandRow="1">
                <a:tableStyleId>{E8B1032C-EA38-4F05-BA0D-38AFFFC7BED3}</a:tableStyleId>
              </a:tblPr>
              <a:tblGrid>
                <a:gridCol w="605589">
                  <a:extLst>
                    <a:ext uri="{9D8B030D-6E8A-4147-A177-3AD203B41FA5}">
                      <a16:colId xmlns:a16="http://schemas.microsoft.com/office/drawing/2014/main" val="1224662585"/>
                    </a:ext>
                  </a:extLst>
                </a:gridCol>
                <a:gridCol w="605589">
                  <a:extLst>
                    <a:ext uri="{9D8B030D-6E8A-4147-A177-3AD203B41FA5}">
                      <a16:colId xmlns:a16="http://schemas.microsoft.com/office/drawing/2014/main" val="2232608133"/>
                    </a:ext>
                  </a:extLst>
                </a:gridCol>
                <a:gridCol w="605589">
                  <a:extLst>
                    <a:ext uri="{9D8B030D-6E8A-4147-A177-3AD203B41FA5}">
                      <a16:colId xmlns:a16="http://schemas.microsoft.com/office/drawing/2014/main" val="2381800474"/>
                    </a:ext>
                  </a:extLst>
                </a:gridCol>
                <a:gridCol w="605589">
                  <a:extLst>
                    <a:ext uri="{9D8B030D-6E8A-4147-A177-3AD203B41FA5}">
                      <a16:colId xmlns:a16="http://schemas.microsoft.com/office/drawing/2014/main" val="2744862776"/>
                    </a:ext>
                  </a:extLst>
                </a:gridCol>
                <a:gridCol w="605589">
                  <a:extLst>
                    <a:ext uri="{9D8B030D-6E8A-4147-A177-3AD203B41FA5}">
                      <a16:colId xmlns:a16="http://schemas.microsoft.com/office/drawing/2014/main" val="2832915341"/>
                    </a:ext>
                  </a:extLst>
                </a:gridCol>
              </a:tblGrid>
              <a:tr h="429329">
                <a:tc>
                  <a:txBody>
                    <a:bodyPr/>
                    <a:lstStyle/>
                    <a:p>
                      <a:pPr algn="ctr"/>
                      <a:r>
                        <a:rPr lang="en-US" sz="1400" b="1" i="1" dirty="0">
                          <a:solidFill>
                            <a:schemeClr val="accent2">
                              <a:lumMod val="50000"/>
                            </a:schemeClr>
                          </a:solidFill>
                        </a:rPr>
                        <a:t>M</a:t>
                      </a:r>
                    </a:p>
                  </a:txBody>
                  <a:tcPr marL="68580" marR="68580" marT="34290" marB="34290"/>
                </a:tc>
                <a:tc>
                  <a:txBody>
                    <a:bodyPr/>
                    <a:lstStyle/>
                    <a:p>
                      <a:pPr algn="ctr"/>
                      <a:r>
                        <a:rPr lang="en-US" sz="1400" b="1" i="1" dirty="0">
                          <a:solidFill>
                            <a:schemeClr val="accent2">
                              <a:lumMod val="50000"/>
                            </a:schemeClr>
                          </a:solidFill>
                        </a:rPr>
                        <a:t>A</a:t>
                      </a:r>
                    </a:p>
                  </a:txBody>
                  <a:tcPr marL="68580" marR="68580" marT="34290" marB="34290"/>
                </a:tc>
                <a:tc>
                  <a:txBody>
                    <a:bodyPr/>
                    <a:lstStyle/>
                    <a:p>
                      <a:pPr algn="ctr"/>
                      <a:r>
                        <a:rPr lang="en-US" sz="1400" b="1" i="1" dirty="0">
                          <a:solidFill>
                            <a:schemeClr val="accent2">
                              <a:lumMod val="50000"/>
                            </a:schemeClr>
                          </a:solidFill>
                        </a:rPr>
                        <a:t>L</a:t>
                      </a:r>
                    </a:p>
                  </a:txBody>
                  <a:tcPr marL="68580" marR="68580" marT="34290" marB="34290"/>
                </a:tc>
                <a:tc>
                  <a:txBody>
                    <a:bodyPr/>
                    <a:lstStyle/>
                    <a:p>
                      <a:pPr algn="ctr"/>
                      <a:r>
                        <a:rPr lang="en-US" sz="1400" b="1" i="1" dirty="0">
                          <a:solidFill>
                            <a:schemeClr val="accent2">
                              <a:lumMod val="50000"/>
                            </a:schemeClr>
                          </a:solidFill>
                        </a:rPr>
                        <a:t>-</a:t>
                      </a:r>
                    </a:p>
                  </a:txBody>
                  <a:tcPr marL="68580" marR="68580" marT="34290" marB="34290"/>
                </a:tc>
                <a:tc>
                  <a:txBody>
                    <a:bodyPr/>
                    <a:lstStyle/>
                    <a:p>
                      <a:pPr algn="ctr"/>
                      <a:r>
                        <a:rPr lang="en-US" sz="1400" b="1" i="1" dirty="0">
                          <a:solidFill>
                            <a:schemeClr val="accent2">
                              <a:lumMod val="50000"/>
                            </a:schemeClr>
                          </a:solidFill>
                        </a:rPr>
                        <a:t>G</a:t>
                      </a:r>
                    </a:p>
                  </a:txBody>
                  <a:tcPr marL="68580" marR="68580" marT="34290" marB="34290"/>
                </a:tc>
                <a:extLst>
                  <a:ext uri="{0D108BD9-81ED-4DB2-BD59-A6C34878D82A}">
                    <a16:rowId xmlns:a16="http://schemas.microsoft.com/office/drawing/2014/main" val="1727826032"/>
                  </a:ext>
                </a:extLst>
              </a:tr>
              <a:tr h="429329">
                <a:tc>
                  <a:txBody>
                    <a:bodyPr/>
                    <a:lstStyle/>
                    <a:p>
                      <a:pPr algn="ctr"/>
                      <a:r>
                        <a:rPr lang="en-US" sz="1400" dirty="0"/>
                        <a:t>M</a:t>
                      </a:r>
                    </a:p>
                  </a:txBody>
                  <a:tcPr marL="68580" marR="68580" marT="34290" marB="34290"/>
                </a:tc>
                <a:tc>
                  <a:txBody>
                    <a:bodyPr/>
                    <a:lstStyle/>
                    <a:p>
                      <a:pPr algn="ctr"/>
                      <a:r>
                        <a:rPr lang="en-US" sz="1400" dirty="0"/>
                        <a:t>A</a:t>
                      </a:r>
                    </a:p>
                  </a:txBody>
                  <a:tcPr marL="68580" marR="68580" marT="34290" marB="34290"/>
                </a:tc>
                <a:tc>
                  <a:txBody>
                    <a:bodyPr/>
                    <a:lstStyle/>
                    <a:p>
                      <a:pPr algn="ctr"/>
                      <a:r>
                        <a:rPr lang="en-US" sz="1400" dirty="0"/>
                        <a:t>L</a:t>
                      </a:r>
                    </a:p>
                  </a:txBody>
                  <a:tcPr marL="68580" marR="68580" marT="34290" marB="34290"/>
                </a:tc>
                <a:tc>
                  <a:txBody>
                    <a:bodyPr/>
                    <a:lstStyle/>
                    <a:p>
                      <a:pPr algn="ctr"/>
                      <a:r>
                        <a:rPr lang="en-US" sz="1400" dirty="0"/>
                        <a:t>- </a:t>
                      </a:r>
                    </a:p>
                  </a:txBody>
                  <a:tcPr marL="68580" marR="68580" marT="34290" marB="34290"/>
                </a:tc>
                <a:tc>
                  <a:txBody>
                    <a:bodyPr/>
                    <a:lstStyle/>
                    <a:p>
                      <a:pPr algn="ctr"/>
                      <a:r>
                        <a:rPr lang="en-US" sz="1400" dirty="0"/>
                        <a:t>K</a:t>
                      </a:r>
                    </a:p>
                  </a:txBody>
                  <a:tcPr marL="68580" marR="68580" marT="34290" marB="34290"/>
                </a:tc>
                <a:extLst>
                  <a:ext uri="{0D108BD9-81ED-4DB2-BD59-A6C34878D82A}">
                    <a16:rowId xmlns:a16="http://schemas.microsoft.com/office/drawing/2014/main" val="549062284"/>
                  </a:ext>
                </a:extLst>
              </a:tr>
              <a:tr h="429329">
                <a:tc>
                  <a:txBody>
                    <a:bodyPr/>
                    <a:lstStyle/>
                    <a:p>
                      <a:pPr algn="ctr"/>
                      <a:r>
                        <a:rPr lang="en-US" sz="1400" dirty="0"/>
                        <a:t>M</a:t>
                      </a:r>
                    </a:p>
                  </a:txBody>
                  <a:tcPr marL="68580" marR="68580" marT="34290" marB="34290"/>
                </a:tc>
                <a:tc>
                  <a:txBody>
                    <a:bodyPr/>
                    <a:lstStyle/>
                    <a:p>
                      <a:pPr algn="ctr"/>
                      <a:r>
                        <a:rPr lang="en-US" sz="1400" dirty="0"/>
                        <a:t>A</a:t>
                      </a:r>
                    </a:p>
                  </a:txBody>
                  <a:tcPr marL="68580" marR="68580" marT="34290" marB="34290"/>
                </a:tc>
                <a:tc>
                  <a:txBody>
                    <a:bodyPr/>
                    <a:lstStyle/>
                    <a:p>
                      <a:pPr algn="ctr"/>
                      <a:r>
                        <a:rPr lang="en-US" sz="1400" dirty="0"/>
                        <a:t>L</a:t>
                      </a:r>
                    </a:p>
                  </a:txBody>
                  <a:tcPr marL="68580" marR="68580" marT="34290" marB="34290"/>
                </a:tc>
                <a:tc>
                  <a:txBody>
                    <a:bodyPr/>
                    <a:lstStyle/>
                    <a:p>
                      <a:pPr algn="ctr"/>
                      <a:r>
                        <a:rPr lang="en-US" sz="1400" dirty="0"/>
                        <a:t>-</a:t>
                      </a:r>
                    </a:p>
                  </a:txBody>
                  <a:tcPr marL="68580" marR="68580" marT="34290" marB="34290"/>
                </a:tc>
                <a:tc>
                  <a:txBody>
                    <a:bodyPr/>
                    <a:lstStyle/>
                    <a:p>
                      <a:pPr algn="ctr"/>
                      <a:r>
                        <a:rPr lang="en-US" sz="1400" dirty="0"/>
                        <a:t>-</a:t>
                      </a:r>
                    </a:p>
                  </a:txBody>
                  <a:tcPr marL="68580" marR="68580" marT="34290" marB="34290"/>
                </a:tc>
                <a:extLst>
                  <a:ext uri="{0D108BD9-81ED-4DB2-BD59-A6C34878D82A}">
                    <a16:rowId xmlns:a16="http://schemas.microsoft.com/office/drawing/2014/main" val="1833530959"/>
                  </a:ext>
                </a:extLst>
              </a:tr>
              <a:tr h="464613">
                <a:tc>
                  <a:txBody>
                    <a:bodyPr/>
                    <a:lstStyle/>
                    <a:p>
                      <a:pPr algn="ctr"/>
                      <a:r>
                        <a:rPr lang="en-US" sz="1400" dirty="0"/>
                        <a:t>M</a:t>
                      </a:r>
                    </a:p>
                  </a:txBody>
                  <a:tcPr marL="68580" marR="68580" marT="34290" marB="34290"/>
                </a:tc>
                <a:tc>
                  <a:txBody>
                    <a:bodyPr/>
                    <a:lstStyle/>
                    <a:p>
                      <a:pPr algn="ctr"/>
                      <a:r>
                        <a:rPr lang="en-US" sz="1400" dirty="0"/>
                        <a:t>A</a:t>
                      </a:r>
                    </a:p>
                  </a:txBody>
                  <a:tcPr marL="68580" marR="68580" marT="34290" marB="34290"/>
                </a:tc>
                <a:tc>
                  <a:txBody>
                    <a:bodyPr/>
                    <a:lstStyle/>
                    <a:p>
                      <a:pPr algn="ctr"/>
                      <a:r>
                        <a:rPr lang="en-US" sz="1400" dirty="0"/>
                        <a:t>L</a:t>
                      </a:r>
                    </a:p>
                  </a:txBody>
                  <a:tcPr marL="68580" marR="68580" marT="34290" marB="34290"/>
                </a:tc>
                <a:tc>
                  <a:txBody>
                    <a:bodyPr/>
                    <a:lstStyle/>
                    <a:p>
                      <a:pPr algn="ctr"/>
                      <a:r>
                        <a:rPr lang="en-US" sz="1400" dirty="0"/>
                        <a:t>L</a:t>
                      </a:r>
                    </a:p>
                  </a:txBody>
                  <a:tcPr marL="68580" marR="68580" marT="34290" marB="34290"/>
                </a:tc>
                <a:tc>
                  <a:txBody>
                    <a:bodyPr/>
                    <a:lstStyle/>
                    <a:p>
                      <a:pPr algn="ctr"/>
                      <a:r>
                        <a:rPr lang="en-US" sz="1400" dirty="0"/>
                        <a:t>G</a:t>
                      </a:r>
                    </a:p>
                  </a:txBody>
                  <a:tcPr marL="68580" marR="68580" marT="34290" marB="34290"/>
                </a:tc>
                <a:extLst>
                  <a:ext uri="{0D108BD9-81ED-4DB2-BD59-A6C34878D82A}">
                    <a16:rowId xmlns:a16="http://schemas.microsoft.com/office/drawing/2014/main" val="3483421913"/>
                  </a:ext>
                </a:extLst>
              </a:tr>
            </a:tbl>
          </a:graphicData>
        </a:graphic>
      </p:graphicFrame>
    </p:spTree>
    <p:extLst>
      <p:ext uri="{BB962C8B-B14F-4D97-AF65-F5344CB8AC3E}">
        <p14:creationId xmlns:p14="http://schemas.microsoft.com/office/powerpoint/2010/main" val="304059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dissolve">
                                      <p:cBhvr>
                                        <p:cTn id="13" dur="500"/>
                                        <p:tgtEl>
                                          <p:spTgt spid="3">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blinds(horizontal)">
                                      <p:cBhvr>
                                        <p:cTn id="18" dur="500"/>
                                        <p:tgtEl>
                                          <p:spTgt spid="3">
                                            <p:txEl>
                                              <p:pRg st="10" end="1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blinds(horizontal)">
                                      <p:cBhvr>
                                        <p:cTn id="2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timeline&#10;&#10;Description automatically generated">
            <a:extLst>
              <a:ext uri="{FF2B5EF4-FFF2-40B4-BE49-F238E27FC236}">
                <a16:creationId xmlns:a16="http://schemas.microsoft.com/office/drawing/2014/main" id="{E74080A4-F197-1F4A-AD03-4BD2A5CFAA43}"/>
              </a:ext>
            </a:extLst>
          </p:cNvPr>
          <p:cNvPicPr>
            <a:picLocks noChangeAspect="1"/>
          </p:cNvPicPr>
          <p:nvPr/>
        </p:nvPicPr>
        <p:blipFill>
          <a:blip r:embed="rId3"/>
          <a:stretch>
            <a:fillRect/>
          </a:stretch>
        </p:blipFill>
        <p:spPr>
          <a:xfrm>
            <a:off x="0" y="855814"/>
            <a:ext cx="9144000" cy="5146372"/>
          </a:xfrm>
          <a:prstGeom prst="rect">
            <a:avLst/>
          </a:prstGeom>
        </p:spPr>
      </p:pic>
    </p:spTree>
    <p:extLst>
      <p:ext uri="{BB962C8B-B14F-4D97-AF65-F5344CB8AC3E}">
        <p14:creationId xmlns:p14="http://schemas.microsoft.com/office/powerpoint/2010/main" val="3518580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Table&#10;&#10;Description automatically generated">
            <a:extLst>
              <a:ext uri="{FF2B5EF4-FFF2-40B4-BE49-F238E27FC236}">
                <a16:creationId xmlns:a16="http://schemas.microsoft.com/office/drawing/2014/main" id="{C8B81352-4B3E-964A-87B2-2017EFE30E8D}"/>
              </a:ext>
            </a:extLst>
          </p:cNvPr>
          <p:cNvPicPr>
            <a:picLocks noChangeAspect="1"/>
          </p:cNvPicPr>
          <p:nvPr/>
        </p:nvPicPr>
        <p:blipFill>
          <a:blip r:embed="rId3"/>
          <a:stretch>
            <a:fillRect/>
          </a:stretch>
        </p:blipFill>
        <p:spPr>
          <a:xfrm>
            <a:off x="0" y="761573"/>
            <a:ext cx="9144000" cy="5334853"/>
          </a:xfrm>
          <a:prstGeom prst="rect">
            <a:avLst/>
          </a:prstGeom>
        </p:spPr>
      </p:pic>
    </p:spTree>
    <p:extLst>
      <p:ext uri="{BB962C8B-B14F-4D97-AF65-F5344CB8AC3E}">
        <p14:creationId xmlns:p14="http://schemas.microsoft.com/office/powerpoint/2010/main" val="27519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D7D193FE-BC2C-7443-8244-9E2295DEF904}"/>
              </a:ext>
            </a:extLst>
          </p:cNvPr>
          <p:cNvPicPr>
            <a:picLocks noChangeAspect="1"/>
          </p:cNvPicPr>
          <p:nvPr/>
        </p:nvPicPr>
        <p:blipFill>
          <a:blip r:embed="rId3"/>
          <a:stretch>
            <a:fillRect/>
          </a:stretch>
        </p:blipFill>
        <p:spPr>
          <a:xfrm>
            <a:off x="0" y="1517072"/>
            <a:ext cx="9144000" cy="3823855"/>
          </a:xfrm>
          <a:prstGeom prst="rect">
            <a:avLst/>
          </a:prstGeom>
        </p:spPr>
      </p:pic>
    </p:spTree>
    <p:extLst>
      <p:ext uri="{BB962C8B-B14F-4D97-AF65-F5344CB8AC3E}">
        <p14:creationId xmlns:p14="http://schemas.microsoft.com/office/powerpoint/2010/main" val="112670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CE6C17CE-B8B2-034A-98B0-AE98352EDBBF}"/>
              </a:ext>
            </a:extLst>
          </p:cNvPr>
          <p:cNvPicPr>
            <a:picLocks noChangeAspect="1"/>
          </p:cNvPicPr>
          <p:nvPr/>
        </p:nvPicPr>
        <p:blipFill>
          <a:blip r:embed="rId3"/>
          <a:stretch>
            <a:fillRect/>
          </a:stretch>
        </p:blipFill>
        <p:spPr>
          <a:xfrm>
            <a:off x="0" y="1009072"/>
            <a:ext cx="9144000" cy="4839855"/>
          </a:xfrm>
          <a:prstGeom prst="rect">
            <a:avLst/>
          </a:prstGeom>
        </p:spPr>
      </p:pic>
    </p:spTree>
    <p:extLst>
      <p:ext uri="{BB962C8B-B14F-4D97-AF65-F5344CB8AC3E}">
        <p14:creationId xmlns:p14="http://schemas.microsoft.com/office/powerpoint/2010/main" val="4172869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9C41ABBA-46B9-5343-B532-40EAFA8C2A74}"/>
              </a:ext>
            </a:extLst>
          </p:cNvPr>
          <p:cNvPicPr>
            <a:picLocks noChangeAspect="1"/>
          </p:cNvPicPr>
          <p:nvPr/>
        </p:nvPicPr>
        <p:blipFill>
          <a:blip r:embed="rId3"/>
          <a:stretch>
            <a:fillRect/>
          </a:stretch>
        </p:blipFill>
        <p:spPr>
          <a:xfrm>
            <a:off x="0" y="862424"/>
            <a:ext cx="9144000" cy="5133151"/>
          </a:xfrm>
          <a:prstGeom prst="rect">
            <a:avLst/>
          </a:prstGeom>
        </p:spPr>
      </p:pic>
    </p:spTree>
    <p:extLst>
      <p:ext uri="{BB962C8B-B14F-4D97-AF65-F5344CB8AC3E}">
        <p14:creationId xmlns:p14="http://schemas.microsoft.com/office/powerpoint/2010/main" val="1453551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10;&#10;Description automatically generated">
            <a:extLst>
              <a:ext uri="{FF2B5EF4-FFF2-40B4-BE49-F238E27FC236}">
                <a16:creationId xmlns:a16="http://schemas.microsoft.com/office/drawing/2014/main" id="{4BA45B63-0210-5A4A-95FE-1422D115CF75}"/>
              </a:ext>
            </a:extLst>
          </p:cNvPr>
          <p:cNvPicPr>
            <a:picLocks noChangeAspect="1"/>
          </p:cNvPicPr>
          <p:nvPr/>
        </p:nvPicPr>
        <p:blipFill>
          <a:blip r:embed="rId3"/>
          <a:stretch>
            <a:fillRect/>
          </a:stretch>
        </p:blipFill>
        <p:spPr>
          <a:xfrm>
            <a:off x="0" y="960766"/>
            <a:ext cx="9144000" cy="4936468"/>
          </a:xfrm>
          <a:prstGeom prst="rect">
            <a:avLst/>
          </a:prstGeom>
        </p:spPr>
      </p:pic>
    </p:spTree>
    <p:extLst>
      <p:ext uri="{BB962C8B-B14F-4D97-AF65-F5344CB8AC3E}">
        <p14:creationId xmlns:p14="http://schemas.microsoft.com/office/powerpoint/2010/main" val="3571616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 text&#10;&#10;Description automatically generated">
            <a:extLst>
              <a:ext uri="{FF2B5EF4-FFF2-40B4-BE49-F238E27FC236}">
                <a16:creationId xmlns:a16="http://schemas.microsoft.com/office/drawing/2014/main" id="{8FEC33AF-202E-1E47-8A4E-44038434256A}"/>
              </a:ext>
            </a:extLst>
          </p:cNvPr>
          <p:cNvPicPr>
            <a:picLocks noChangeAspect="1"/>
          </p:cNvPicPr>
          <p:nvPr/>
        </p:nvPicPr>
        <p:blipFill>
          <a:blip r:embed="rId3"/>
          <a:stretch>
            <a:fillRect/>
          </a:stretch>
        </p:blipFill>
        <p:spPr>
          <a:xfrm>
            <a:off x="0" y="774128"/>
            <a:ext cx="9144000" cy="5309743"/>
          </a:xfrm>
          <a:prstGeom prst="rect">
            <a:avLst/>
          </a:prstGeom>
        </p:spPr>
      </p:pic>
    </p:spTree>
    <p:extLst>
      <p:ext uri="{BB962C8B-B14F-4D97-AF65-F5344CB8AC3E}">
        <p14:creationId xmlns:p14="http://schemas.microsoft.com/office/powerpoint/2010/main" val="121432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261882"/>
            <a:ext cx="8610600" cy="1143026"/>
          </a:xfrm>
        </p:spPr>
        <p:txBody>
          <a:bodyPr>
            <a:noAutofit/>
          </a:bodyPr>
          <a:lstStyle/>
          <a:p>
            <a:pPr>
              <a:lnSpc>
                <a:spcPct val="100000"/>
              </a:lnSpc>
            </a:pPr>
            <a:r>
              <a:rPr lang="en-US" sz="3600" b="0" dirty="0">
                <a:solidFill>
                  <a:schemeClr val="tx2"/>
                </a:solidFill>
              </a:rPr>
              <a:t>Example of pairwise alignment raw score: </a:t>
            </a:r>
            <a:br>
              <a:rPr lang="en-US" sz="3600" b="0" dirty="0">
                <a:solidFill>
                  <a:schemeClr val="tx2"/>
                </a:solidFill>
              </a:rPr>
            </a:br>
            <a:r>
              <a:rPr lang="en-US" sz="3600" b="0" dirty="0">
                <a:solidFill>
                  <a:schemeClr val="tx2"/>
                </a:solidFill>
                <a:cs typeface="Arial" charset="0"/>
              </a:rPr>
              <a:t>human beta globin and myoglobin</a:t>
            </a:r>
            <a:endParaRPr lang="en-US" sz="3600" b="0" dirty="0">
              <a:solidFill>
                <a:schemeClr val="tx2"/>
              </a:solidFill>
            </a:endParaRPr>
          </a:p>
        </p:txBody>
      </p:sp>
      <p:sp>
        <p:nvSpPr>
          <p:cNvPr id="4" name="Rectangle 3"/>
          <p:cNvSpPr/>
          <p:nvPr/>
        </p:nvSpPr>
        <p:spPr>
          <a:xfrm>
            <a:off x="685800" y="1815167"/>
            <a:ext cx="7848600" cy="584776"/>
          </a:xfrm>
          <a:prstGeom prst="rect">
            <a:avLst/>
          </a:prstGeom>
        </p:spPr>
        <p:txBody>
          <a:bodyPr wrap="square">
            <a:spAutoFit/>
          </a:bodyPr>
          <a:lstStyle/>
          <a:p>
            <a:pPr lvl="0" eaLnBrk="1" fontAlgn="auto" hangingPunct="1">
              <a:spcBef>
                <a:spcPts val="2400"/>
              </a:spcBef>
              <a:spcAft>
                <a:spcPts val="0"/>
              </a:spcAft>
              <a:buClr>
                <a:srgbClr val="8C73D0">
                  <a:lumMod val="60000"/>
                  <a:lumOff val="40000"/>
                </a:srgbClr>
              </a:buClr>
            </a:pPr>
            <a:endParaRPr lang="en-US" sz="3200">
              <a:solidFill>
                <a:srgbClr val="B45EC7"/>
              </a:solidFill>
              <a:latin typeface="Garamond" panose="02020404030301010803" pitchFamily="18"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05000"/>
            <a:ext cx="7640637"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8" name="TextBox 7"/>
          <p:cNvSpPr txBox="1"/>
          <p:nvPr/>
        </p:nvSpPr>
        <p:spPr>
          <a:xfrm>
            <a:off x="4419600" y="3187700"/>
            <a:ext cx="2209800" cy="461665"/>
          </a:xfrm>
          <a:prstGeom prst="rect">
            <a:avLst/>
          </a:prstGeom>
          <a:noFill/>
          <a:ln w="57150" cmpd="sng">
            <a:solidFill>
              <a:schemeClr val="tx1"/>
            </a:solidFill>
          </a:ln>
        </p:spPr>
        <p:txBody>
          <a:bodyPr wrap="square" rtlCol="0">
            <a:spAutoFit/>
          </a:bodyPr>
          <a:lstStyle/>
          <a:p>
            <a:endParaRPr lang="en-US">
              <a:latin typeface="Garamond" panose="02020404030301010803" pitchFamily="18" charset="0"/>
            </a:endParaRPr>
          </a:p>
        </p:txBody>
      </p:sp>
      <p:sp>
        <p:nvSpPr>
          <p:cNvPr id="12" name="TextBox 11"/>
          <p:cNvSpPr txBox="1"/>
          <p:nvPr/>
        </p:nvSpPr>
        <p:spPr>
          <a:xfrm>
            <a:off x="4495800" y="3568700"/>
            <a:ext cx="2438400" cy="461665"/>
          </a:xfrm>
          <a:prstGeom prst="rect">
            <a:avLst/>
          </a:prstGeom>
          <a:noFill/>
          <a:ln w="57150" cmpd="sng">
            <a:solidFill>
              <a:srgbClr val="FF0000"/>
            </a:solidFill>
          </a:ln>
        </p:spPr>
        <p:txBody>
          <a:bodyPr wrap="square" rtlCol="0">
            <a:spAutoFit/>
          </a:bodyPr>
          <a:lstStyle/>
          <a:p>
            <a:endParaRPr lang="en-US">
              <a:latin typeface="Garamond" panose="02020404030301010803" pitchFamily="18" charset="0"/>
            </a:endParaRPr>
          </a:p>
        </p:txBody>
      </p:sp>
      <p:sp>
        <p:nvSpPr>
          <p:cNvPr id="13" name="TextBox 12"/>
          <p:cNvSpPr txBox="1"/>
          <p:nvPr/>
        </p:nvSpPr>
        <p:spPr>
          <a:xfrm>
            <a:off x="4572000" y="3949700"/>
            <a:ext cx="2743200" cy="461665"/>
          </a:xfrm>
          <a:prstGeom prst="rect">
            <a:avLst/>
          </a:prstGeom>
          <a:noFill/>
          <a:ln w="57150" cmpd="sng">
            <a:solidFill>
              <a:srgbClr val="FF0000"/>
            </a:solidFill>
          </a:ln>
        </p:spPr>
        <p:txBody>
          <a:bodyPr wrap="square" rtlCol="0">
            <a:spAutoFit/>
          </a:bodyPr>
          <a:lstStyle/>
          <a:p>
            <a:endParaRPr lang="en-US">
              <a:latin typeface="Garamond" panose="02020404030301010803" pitchFamily="18" charset="0"/>
            </a:endParaRPr>
          </a:p>
        </p:txBody>
      </p:sp>
      <p:sp>
        <p:nvSpPr>
          <p:cNvPr id="14" name="TextBox 13"/>
          <p:cNvSpPr txBox="1"/>
          <p:nvPr/>
        </p:nvSpPr>
        <p:spPr>
          <a:xfrm>
            <a:off x="4495800" y="4483100"/>
            <a:ext cx="3810000" cy="461665"/>
          </a:xfrm>
          <a:prstGeom prst="rect">
            <a:avLst/>
          </a:prstGeom>
          <a:noFill/>
          <a:ln w="57150" cmpd="sng">
            <a:solidFill>
              <a:schemeClr val="accent2">
                <a:lumMod val="50000"/>
              </a:schemeClr>
            </a:solidFill>
          </a:ln>
        </p:spPr>
        <p:txBody>
          <a:bodyPr wrap="square" rtlCol="0">
            <a:spAutoFit/>
          </a:bodyPr>
          <a:lstStyle/>
          <a:p>
            <a:endParaRPr lang="en-US">
              <a:latin typeface="Garamond" panose="02020404030301010803" pitchFamily="18" charset="0"/>
            </a:endParaRPr>
          </a:p>
        </p:txBody>
      </p:sp>
      <p:graphicFrame>
        <p:nvGraphicFramePr>
          <p:cNvPr id="5" name="Object 4"/>
          <p:cNvGraphicFramePr>
            <a:graphicFrameLocks noChangeAspect="1"/>
          </p:cNvGraphicFramePr>
          <p:nvPr/>
        </p:nvGraphicFramePr>
        <p:xfrm>
          <a:off x="2590800" y="5334000"/>
          <a:ext cx="3695700" cy="838200"/>
        </p:xfrm>
        <a:graphic>
          <a:graphicData uri="http://schemas.openxmlformats.org/presentationml/2006/ole">
            <mc:AlternateContent xmlns:mc="http://schemas.openxmlformats.org/markup-compatibility/2006">
              <mc:Choice xmlns:v="urn:schemas-microsoft-com:vml" Requires="v">
                <p:oleObj name="Equation" r:id="rId4" imgW="1231900" imgH="279400" progId="Equation.3">
                  <p:embed/>
                </p:oleObj>
              </mc:Choice>
              <mc:Fallback>
                <p:oleObj name="Equation" r:id="rId4" imgW="1231900" imgH="279400" progId="Equation.3">
                  <p:embed/>
                  <p:pic>
                    <p:nvPicPr>
                      <p:cNvPr id="5" name="Object 4"/>
                      <p:cNvPicPr/>
                      <p:nvPr/>
                    </p:nvPicPr>
                    <p:blipFill>
                      <a:blip r:embed="rId5"/>
                      <a:stretch>
                        <a:fillRect/>
                      </a:stretch>
                    </p:blipFill>
                    <p:spPr>
                      <a:xfrm>
                        <a:off x="2590800" y="5334000"/>
                        <a:ext cx="3695700" cy="838200"/>
                      </a:xfrm>
                      <a:prstGeom prst="rect">
                        <a:avLst/>
                      </a:prstGeom>
                    </p:spPr>
                  </p:pic>
                </p:oleObj>
              </mc:Fallback>
            </mc:AlternateContent>
          </a:graphicData>
        </a:graphic>
      </p:graphicFrame>
      <p:cxnSp>
        <p:nvCxnSpPr>
          <p:cNvPr id="7" name="Straight Arrow Connector 6"/>
          <p:cNvCxnSpPr/>
          <p:nvPr/>
        </p:nvCxnSpPr>
        <p:spPr>
          <a:xfrm flipH="1">
            <a:off x="2133600" y="5791200"/>
            <a:ext cx="5334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143000" y="6019800"/>
            <a:ext cx="1103379" cy="369332"/>
          </a:xfrm>
          <a:prstGeom prst="rect">
            <a:avLst/>
          </a:prstGeom>
          <a:noFill/>
        </p:spPr>
        <p:txBody>
          <a:bodyPr wrap="none" rtlCol="0">
            <a:spAutoFit/>
          </a:bodyPr>
          <a:lstStyle/>
          <a:p>
            <a:r>
              <a:rPr lang="en-US" sz="1800">
                <a:solidFill>
                  <a:srgbClr val="0070C0"/>
                </a:solidFill>
                <a:latin typeface="Garamond" panose="02020404030301010803" pitchFamily="18" charset="0"/>
              </a:rPr>
              <a:t>Raw score</a:t>
            </a:r>
          </a:p>
        </p:txBody>
      </p:sp>
      <p:cxnSp>
        <p:nvCxnSpPr>
          <p:cNvPr id="15" name="Straight Arrow Connector 14"/>
          <p:cNvCxnSpPr/>
          <p:nvPr/>
        </p:nvCxnSpPr>
        <p:spPr>
          <a:xfrm>
            <a:off x="3886200" y="5943600"/>
            <a:ext cx="304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743200" y="6324600"/>
            <a:ext cx="2356992" cy="369332"/>
          </a:xfrm>
          <a:prstGeom prst="rect">
            <a:avLst/>
          </a:prstGeom>
          <a:noFill/>
        </p:spPr>
        <p:txBody>
          <a:bodyPr wrap="none" rtlCol="0">
            <a:spAutoFit/>
          </a:bodyPr>
          <a:lstStyle/>
          <a:p>
            <a:r>
              <a:rPr lang="en-US" sz="1800">
                <a:solidFill>
                  <a:srgbClr val="0070C0"/>
                </a:solidFill>
                <a:latin typeface="Garamond" panose="02020404030301010803" pitchFamily="18" charset="0"/>
              </a:rPr>
              <a:t>Total score for identities</a:t>
            </a:r>
          </a:p>
        </p:txBody>
      </p:sp>
      <p:cxnSp>
        <p:nvCxnSpPr>
          <p:cNvPr id="17" name="Straight Arrow Connector 16"/>
          <p:cNvCxnSpPr/>
          <p:nvPr/>
        </p:nvCxnSpPr>
        <p:spPr>
          <a:xfrm>
            <a:off x="3886200" y="5105400"/>
            <a:ext cx="6096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590800" y="4734610"/>
            <a:ext cx="1553887" cy="646331"/>
          </a:xfrm>
          <a:prstGeom prst="rect">
            <a:avLst/>
          </a:prstGeom>
          <a:noFill/>
        </p:spPr>
        <p:txBody>
          <a:bodyPr wrap="none" rtlCol="0">
            <a:spAutoFit/>
          </a:bodyPr>
          <a:lstStyle/>
          <a:p>
            <a:r>
              <a:rPr lang="en-US" sz="1800">
                <a:solidFill>
                  <a:srgbClr val="0070C0"/>
                </a:solidFill>
                <a:latin typeface="Garamond" panose="02020404030301010803" pitchFamily="18" charset="0"/>
              </a:rPr>
              <a:t>Total score for </a:t>
            </a:r>
          </a:p>
          <a:p>
            <a:r>
              <a:rPr lang="en-US" sz="1800">
                <a:solidFill>
                  <a:srgbClr val="0070C0"/>
                </a:solidFill>
                <a:latin typeface="Garamond" panose="02020404030301010803" pitchFamily="18" charset="0"/>
              </a:rPr>
              <a:t>mismatches</a:t>
            </a:r>
          </a:p>
        </p:txBody>
      </p:sp>
      <p:cxnSp>
        <p:nvCxnSpPr>
          <p:cNvPr id="21" name="Straight Arrow Connector 20"/>
          <p:cNvCxnSpPr/>
          <p:nvPr/>
        </p:nvCxnSpPr>
        <p:spPr>
          <a:xfrm>
            <a:off x="6172200" y="5715000"/>
            <a:ext cx="8763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010400" y="5715000"/>
            <a:ext cx="1076000" cy="646331"/>
          </a:xfrm>
          <a:prstGeom prst="rect">
            <a:avLst/>
          </a:prstGeom>
          <a:noFill/>
        </p:spPr>
        <p:txBody>
          <a:bodyPr wrap="none" rtlCol="0">
            <a:spAutoFit/>
          </a:bodyPr>
          <a:lstStyle/>
          <a:p>
            <a:r>
              <a:rPr lang="en-US" sz="1800">
                <a:solidFill>
                  <a:srgbClr val="0070C0"/>
                </a:solidFill>
                <a:latin typeface="Garamond" panose="02020404030301010803" pitchFamily="18" charset="0"/>
              </a:rPr>
              <a:t>Total gap </a:t>
            </a:r>
          </a:p>
          <a:p>
            <a:r>
              <a:rPr lang="en-US" sz="1800">
                <a:solidFill>
                  <a:srgbClr val="0070C0"/>
                </a:solidFill>
                <a:latin typeface="Garamond" panose="02020404030301010803" pitchFamily="18" charset="0"/>
              </a:rPr>
              <a:t>penalty</a:t>
            </a:r>
          </a:p>
        </p:txBody>
      </p:sp>
    </p:spTree>
    <p:extLst>
      <p:ext uri="{BB962C8B-B14F-4D97-AF65-F5344CB8AC3E}">
        <p14:creationId xmlns:p14="http://schemas.microsoft.com/office/powerpoint/2010/main" val="211130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1" nodeType="clickEffect">
                                  <p:stCondLst>
                                    <p:cond delay="0"/>
                                  </p:stCondLst>
                                  <p:childTnLst>
                                    <p:animEffect transition="out" filter="dissolv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par>
                                <p:cTn id="39" presetID="14" presetClass="entr" presetSubtype="1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randombar(horizontal)">
                                      <p:cBhvr>
                                        <p:cTn id="44" dur="500"/>
                                        <p:tgtEl>
                                          <p:spTgt spid="7"/>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randombar(horizontal)">
                                      <p:cBhvr>
                                        <p:cTn id="47" dur="500"/>
                                        <p:tgtEl>
                                          <p:spTgt spid="9"/>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randombar(horizontal)">
                                      <p:cBhvr>
                                        <p:cTn id="50" dur="500"/>
                                        <p:tgtEl>
                                          <p:spTgt spid="16"/>
                                        </p:tgtEl>
                                      </p:cBhvr>
                                    </p:animEffect>
                                  </p:childTnLst>
                                </p:cTn>
                              </p:par>
                              <p:par>
                                <p:cTn id="51" presetID="14" presetClass="entr" presetSubtype="1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randombar(horizontal)">
                                      <p:cBhvr>
                                        <p:cTn id="53" dur="500"/>
                                        <p:tgtEl>
                                          <p:spTgt spid="15"/>
                                        </p:tgtEl>
                                      </p:cBhvr>
                                    </p:animEffect>
                                  </p:childTnLst>
                                </p:cTn>
                              </p:par>
                              <p:par>
                                <p:cTn id="54" presetID="14" presetClass="entr" presetSubtype="10"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randombar(horizontal)">
                                      <p:cBhvr>
                                        <p:cTn id="56" dur="500"/>
                                        <p:tgtEl>
                                          <p:spTgt spid="21"/>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randombar(horizontal)">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2" grpId="1" animBg="1"/>
      <p:bldP spid="13" grpId="0" animBg="1"/>
      <p:bldP spid="13" grpId="1" animBg="1"/>
      <p:bldP spid="14" grpId="0" animBg="1"/>
      <p:bldP spid="9" grpId="0"/>
      <p:bldP spid="16" grpId="0"/>
      <p:bldP spid="18"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99C18FC7-0712-C14D-A6AC-8A0B720D19A4}"/>
              </a:ext>
            </a:extLst>
          </p:cNvPr>
          <p:cNvPicPr>
            <a:picLocks noChangeAspect="1"/>
          </p:cNvPicPr>
          <p:nvPr/>
        </p:nvPicPr>
        <p:blipFill>
          <a:blip r:embed="rId3"/>
          <a:stretch>
            <a:fillRect/>
          </a:stretch>
        </p:blipFill>
        <p:spPr>
          <a:xfrm>
            <a:off x="0" y="705454"/>
            <a:ext cx="9144000" cy="5447091"/>
          </a:xfrm>
          <a:prstGeom prst="rect">
            <a:avLst/>
          </a:prstGeom>
        </p:spPr>
      </p:pic>
    </p:spTree>
    <p:extLst>
      <p:ext uri="{BB962C8B-B14F-4D97-AF65-F5344CB8AC3E}">
        <p14:creationId xmlns:p14="http://schemas.microsoft.com/office/powerpoint/2010/main" val="1359606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343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704215C-2A17-F246-A2B0-FB7DB3EF4132}"/>
              </a:ext>
            </a:extLst>
          </p:cNvPr>
          <p:cNvCxnSpPr>
            <a:cxnSpLocks/>
          </p:cNvCxnSpPr>
          <p:nvPr/>
        </p:nvCxnSpPr>
        <p:spPr>
          <a:xfrm>
            <a:off x="138670" y="1303020"/>
            <a:ext cx="8855108" cy="0"/>
          </a:xfrm>
          <a:prstGeom prst="line">
            <a:avLst/>
          </a:prstGeom>
          <a:ln w="63500">
            <a:solidFill>
              <a:srgbClr val="CE202A"/>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4FA04C3-4D5D-0141-8C3B-927ADD3737C9}"/>
              </a:ext>
            </a:extLst>
          </p:cNvPr>
          <p:cNvCxnSpPr>
            <a:cxnSpLocks/>
          </p:cNvCxnSpPr>
          <p:nvPr/>
        </p:nvCxnSpPr>
        <p:spPr>
          <a:xfrm>
            <a:off x="144446" y="5554980"/>
            <a:ext cx="8855108" cy="0"/>
          </a:xfrm>
          <a:prstGeom prst="line">
            <a:avLst/>
          </a:prstGeom>
          <a:ln w="63500">
            <a:solidFill>
              <a:srgbClr val="CE202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41D60DD-468A-1440-91CA-855B387798C6}"/>
              </a:ext>
            </a:extLst>
          </p:cNvPr>
          <p:cNvSpPr/>
          <p:nvPr/>
        </p:nvSpPr>
        <p:spPr>
          <a:xfrm>
            <a:off x="8661635" y="970715"/>
            <a:ext cx="317364" cy="276999"/>
          </a:xfrm>
          <a:prstGeom prst="rect">
            <a:avLst/>
          </a:prstGeom>
        </p:spPr>
        <p:txBody>
          <a:bodyPr wrap="square">
            <a:spAutoFit/>
          </a:bodyPr>
          <a:lstStyle/>
          <a:p>
            <a:pPr algn="ctr"/>
            <a:r>
              <a:rPr lang="en-US" sz="1200" dirty="0">
                <a:solidFill>
                  <a:srgbClr val="CE202A">
                    <a:alpha val="50000"/>
                  </a:srgbClr>
                </a:solidFill>
                <a:latin typeface="Montserrat" panose="02000505000000020004" pitchFamily="2" charset="77"/>
                <a:cs typeface="Aharoni" panose="02010803020104030203" pitchFamily="2" charset="-79"/>
              </a:rPr>
              <a:t>4</a:t>
            </a:r>
          </a:p>
        </p:txBody>
      </p:sp>
      <p:sp>
        <p:nvSpPr>
          <p:cNvPr id="2" name="TextBox 1">
            <a:extLst>
              <a:ext uri="{FF2B5EF4-FFF2-40B4-BE49-F238E27FC236}">
                <a16:creationId xmlns:a16="http://schemas.microsoft.com/office/drawing/2014/main" id="{86185022-9838-EA34-361C-CF298B7EA715}"/>
              </a:ext>
            </a:extLst>
          </p:cNvPr>
          <p:cNvSpPr txBox="1"/>
          <p:nvPr/>
        </p:nvSpPr>
        <p:spPr>
          <a:xfrm>
            <a:off x="1975855" y="1635439"/>
            <a:ext cx="6344558" cy="369332"/>
          </a:xfrm>
          <a:prstGeom prst="rect">
            <a:avLst/>
          </a:prstGeom>
          <a:noFill/>
        </p:spPr>
        <p:txBody>
          <a:bodyPr wrap="square" rtlCol="0">
            <a:spAutoFit/>
          </a:bodyPr>
          <a:lstStyle/>
          <a:p>
            <a:r>
              <a:rPr lang="en-US" sz="1800" b="1" dirty="0">
                <a:latin typeface="Montserrat" panose="00000500000000000000" pitchFamily="2" charset="0"/>
                <a:ea typeface="Times New Roman" panose="02020603050405020304" pitchFamily="18" charset="0"/>
              </a:rPr>
              <a:t>How do we tell how good our alignment is?</a:t>
            </a:r>
            <a:endParaRPr lang="en-US" sz="1800" dirty="0">
              <a:latin typeface="Montserrat" panose="00000500000000000000" pitchFamily="2" charset="0"/>
              <a:ea typeface="Times New Roman" panose="02020603050405020304" pitchFamily="18" charset="0"/>
            </a:endParaRPr>
          </a:p>
        </p:txBody>
      </p:sp>
      <p:pic>
        <p:nvPicPr>
          <p:cNvPr id="11" name="Google Shape;202;p19" descr="DNA with solid fill">
            <a:extLst>
              <a:ext uri="{FF2B5EF4-FFF2-40B4-BE49-F238E27FC236}">
                <a16:creationId xmlns:a16="http://schemas.microsoft.com/office/drawing/2014/main" id="{01534C58-6C27-608A-7A6E-93795E21B49E}"/>
              </a:ext>
            </a:extLst>
          </p:cNvPr>
          <p:cNvPicPr preferRelativeResize="0"/>
          <p:nvPr/>
        </p:nvPicPr>
        <p:blipFill rotWithShape="1">
          <a:blip r:embed="rId3">
            <a:alphaModFix/>
          </a:blip>
          <a:srcRect/>
          <a:stretch/>
        </p:blipFill>
        <p:spPr>
          <a:xfrm rot="2698824">
            <a:off x="1138710" y="2367900"/>
            <a:ext cx="204888" cy="245079"/>
          </a:xfrm>
          <a:prstGeom prst="rect">
            <a:avLst/>
          </a:prstGeom>
          <a:noFill/>
          <a:ln>
            <a:noFill/>
          </a:ln>
        </p:spPr>
      </p:pic>
      <p:sp>
        <p:nvSpPr>
          <p:cNvPr id="5" name="Google Shape;140;p26">
            <a:extLst>
              <a:ext uri="{FF2B5EF4-FFF2-40B4-BE49-F238E27FC236}">
                <a16:creationId xmlns:a16="http://schemas.microsoft.com/office/drawing/2014/main" id="{E928B524-734B-BB6A-B169-FC3BC775DFEB}"/>
              </a:ext>
            </a:extLst>
          </p:cNvPr>
          <p:cNvSpPr txBox="1"/>
          <p:nvPr/>
        </p:nvSpPr>
        <p:spPr>
          <a:xfrm>
            <a:off x="3332421" y="3925169"/>
            <a:ext cx="2691499" cy="642818"/>
          </a:xfrm>
          <a:prstGeom prst="rect">
            <a:avLst/>
          </a:prstGeom>
          <a:noFill/>
          <a:ln>
            <a:noFill/>
          </a:ln>
        </p:spPr>
        <p:txBody>
          <a:bodyPr spcFirstLastPara="1" wrap="square" lIns="68575" tIns="34275" rIns="68575" bIns="34275" anchor="ctr" anchorCtr="0">
            <a:normAutofit/>
          </a:bodyPr>
          <a:lstStyle/>
          <a:p>
            <a:pPr>
              <a:lnSpc>
                <a:spcPct val="90000"/>
              </a:lnSpc>
              <a:buClr>
                <a:schemeClr val="dk1"/>
              </a:buClr>
              <a:buSzPts val="1800"/>
            </a:pPr>
            <a:r>
              <a:rPr lang="en-US" sz="1200" dirty="0">
                <a:solidFill>
                  <a:srgbClr val="000000"/>
                </a:solidFill>
                <a:latin typeface="Montserrat" panose="00000500000000000000" pitchFamily="2" charset="0"/>
                <a:ea typeface="DengXian" panose="02010600030101010101" pitchFamily="2" charset="-122"/>
              </a:rPr>
              <a:t>ATG, AGT, TAG, TGA, GAT, GTA</a:t>
            </a:r>
          </a:p>
          <a:p>
            <a:pPr>
              <a:lnSpc>
                <a:spcPct val="90000"/>
              </a:lnSpc>
              <a:buClr>
                <a:schemeClr val="dk1"/>
              </a:buClr>
              <a:buSzPts val="1800"/>
            </a:pPr>
            <a:r>
              <a:rPr lang="en-US" sz="1200" dirty="0">
                <a:solidFill>
                  <a:srgbClr val="000000"/>
                </a:solidFill>
                <a:latin typeface="Montserrat" panose="00000500000000000000" pitchFamily="2" charset="0"/>
                <a:ea typeface="DengXian" panose="02010600030101010101" pitchFamily="2" charset="-122"/>
              </a:rPr>
              <a:t>ATG, ATG, ATG, ATG, ATG, ATG</a:t>
            </a:r>
          </a:p>
          <a:p>
            <a:pPr>
              <a:lnSpc>
                <a:spcPct val="90000"/>
              </a:lnSpc>
              <a:buClr>
                <a:schemeClr val="dk1"/>
              </a:buClr>
              <a:buSzPts val="1800"/>
            </a:pPr>
            <a:r>
              <a:rPr lang="en-US" sz="1200" dirty="0">
                <a:solidFill>
                  <a:srgbClr val="000000"/>
                </a:solidFill>
                <a:latin typeface="Montserrat" panose="00000500000000000000" pitchFamily="2" charset="0"/>
                <a:ea typeface="DengXian" panose="02010600030101010101" pitchFamily="2" charset="-122"/>
              </a:rPr>
              <a:t>6        2       2        0       0       0 </a:t>
            </a:r>
          </a:p>
          <a:p>
            <a:pPr>
              <a:lnSpc>
                <a:spcPct val="90000"/>
              </a:lnSpc>
              <a:buClr>
                <a:schemeClr val="dk1"/>
              </a:buClr>
              <a:buSzPts val="1800"/>
            </a:pPr>
            <a:endParaRPr lang="en-US" sz="1200" dirty="0">
              <a:latin typeface="Montserrat" panose="00000500000000000000" pitchFamily="2" charset="0"/>
            </a:endParaRPr>
          </a:p>
          <a:p>
            <a:pPr>
              <a:lnSpc>
                <a:spcPct val="90000"/>
              </a:lnSpc>
              <a:buClr>
                <a:schemeClr val="dk1"/>
              </a:buClr>
              <a:buSzPts val="1800"/>
            </a:pPr>
            <a:endParaRPr sz="1200" dirty="0">
              <a:latin typeface="Montserrat" panose="00000500000000000000" pitchFamily="2" charset="0"/>
            </a:endParaRPr>
          </a:p>
        </p:txBody>
      </p:sp>
      <p:sp>
        <p:nvSpPr>
          <p:cNvPr id="6" name="Google Shape;140;p26">
            <a:extLst>
              <a:ext uri="{FF2B5EF4-FFF2-40B4-BE49-F238E27FC236}">
                <a16:creationId xmlns:a16="http://schemas.microsoft.com/office/drawing/2014/main" id="{651A527E-9A91-FFA9-D15F-31463BDA1049}"/>
              </a:ext>
            </a:extLst>
          </p:cNvPr>
          <p:cNvSpPr txBox="1"/>
          <p:nvPr/>
        </p:nvSpPr>
        <p:spPr>
          <a:xfrm>
            <a:off x="1428665" y="2200858"/>
            <a:ext cx="5716630" cy="835742"/>
          </a:xfrm>
          <a:prstGeom prst="rect">
            <a:avLst/>
          </a:prstGeom>
          <a:noFill/>
          <a:ln>
            <a:noFill/>
          </a:ln>
        </p:spPr>
        <p:txBody>
          <a:bodyPr spcFirstLastPara="1" wrap="square" lIns="68575" tIns="34275" rIns="68575" bIns="34275" anchor="ctr" anchorCtr="0">
            <a:normAutofit/>
          </a:bodyPr>
          <a:lstStyle/>
          <a:p>
            <a:pPr>
              <a:lnSpc>
                <a:spcPct val="90000"/>
              </a:lnSpc>
              <a:buClr>
                <a:schemeClr val="dk1"/>
              </a:buClr>
              <a:buSzPts val="1800"/>
            </a:pPr>
            <a:r>
              <a:rPr lang="en-US" sz="1200" dirty="0">
                <a:solidFill>
                  <a:srgbClr val="000000"/>
                </a:solidFill>
                <a:latin typeface="Montserrat" panose="00000500000000000000" pitchFamily="2" charset="0"/>
                <a:ea typeface="DengXian" panose="02010600030101010101" pitchFamily="2" charset="-122"/>
              </a:rPr>
              <a:t>Suppose we align ATG with ATG. Matches are +2 and mismatches are -1. </a:t>
            </a:r>
            <a:endParaRPr lang="en-US" sz="1200" dirty="0">
              <a:latin typeface="Montserrat" panose="00000500000000000000" pitchFamily="2" charset="0"/>
            </a:endParaRPr>
          </a:p>
          <a:p>
            <a:pPr>
              <a:lnSpc>
                <a:spcPct val="90000"/>
              </a:lnSpc>
              <a:buClr>
                <a:schemeClr val="dk1"/>
              </a:buClr>
              <a:buSzPts val="1800"/>
            </a:pPr>
            <a:endParaRPr sz="1200" dirty="0">
              <a:latin typeface="Montserrat" panose="00000500000000000000" pitchFamily="2" charset="0"/>
            </a:endParaRPr>
          </a:p>
        </p:txBody>
      </p:sp>
      <p:pic>
        <p:nvPicPr>
          <p:cNvPr id="7" name="Google Shape;202;p19" descr="DNA with solid fill">
            <a:extLst>
              <a:ext uri="{FF2B5EF4-FFF2-40B4-BE49-F238E27FC236}">
                <a16:creationId xmlns:a16="http://schemas.microsoft.com/office/drawing/2014/main" id="{EA92542B-92C8-F72B-B263-563A91E91ACF}"/>
              </a:ext>
            </a:extLst>
          </p:cNvPr>
          <p:cNvPicPr preferRelativeResize="0"/>
          <p:nvPr/>
        </p:nvPicPr>
        <p:blipFill rotWithShape="1">
          <a:blip r:embed="rId3">
            <a:alphaModFix/>
          </a:blip>
          <a:srcRect/>
          <a:stretch/>
        </p:blipFill>
        <p:spPr>
          <a:xfrm rot="2698824">
            <a:off x="1138710" y="3177056"/>
            <a:ext cx="204888" cy="245079"/>
          </a:xfrm>
          <a:prstGeom prst="rect">
            <a:avLst/>
          </a:prstGeom>
          <a:noFill/>
          <a:ln>
            <a:noFill/>
          </a:ln>
        </p:spPr>
      </p:pic>
      <p:sp>
        <p:nvSpPr>
          <p:cNvPr id="8" name="Google Shape;140;p26">
            <a:extLst>
              <a:ext uri="{FF2B5EF4-FFF2-40B4-BE49-F238E27FC236}">
                <a16:creationId xmlns:a16="http://schemas.microsoft.com/office/drawing/2014/main" id="{B501FEF8-F82A-6E69-C10F-D8B9F0028679}"/>
              </a:ext>
            </a:extLst>
          </p:cNvPr>
          <p:cNvSpPr txBox="1"/>
          <p:nvPr/>
        </p:nvSpPr>
        <p:spPr>
          <a:xfrm>
            <a:off x="1428664" y="3084399"/>
            <a:ext cx="3464612" cy="515618"/>
          </a:xfrm>
          <a:prstGeom prst="rect">
            <a:avLst/>
          </a:prstGeom>
          <a:noFill/>
          <a:ln>
            <a:noFill/>
          </a:ln>
        </p:spPr>
        <p:txBody>
          <a:bodyPr spcFirstLastPara="1" wrap="square" lIns="68575" tIns="34275" rIns="68575" bIns="34275" anchor="ctr" anchorCtr="0">
            <a:normAutofit/>
          </a:bodyPr>
          <a:lstStyle/>
          <a:p>
            <a:pPr>
              <a:lnSpc>
                <a:spcPct val="90000"/>
              </a:lnSpc>
              <a:buClr>
                <a:schemeClr val="dk1"/>
              </a:buClr>
              <a:buSzPts val="1800"/>
            </a:pPr>
            <a:r>
              <a:rPr lang="en-US" sz="1200" dirty="0">
                <a:solidFill>
                  <a:srgbClr val="000000"/>
                </a:solidFill>
                <a:latin typeface="Montserrat" panose="00000500000000000000" pitchFamily="2" charset="0"/>
                <a:ea typeface="DengXian" panose="02010600030101010101" pitchFamily="2" charset="-122"/>
              </a:rPr>
              <a:t>Now we permute ATG to all combinations:</a:t>
            </a:r>
            <a:endParaRPr sz="1200" dirty="0">
              <a:latin typeface="Montserrat" panose="00000500000000000000" pitchFamily="2" charset="0"/>
            </a:endParaRPr>
          </a:p>
        </p:txBody>
      </p:sp>
      <p:pic>
        <p:nvPicPr>
          <p:cNvPr id="9" name="Google Shape;202;p19" descr="DNA with solid fill">
            <a:extLst>
              <a:ext uri="{FF2B5EF4-FFF2-40B4-BE49-F238E27FC236}">
                <a16:creationId xmlns:a16="http://schemas.microsoft.com/office/drawing/2014/main" id="{3CE31598-D62E-A40A-6949-A0CE12F15E32}"/>
              </a:ext>
            </a:extLst>
          </p:cNvPr>
          <p:cNvPicPr preferRelativeResize="0"/>
          <p:nvPr/>
        </p:nvPicPr>
        <p:blipFill rotWithShape="1">
          <a:blip r:embed="rId3">
            <a:alphaModFix/>
          </a:blip>
          <a:srcRect/>
          <a:stretch/>
        </p:blipFill>
        <p:spPr>
          <a:xfrm rot="2698824">
            <a:off x="1138710" y="4560586"/>
            <a:ext cx="204888" cy="245079"/>
          </a:xfrm>
          <a:prstGeom prst="rect">
            <a:avLst/>
          </a:prstGeom>
          <a:noFill/>
          <a:ln>
            <a:noFill/>
          </a:ln>
        </p:spPr>
      </p:pic>
      <p:sp>
        <p:nvSpPr>
          <p:cNvPr id="10" name="Google Shape;140;p26">
            <a:extLst>
              <a:ext uri="{FF2B5EF4-FFF2-40B4-BE49-F238E27FC236}">
                <a16:creationId xmlns:a16="http://schemas.microsoft.com/office/drawing/2014/main" id="{A5E0AA35-56F6-3230-53DB-0B2195D34995}"/>
              </a:ext>
            </a:extLst>
          </p:cNvPr>
          <p:cNvSpPr txBox="1"/>
          <p:nvPr/>
        </p:nvSpPr>
        <p:spPr>
          <a:xfrm>
            <a:off x="1428664" y="4467928"/>
            <a:ext cx="5392265" cy="515618"/>
          </a:xfrm>
          <a:prstGeom prst="rect">
            <a:avLst/>
          </a:prstGeom>
          <a:noFill/>
          <a:ln>
            <a:noFill/>
          </a:ln>
        </p:spPr>
        <p:txBody>
          <a:bodyPr spcFirstLastPara="1" wrap="square" lIns="68575" tIns="34275" rIns="68575" bIns="34275" anchor="ctr" anchorCtr="0">
            <a:normAutofit/>
          </a:bodyPr>
          <a:lstStyle/>
          <a:p>
            <a:pPr>
              <a:lnSpc>
                <a:spcPct val="90000"/>
              </a:lnSpc>
              <a:buClr>
                <a:schemeClr val="dk1"/>
              </a:buClr>
              <a:buSzPts val="1800"/>
            </a:pPr>
            <a:r>
              <a:rPr lang="en-US" sz="1200" dirty="0">
                <a:solidFill>
                  <a:srgbClr val="000000"/>
                </a:solidFill>
                <a:latin typeface="Montserrat" panose="00000500000000000000" pitchFamily="2" charset="0"/>
                <a:ea typeface="DengXian" panose="02010600030101010101" pitchFamily="2" charset="-122"/>
              </a:rPr>
              <a:t>What is the probability of our alignment quality?</a:t>
            </a:r>
            <a:endParaRPr sz="1200" dirty="0">
              <a:latin typeface="Montserrat" panose="00000500000000000000" pitchFamily="2" charset="0"/>
            </a:endParaRPr>
          </a:p>
        </p:txBody>
      </p:sp>
    </p:spTree>
    <p:extLst>
      <p:ext uri="{BB962C8B-B14F-4D97-AF65-F5344CB8AC3E}">
        <p14:creationId xmlns:p14="http://schemas.microsoft.com/office/powerpoint/2010/main" val="762057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704215C-2A17-F246-A2B0-FB7DB3EF4132}"/>
              </a:ext>
            </a:extLst>
          </p:cNvPr>
          <p:cNvCxnSpPr>
            <a:cxnSpLocks/>
          </p:cNvCxnSpPr>
          <p:nvPr/>
        </p:nvCxnSpPr>
        <p:spPr>
          <a:xfrm>
            <a:off x="138670" y="1303020"/>
            <a:ext cx="8855108" cy="0"/>
          </a:xfrm>
          <a:prstGeom prst="line">
            <a:avLst/>
          </a:prstGeom>
          <a:ln w="63500">
            <a:solidFill>
              <a:srgbClr val="CE202A"/>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4FA04C3-4D5D-0141-8C3B-927ADD3737C9}"/>
              </a:ext>
            </a:extLst>
          </p:cNvPr>
          <p:cNvCxnSpPr>
            <a:cxnSpLocks/>
          </p:cNvCxnSpPr>
          <p:nvPr/>
        </p:nvCxnSpPr>
        <p:spPr>
          <a:xfrm>
            <a:off x="144446" y="5554980"/>
            <a:ext cx="8855108" cy="0"/>
          </a:xfrm>
          <a:prstGeom prst="line">
            <a:avLst/>
          </a:prstGeom>
          <a:ln w="63500">
            <a:solidFill>
              <a:srgbClr val="CE202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41D60DD-468A-1440-91CA-855B387798C6}"/>
              </a:ext>
            </a:extLst>
          </p:cNvPr>
          <p:cNvSpPr/>
          <p:nvPr/>
        </p:nvSpPr>
        <p:spPr>
          <a:xfrm>
            <a:off x="8661635" y="970715"/>
            <a:ext cx="317364" cy="276999"/>
          </a:xfrm>
          <a:prstGeom prst="rect">
            <a:avLst/>
          </a:prstGeom>
        </p:spPr>
        <p:txBody>
          <a:bodyPr wrap="square">
            <a:spAutoFit/>
          </a:bodyPr>
          <a:lstStyle/>
          <a:p>
            <a:pPr algn="ctr"/>
            <a:r>
              <a:rPr lang="en-US" sz="1200" dirty="0">
                <a:solidFill>
                  <a:srgbClr val="CE202A">
                    <a:alpha val="50000"/>
                  </a:srgbClr>
                </a:solidFill>
                <a:latin typeface="Montserrat" panose="02000505000000020004" pitchFamily="2" charset="77"/>
                <a:cs typeface="Aharoni" panose="02010803020104030203" pitchFamily="2" charset="-79"/>
              </a:rPr>
              <a:t>5</a:t>
            </a:r>
          </a:p>
        </p:txBody>
      </p:sp>
      <p:sp>
        <p:nvSpPr>
          <p:cNvPr id="2" name="TextBox 1">
            <a:extLst>
              <a:ext uri="{FF2B5EF4-FFF2-40B4-BE49-F238E27FC236}">
                <a16:creationId xmlns:a16="http://schemas.microsoft.com/office/drawing/2014/main" id="{86185022-9838-EA34-361C-CF298B7EA715}"/>
              </a:ext>
            </a:extLst>
          </p:cNvPr>
          <p:cNvSpPr txBox="1"/>
          <p:nvPr/>
        </p:nvSpPr>
        <p:spPr>
          <a:xfrm>
            <a:off x="1975855" y="1635439"/>
            <a:ext cx="6344558" cy="369332"/>
          </a:xfrm>
          <a:prstGeom prst="rect">
            <a:avLst/>
          </a:prstGeom>
          <a:noFill/>
        </p:spPr>
        <p:txBody>
          <a:bodyPr wrap="square" rtlCol="0">
            <a:spAutoFit/>
          </a:bodyPr>
          <a:lstStyle/>
          <a:p>
            <a:r>
              <a:rPr lang="en-US" sz="1800" b="1" dirty="0">
                <a:latin typeface="Montserrat" panose="00000500000000000000" pitchFamily="2" charset="0"/>
                <a:ea typeface="Times New Roman" panose="02020603050405020304" pitchFamily="18" charset="0"/>
              </a:rPr>
              <a:t>How does the Center Star Algorithm work?</a:t>
            </a:r>
            <a:endParaRPr lang="en-US" sz="1800" dirty="0">
              <a:latin typeface="Montserrat" panose="00000500000000000000" pitchFamily="2" charset="0"/>
              <a:ea typeface="Times New Roman" panose="02020603050405020304" pitchFamily="18" charset="0"/>
            </a:endParaRPr>
          </a:p>
        </p:txBody>
      </p:sp>
      <p:pic>
        <p:nvPicPr>
          <p:cNvPr id="11" name="Google Shape;202;p19" descr="DNA with solid fill">
            <a:extLst>
              <a:ext uri="{FF2B5EF4-FFF2-40B4-BE49-F238E27FC236}">
                <a16:creationId xmlns:a16="http://schemas.microsoft.com/office/drawing/2014/main" id="{01534C58-6C27-608A-7A6E-93795E21B49E}"/>
              </a:ext>
            </a:extLst>
          </p:cNvPr>
          <p:cNvPicPr preferRelativeResize="0"/>
          <p:nvPr/>
        </p:nvPicPr>
        <p:blipFill rotWithShape="1">
          <a:blip r:embed="rId3">
            <a:alphaModFix/>
          </a:blip>
          <a:srcRect/>
          <a:stretch/>
        </p:blipFill>
        <p:spPr>
          <a:xfrm rot="2698824">
            <a:off x="1138710" y="2367900"/>
            <a:ext cx="204888" cy="245079"/>
          </a:xfrm>
          <a:prstGeom prst="rect">
            <a:avLst/>
          </a:prstGeom>
          <a:noFill/>
          <a:ln>
            <a:noFill/>
          </a:ln>
        </p:spPr>
      </p:pic>
      <p:sp>
        <p:nvSpPr>
          <p:cNvPr id="6" name="Google Shape;140;p26">
            <a:extLst>
              <a:ext uri="{FF2B5EF4-FFF2-40B4-BE49-F238E27FC236}">
                <a16:creationId xmlns:a16="http://schemas.microsoft.com/office/drawing/2014/main" id="{651A527E-9A91-FFA9-D15F-31463BDA1049}"/>
              </a:ext>
            </a:extLst>
          </p:cNvPr>
          <p:cNvSpPr txBox="1"/>
          <p:nvPr/>
        </p:nvSpPr>
        <p:spPr>
          <a:xfrm>
            <a:off x="1428665" y="2200859"/>
            <a:ext cx="6633264" cy="731973"/>
          </a:xfrm>
          <a:prstGeom prst="rect">
            <a:avLst/>
          </a:prstGeom>
          <a:noFill/>
          <a:ln>
            <a:noFill/>
          </a:ln>
        </p:spPr>
        <p:txBody>
          <a:bodyPr spcFirstLastPara="1" wrap="square" lIns="68575" tIns="34275" rIns="68575" bIns="34275" anchor="ctr" anchorCtr="0">
            <a:normAutofit/>
          </a:bodyPr>
          <a:lstStyle/>
          <a:p>
            <a:pPr>
              <a:lnSpc>
                <a:spcPct val="90000"/>
              </a:lnSpc>
              <a:buClr>
                <a:schemeClr val="dk1"/>
              </a:buClr>
              <a:buSzPts val="1800"/>
            </a:pPr>
            <a:r>
              <a:rPr lang="en-US" sz="1200" dirty="0">
                <a:solidFill>
                  <a:srgbClr val="000000"/>
                </a:solidFill>
                <a:latin typeface="Montserrat" panose="00000500000000000000" pitchFamily="2" charset="0"/>
                <a:ea typeface="DengXian" panose="02010600030101010101" pitchFamily="2" charset="-122"/>
              </a:rPr>
              <a:t>We first align each sequence with every other sequence and record the alignment qualities</a:t>
            </a:r>
            <a:endParaRPr lang="en-US" sz="1200" dirty="0">
              <a:latin typeface="Montserrat" panose="00000500000000000000" pitchFamily="2" charset="0"/>
            </a:endParaRPr>
          </a:p>
          <a:p>
            <a:pPr>
              <a:lnSpc>
                <a:spcPct val="90000"/>
              </a:lnSpc>
              <a:buClr>
                <a:schemeClr val="dk1"/>
              </a:buClr>
              <a:buSzPts val="1800"/>
            </a:pPr>
            <a:endParaRPr sz="1200" dirty="0">
              <a:latin typeface="Montserrat" panose="00000500000000000000" pitchFamily="2" charset="0"/>
            </a:endParaRPr>
          </a:p>
        </p:txBody>
      </p:sp>
      <p:pic>
        <p:nvPicPr>
          <p:cNvPr id="7" name="Google Shape;202;p19" descr="DNA with solid fill">
            <a:extLst>
              <a:ext uri="{FF2B5EF4-FFF2-40B4-BE49-F238E27FC236}">
                <a16:creationId xmlns:a16="http://schemas.microsoft.com/office/drawing/2014/main" id="{EA92542B-92C8-F72B-B263-563A91E91ACF}"/>
              </a:ext>
            </a:extLst>
          </p:cNvPr>
          <p:cNvPicPr preferRelativeResize="0"/>
          <p:nvPr/>
        </p:nvPicPr>
        <p:blipFill rotWithShape="1">
          <a:blip r:embed="rId3">
            <a:alphaModFix/>
          </a:blip>
          <a:srcRect/>
          <a:stretch/>
        </p:blipFill>
        <p:spPr>
          <a:xfrm rot="2698824">
            <a:off x="1138710" y="3177056"/>
            <a:ext cx="204888" cy="245079"/>
          </a:xfrm>
          <a:prstGeom prst="rect">
            <a:avLst/>
          </a:prstGeom>
          <a:noFill/>
          <a:ln>
            <a:noFill/>
          </a:ln>
        </p:spPr>
      </p:pic>
      <p:sp>
        <p:nvSpPr>
          <p:cNvPr id="8" name="Google Shape;140;p26">
            <a:extLst>
              <a:ext uri="{FF2B5EF4-FFF2-40B4-BE49-F238E27FC236}">
                <a16:creationId xmlns:a16="http://schemas.microsoft.com/office/drawing/2014/main" id="{B501FEF8-F82A-6E69-C10F-D8B9F0028679}"/>
              </a:ext>
            </a:extLst>
          </p:cNvPr>
          <p:cNvSpPr txBox="1"/>
          <p:nvPr/>
        </p:nvSpPr>
        <p:spPr>
          <a:xfrm>
            <a:off x="1428665" y="3084399"/>
            <a:ext cx="6555345" cy="515618"/>
          </a:xfrm>
          <a:prstGeom prst="rect">
            <a:avLst/>
          </a:prstGeom>
          <a:noFill/>
          <a:ln>
            <a:noFill/>
          </a:ln>
        </p:spPr>
        <p:txBody>
          <a:bodyPr spcFirstLastPara="1" wrap="square" lIns="68575" tIns="34275" rIns="68575" bIns="34275" anchor="ctr" anchorCtr="0">
            <a:normAutofit/>
          </a:bodyPr>
          <a:lstStyle/>
          <a:p>
            <a:pPr>
              <a:lnSpc>
                <a:spcPct val="90000"/>
              </a:lnSpc>
              <a:buClr>
                <a:schemeClr val="dk1"/>
              </a:buClr>
              <a:buSzPts val="1800"/>
            </a:pPr>
            <a:r>
              <a:rPr lang="en-US" sz="1200" dirty="0">
                <a:solidFill>
                  <a:srgbClr val="000000"/>
                </a:solidFill>
                <a:latin typeface="Montserrat" panose="00000500000000000000" pitchFamily="2" charset="0"/>
                <a:ea typeface="DengXian" panose="02010600030101010101" pitchFamily="2" charset="-122"/>
              </a:rPr>
              <a:t>The sequence with the highest average quality will be our center that we align everything else against  </a:t>
            </a:r>
            <a:endParaRPr sz="1200" dirty="0">
              <a:latin typeface="Montserrat" panose="00000500000000000000" pitchFamily="2" charset="0"/>
            </a:endParaRPr>
          </a:p>
        </p:txBody>
      </p:sp>
      <p:pic>
        <p:nvPicPr>
          <p:cNvPr id="9" name="Google Shape;202;p19" descr="DNA with solid fill">
            <a:extLst>
              <a:ext uri="{FF2B5EF4-FFF2-40B4-BE49-F238E27FC236}">
                <a16:creationId xmlns:a16="http://schemas.microsoft.com/office/drawing/2014/main" id="{3CE31598-D62E-A40A-6949-A0CE12F15E32}"/>
              </a:ext>
            </a:extLst>
          </p:cNvPr>
          <p:cNvPicPr preferRelativeResize="0"/>
          <p:nvPr/>
        </p:nvPicPr>
        <p:blipFill rotWithShape="1">
          <a:blip r:embed="rId3">
            <a:alphaModFix/>
          </a:blip>
          <a:srcRect/>
          <a:stretch/>
        </p:blipFill>
        <p:spPr>
          <a:xfrm rot="2698824">
            <a:off x="1138710" y="4218281"/>
            <a:ext cx="204888" cy="245079"/>
          </a:xfrm>
          <a:prstGeom prst="rect">
            <a:avLst/>
          </a:prstGeom>
          <a:noFill/>
          <a:ln>
            <a:noFill/>
          </a:ln>
        </p:spPr>
      </p:pic>
      <p:sp>
        <p:nvSpPr>
          <p:cNvPr id="10" name="Google Shape;140;p26">
            <a:extLst>
              <a:ext uri="{FF2B5EF4-FFF2-40B4-BE49-F238E27FC236}">
                <a16:creationId xmlns:a16="http://schemas.microsoft.com/office/drawing/2014/main" id="{A5E0AA35-56F6-3230-53DB-0B2195D34995}"/>
              </a:ext>
            </a:extLst>
          </p:cNvPr>
          <p:cNvSpPr txBox="1"/>
          <p:nvPr/>
        </p:nvSpPr>
        <p:spPr>
          <a:xfrm>
            <a:off x="1428665" y="3936651"/>
            <a:ext cx="6633263" cy="808342"/>
          </a:xfrm>
          <a:prstGeom prst="rect">
            <a:avLst/>
          </a:prstGeom>
          <a:noFill/>
          <a:ln>
            <a:noFill/>
          </a:ln>
        </p:spPr>
        <p:txBody>
          <a:bodyPr spcFirstLastPara="1" wrap="square" lIns="68575" tIns="34275" rIns="68575" bIns="34275" anchor="ctr" anchorCtr="0">
            <a:normAutofit/>
          </a:bodyPr>
          <a:lstStyle/>
          <a:p>
            <a:pPr>
              <a:lnSpc>
                <a:spcPct val="90000"/>
              </a:lnSpc>
              <a:buClr>
                <a:schemeClr val="dk1"/>
              </a:buClr>
              <a:buSzPts val="1800"/>
            </a:pPr>
            <a:r>
              <a:rPr lang="en-US" sz="1200" dirty="0">
                <a:solidFill>
                  <a:srgbClr val="000000"/>
                </a:solidFill>
                <a:latin typeface="Montserrat" panose="00000500000000000000" pitchFamily="2" charset="0"/>
                <a:ea typeface="DengXian" panose="02010600030101010101" pitchFamily="2" charset="-122"/>
              </a:rPr>
              <a:t>We align all the other sequences against our center sequence. Each alignment will give a different version of the center sequence (patterns) and a different version of the other sequences (subjects). Put these inputs into </a:t>
            </a:r>
            <a:r>
              <a:rPr lang="en-US" sz="1200" dirty="0" err="1">
                <a:solidFill>
                  <a:srgbClr val="000000"/>
                </a:solidFill>
                <a:latin typeface="Montserrat" panose="00000500000000000000" pitchFamily="2" charset="0"/>
                <a:ea typeface="DengXian" panose="02010600030101010101" pitchFamily="2" charset="-122"/>
              </a:rPr>
              <a:t>buildMSA</a:t>
            </a:r>
            <a:r>
              <a:rPr lang="en-US" sz="1200" dirty="0">
                <a:solidFill>
                  <a:srgbClr val="000000"/>
                </a:solidFill>
                <a:latin typeface="Montserrat" panose="00000500000000000000" pitchFamily="2" charset="0"/>
                <a:ea typeface="DengXian" panose="02010600030101010101" pitchFamily="2" charset="-122"/>
              </a:rPr>
              <a:t>() and it will output the multiple sequence alignment.  </a:t>
            </a:r>
            <a:endParaRPr sz="1200" dirty="0">
              <a:latin typeface="Montserrat" panose="00000500000000000000" pitchFamily="2" charset="0"/>
            </a:endParaRPr>
          </a:p>
        </p:txBody>
      </p:sp>
    </p:spTree>
    <p:extLst>
      <p:ext uri="{BB962C8B-B14F-4D97-AF65-F5344CB8AC3E}">
        <p14:creationId xmlns:p14="http://schemas.microsoft.com/office/powerpoint/2010/main" val="341364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90999" y="1216211"/>
            <a:ext cx="4702175" cy="2092881"/>
          </a:xfrm>
          <a:prstGeom prst="rect">
            <a:avLst/>
          </a:prstGeom>
        </p:spPr>
        <p:txBody>
          <a:bodyPr wrap="square">
            <a:spAutoFit/>
          </a:bodyPr>
          <a:lstStyle/>
          <a:p>
            <a:pPr>
              <a:defRPr/>
            </a:pPr>
            <a:r>
              <a:rPr lang="en-US" sz="2600" dirty="0">
                <a:latin typeface="Garamond" panose="02020404030301010803" pitchFamily="18" charset="0"/>
                <a:ea typeface="ＭＳ Ｐゴシック" charset="0"/>
                <a:cs typeface="ＭＳ Ｐゴシック" charset="0"/>
              </a:rPr>
              <a:t>We want to know something about this population. For example, are male and female squirrels the same length, on average, or do they differ?</a:t>
            </a:r>
          </a:p>
        </p:txBody>
      </p:sp>
      <p:sp>
        <p:nvSpPr>
          <p:cNvPr id="9" name="Title 8"/>
          <p:cNvSpPr>
            <a:spLocks noGrp="1"/>
          </p:cNvSpPr>
          <p:nvPr>
            <p:ph type="title"/>
          </p:nvPr>
        </p:nvSpPr>
        <p:spPr>
          <a:xfrm>
            <a:off x="179512" y="425869"/>
            <a:ext cx="8229600" cy="808038"/>
          </a:xfrm>
        </p:spPr>
        <p:txBody>
          <a:bodyPr>
            <a:normAutofit fontScale="90000"/>
          </a:bodyPr>
          <a:lstStyle/>
          <a:p>
            <a:pPr>
              <a:defRPr/>
            </a:pPr>
            <a:r>
              <a:rPr lang="en-US" dirty="0"/>
              <a:t>Hypothesis testing: a quick introduction</a:t>
            </a:r>
          </a:p>
        </p:txBody>
      </p:sp>
      <p:sp>
        <p:nvSpPr>
          <p:cNvPr id="10" name="Rectangle 9"/>
          <p:cNvSpPr/>
          <p:nvPr/>
        </p:nvSpPr>
        <p:spPr>
          <a:xfrm>
            <a:off x="3254297" y="3862197"/>
            <a:ext cx="5753987" cy="2569934"/>
          </a:xfrm>
          <a:prstGeom prst="rect">
            <a:avLst/>
          </a:prstGeom>
        </p:spPr>
        <p:txBody>
          <a:bodyPr wrap="square">
            <a:spAutoFit/>
          </a:bodyPr>
          <a:lstStyle>
            <a:lvl1pPr>
              <a:defRPr sz="2400">
                <a:solidFill>
                  <a:schemeClr val="tx1"/>
                </a:solidFill>
                <a:latin typeface="Symbol" charset="2"/>
                <a:ea typeface="ＭＳ Ｐゴシック" charset="-128"/>
              </a:defRPr>
            </a:lvl1pPr>
            <a:lvl2pPr marL="742950" indent="-285750">
              <a:defRPr sz="2400">
                <a:solidFill>
                  <a:schemeClr val="tx1"/>
                </a:solidFill>
                <a:latin typeface="Symbol" charset="2"/>
                <a:ea typeface="ＭＳ Ｐゴシック" charset="-128"/>
              </a:defRPr>
            </a:lvl2pPr>
            <a:lvl3pPr marL="1143000" indent="-228600">
              <a:defRPr sz="2400">
                <a:solidFill>
                  <a:schemeClr val="tx1"/>
                </a:solidFill>
                <a:latin typeface="Symbol" charset="2"/>
                <a:ea typeface="ＭＳ Ｐゴシック" charset="-128"/>
              </a:defRPr>
            </a:lvl3pPr>
            <a:lvl4pPr marL="1600200" indent="-228600">
              <a:defRPr sz="2400">
                <a:solidFill>
                  <a:schemeClr val="tx1"/>
                </a:solidFill>
                <a:latin typeface="Symbol" charset="2"/>
                <a:ea typeface="ＭＳ Ｐゴシック" charset="-128"/>
              </a:defRPr>
            </a:lvl4pPr>
            <a:lvl5pPr marL="2057400" indent="-228600">
              <a:defRPr sz="2400">
                <a:solidFill>
                  <a:schemeClr val="tx1"/>
                </a:solidFill>
                <a:latin typeface="Symbol" charset="2"/>
                <a:ea typeface="ＭＳ Ｐゴシック" charset="-128"/>
              </a:defRPr>
            </a:lvl5pPr>
            <a:lvl6pPr marL="2514600" indent="-228600" eaLnBrk="0" fontAlgn="base" hangingPunct="0">
              <a:spcBef>
                <a:spcPct val="0"/>
              </a:spcBef>
              <a:spcAft>
                <a:spcPct val="0"/>
              </a:spcAft>
              <a:defRPr sz="2400">
                <a:solidFill>
                  <a:schemeClr val="tx1"/>
                </a:solidFill>
                <a:latin typeface="Symbol" charset="2"/>
                <a:ea typeface="ＭＳ Ｐゴシック" charset="-128"/>
              </a:defRPr>
            </a:lvl6pPr>
            <a:lvl7pPr marL="2971800" indent="-228600" eaLnBrk="0" fontAlgn="base" hangingPunct="0">
              <a:spcBef>
                <a:spcPct val="0"/>
              </a:spcBef>
              <a:spcAft>
                <a:spcPct val="0"/>
              </a:spcAft>
              <a:defRPr sz="2400">
                <a:solidFill>
                  <a:schemeClr val="tx1"/>
                </a:solidFill>
                <a:latin typeface="Symbol" charset="2"/>
                <a:ea typeface="ＭＳ Ｐゴシック" charset="-128"/>
              </a:defRPr>
            </a:lvl7pPr>
            <a:lvl8pPr marL="3429000" indent="-228600" eaLnBrk="0" fontAlgn="base" hangingPunct="0">
              <a:spcBef>
                <a:spcPct val="0"/>
              </a:spcBef>
              <a:spcAft>
                <a:spcPct val="0"/>
              </a:spcAft>
              <a:defRPr sz="2400">
                <a:solidFill>
                  <a:schemeClr val="tx1"/>
                </a:solidFill>
                <a:latin typeface="Symbol" charset="2"/>
                <a:ea typeface="ＭＳ Ｐゴシック" charset="-128"/>
              </a:defRPr>
            </a:lvl8pPr>
            <a:lvl9pPr marL="3886200" indent="-228600" eaLnBrk="0" fontAlgn="base" hangingPunct="0">
              <a:spcBef>
                <a:spcPct val="0"/>
              </a:spcBef>
              <a:spcAft>
                <a:spcPct val="0"/>
              </a:spcAft>
              <a:defRPr sz="2400">
                <a:solidFill>
                  <a:schemeClr val="tx1"/>
                </a:solidFill>
                <a:latin typeface="Symbol" charset="2"/>
                <a:ea typeface="ＭＳ Ｐゴシック" charset="-128"/>
              </a:defRPr>
            </a:lvl9pPr>
          </a:lstStyle>
          <a:p>
            <a:pPr>
              <a:spcBef>
                <a:spcPts val="600"/>
              </a:spcBef>
              <a:spcAft>
                <a:spcPts val="600"/>
              </a:spcAft>
            </a:pPr>
            <a:r>
              <a:rPr lang="en-US" altLang="en-US" sz="2600" dirty="0">
                <a:solidFill>
                  <a:srgbClr val="0070C0"/>
                </a:solidFill>
                <a:latin typeface="Garamond" panose="02020404030301010803" pitchFamily="18" charset="0"/>
              </a:rPr>
              <a:t>We can’t study everyone, so we take a sample. We then determine whether males and females in our sample have different sizes, on average.</a:t>
            </a:r>
          </a:p>
          <a:p>
            <a:r>
              <a:rPr lang="en-US" altLang="en-US" sz="2600" i="1" dirty="0">
                <a:solidFill>
                  <a:srgbClr val="C00000"/>
                </a:solidFill>
                <a:latin typeface="Garamond" panose="02020404030301010803" pitchFamily="18" charset="0"/>
              </a:rPr>
              <a:t>But there is a problem: our sample differs from the population because of sampling error!</a:t>
            </a:r>
          </a:p>
        </p:txBody>
      </p:sp>
      <p:pic>
        <p:nvPicPr>
          <p:cNvPr id="11" name="Picture 10" descr="untitl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233907"/>
            <a:ext cx="3744416" cy="2541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ounded Rectangle 11"/>
          <p:cNvSpPr/>
          <p:nvPr/>
        </p:nvSpPr>
        <p:spPr>
          <a:xfrm>
            <a:off x="1207592" y="5080476"/>
            <a:ext cx="1112242" cy="869299"/>
          </a:xfrm>
          <a:prstGeom prst="roundRect">
            <a:avLst/>
          </a:prstGeom>
          <a:gradFill>
            <a:gsLst>
              <a:gs pos="100000">
                <a:srgbClr val="C00000"/>
              </a:gs>
              <a:gs pos="100000">
                <a:schemeClr val="accent1">
                  <a:shade val="70000"/>
                  <a:satMod val="140000"/>
                </a:schemeClr>
              </a:gs>
              <a:gs pos="100000">
                <a:schemeClr val="accent1">
                  <a:tint val="100000"/>
                  <a:shade val="90000"/>
                  <a:satMod val="140000"/>
                </a:schemeClr>
              </a:gs>
              <a:gs pos="100000">
                <a:schemeClr val="accent1">
                  <a:tint val="100000"/>
                  <a:shade val="100000"/>
                  <a:satMod val="10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Sample</a:t>
            </a:r>
          </a:p>
        </p:txBody>
      </p:sp>
      <p:cxnSp>
        <p:nvCxnSpPr>
          <p:cNvPr id="14" name="Straight Arrow Connector 13"/>
          <p:cNvCxnSpPr/>
          <p:nvPr/>
        </p:nvCxnSpPr>
        <p:spPr>
          <a:xfrm>
            <a:off x="1763713" y="4149725"/>
            <a:ext cx="0" cy="792163"/>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3029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par>
                                <p:cTn id="8" presetID="5"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blinds(horizontal)">
                                      <p:cBhvr>
                                        <p:cTn id="15" dur="500"/>
                                        <p:tgtEl>
                                          <p:spTgt spid="10">
                                            <p:txEl>
                                              <p:pRg st="0" end="0"/>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heckerboard(across)">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 calcmode="lin" valueType="num">
                                      <p:cBhvr additive="base">
                                        <p:cTn id="23"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24"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7621" y="630437"/>
            <a:ext cx="4825553" cy="1446550"/>
          </a:xfrm>
          <a:prstGeom prst="rect">
            <a:avLst/>
          </a:prstGeom>
        </p:spPr>
        <p:txBody>
          <a:bodyPr wrap="square">
            <a:spAutoFit/>
          </a:bodyPr>
          <a:lstStyle/>
          <a:p>
            <a:pPr>
              <a:defRPr/>
            </a:pPr>
            <a:r>
              <a:rPr lang="en-US" sz="2200" dirty="0">
                <a:latin typeface="Garamond" panose="02020404030301010803" pitchFamily="18" charset="0"/>
                <a:ea typeface="ＭＳ Ｐゴシック" charset="0"/>
                <a:cs typeface="ＭＳ Ｐゴシック" charset="0"/>
              </a:rPr>
              <a:t>We imagine a population in which the null hypothesis is true (in this case, male and female squirrels are in average the same length).</a:t>
            </a:r>
          </a:p>
        </p:txBody>
      </p:sp>
      <p:sp>
        <p:nvSpPr>
          <p:cNvPr id="4" name="Rectangle 3"/>
          <p:cNvSpPr/>
          <p:nvPr/>
        </p:nvSpPr>
        <p:spPr>
          <a:xfrm>
            <a:off x="4067175" y="2184937"/>
            <a:ext cx="4941094" cy="1631216"/>
          </a:xfrm>
          <a:prstGeom prst="rect">
            <a:avLst/>
          </a:prstGeom>
        </p:spPr>
        <p:txBody>
          <a:bodyPr wrap="square">
            <a:spAutoFit/>
          </a:bodyPr>
          <a:lstStyle/>
          <a:p>
            <a:pPr>
              <a:defRPr/>
            </a:pPr>
            <a:r>
              <a:rPr lang="en-US" sz="2000" dirty="0">
                <a:solidFill>
                  <a:srgbClr val="0000FF"/>
                </a:solidFill>
                <a:latin typeface="Garamond" panose="02020404030301010803" pitchFamily="18" charset="0"/>
                <a:ea typeface="ＭＳ Ｐゴシック" charset="0"/>
                <a:cs typeface="ＭＳ Ｐゴシック" charset="0"/>
              </a:rPr>
              <a:t>We then imagine taking an infinite number of samples from this population. We calculate an estimate from each of these samples, and generate a sampling distribution of that estimate (the null distribution).</a:t>
            </a:r>
          </a:p>
        </p:txBody>
      </p:sp>
      <p:sp>
        <p:nvSpPr>
          <p:cNvPr id="5" name="Cloud 4"/>
          <p:cNvSpPr/>
          <p:nvPr/>
        </p:nvSpPr>
        <p:spPr>
          <a:xfrm>
            <a:off x="531962" y="536413"/>
            <a:ext cx="3354238" cy="2232248"/>
          </a:xfrm>
          <a:prstGeom prst="cloud">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2400" dirty="0"/>
              <a:t>Hypothetical</a:t>
            </a:r>
          </a:p>
          <a:p>
            <a:pPr algn="ctr">
              <a:defRPr/>
            </a:pPr>
            <a:r>
              <a:rPr lang="en-US" sz="2400" dirty="0"/>
              <a:t>Population</a:t>
            </a:r>
          </a:p>
          <a:p>
            <a:pPr algn="ctr">
              <a:defRPr/>
            </a:pPr>
            <a:r>
              <a:rPr lang="en-US" sz="2400" dirty="0"/>
              <a:t>(H</a:t>
            </a:r>
            <a:r>
              <a:rPr lang="en-US" sz="2400" baseline="-25000" dirty="0"/>
              <a:t>0</a:t>
            </a:r>
            <a:r>
              <a:rPr lang="en-US" sz="2400" dirty="0"/>
              <a:t> true)</a:t>
            </a:r>
          </a:p>
        </p:txBody>
      </p:sp>
      <p:cxnSp>
        <p:nvCxnSpPr>
          <p:cNvPr id="7" name="Straight Arrow Connector 6"/>
          <p:cNvCxnSpPr/>
          <p:nvPr/>
        </p:nvCxnSpPr>
        <p:spPr>
          <a:xfrm>
            <a:off x="1354138" y="2997200"/>
            <a:ext cx="0" cy="79216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p:nvPr/>
        </p:nvCxnSpPr>
        <p:spPr>
          <a:xfrm>
            <a:off x="1506538" y="3001963"/>
            <a:ext cx="0" cy="79216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 name="Straight Arrow Connector 8"/>
          <p:cNvCxnSpPr/>
          <p:nvPr/>
        </p:nvCxnSpPr>
        <p:spPr>
          <a:xfrm>
            <a:off x="1658938" y="2997200"/>
            <a:ext cx="0" cy="79216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1811338" y="2997200"/>
            <a:ext cx="0" cy="79216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a:off x="1963738" y="2997200"/>
            <a:ext cx="0" cy="79216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p:nvPr/>
        </p:nvCxnSpPr>
        <p:spPr>
          <a:xfrm>
            <a:off x="2116138" y="2997200"/>
            <a:ext cx="0" cy="79216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 name="Straight Arrow Connector 12"/>
          <p:cNvCxnSpPr/>
          <p:nvPr/>
        </p:nvCxnSpPr>
        <p:spPr>
          <a:xfrm>
            <a:off x="2268538" y="2997200"/>
            <a:ext cx="0" cy="79216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p:nvPr/>
        </p:nvCxnSpPr>
        <p:spPr>
          <a:xfrm>
            <a:off x="2420938" y="2997200"/>
            <a:ext cx="0" cy="79216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5" name="Straight Arrow Connector 14"/>
          <p:cNvCxnSpPr/>
          <p:nvPr/>
        </p:nvCxnSpPr>
        <p:spPr>
          <a:xfrm>
            <a:off x="2573338" y="2997200"/>
            <a:ext cx="0" cy="79216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p:nvPr/>
        </p:nvCxnSpPr>
        <p:spPr>
          <a:xfrm>
            <a:off x="2725738" y="2997200"/>
            <a:ext cx="0" cy="79216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8" name="Oval 17"/>
          <p:cNvSpPr/>
          <p:nvPr/>
        </p:nvSpPr>
        <p:spPr>
          <a:xfrm>
            <a:off x="683568" y="3933056"/>
            <a:ext cx="1296144" cy="914400"/>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700" dirty="0"/>
              <a:t>sample</a:t>
            </a:r>
          </a:p>
        </p:txBody>
      </p:sp>
      <p:sp>
        <p:nvSpPr>
          <p:cNvPr id="19" name="Oval 18"/>
          <p:cNvSpPr/>
          <p:nvPr/>
        </p:nvSpPr>
        <p:spPr>
          <a:xfrm>
            <a:off x="2339752" y="5085184"/>
            <a:ext cx="1296144" cy="914400"/>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700" dirty="0"/>
              <a:t>sample</a:t>
            </a:r>
          </a:p>
        </p:txBody>
      </p:sp>
      <p:sp>
        <p:nvSpPr>
          <p:cNvPr id="20" name="Oval 19"/>
          <p:cNvSpPr/>
          <p:nvPr/>
        </p:nvSpPr>
        <p:spPr>
          <a:xfrm>
            <a:off x="251520" y="4509120"/>
            <a:ext cx="1296144" cy="914400"/>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700" dirty="0"/>
              <a:t>sample</a:t>
            </a:r>
          </a:p>
        </p:txBody>
      </p:sp>
      <p:sp>
        <p:nvSpPr>
          <p:cNvPr id="21" name="Oval 20"/>
          <p:cNvSpPr/>
          <p:nvPr/>
        </p:nvSpPr>
        <p:spPr>
          <a:xfrm>
            <a:off x="1259632" y="4797152"/>
            <a:ext cx="1296144" cy="914400"/>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700" dirty="0"/>
              <a:t>sample</a:t>
            </a:r>
          </a:p>
        </p:txBody>
      </p:sp>
      <p:sp>
        <p:nvSpPr>
          <p:cNvPr id="22" name="Oval 21"/>
          <p:cNvSpPr/>
          <p:nvPr/>
        </p:nvSpPr>
        <p:spPr>
          <a:xfrm>
            <a:off x="683568" y="5301208"/>
            <a:ext cx="1296144" cy="914400"/>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700" dirty="0"/>
              <a:t>sample</a:t>
            </a:r>
          </a:p>
        </p:txBody>
      </p:sp>
      <p:sp>
        <p:nvSpPr>
          <p:cNvPr id="23" name="Oval 22"/>
          <p:cNvSpPr/>
          <p:nvPr/>
        </p:nvSpPr>
        <p:spPr>
          <a:xfrm>
            <a:off x="1763688" y="4077072"/>
            <a:ext cx="1296144" cy="914400"/>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700" dirty="0"/>
              <a:t>sample</a:t>
            </a:r>
          </a:p>
        </p:txBody>
      </p:sp>
      <p:sp>
        <p:nvSpPr>
          <p:cNvPr id="24" name="Oval 23"/>
          <p:cNvSpPr/>
          <p:nvPr/>
        </p:nvSpPr>
        <p:spPr>
          <a:xfrm>
            <a:off x="2051720" y="4509120"/>
            <a:ext cx="1296144" cy="914400"/>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700" dirty="0"/>
              <a:t>sample</a:t>
            </a:r>
          </a:p>
        </p:txBody>
      </p:sp>
      <p:sp>
        <p:nvSpPr>
          <p:cNvPr id="25" name="Oval 24"/>
          <p:cNvSpPr/>
          <p:nvPr/>
        </p:nvSpPr>
        <p:spPr>
          <a:xfrm>
            <a:off x="1547664" y="5589240"/>
            <a:ext cx="1296144" cy="914400"/>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700" dirty="0"/>
              <a:t>sample</a:t>
            </a:r>
          </a:p>
        </p:txBody>
      </p:sp>
      <p:grpSp>
        <p:nvGrpSpPr>
          <p:cNvPr id="39" name="Group 38"/>
          <p:cNvGrpSpPr>
            <a:grpSpLocks/>
          </p:cNvGrpSpPr>
          <p:nvPr/>
        </p:nvGrpSpPr>
        <p:grpSpPr bwMode="auto">
          <a:xfrm rot="-5400000">
            <a:off x="3708401" y="4852987"/>
            <a:ext cx="1371600" cy="796925"/>
            <a:chOff x="3707904" y="5229200"/>
            <a:chExt cx="1371600" cy="797024"/>
          </a:xfrm>
        </p:grpSpPr>
        <p:cxnSp>
          <p:nvCxnSpPr>
            <p:cNvPr id="29" name="Straight Arrow Connector 28"/>
            <p:cNvCxnSpPr/>
            <p:nvPr/>
          </p:nvCxnSpPr>
          <p:spPr>
            <a:xfrm>
              <a:off x="3707904" y="5203796"/>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0" name="Straight Arrow Connector 29"/>
            <p:cNvCxnSpPr/>
            <p:nvPr/>
          </p:nvCxnSpPr>
          <p:spPr>
            <a:xfrm>
              <a:off x="3860304" y="5208559"/>
              <a:ext cx="0" cy="79226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1" name="Straight Arrow Connector 30"/>
            <p:cNvCxnSpPr/>
            <p:nvPr/>
          </p:nvCxnSpPr>
          <p:spPr>
            <a:xfrm>
              <a:off x="4012704" y="5203796"/>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2" name="Straight Arrow Connector 31"/>
            <p:cNvCxnSpPr/>
            <p:nvPr/>
          </p:nvCxnSpPr>
          <p:spPr>
            <a:xfrm>
              <a:off x="4165104" y="5203796"/>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3" name="Straight Arrow Connector 32"/>
            <p:cNvCxnSpPr/>
            <p:nvPr/>
          </p:nvCxnSpPr>
          <p:spPr>
            <a:xfrm>
              <a:off x="4317504" y="5203796"/>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4" name="Straight Arrow Connector 33"/>
            <p:cNvCxnSpPr/>
            <p:nvPr/>
          </p:nvCxnSpPr>
          <p:spPr>
            <a:xfrm>
              <a:off x="4495304" y="5229199"/>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5" name="Straight Arrow Connector 34"/>
            <p:cNvCxnSpPr/>
            <p:nvPr/>
          </p:nvCxnSpPr>
          <p:spPr>
            <a:xfrm>
              <a:off x="4647704" y="5229199"/>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6" name="Straight Arrow Connector 35"/>
            <p:cNvCxnSpPr/>
            <p:nvPr/>
          </p:nvCxnSpPr>
          <p:spPr>
            <a:xfrm>
              <a:off x="4800104" y="5229199"/>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7" name="Straight Arrow Connector 36"/>
            <p:cNvCxnSpPr/>
            <p:nvPr/>
          </p:nvCxnSpPr>
          <p:spPr>
            <a:xfrm>
              <a:off x="4952504" y="5229199"/>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8" name="Straight Arrow Connector 37"/>
            <p:cNvCxnSpPr/>
            <p:nvPr/>
          </p:nvCxnSpPr>
          <p:spPr>
            <a:xfrm>
              <a:off x="5104904" y="5229199"/>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0" name="Rectangle 39"/>
          <p:cNvSpPr/>
          <p:nvPr/>
        </p:nvSpPr>
        <p:spPr>
          <a:xfrm>
            <a:off x="4932363" y="6237288"/>
            <a:ext cx="3816350" cy="584200"/>
          </a:xfrm>
          <a:prstGeom prst="rect">
            <a:avLst/>
          </a:prstGeom>
        </p:spPr>
        <p:txBody>
          <a:bodyPr>
            <a:spAutoFit/>
          </a:bodyPr>
          <a:lstStyle/>
          <a:p>
            <a:pPr algn="ctr">
              <a:defRPr/>
            </a:pPr>
            <a:r>
              <a:rPr lang="en-US" sz="1600" dirty="0">
                <a:solidFill>
                  <a:srgbClr val="660066"/>
                </a:solidFill>
                <a:latin typeface="+mn-lt"/>
                <a:ea typeface="ＭＳ Ｐゴシック" charset="0"/>
                <a:cs typeface="ＭＳ Ｐゴシック" charset="0"/>
              </a:rPr>
              <a:t>Difference in mean length between </a:t>
            </a:r>
          </a:p>
          <a:p>
            <a:pPr algn="ctr">
              <a:defRPr/>
            </a:pPr>
            <a:r>
              <a:rPr lang="en-US" sz="1600" dirty="0">
                <a:solidFill>
                  <a:srgbClr val="660066"/>
                </a:solidFill>
                <a:latin typeface="+mn-lt"/>
                <a:ea typeface="ＭＳ Ｐゴシック" charset="0"/>
                <a:cs typeface="ＭＳ Ｐゴシック" charset="0"/>
              </a:rPr>
              <a:t>males and females</a:t>
            </a:r>
          </a:p>
        </p:txBody>
      </p:sp>
      <p:grpSp>
        <p:nvGrpSpPr>
          <p:cNvPr id="44" name="Group 43"/>
          <p:cNvGrpSpPr>
            <a:grpSpLocks/>
          </p:cNvGrpSpPr>
          <p:nvPr/>
        </p:nvGrpSpPr>
        <p:grpSpPr bwMode="auto">
          <a:xfrm>
            <a:off x="5579949" y="4005262"/>
            <a:ext cx="3024187" cy="2319538"/>
            <a:chOff x="5364087" y="3573016"/>
            <a:chExt cx="3024336" cy="2733436"/>
          </a:xfrm>
        </p:grpSpPr>
        <p:pic>
          <p:nvPicPr>
            <p:cNvPr id="27692" name="Picture 9" descr="means and variances.png                                        00287BD8&#10;Copperhead                     C06A3687:"/>
            <p:cNvPicPr>
              <a:picLocks noChangeAspect="1" noChangeArrowheads="1"/>
            </p:cNvPicPr>
            <p:nvPr/>
          </p:nvPicPr>
          <p:blipFill>
            <a:blip r:embed="rId3">
              <a:extLst>
                <a:ext uri="{28A0092B-C50C-407E-A947-70E740481C1C}">
                  <a14:useLocalDpi xmlns:a14="http://schemas.microsoft.com/office/drawing/2010/main" val="0"/>
                </a:ext>
              </a:extLst>
            </a:blip>
            <a:srcRect l="30936" t="59595" r="44217" b="5269"/>
            <a:stretch>
              <a:fillRect/>
            </a:stretch>
          </p:blipFill>
          <p:spPr bwMode="auto">
            <a:xfrm>
              <a:off x="5580112" y="3655814"/>
              <a:ext cx="2808311" cy="236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Connector 41"/>
            <p:cNvCxnSpPr/>
            <p:nvPr/>
          </p:nvCxnSpPr>
          <p:spPr>
            <a:xfrm flipV="1">
              <a:off x="5580112" y="3573016"/>
              <a:ext cx="0" cy="2375882"/>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7694" name="TextBox 42"/>
            <p:cNvSpPr txBox="1">
              <a:spLocks noChangeArrowheads="1"/>
            </p:cNvSpPr>
            <p:nvPr/>
          </p:nvSpPr>
          <p:spPr bwMode="auto">
            <a:xfrm>
              <a:off x="5364087" y="5844786"/>
              <a:ext cx="3024336"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Symbol" charset="2"/>
                  <a:ea typeface="ＭＳ Ｐゴシック" charset="-128"/>
                </a:defRPr>
              </a:lvl1pPr>
              <a:lvl2pPr marL="742950" indent="-285750">
                <a:defRPr sz="2400">
                  <a:solidFill>
                    <a:schemeClr val="tx1"/>
                  </a:solidFill>
                  <a:latin typeface="Symbol" charset="2"/>
                  <a:ea typeface="ＭＳ Ｐゴシック" charset="-128"/>
                </a:defRPr>
              </a:lvl2pPr>
              <a:lvl3pPr marL="1143000" indent="-228600">
                <a:defRPr sz="2400">
                  <a:solidFill>
                    <a:schemeClr val="tx1"/>
                  </a:solidFill>
                  <a:latin typeface="Symbol" charset="2"/>
                  <a:ea typeface="ＭＳ Ｐゴシック" charset="-128"/>
                </a:defRPr>
              </a:lvl3pPr>
              <a:lvl4pPr marL="1600200" indent="-228600">
                <a:defRPr sz="2400">
                  <a:solidFill>
                    <a:schemeClr val="tx1"/>
                  </a:solidFill>
                  <a:latin typeface="Symbol" charset="2"/>
                  <a:ea typeface="ＭＳ Ｐゴシック" charset="-128"/>
                </a:defRPr>
              </a:lvl4pPr>
              <a:lvl5pPr marL="2057400" indent="-228600">
                <a:defRPr sz="2400">
                  <a:solidFill>
                    <a:schemeClr val="tx1"/>
                  </a:solidFill>
                  <a:latin typeface="Symbol" charset="2"/>
                  <a:ea typeface="ＭＳ Ｐゴシック" charset="-128"/>
                </a:defRPr>
              </a:lvl5pPr>
              <a:lvl6pPr marL="2514600" indent="-228600" eaLnBrk="0" fontAlgn="base" hangingPunct="0">
                <a:spcBef>
                  <a:spcPct val="0"/>
                </a:spcBef>
                <a:spcAft>
                  <a:spcPct val="0"/>
                </a:spcAft>
                <a:defRPr sz="2400">
                  <a:solidFill>
                    <a:schemeClr val="tx1"/>
                  </a:solidFill>
                  <a:latin typeface="Symbol" charset="2"/>
                  <a:ea typeface="ＭＳ Ｐゴシック" charset="-128"/>
                </a:defRPr>
              </a:lvl6pPr>
              <a:lvl7pPr marL="2971800" indent="-228600" eaLnBrk="0" fontAlgn="base" hangingPunct="0">
                <a:spcBef>
                  <a:spcPct val="0"/>
                </a:spcBef>
                <a:spcAft>
                  <a:spcPct val="0"/>
                </a:spcAft>
                <a:defRPr sz="2400">
                  <a:solidFill>
                    <a:schemeClr val="tx1"/>
                  </a:solidFill>
                  <a:latin typeface="Symbol" charset="2"/>
                  <a:ea typeface="ＭＳ Ｐゴシック" charset="-128"/>
                </a:defRPr>
              </a:lvl7pPr>
              <a:lvl8pPr marL="3429000" indent="-228600" eaLnBrk="0" fontAlgn="base" hangingPunct="0">
                <a:spcBef>
                  <a:spcPct val="0"/>
                </a:spcBef>
                <a:spcAft>
                  <a:spcPct val="0"/>
                </a:spcAft>
                <a:defRPr sz="2400">
                  <a:solidFill>
                    <a:schemeClr val="tx1"/>
                  </a:solidFill>
                  <a:latin typeface="Symbol" charset="2"/>
                  <a:ea typeface="ＭＳ Ｐゴシック" charset="-128"/>
                </a:defRPr>
              </a:lvl8pPr>
              <a:lvl9pPr marL="3886200" indent="-228600" eaLnBrk="0" fontAlgn="base" hangingPunct="0">
                <a:spcBef>
                  <a:spcPct val="0"/>
                </a:spcBef>
                <a:spcAft>
                  <a:spcPct val="0"/>
                </a:spcAft>
                <a:defRPr sz="2400">
                  <a:solidFill>
                    <a:schemeClr val="tx1"/>
                  </a:solidFill>
                  <a:latin typeface="Symbol" charset="2"/>
                  <a:ea typeface="ＭＳ Ｐゴシック" charset="-128"/>
                </a:defRPr>
              </a:lvl9pPr>
            </a:lstStyle>
            <a:p>
              <a:pPr algn="ctr"/>
              <a:r>
                <a:rPr lang="en-US" altLang="en-US" sz="1600" b="1" dirty="0"/>
                <a:t>-10     -5     0     5     10</a:t>
              </a:r>
              <a:r>
                <a:rPr lang="en-US" altLang="en-US" dirty="0"/>
                <a:t>	</a:t>
              </a:r>
            </a:p>
          </p:txBody>
        </p:sp>
      </p:grpSp>
      <p:sp>
        <p:nvSpPr>
          <p:cNvPr id="45" name="TextBox 44"/>
          <p:cNvSpPr txBox="1"/>
          <p:nvPr/>
        </p:nvSpPr>
        <p:spPr>
          <a:xfrm rot="16200000">
            <a:off x="4760118" y="4863307"/>
            <a:ext cx="1382713" cy="400050"/>
          </a:xfrm>
          <a:prstGeom prst="rect">
            <a:avLst/>
          </a:prstGeom>
          <a:noFill/>
        </p:spPr>
        <p:txBody>
          <a:bodyPr wrap="none">
            <a:spAutoFit/>
          </a:bodyPr>
          <a:lstStyle/>
          <a:p>
            <a:pPr>
              <a:defRPr/>
            </a:pPr>
            <a:r>
              <a:rPr lang="en-US" sz="2000" dirty="0">
                <a:latin typeface="+mn-lt"/>
                <a:ea typeface="ＭＳ Ｐゴシック" charset="0"/>
                <a:cs typeface="ＭＳ Ｐゴシック" charset="0"/>
              </a:rPr>
              <a:t>Probability</a:t>
            </a:r>
          </a:p>
        </p:txBody>
      </p:sp>
    </p:spTree>
    <p:extLst>
      <p:ext uri="{BB962C8B-B14F-4D97-AF65-F5344CB8AC3E}">
        <p14:creationId xmlns:p14="http://schemas.microsoft.com/office/powerpoint/2010/main" val="2409539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14" presetClass="entr" presetSubtype="1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par>
                                <p:cTn id="29" presetID="14" presetClass="entr" presetSubtype="1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horizontal)">
                                      <p:cBhvr>
                                        <p:cTn id="31" dur="500"/>
                                        <p:tgtEl>
                                          <p:spTgt spid="14"/>
                                        </p:tgtEl>
                                      </p:cBhvr>
                                    </p:animEffect>
                                  </p:childTnLst>
                                </p:cTn>
                              </p:par>
                              <p:par>
                                <p:cTn id="32" presetID="14" presetClass="entr" presetSubtype="1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randombar(horizontal)">
                                      <p:cBhvr>
                                        <p:cTn id="34" dur="500"/>
                                        <p:tgtEl>
                                          <p:spTgt spid="15"/>
                                        </p:tgtEl>
                                      </p:cBhvr>
                                    </p:animEffect>
                                  </p:childTnLst>
                                </p:cTn>
                              </p:par>
                              <p:par>
                                <p:cTn id="35" presetID="14" presetClass="entr" presetSubtype="1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randombar(horizontal)">
                                      <p:cBhvr>
                                        <p:cTn id="40" dur="500"/>
                                        <p:tgtEl>
                                          <p:spTgt spid="18"/>
                                        </p:tgtEl>
                                      </p:cBhvr>
                                    </p:animEffect>
                                  </p:childTnLst>
                                </p:cTn>
                              </p:par>
                              <p:par>
                                <p:cTn id="41" presetID="14" presetClass="entr" presetSubtype="1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randombar(horizontal)">
                                      <p:cBhvr>
                                        <p:cTn id="43" dur="500"/>
                                        <p:tgtEl>
                                          <p:spTgt spid="19"/>
                                        </p:tgtEl>
                                      </p:cBhvr>
                                    </p:animEffect>
                                  </p:childTnLst>
                                </p:cTn>
                              </p:par>
                              <p:par>
                                <p:cTn id="44" presetID="14" presetClass="entr" presetSubtype="1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randombar(horizontal)">
                                      <p:cBhvr>
                                        <p:cTn id="46" dur="500"/>
                                        <p:tgtEl>
                                          <p:spTgt spid="20"/>
                                        </p:tgtEl>
                                      </p:cBhvr>
                                    </p:animEffect>
                                  </p:childTnLst>
                                </p:cTn>
                              </p:par>
                              <p:par>
                                <p:cTn id="47" presetID="14" presetClass="entr" presetSubtype="1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randombar(horizontal)">
                                      <p:cBhvr>
                                        <p:cTn id="49" dur="500"/>
                                        <p:tgtEl>
                                          <p:spTgt spid="21"/>
                                        </p:tgtEl>
                                      </p:cBhvr>
                                    </p:animEffect>
                                  </p:childTnLst>
                                </p:cTn>
                              </p:par>
                              <p:par>
                                <p:cTn id="50" presetID="14" presetClass="entr" presetSubtype="1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randombar(horizontal)">
                                      <p:cBhvr>
                                        <p:cTn id="52" dur="500"/>
                                        <p:tgtEl>
                                          <p:spTgt spid="22"/>
                                        </p:tgtEl>
                                      </p:cBhvr>
                                    </p:animEffect>
                                  </p:childTnLst>
                                </p:cTn>
                              </p:par>
                              <p:par>
                                <p:cTn id="53" presetID="14" presetClass="entr" presetSubtype="1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randombar(horizontal)">
                                      <p:cBhvr>
                                        <p:cTn id="55" dur="500"/>
                                        <p:tgtEl>
                                          <p:spTgt spid="23"/>
                                        </p:tgtEl>
                                      </p:cBhvr>
                                    </p:animEffect>
                                  </p:childTnLst>
                                </p:cTn>
                              </p:par>
                              <p:par>
                                <p:cTn id="56" presetID="14"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randombar(horizontal)">
                                      <p:cBhvr>
                                        <p:cTn id="58" dur="500"/>
                                        <p:tgtEl>
                                          <p:spTgt spid="24"/>
                                        </p:tgtEl>
                                      </p:cBhvr>
                                    </p:animEffect>
                                  </p:childTnLst>
                                </p:cTn>
                              </p:par>
                              <p:par>
                                <p:cTn id="59" presetID="14" presetClass="entr" presetSubtype="1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randombar(horizontal)">
                                      <p:cBhvr>
                                        <p:cTn id="61" dur="500"/>
                                        <p:tgtEl>
                                          <p:spTgt spid="2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4" presetClass="entr" presetSubtype="10"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randombar(horizontal)">
                                      <p:cBhvr>
                                        <p:cTn id="66" dur="500"/>
                                        <p:tgtEl>
                                          <p:spTgt spid="39"/>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randombar(horizontal)">
                                      <p:cBhvr>
                                        <p:cTn id="69" dur="500"/>
                                        <p:tgtEl>
                                          <p:spTgt spid="45"/>
                                        </p:tgtEl>
                                      </p:cBhvr>
                                    </p:animEffect>
                                  </p:childTnLst>
                                </p:cTn>
                              </p:par>
                              <p:par>
                                <p:cTn id="70" presetID="14" presetClass="entr" presetSubtype="10" fill="hold"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randombar(horizontal)">
                                      <p:cBhvr>
                                        <p:cTn id="72" dur="500"/>
                                        <p:tgtEl>
                                          <p:spTgt spid="44"/>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randombar(horizontal)">
                                      <p:cBhvr>
                                        <p:cTn id="7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0"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titl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76672"/>
            <a:ext cx="3563887" cy="241895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6" name="TextBox 5"/>
          <p:cNvSpPr txBox="1"/>
          <p:nvPr/>
        </p:nvSpPr>
        <p:spPr>
          <a:xfrm>
            <a:off x="3694905" y="473156"/>
            <a:ext cx="2779713" cy="553998"/>
          </a:xfrm>
          <a:prstGeom prst="rect">
            <a:avLst/>
          </a:prstGeom>
          <a:noFill/>
        </p:spPr>
        <p:txBody>
          <a:bodyPr wrap="square">
            <a:spAutoFit/>
          </a:bodyPr>
          <a:lstStyle/>
          <a:p>
            <a:pPr algn="ctr">
              <a:defRPr/>
            </a:pPr>
            <a:r>
              <a:rPr lang="en-US" sz="3000" dirty="0">
                <a:solidFill>
                  <a:srgbClr val="C00000"/>
                </a:solidFill>
                <a:latin typeface="Garamond" panose="02020404030301010803" pitchFamily="18" charset="0"/>
                <a:ea typeface="ＭＳ Ｐゴシック" charset="0"/>
                <a:cs typeface="ＭＳ Ｐゴシック" charset="0"/>
              </a:rPr>
              <a:t>Real population</a:t>
            </a:r>
          </a:p>
        </p:txBody>
      </p:sp>
      <p:sp>
        <p:nvSpPr>
          <p:cNvPr id="8" name="Oval 7"/>
          <p:cNvSpPr/>
          <p:nvPr/>
        </p:nvSpPr>
        <p:spPr>
          <a:xfrm>
            <a:off x="5940561" y="1147763"/>
            <a:ext cx="1368152" cy="914400"/>
          </a:xfrm>
          <a:prstGeom prst="ellipse">
            <a:avLst/>
          </a:prstGeom>
          <a:gradFill>
            <a:gsLst>
              <a:gs pos="97000">
                <a:srgbClr val="C00000"/>
              </a:gs>
              <a:gs pos="100000">
                <a:schemeClr val="accent5">
                  <a:shade val="70000"/>
                  <a:satMod val="140000"/>
                </a:schemeClr>
              </a:gs>
              <a:gs pos="100000">
                <a:schemeClr val="accent5">
                  <a:tint val="100000"/>
                  <a:shade val="90000"/>
                  <a:satMod val="140000"/>
                </a:schemeClr>
              </a:gs>
              <a:gs pos="100000">
                <a:schemeClr val="accent5">
                  <a:tint val="100000"/>
                  <a:shade val="100000"/>
                  <a:satMod val="100000"/>
                </a:schemeClr>
              </a:gs>
            </a:gsLst>
          </a:gradFill>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800" dirty="0"/>
              <a:t>sample</a:t>
            </a:r>
          </a:p>
        </p:txBody>
      </p:sp>
      <p:cxnSp>
        <p:nvCxnSpPr>
          <p:cNvPr id="10" name="Straight Arrow Connector 9"/>
          <p:cNvCxnSpPr/>
          <p:nvPr/>
        </p:nvCxnSpPr>
        <p:spPr>
          <a:xfrm>
            <a:off x="3970337" y="1241104"/>
            <a:ext cx="1763712" cy="231775"/>
          </a:xfrm>
          <a:prstGeom prst="straightConnector1">
            <a:avLst/>
          </a:prstGeom>
          <a:ln w="38100">
            <a:tailEnd type="arrow"/>
          </a:ln>
        </p:spPr>
        <p:style>
          <a:lnRef idx="2">
            <a:schemeClr val="accent6"/>
          </a:lnRef>
          <a:fillRef idx="0">
            <a:schemeClr val="accent6"/>
          </a:fillRef>
          <a:effectRef idx="1">
            <a:schemeClr val="accent6"/>
          </a:effectRef>
          <a:fontRef idx="minor">
            <a:schemeClr val="tx1"/>
          </a:fontRef>
        </p:style>
      </p:cxnSp>
      <p:sp>
        <p:nvSpPr>
          <p:cNvPr id="11" name="Cloud 10"/>
          <p:cNvSpPr/>
          <p:nvPr/>
        </p:nvSpPr>
        <p:spPr bwMode="auto">
          <a:xfrm>
            <a:off x="1337129" y="3155950"/>
            <a:ext cx="1945821" cy="1371071"/>
          </a:xfrm>
          <a:prstGeom prst="cloud">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400" dirty="0"/>
              <a:t>Hypothetical</a:t>
            </a:r>
          </a:p>
          <a:p>
            <a:pPr algn="ctr">
              <a:defRPr/>
            </a:pPr>
            <a:r>
              <a:rPr lang="en-US" sz="1400" dirty="0"/>
              <a:t>Population</a:t>
            </a:r>
          </a:p>
          <a:p>
            <a:pPr algn="ctr">
              <a:defRPr/>
            </a:pPr>
            <a:r>
              <a:rPr lang="en-US" sz="1400" dirty="0"/>
              <a:t>(H</a:t>
            </a:r>
            <a:r>
              <a:rPr lang="en-US" sz="1400" baseline="-25000" dirty="0"/>
              <a:t>0</a:t>
            </a:r>
            <a:r>
              <a:rPr lang="en-US" sz="1400" dirty="0"/>
              <a:t> true)</a:t>
            </a:r>
          </a:p>
        </p:txBody>
      </p:sp>
      <p:cxnSp>
        <p:nvCxnSpPr>
          <p:cNvPr id="12" name="Straight Arrow Connector 11"/>
          <p:cNvCxnSpPr/>
          <p:nvPr/>
        </p:nvCxnSpPr>
        <p:spPr bwMode="auto">
          <a:xfrm>
            <a:off x="1792288" y="4659313"/>
            <a:ext cx="0" cy="48736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 name="Straight Arrow Connector 12"/>
          <p:cNvCxnSpPr/>
          <p:nvPr/>
        </p:nvCxnSpPr>
        <p:spPr bwMode="auto">
          <a:xfrm>
            <a:off x="1885950" y="4662488"/>
            <a:ext cx="0" cy="48736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p:nvPr/>
        </p:nvCxnSpPr>
        <p:spPr bwMode="auto">
          <a:xfrm>
            <a:off x="1979613" y="4659313"/>
            <a:ext cx="0" cy="48736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5" name="Straight Arrow Connector 14"/>
          <p:cNvCxnSpPr/>
          <p:nvPr/>
        </p:nvCxnSpPr>
        <p:spPr bwMode="auto">
          <a:xfrm>
            <a:off x="2073275" y="4659313"/>
            <a:ext cx="0" cy="48736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p:nvPr/>
        </p:nvCxnSpPr>
        <p:spPr bwMode="auto">
          <a:xfrm>
            <a:off x="2166938" y="4659313"/>
            <a:ext cx="0" cy="48736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7" name="Straight Arrow Connector 16"/>
          <p:cNvCxnSpPr/>
          <p:nvPr/>
        </p:nvCxnSpPr>
        <p:spPr bwMode="auto">
          <a:xfrm>
            <a:off x="2260600" y="4659313"/>
            <a:ext cx="0" cy="48736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8" name="Straight Arrow Connector 17"/>
          <p:cNvCxnSpPr/>
          <p:nvPr/>
        </p:nvCxnSpPr>
        <p:spPr bwMode="auto">
          <a:xfrm>
            <a:off x="2354263" y="4659313"/>
            <a:ext cx="0" cy="48736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9" name="Straight Arrow Connector 18"/>
          <p:cNvCxnSpPr/>
          <p:nvPr/>
        </p:nvCxnSpPr>
        <p:spPr bwMode="auto">
          <a:xfrm>
            <a:off x="2447925" y="4659313"/>
            <a:ext cx="0" cy="48736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0" name="Straight Arrow Connector 19"/>
          <p:cNvCxnSpPr/>
          <p:nvPr/>
        </p:nvCxnSpPr>
        <p:spPr bwMode="auto">
          <a:xfrm>
            <a:off x="2541588" y="4659313"/>
            <a:ext cx="0" cy="48736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bwMode="auto">
          <a:xfrm>
            <a:off x="2635250" y="4659313"/>
            <a:ext cx="0" cy="48736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2" name="Oval 21"/>
          <p:cNvSpPr/>
          <p:nvPr/>
        </p:nvSpPr>
        <p:spPr bwMode="auto">
          <a:xfrm>
            <a:off x="1381352" y="5190511"/>
            <a:ext cx="871116" cy="605793"/>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000" dirty="0"/>
              <a:t>sample</a:t>
            </a:r>
          </a:p>
        </p:txBody>
      </p:sp>
      <p:sp>
        <p:nvSpPr>
          <p:cNvPr id="23" name="Oval 22"/>
          <p:cNvSpPr/>
          <p:nvPr/>
        </p:nvSpPr>
        <p:spPr bwMode="auto">
          <a:xfrm>
            <a:off x="2398486" y="5898160"/>
            <a:ext cx="871116" cy="605793"/>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000" dirty="0"/>
              <a:t>sample</a:t>
            </a:r>
          </a:p>
        </p:txBody>
      </p:sp>
      <p:sp>
        <p:nvSpPr>
          <p:cNvPr id="24" name="Oval 23"/>
          <p:cNvSpPr/>
          <p:nvPr/>
        </p:nvSpPr>
        <p:spPr bwMode="auto">
          <a:xfrm>
            <a:off x="1116013" y="5544336"/>
            <a:ext cx="871116" cy="605793"/>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000" dirty="0"/>
              <a:t>sample</a:t>
            </a:r>
          </a:p>
        </p:txBody>
      </p:sp>
      <p:sp>
        <p:nvSpPr>
          <p:cNvPr id="25" name="Oval 24"/>
          <p:cNvSpPr/>
          <p:nvPr/>
        </p:nvSpPr>
        <p:spPr bwMode="auto">
          <a:xfrm>
            <a:off x="1735138" y="5721248"/>
            <a:ext cx="871116" cy="605793"/>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000" dirty="0"/>
              <a:t>sample</a:t>
            </a:r>
          </a:p>
        </p:txBody>
      </p:sp>
      <p:sp>
        <p:nvSpPr>
          <p:cNvPr id="26" name="Oval 25"/>
          <p:cNvSpPr/>
          <p:nvPr/>
        </p:nvSpPr>
        <p:spPr bwMode="auto">
          <a:xfrm>
            <a:off x="1381352" y="6030844"/>
            <a:ext cx="871116" cy="605793"/>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000" dirty="0"/>
              <a:t>sample</a:t>
            </a:r>
          </a:p>
        </p:txBody>
      </p:sp>
      <p:sp>
        <p:nvSpPr>
          <p:cNvPr id="27" name="Oval 26"/>
          <p:cNvSpPr/>
          <p:nvPr/>
        </p:nvSpPr>
        <p:spPr bwMode="auto">
          <a:xfrm>
            <a:off x="2044700" y="5278967"/>
            <a:ext cx="871116" cy="605793"/>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000" dirty="0"/>
              <a:t>sample</a:t>
            </a:r>
          </a:p>
        </p:txBody>
      </p:sp>
      <p:sp>
        <p:nvSpPr>
          <p:cNvPr id="28" name="Oval 27"/>
          <p:cNvSpPr/>
          <p:nvPr/>
        </p:nvSpPr>
        <p:spPr bwMode="auto">
          <a:xfrm>
            <a:off x="2221593" y="5544336"/>
            <a:ext cx="871116" cy="605793"/>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000" dirty="0"/>
              <a:t>sample</a:t>
            </a:r>
          </a:p>
        </p:txBody>
      </p:sp>
      <p:sp>
        <p:nvSpPr>
          <p:cNvPr id="29" name="Oval 28"/>
          <p:cNvSpPr/>
          <p:nvPr/>
        </p:nvSpPr>
        <p:spPr bwMode="auto">
          <a:xfrm>
            <a:off x="1912031" y="6207757"/>
            <a:ext cx="871116" cy="605793"/>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000" dirty="0"/>
              <a:t>sample</a:t>
            </a:r>
          </a:p>
        </p:txBody>
      </p:sp>
      <p:pic>
        <p:nvPicPr>
          <p:cNvPr id="31" name="Picture 9" descr="means and variances.png                                        00287BD8&#10;Copperhead                     C06A3687:"/>
          <p:cNvPicPr>
            <a:picLocks noChangeAspect="1" noChangeArrowheads="1"/>
          </p:cNvPicPr>
          <p:nvPr/>
        </p:nvPicPr>
        <p:blipFill>
          <a:blip r:embed="rId4">
            <a:extLst>
              <a:ext uri="{28A0092B-C50C-407E-A947-70E740481C1C}">
                <a14:useLocalDpi xmlns:a14="http://schemas.microsoft.com/office/drawing/2010/main" val="0"/>
              </a:ext>
            </a:extLst>
          </a:blip>
          <a:srcRect l="30936" t="59595" r="44217" b="5269"/>
          <a:stretch>
            <a:fillRect/>
          </a:stretch>
        </p:blipFill>
        <p:spPr bwMode="auto">
          <a:xfrm>
            <a:off x="5508625" y="4141788"/>
            <a:ext cx="2232025"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Group 31"/>
          <p:cNvGrpSpPr>
            <a:grpSpLocks/>
          </p:cNvGrpSpPr>
          <p:nvPr/>
        </p:nvGrpSpPr>
        <p:grpSpPr bwMode="auto">
          <a:xfrm rot="-5400000">
            <a:off x="3708401" y="4852987"/>
            <a:ext cx="1371600" cy="796925"/>
            <a:chOff x="3707904" y="5229200"/>
            <a:chExt cx="1371600" cy="797024"/>
          </a:xfrm>
        </p:grpSpPr>
        <p:cxnSp>
          <p:nvCxnSpPr>
            <p:cNvPr id="33" name="Straight Arrow Connector 32"/>
            <p:cNvCxnSpPr/>
            <p:nvPr/>
          </p:nvCxnSpPr>
          <p:spPr>
            <a:xfrm>
              <a:off x="3707904" y="5203796"/>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4" name="Straight Arrow Connector 33"/>
            <p:cNvCxnSpPr/>
            <p:nvPr/>
          </p:nvCxnSpPr>
          <p:spPr>
            <a:xfrm>
              <a:off x="3860304" y="5208559"/>
              <a:ext cx="0" cy="79226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5" name="Straight Arrow Connector 34"/>
            <p:cNvCxnSpPr/>
            <p:nvPr/>
          </p:nvCxnSpPr>
          <p:spPr>
            <a:xfrm>
              <a:off x="4012704" y="5203796"/>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6" name="Straight Arrow Connector 35"/>
            <p:cNvCxnSpPr/>
            <p:nvPr/>
          </p:nvCxnSpPr>
          <p:spPr>
            <a:xfrm>
              <a:off x="4165104" y="5203796"/>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7" name="Straight Arrow Connector 36"/>
            <p:cNvCxnSpPr/>
            <p:nvPr/>
          </p:nvCxnSpPr>
          <p:spPr>
            <a:xfrm>
              <a:off x="4317504" y="5203796"/>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8" name="Straight Arrow Connector 37"/>
            <p:cNvCxnSpPr/>
            <p:nvPr/>
          </p:nvCxnSpPr>
          <p:spPr>
            <a:xfrm>
              <a:off x="4495304" y="5229199"/>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9" name="Straight Arrow Connector 38"/>
            <p:cNvCxnSpPr/>
            <p:nvPr/>
          </p:nvCxnSpPr>
          <p:spPr>
            <a:xfrm>
              <a:off x="4647704" y="5229199"/>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0" name="Straight Arrow Connector 39"/>
            <p:cNvCxnSpPr/>
            <p:nvPr/>
          </p:nvCxnSpPr>
          <p:spPr>
            <a:xfrm>
              <a:off x="4800104" y="5229199"/>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1" name="Straight Arrow Connector 40"/>
            <p:cNvCxnSpPr/>
            <p:nvPr/>
          </p:nvCxnSpPr>
          <p:spPr>
            <a:xfrm>
              <a:off x="4952504" y="5229199"/>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2" name="Straight Arrow Connector 41"/>
            <p:cNvCxnSpPr/>
            <p:nvPr/>
          </p:nvCxnSpPr>
          <p:spPr>
            <a:xfrm>
              <a:off x="5104904" y="5229199"/>
              <a:ext cx="0" cy="792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3" name="Rectangle 42"/>
          <p:cNvSpPr/>
          <p:nvPr/>
        </p:nvSpPr>
        <p:spPr>
          <a:xfrm>
            <a:off x="4932363" y="6237288"/>
            <a:ext cx="3816350" cy="584200"/>
          </a:xfrm>
          <a:prstGeom prst="rect">
            <a:avLst/>
          </a:prstGeom>
        </p:spPr>
        <p:txBody>
          <a:bodyPr>
            <a:spAutoFit/>
          </a:bodyPr>
          <a:lstStyle/>
          <a:p>
            <a:pPr algn="ctr">
              <a:defRPr/>
            </a:pPr>
            <a:r>
              <a:rPr lang="en-US" sz="1600" dirty="0">
                <a:solidFill>
                  <a:srgbClr val="660066"/>
                </a:solidFill>
                <a:latin typeface="+mn-lt"/>
                <a:ea typeface="ＭＳ Ｐゴシック" charset="0"/>
                <a:cs typeface="ＭＳ Ｐゴシック" charset="0"/>
              </a:rPr>
              <a:t>Difference in mean length between </a:t>
            </a:r>
          </a:p>
          <a:p>
            <a:pPr algn="ctr">
              <a:defRPr/>
            </a:pPr>
            <a:r>
              <a:rPr lang="en-US" sz="1600" dirty="0">
                <a:solidFill>
                  <a:srgbClr val="660066"/>
                </a:solidFill>
                <a:latin typeface="+mn-lt"/>
                <a:ea typeface="ＭＳ Ｐゴシック" charset="0"/>
                <a:cs typeface="ＭＳ Ｐゴシック" charset="0"/>
              </a:rPr>
              <a:t>males and females</a:t>
            </a:r>
          </a:p>
        </p:txBody>
      </p:sp>
      <p:cxnSp>
        <p:nvCxnSpPr>
          <p:cNvPr id="45" name="Straight Connector 44"/>
          <p:cNvCxnSpPr/>
          <p:nvPr/>
        </p:nvCxnSpPr>
        <p:spPr>
          <a:xfrm flipV="1">
            <a:off x="5509183" y="4429417"/>
            <a:ext cx="0" cy="1584325"/>
          </a:xfrm>
          <a:prstGeom prst="line">
            <a:avLst/>
          </a:prstGeom>
          <a:ln w="22225"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5509183" y="5999566"/>
            <a:ext cx="2376487" cy="7938"/>
          </a:xfrm>
          <a:prstGeom prst="line">
            <a:avLst/>
          </a:prstGeom>
          <a:ln w="22225"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50" name="TextBox 49"/>
          <p:cNvSpPr txBox="1">
            <a:spLocks noChangeArrowheads="1"/>
          </p:cNvSpPr>
          <p:nvPr/>
        </p:nvSpPr>
        <p:spPr bwMode="auto">
          <a:xfrm>
            <a:off x="5019675" y="5856926"/>
            <a:ext cx="3024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Symbol" charset="2"/>
                <a:ea typeface="ＭＳ Ｐゴシック" charset="-128"/>
              </a:defRPr>
            </a:lvl1pPr>
            <a:lvl2pPr marL="742950" indent="-285750">
              <a:defRPr sz="2400">
                <a:solidFill>
                  <a:schemeClr val="tx1"/>
                </a:solidFill>
                <a:latin typeface="Symbol" charset="2"/>
                <a:ea typeface="ＭＳ Ｐゴシック" charset="-128"/>
              </a:defRPr>
            </a:lvl2pPr>
            <a:lvl3pPr marL="1143000" indent="-228600">
              <a:defRPr sz="2400">
                <a:solidFill>
                  <a:schemeClr val="tx1"/>
                </a:solidFill>
                <a:latin typeface="Symbol" charset="2"/>
                <a:ea typeface="ＭＳ Ｐゴシック" charset="-128"/>
              </a:defRPr>
            </a:lvl3pPr>
            <a:lvl4pPr marL="1600200" indent="-228600">
              <a:defRPr sz="2400">
                <a:solidFill>
                  <a:schemeClr val="tx1"/>
                </a:solidFill>
                <a:latin typeface="Symbol" charset="2"/>
                <a:ea typeface="ＭＳ Ｐゴシック" charset="-128"/>
              </a:defRPr>
            </a:lvl4pPr>
            <a:lvl5pPr marL="2057400" indent="-228600">
              <a:defRPr sz="2400">
                <a:solidFill>
                  <a:schemeClr val="tx1"/>
                </a:solidFill>
                <a:latin typeface="Symbol" charset="2"/>
                <a:ea typeface="ＭＳ Ｐゴシック" charset="-128"/>
              </a:defRPr>
            </a:lvl5pPr>
            <a:lvl6pPr marL="2514600" indent="-228600" eaLnBrk="0" fontAlgn="base" hangingPunct="0">
              <a:spcBef>
                <a:spcPct val="0"/>
              </a:spcBef>
              <a:spcAft>
                <a:spcPct val="0"/>
              </a:spcAft>
              <a:defRPr sz="2400">
                <a:solidFill>
                  <a:schemeClr val="tx1"/>
                </a:solidFill>
                <a:latin typeface="Symbol" charset="2"/>
                <a:ea typeface="ＭＳ Ｐゴシック" charset="-128"/>
              </a:defRPr>
            </a:lvl6pPr>
            <a:lvl7pPr marL="2971800" indent="-228600" eaLnBrk="0" fontAlgn="base" hangingPunct="0">
              <a:spcBef>
                <a:spcPct val="0"/>
              </a:spcBef>
              <a:spcAft>
                <a:spcPct val="0"/>
              </a:spcAft>
              <a:defRPr sz="2400">
                <a:solidFill>
                  <a:schemeClr val="tx1"/>
                </a:solidFill>
                <a:latin typeface="Symbol" charset="2"/>
                <a:ea typeface="ＭＳ Ｐゴシック" charset="-128"/>
              </a:defRPr>
            </a:lvl7pPr>
            <a:lvl8pPr marL="3429000" indent="-228600" eaLnBrk="0" fontAlgn="base" hangingPunct="0">
              <a:spcBef>
                <a:spcPct val="0"/>
              </a:spcBef>
              <a:spcAft>
                <a:spcPct val="0"/>
              </a:spcAft>
              <a:defRPr sz="2400">
                <a:solidFill>
                  <a:schemeClr val="tx1"/>
                </a:solidFill>
                <a:latin typeface="Symbol" charset="2"/>
                <a:ea typeface="ＭＳ Ｐゴシック" charset="-128"/>
              </a:defRPr>
            </a:lvl8pPr>
            <a:lvl9pPr marL="3886200" indent="-228600" eaLnBrk="0" fontAlgn="base" hangingPunct="0">
              <a:spcBef>
                <a:spcPct val="0"/>
              </a:spcBef>
              <a:spcAft>
                <a:spcPct val="0"/>
              </a:spcAft>
              <a:defRPr sz="2400">
                <a:solidFill>
                  <a:schemeClr val="tx1"/>
                </a:solidFill>
                <a:latin typeface="Symbol" charset="2"/>
                <a:ea typeface="ＭＳ Ｐゴシック" charset="-128"/>
              </a:defRPr>
            </a:lvl9pPr>
          </a:lstStyle>
          <a:p>
            <a:pPr algn="ctr"/>
            <a:r>
              <a:rPr lang="en-US" altLang="en-US" sz="1600" b="1" dirty="0"/>
              <a:t>-10     -5     0     5     10</a:t>
            </a:r>
            <a:r>
              <a:rPr lang="en-US" altLang="en-US" dirty="0"/>
              <a:t>	</a:t>
            </a:r>
          </a:p>
        </p:txBody>
      </p:sp>
      <p:sp>
        <p:nvSpPr>
          <p:cNvPr id="51" name="TextBox 50"/>
          <p:cNvSpPr txBox="1"/>
          <p:nvPr/>
        </p:nvSpPr>
        <p:spPr>
          <a:xfrm rot="16200000">
            <a:off x="4572000" y="4951413"/>
            <a:ext cx="1263650" cy="368300"/>
          </a:xfrm>
          <a:prstGeom prst="rect">
            <a:avLst/>
          </a:prstGeom>
          <a:noFill/>
        </p:spPr>
        <p:txBody>
          <a:bodyPr wrap="none">
            <a:spAutoFit/>
          </a:bodyPr>
          <a:lstStyle/>
          <a:p>
            <a:pPr>
              <a:defRPr/>
            </a:pPr>
            <a:r>
              <a:rPr lang="en-US" sz="1800" dirty="0">
                <a:latin typeface="+mn-lt"/>
                <a:ea typeface="ＭＳ Ｐゴシック" charset="0"/>
                <a:cs typeface="ＭＳ Ｐゴシック" charset="0"/>
              </a:rPr>
              <a:t>Probability</a:t>
            </a:r>
          </a:p>
        </p:txBody>
      </p:sp>
      <p:cxnSp>
        <p:nvCxnSpPr>
          <p:cNvPr id="59" name="Straight Arrow Connector 58"/>
          <p:cNvCxnSpPr>
            <a:cxnSpLocks/>
          </p:cNvCxnSpPr>
          <p:nvPr/>
        </p:nvCxnSpPr>
        <p:spPr>
          <a:xfrm>
            <a:off x="6775444" y="2157685"/>
            <a:ext cx="410900" cy="3758407"/>
          </a:xfrm>
          <a:prstGeom prst="straightConnector1">
            <a:avLst/>
          </a:prstGeom>
          <a:ln w="38100">
            <a:prstDash val="sysDot"/>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4150518" y="2359489"/>
            <a:ext cx="4793457" cy="1446550"/>
          </a:xfrm>
          <a:prstGeom prst="rect">
            <a:avLst/>
          </a:prstGeom>
        </p:spPr>
        <p:txBody>
          <a:bodyPr wrap="square">
            <a:spAutoFit/>
          </a:bodyPr>
          <a:lstStyle>
            <a:lvl1pPr>
              <a:defRPr sz="2400">
                <a:solidFill>
                  <a:schemeClr val="tx1"/>
                </a:solidFill>
                <a:latin typeface="Symbol" charset="2"/>
                <a:ea typeface="ＭＳ Ｐゴシック" charset="-128"/>
              </a:defRPr>
            </a:lvl1pPr>
            <a:lvl2pPr marL="742950" indent="-285750">
              <a:defRPr sz="2400">
                <a:solidFill>
                  <a:schemeClr val="tx1"/>
                </a:solidFill>
                <a:latin typeface="Symbol" charset="2"/>
                <a:ea typeface="ＭＳ Ｐゴシック" charset="-128"/>
              </a:defRPr>
            </a:lvl2pPr>
            <a:lvl3pPr marL="1143000" indent="-228600">
              <a:defRPr sz="2400">
                <a:solidFill>
                  <a:schemeClr val="tx1"/>
                </a:solidFill>
                <a:latin typeface="Symbol" charset="2"/>
                <a:ea typeface="ＭＳ Ｐゴシック" charset="-128"/>
              </a:defRPr>
            </a:lvl3pPr>
            <a:lvl4pPr marL="1600200" indent="-228600">
              <a:defRPr sz="2400">
                <a:solidFill>
                  <a:schemeClr val="tx1"/>
                </a:solidFill>
                <a:latin typeface="Symbol" charset="2"/>
                <a:ea typeface="ＭＳ Ｐゴシック" charset="-128"/>
              </a:defRPr>
            </a:lvl4pPr>
            <a:lvl5pPr marL="2057400" indent="-228600">
              <a:defRPr sz="2400">
                <a:solidFill>
                  <a:schemeClr val="tx1"/>
                </a:solidFill>
                <a:latin typeface="Symbol" charset="2"/>
                <a:ea typeface="ＭＳ Ｐゴシック" charset="-128"/>
              </a:defRPr>
            </a:lvl5pPr>
            <a:lvl6pPr marL="2514600" indent="-228600" eaLnBrk="0" fontAlgn="base" hangingPunct="0">
              <a:spcBef>
                <a:spcPct val="0"/>
              </a:spcBef>
              <a:spcAft>
                <a:spcPct val="0"/>
              </a:spcAft>
              <a:defRPr sz="2400">
                <a:solidFill>
                  <a:schemeClr val="tx1"/>
                </a:solidFill>
                <a:latin typeface="Symbol" charset="2"/>
                <a:ea typeface="ＭＳ Ｐゴシック" charset="-128"/>
              </a:defRPr>
            </a:lvl6pPr>
            <a:lvl7pPr marL="2971800" indent="-228600" eaLnBrk="0" fontAlgn="base" hangingPunct="0">
              <a:spcBef>
                <a:spcPct val="0"/>
              </a:spcBef>
              <a:spcAft>
                <a:spcPct val="0"/>
              </a:spcAft>
              <a:defRPr sz="2400">
                <a:solidFill>
                  <a:schemeClr val="tx1"/>
                </a:solidFill>
                <a:latin typeface="Symbol" charset="2"/>
                <a:ea typeface="ＭＳ Ｐゴシック" charset="-128"/>
              </a:defRPr>
            </a:lvl7pPr>
            <a:lvl8pPr marL="3429000" indent="-228600" eaLnBrk="0" fontAlgn="base" hangingPunct="0">
              <a:spcBef>
                <a:spcPct val="0"/>
              </a:spcBef>
              <a:spcAft>
                <a:spcPct val="0"/>
              </a:spcAft>
              <a:defRPr sz="2400">
                <a:solidFill>
                  <a:schemeClr val="tx1"/>
                </a:solidFill>
                <a:latin typeface="Symbol" charset="2"/>
                <a:ea typeface="ＭＳ Ｐゴシック" charset="-128"/>
              </a:defRPr>
            </a:lvl8pPr>
            <a:lvl9pPr marL="3886200" indent="-228600" eaLnBrk="0" fontAlgn="base" hangingPunct="0">
              <a:spcBef>
                <a:spcPct val="0"/>
              </a:spcBef>
              <a:spcAft>
                <a:spcPct val="0"/>
              </a:spcAft>
              <a:defRPr sz="2400">
                <a:solidFill>
                  <a:schemeClr val="tx1"/>
                </a:solidFill>
                <a:latin typeface="Symbol" charset="2"/>
                <a:ea typeface="ＭＳ Ｐゴシック" charset="-128"/>
              </a:defRPr>
            </a:lvl9pPr>
          </a:lstStyle>
          <a:p>
            <a:r>
              <a:rPr lang="en-US" altLang="en-US" sz="2200" dirty="0">
                <a:solidFill>
                  <a:srgbClr val="0000FF"/>
                </a:solidFill>
                <a:latin typeface="Garamond" panose="02020404030301010803" pitchFamily="18" charset="0"/>
              </a:rPr>
              <a:t>If the actual estimate from the real sample would be highly unusual under the null hypothesis, then we can conclude that the null hypothesis probably isn’t true.</a:t>
            </a:r>
          </a:p>
        </p:txBody>
      </p:sp>
    </p:spTree>
    <p:extLst>
      <p:ext uri="{BB962C8B-B14F-4D97-AF65-F5344CB8AC3E}">
        <p14:creationId xmlns:p14="http://schemas.microsoft.com/office/powerpoint/2010/main" val="2790492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par>
                                <p:cTn id="8" presetID="14" presetClass="entr" presetSubtype="1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randombar(horizontal)">
                                      <p:cBhvr>
                                        <p:cTn id="13" dur="500"/>
                                        <p:tgtEl>
                                          <p:spTgt spid="43"/>
                                        </p:tgtEl>
                                      </p:cBhvr>
                                    </p:animEffect>
                                  </p:childTnLst>
                                </p:cTn>
                              </p:par>
                              <p:par>
                                <p:cTn id="14" presetID="14" presetClass="entr" presetSubtype="1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randombar(horizontal)">
                                      <p:cBhvr>
                                        <p:cTn id="16" dur="500"/>
                                        <p:tgtEl>
                                          <p:spTgt spid="45"/>
                                        </p:tgtEl>
                                      </p:cBhvr>
                                    </p:animEffect>
                                  </p:childTnLst>
                                </p:cTn>
                              </p:par>
                              <p:par>
                                <p:cTn id="17" presetID="14" presetClass="entr" presetSubtype="1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randombar(horizontal)">
                                      <p:cBhvr>
                                        <p:cTn id="19" dur="500"/>
                                        <p:tgtEl>
                                          <p:spTgt spid="4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randombar(horizontal)">
                                      <p:cBhvr>
                                        <p:cTn id="22" dur="500"/>
                                        <p:tgtEl>
                                          <p:spTgt spid="5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randombar(horizontal)">
                                      <p:cBhvr>
                                        <p:cTn id="25" dur="500"/>
                                        <p:tgtEl>
                                          <p:spTgt spid="5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randombar(horizontal)">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5">
                                            <p:txEl>
                                              <p:pRg st="0" end="0"/>
                                            </p:txEl>
                                          </p:spTgt>
                                        </p:tgtEl>
                                        <p:attrNameLst>
                                          <p:attrName>style.visibility</p:attrName>
                                        </p:attrNameLst>
                                      </p:cBhvr>
                                      <p:to>
                                        <p:strVal val="visible"/>
                                      </p:to>
                                    </p:set>
                                    <p:anim calcmode="lin" valueType="num">
                                      <p:cBhvr additive="base">
                                        <p:cTn id="35" dur="500" fill="hold"/>
                                        <p:tgtEl>
                                          <p:spTgt spid="55">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ChangeArrowheads="1"/>
          </p:cNvSpPr>
          <p:nvPr/>
        </p:nvSpPr>
        <p:spPr bwMode="auto">
          <a:xfrm>
            <a:off x="4046538" y="30019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Symbol" charset="2"/>
                <a:ea typeface="ＭＳ Ｐゴシック" charset="-128"/>
              </a:defRPr>
            </a:lvl1pPr>
            <a:lvl2pPr marL="742950" indent="-285750">
              <a:defRPr sz="2400">
                <a:solidFill>
                  <a:schemeClr val="tx1"/>
                </a:solidFill>
                <a:latin typeface="Symbol" charset="2"/>
                <a:ea typeface="ＭＳ Ｐゴシック" charset="-128"/>
              </a:defRPr>
            </a:lvl2pPr>
            <a:lvl3pPr marL="1143000" indent="-228600">
              <a:defRPr sz="2400">
                <a:solidFill>
                  <a:schemeClr val="tx1"/>
                </a:solidFill>
                <a:latin typeface="Symbol" charset="2"/>
                <a:ea typeface="ＭＳ Ｐゴシック" charset="-128"/>
              </a:defRPr>
            </a:lvl3pPr>
            <a:lvl4pPr marL="1600200" indent="-228600">
              <a:defRPr sz="2400">
                <a:solidFill>
                  <a:schemeClr val="tx1"/>
                </a:solidFill>
                <a:latin typeface="Symbol" charset="2"/>
                <a:ea typeface="ＭＳ Ｐゴシック" charset="-128"/>
              </a:defRPr>
            </a:lvl4pPr>
            <a:lvl5pPr marL="2057400" indent="-228600">
              <a:defRPr sz="2400">
                <a:solidFill>
                  <a:schemeClr val="tx1"/>
                </a:solidFill>
                <a:latin typeface="Symbol" charset="2"/>
                <a:ea typeface="ＭＳ Ｐゴシック" charset="-128"/>
              </a:defRPr>
            </a:lvl5pPr>
            <a:lvl6pPr marL="2514600" indent="-228600" eaLnBrk="0" fontAlgn="base" hangingPunct="0">
              <a:spcBef>
                <a:spcPct val="0"/>
              </a:spcBef>
              <a:spcAft>
                <a:spcPct val="0"/>
              </a:spcAft>
              <a:defRPr sz="2400">
                <a:solidFill>
                  <a:schemeClr val="tx1"/>
                </a:solidFill>
                <a:latin typeface="Symbol" charset="2"/>
                <a:ea typeface="ＭＳ Ｐゴシック" charset="-128"/>
              </a:defRPr>
            </a:lvl6pPr>
            <a:lvl7pPr marL="2971800" indent="-228600" eaLnBrk="0" fontAlgn="base" hangingPunct="0">
              <a:spcBef>
                <a:spcPct val="0"/>
              </a:spcBef>
              <a:spcAft>
                <a:spcPct val="0"/>
              </a:spcAft>
              <a:defRPr sz="2400">
                <a:solidFill>
                  <a:schemeClr val="tx1"/>
                </a:solidFill>
                <a:latin typeface="Symbol" charset="2"/>
                <a:ea typeface="ＭＳ Ｐゴシック" charset="-128"/>
              </a:defRPr>
            </a:lvl7pPr>
            <a:lvl8pPr marL="3429000" indent="-228600" eaLnBrk="0" fontAlgn="base" hangingPunct="0">
              <a:spcBef>
                <a:spcPct val="0"/>
              </a:spcBef>
              <a:spcAft>
                <a:spcPct val="0"/>
              </a:spcAft>
              <a:defRPr sz="2400">
                <a:solidFill>
                  <a:schemeClr val="tx1"/>
                </a:solidFill>
                <a:latin typeface="Symbol" charset="2"/>
                <a:ea typeface="ＭＳ Ｐゴシック" charset="-128"/>
              </a:defRPr>
            </a:lvl8pPr>
            <a:lvl9pPr marL="3886200" indent="-228600" eaLnBrk="0" fontAlgn="base" hangingPunct="0">
              <a:spcBef>
                <a:spcPct val="0"/>
              </a:spcBef>
              <a:spcAft>
                <a:spcPct val="0"/>
              </a:spcAft>
              <a:defRPr sz="2400">
                <a:solidFill>
                  <a:schemeClr val="tx1"/>
                </a:solidFill>
                <a:latin typeface="Symbol" charset="2"/>
                <a:ea typeface="ＭＳ Ｐゴシック" charset="-128"/>
              </a:defRPr>
            </a:lvl9pPr>
          </a:lstStyle>
          <a:p>
            <a:endParaRPr lang="en-US" altLang="en-US" dirty="0">
              <a:latin typeface="Arial" charset="0"/>
            </a:endParaRPr>
          </a:p>
        </p:txBody>
      </p:sp>
      <p:sp>
        <p:nvSpPr>
          <p:cNvPr id="5" name="TextBox 4"/>
          <p:cNvSpPr txBox="1"/>
          <p:nvPr/>
        </p:nvSpPr>
        <p:spPr>
          <a:xfrm>
            <a:off x="166688" y="461273"/>
            <a:ext cx="8864009" cy="2246769"/>
          </a:xfrm>
          <a:prstGeom prst="rect">
            <a:avLst/>
          </a:prstGeom>
          <a:noFill/>
        </p:spPr>
        <p:txBody>
          <a:bodyPr wrap="square">
            <a:spAutoFit/>
          </a:bodyPr>
          <a:lstStyle/>
          <a:p>
            <a:pPr>
              <a:spcBef>
                <a:spcPts val="600"/>
              </a:spcBef>
              <a:spcAft>
                <a:spcPts val="600"/>
              </a:spcAft>
              <a:defRPr/>
            </a:pPr>
            <a:r>
              <a:rPr lang="en-US" sz="2600" dirty="0">
                <a:solidFill>
                  <a:srgbClr val="0070C0"/>
                </a:solidFill>
                <a:latin typeface="Garamond" panose="02020404030301010803" pitchFamily="18" charset="0"/>
                <a:ea typeface="ＭＳ Ｐゴシック" charset="0"/>
                <a:cs typeface="ＭＳ Ｐゴシック" charset="0"/>
              </a:rPr>
              <a:t>The </a:t>
            </a:r>
            <a:r>
              <a:rPr lang="en-US" sz="2600" i="1" dirty="0">
                <a:solidFill>
                  <a:srgbClr val="0070C0"/>
                </a:solidFill>
                <a:latin typeface="Garamond" panose="02020404030301010803" pitchFamily="18" charset="0"/>
                <a:ea typeface="ＭＳ Ｐゴシック" charset="0"/>
                <a:cs typeface="ＭＳ Ｐゴシック" charset="0"/>
              </a:rPr>
              <a:t>test static </a:t>
            </a:r>
            <a:r>
              <a:rPr lang="en-US" sz="2600" dirty="0">
                <a:solidFill>
                  <a:srgbClr val="0070C0"/>
                </a:solidFill>
                <a:latin typeface="Garamond" panose="02020404030301010803" pitchFamily="18" charset="0"/>
                <a:ea typeface="ＭＳ Ｐゴシック" charset="0"/>
                <a:cs typeface="ＭＳ Ｐゴシック" charset="0"/>
              </a:rPr>
              <a:t>is a quantity calculated from the data that is used to evaluate how compatible the data are with the result expected under the H</a:t>
            </a:r>
            <a:r>
              <a:rPr lang="en-US" sz="2600" baseline="-25000" dirty="0">
                <a:solidFill>
                  <a:srgbClr val="0070C0"/>
                </a:solidFill>
                <a:latin typeface="Garamond" panose="02020404030301010803" pitchFamily="18" charset="0"/>
                <a:ea typeface="ＭＳ Ｐゴシック" charset="0"/>
                <a:cs typeface="ＭＳ Ｐゴシック" charset="0"/>
              </a:rPr>
              <a:t>0</a:t>
            </a:r>
            <a:endParaRPr lang="en-US" sz="2600" dirty="0">
              <a:solidFill>
                <a:srgbClr val="0000FF"/>
              </a:solidFill>
              <a:latin typeface="Garamond" panose="02020404030301010803" pitchFamily="18" charset="0"/>
              <a:ea typeface="ＭＳ Ｐゴシック" charset="0"/>
              <a:cs typeface="ＭＳ Ｐゴシック" charset="0"/>
            </a:endParaRPr>
          </a:p>
          <a:p>
            <a:pPr>
              <a:spcBef>
                <a:spcPts val="600"/>
              </a:spcBef>
              <a:spcAft>
                <a:spcPts val="600"/>
              </a:spcAft>
              <a:defRPr/>
            </a:pPr>
            <a:r>
              <a:rPr lang="en-US" sz="2600" b="1" dirty="0">
                <a:solidFill>
                  <a:srgbClr val="C00000"/>
                </a:solidFill>
                <a:latin typeface="Garamond" panose="02020404030301010803" pitchFamily="18" charset="0"/>
                <a:ea typeface="ＭＳ Ｐゴシック" charset="0"/>
                <a:cs typeface="ＭＳ Ｐゴシック" charset="0"/>
              </a:rPr>
              <a:t>The </a:t>
            </a:r>
            <a:r>
              <a:rPr lang="en-US" sz="2600" b="1" i="1" dirty="0">
                <a:solidFill>
                  <a:srgbClr val="C00000"/>
                </a:solidFill>
                <a:latin typeface="Garamond" panose="02020404030301010803" pitchFamily="18" charset="0"/>
                <a:ea typeface="ＭＳ Ｐゴシック" charset="0"/>
                <a:cs typeface="ＭＳ Ｐゴシック" charset="0"/>
              </a:rPr>
              <a:t>null distributio</a:t>
            </a:r>
            <a:r>
              <a:rPr lang="en-US" sz="2600" b="1" dirty="0">
                <a:solidFill>
                  <a:srgbClr val="C00000"/>
                </a:solidFill>
                <a:latin typeface="Garamond" panose="02020404030301010803" pitchFamily="18" charset="0"/>
                <a:ea typeface="ＭＳ Ｐゴシック" charset="0"/>
                <a:cs typeface="ＭＳ Ｐゴシック" charset="0"/>
              </a:rPr>
              <a:t>n is the sampling distribution of outcomes for a test static under the assumption that the H</a:t>
            </a:r>
            <a:r>
              <a:rPr lang="en-US" sz="2600" b="1" baseline="-25000" dirty="0">
                <a:solidFill>
                  <a:srgbClr val="C00000"/>
                </a:solidFill>
                <a:latin typeface="Garamond" panose="02020404030301010803" pitchFamily="18" charset="0"/>
                <a:ea typeface="ＭＳ Ｐゴシック" charset="0"/>
                <a:cs typeface="ＭＳ Ｐゴシック" charset="0"/>
              </a:rPr>
              <a:t>0</a:t>
            </a:r>
            <a:r>
              <a:rPr lang="en-US" sz="2600" b="1" dirty="0">
                <a:solidFill>
                  <a:srgbClr val="C00000"/>
                </a:solidFill>
                <a:latin typeface="Garamond" panose="02020404030301010803" pitchFamily="18" charset="0"/>
                <a:ea typeface="ＭＳ Ｐゴシック" charset="0"/>
                <a:cs typeface="ＭＳ Ｐゴシック" charset="0"/>
              </a:rPr>
              <a:t> is true.</a:t>
            </a:r>
          </a:p>
        </p:txBody>
      </p:sp>
      <p:grpSp>
        <p:nvGrpSpPr>
          <p:cNvPr id="3" name="Group 2">
            <a:extLst>
              <a:ext uri="{FF2B5EF4-FFF2-40B4-BE49-F238E27FC236}">
                <a16:creationId xmlns:a16="http://schemas.microsoft.com/office/drawing/2014/main" id="{488C58EF-EE39-664B-9794-A24DC486CEE1}"/>
              </a:ext>
            </a:extLst>
          </p:cNvPr>
          <p:cNvGrpSpPr/>
          <p:nvPr/>
        </p:nvGrpSpPr>
        <p:grpSpPr>
          <a:xfrm>
            <a:off x="487587" y="3001963"/>
            <a:ext cx="6421436" cy="3770312"/>
            <a:chOff x="1502571" y="3087688"/>
            <a:chExt cx="6421436" cy="3770312"/>
          </a:xfrm>
        </p:grpSpPr>
        <p:pic>
          <p:nvPicPr>
            <p:cNvPr id="32770" name="Picture 4" descr="test statistic.png                                             0005E0AD jackalope                      BE74B30D:"/>
            <p:cNvPicPr>
              <a:picLocks noChangeAspect="1" noChangeArrowheads="1"/>
            </p:cNvPicPr>
            <p:nvPr/>
          </p:nvPicPr>
          <p:blipFill>
            <a:blip r:embed="rId3">
              <a:extLst>
                <a:ext uri="{28A0092B-C50C-407E-A947-70E740481C1C}">
                  <a14:useLocalDpi xmlns:a14="http://schemas.microsoft.com/office/drawing/2010/main" val="0"/>
                </a:ext>
              </a:extLst>
            </a:blip>
            <a:srcRect l="14717"/>
            <a:stretch>
              <a:fillRect/>
            </a:stretch>
          </p:blipFill>
          <p:spPr bwMode="auto">
            <a:xfrm>
              <a:off x="1902620" y="3087688"/>
              <a:ext cx="6021387"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rot="16200000">
              <a:off x="1011239" y="4647456"/>
              <a:ext cx="1382713" cy="400050"/>
            </a:xfrm>
            <a:prstGeom prst="rect">
              <a:avLst/>
            </a:prstGeom>
            <a:noFill/>
          </p:spPr>
          <p:txBody>
            <a:bodyPr wrap="none">
              <a:spAutoFit/>
            </a:bodyPr>
            <a:lstStyle/>
            <a:p>
              <a:pPr>
                <a:defRPr/>
              </a:pPr>
              <a:r>
                <a:rPr lang="en-US" sz="2000" dirty="0">
                  <a:latin typeface="+mn-lt"/>
                  <a:ea typeface="ＭＳ Ｐゴシック" charset="0"/>
                  <a:cs typeface="ＭＳ Ｐゴシック" charset="0"/>
                </a:rPr>
                <a:t>Probability</a:t>
              </a:r>
            </a:p>
          </p:txBody>
        </p:sp>
      </p:grpSp>
      <p:sp>
        <p:nvSpPr>
          <p:cNvPr id="2" name="Rectangle 1"/>
          <p:cNvSpPr>
            <a:spLocks noChangeArrowheads="1"/>
          </p:cNvSpPr>
          <p:nvPr/>
        </p:nvSpPr>
        <p:spPr bwMode="auto">
          <a:xfrm>
            <a:off x="4913314" y="3429000"/>
            <a:ext cx="398384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Symbol" charset="2"/>
                <a:ea typeface="ＭＳ Ｐゴシック" charset="-128"/>
              </a:defRPr>
            </a:lvl1pPr>
            <a:lvl2pPr marL="742950" indent="-285750">
              <a:defRPr sz="2400">
                <a:solidFill>
                  <a:schemeClr val="tx1"/>
                </a:solidFill>
                <a:latin typeface="Symbol" charset="2"/>
                <a:ea typeface="ＭＳ Ｐゴシック" charset="-128"/>
              </a:defRPr>
            </a:lvl2pPr>
            <a:lvl3pPr marL="1143000" indent="-228600">
              <a:defRPr sz="2400">
                <a:solidFill>
                  <a:schemeClr val="tx1"/>
                </a:solidFill>
                <a:latin typeface="Symbol" charset="2"/>
                <a:ea typeface="ＭＳ Ｐゴシック" charset="-128"/>
              </a:defRPr>
            </a:lvl3pPr>
            <a:lvl4pPr marL="1600200" indent="-228600">
              <a:defRPr sz="2400">
                <a:solidFill>
                  <a:schemeClr val="tx1"/>
                </a:solidFill>
                <a:latin typeface="Symbol" charset="2"/>
                <a:ea typeface="ＭＳ Ｐゴシック" charset="-128"/>
              </a:defRPr>
            </a:lvl4pPr>
            <a:lvl5pPr marL="2057400" indent="-228600">
              <a:defRPr sz="2400">
                <a:solidFill>
                  <a:schemeClr val="tx1"/>
                </a:solidFill>
                <a:latin typeface="Symbol" charset="2"/>
                <a:ea typeface="ＭＳ Ｐゴシック" charset="-128"/>
              </a:defRPr>
            </a:lvl5pPr>
            <a:lvl6pPr marL="2514600" indent="-228600" eaLnBrk="0" fontAlgn="base" hangingPunct="0">
              <a:spcBef>
                <a:spcPct val="0"/>
              </a:spcBef>
              <a:spcAft>
                <a:spcPct val="0"/>
              </a:spcAft>
              <a:defRPr sz="2400">
                <a:solidFill>
                  <a:schemeClr val="tx1"/>
                </a:solidFill>
                <a:latin typeface="Symbol" charset="2"/>
                <a:ea typeface="ＭＳ Ｐゴシック" charset="-128"/>
              </a:defRPr>
            </a:lvl6pPr>
            <a:lvl7pPr marL="2971800" indent="-228600" eaLnBrk="0" fontAlgn="base" hangingPunct="0">
              <a:spcBef>
                <a:spcPct val="0"/>
              </a:spcBef>
              <a:spcAft>
                <a:spcPct val="0"/>
              </a:spcAft>
              <a:defRPr sz="2400">
                <a:solidFill>
                  <a:schemeClr val="tx1"/>
                </a:solidFill>
                <a:latin typeface="Symbol" charset="2"/>
                <a:ea typeface="ＭＳ Ｐゴシック" charset="-128"/>
              </a:defRPr>
            </a:lvl7pPr>
            <a:lvl8pPr marL="3429000" indent="-228600" eaLnBrk="0" fontAlgn="base" hangingPunct="0">
              <a:spcBef>
                <a:spcPct val="0"/>
              </a:spcBef>
              <a:spcAft>
                <a:spcPct val="0"/>
              </a:spcAft>
              <a:defRPr sz="2400">
                <a:solidFill>
                  <a:schemeClr val="tx1"/>
                </a:solidFill>
                <a:latin typeface="Symbol" charset="2"/>
                <a:ea typeface="ＭＳ Ｐゴシック" charset="-128"/>
              </a:defRPr>
            </a:lvl8pPr>
            <a:lvl9pPr marL="3886200" indent="-228600" eaLnBrk="0" fontAlgn="base" hangingPunct="0">
              <a:spcBef>
                <a:spcPct val="0"/>
              </a:spcBef>
              <a:spcAft>
                <a:spcPct val="0"/>
              </a:spcAft>
              <a:defRPr sz="2400">
                <a:solidFill>
                  <a:schemeClr val="tx1"/>
                </a:solidFill>
                <a:latin typeface="Symbol" charset="2"/>
                <a:ea typeface="ＭＳ Ｐゴシック" charset="-128"/>
              </a:defRPr>
            </a:lvl9pPr>
          </a:lstStyle>
          <a:p>
            <a:r>
              <a:rPr lang="en-US" altLang="en-US" dirty="0">
                <a:solidFill>
                  <a:srgbClr val="0070C0"/>
                </a:solidFill>
                <a:latin typeface="Garamond" panose="02020404030301010803" pitchFamily="18" charset="0"/>
              </a:rPr>
              <a:t>The trick part is to figure </a:t>
            </a:r>
          </a:p>
          <a:p>
            <a:r>
              <a:rPr lang="en-US" altLang="en-US" dirty="0">
                <a:solidFill>
                  <a:srgbClr val="0070C0"/>
                </a:solidFill>
                <a:latin typeface="Garamond" panose="02020404030301010803" pitchFamily="18" charset="0"/>
              </a:rPr>
              <a:t>out what the null distribution </a:t>
            </a:r>
          </a:p>
          <a:p>
            <a:r>
              <a:rPr lang="en-US" altLang="en-US" dirty="0">
                <a:solidFill>
                  <a:srgbClr val="0070C0"/>
                </a:solidFill>
                <a:latin typeface="Garamond" panose="02020404030301010803" pitchFamily="18" charset="0"/>
              </a:rPr>
              <a:t>is for the test static. </a:t>
            </a:r>
          </a:p>
        </p:txBody>
      </p:sp>
    </p:spTree>
    <p:extLst>
      <p:ext uri="{BB962C8B-B14F-4D97-AF65-F5344CB8AC3E}">
        <p14:creationId xmlns:p14="http://schemas.microsoft.com/office/powerpoint/2010/main" val="554730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fontAlgn="auto" hangingPunct="1">
              <a:spcAft>
                <a:spcPts val="0"/>
              </a:spcAft>
              <a:defRPr/>
            </a:pPr>
            <a:r>
              <a:rPr lang="en-US" dirty="0"/>
              <a:t>Statistical significance</a:t>
            </a:r>
          </a:p>
        </p:txBody>
      </p:sp>
      <p:sp>
        <p:nvSpPr>
          <p:cNvPr id="48130" name="Rectangle 4"/>
          <p:cNvSpPr>
            <a:spLocks noChangeArrowheads="1"/>
          </p:cNvSpPr>
          <p:nvPr/>
        </p:nvSpPr>
        <p:spPr bwMode="auto">
          <a:xfrm>
            <a:off x="457200" y="1772816"/>
            <a:ext cx="8229600" cy="2400657"/>
          </a:xfrm>
          <a:prstGeom prst="rect">
            <a:avLst/>
          </a:prstGeom>
          <a:solidFill>
            <a:srgbClr val="FFE02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Symbol" charset="2"/>
                <a:ea typeface="ＭＳ Ｐゴシック" charset="-128"/>
              </a:defRPr>
            </a:lvl1pPr>
            <a:lvl2pPr marL="742950" indent="-285750">
              <a:defRPr sz="2400">
                <a:solidFill>
                  <a:schemeClr val="tx1"/>
                </a:solidFill>
                <a:latin typeface="Symbol" charset="2"/>
                <a:ea typeface="ＭＳ Ｐゴシック" charset="-128"/>
              </a:defRPr>
            </a:lvl2pPr>
            <a:lvl3pPr marL="1143000" indent="-228600">
              <a:defRPr sz="2400">
                <a:solidFill>
                  <a:schemeClr val="tx1"/>
                </a:solidFill>
                <a:latin typeface="Symbol" charset="2"/>
                <a:ea typeface="ＭＳ Ｐゴシック" charset="-128"/>
              </a:defRPr>
            </a:lvl3pPr>
            <a:lvl4pPr marL="1600200" indent="-228600">
              <a:defRPr sz="2400">
                <a:solidFill>
                  <a:schemeClr val="tx1"/>
                </a:solidFill>
                <a:latin typeface="Symbol" charset="2"/>
                <a:ea typeface="ＭＳ Ｐゴシック" charset="-128"/>
              </a:defRPr>
            </a:lvl4pPr>
            <a:lvl5pPr marL="2057400" indent="-228600">
              <a:defRPr sz="2400">
                <a:solidFill>
                  <a:schemeClr val="tx1"/>
                </a:solidFill>
                <a:latin typeface="Symbol" charset="2"/>
                <a:ea typeface="ＭＳ Ｐゴシック" charset="-128"/>
              </a:defRPr>
            </a:lvl5pPr>
            <a:lvl6pPr marL="2514600" indent="-228600" eaLnBrk="0" fontAlgn="base" hangingPunct="0">
              <a:spcBef>
                <a:spcPct val="0"/>
              </a:spcBef>
              <a:spcAft>
                <a:spcPct val="0"/>
              </a:spcAft>
              <a:defRPr sz="2400">
                <a:solidFill>
                  <a:schemeClr val="tx1"/>
                </a:solidFill>
                <a:latin typeface="Symbol" charset="2"/>
                <a:ea typeface="ＭＳ Ｐゴシック" charset="-128"/>
              </a:defRPr>
            </a:lvl6pPr>
            <a:lvl7pPr marL="2971800" indent="-228600" eaLnBrk="0" fontAlgn="base" hangingPunct="0">
              <a:spcBef>
                <a:spcPct val="0"/>
              </a:spcBef>
              <a:spcAft>
                <a:spcPct val="0"/>
              </a:spcAft>
              <a:defRPr sz="2400">
                <a:solidFill>
                  <a:schemeClr val="tx1"/>
                </a:solidFill>
                <a:latin typeface="Symbol" charset="2"/>
                <a:ea typeface="ＭＳ Ｐゴシック" charset="-128"/>
              </a:defRPr>
            </a:lvl7pPr>
            <a:lvl8pPr marL="3429000" indent="-228600" eaLnBrk="0" fontAlgn="base" hangingPunct="0">
              <a:spcBef>
                <a:spcPct val="0"/>
              </a:spcBef>
              <a:spcAft>
                <a:spcPct val="0"/>
              </a:spcAft>
              <a:defRPr sz="2400">
                <a:solidFill>
                  <a:schemeClr val="tx1"/>
                </a:solidFill>
                <a:latin typeface="Symbol" charset="2"/>
                <a:ea typeface="ＭＳ Ｐゴシック" charset="-128"/>
              </a:defRPr>
            </a:lvl8pPr>
            <a:lvl9pPr marL="3886200" indent="-228600" eaLnBrk="0" fontAlgn="base" hangingPunct="0">
              <a:spcBef>
                <a:spcPct val="0"/>
              </a:spcBef>
              <a:spcAft>
                <a:spcPct val="0"/>
              </a:spcAft>
              <a:defRPr sz="2400">
                <a:solidFill>
                  <a:schemeClr val="tx1"/>
                </a:solidFill>
                <a:latin typeface="Symbol" charset="2"/>
                <a:ea typeface="ＭＳ Ｐゴシック" charset="-128"/>
              </a:defRPr>
            </a:lvl9pPr>
          </a:lstStyle>
          <a:p>
            <a:r>
              <a:rPr lang="en-US" altLang="en-US" sz="3000" dirty="0">
                <a:latin typeface="Garamond" panose="02020404030301010803" pitchFamily="18" charset="0"/>
              </a:rPr>
              <a:t>The </a:t>
            </a:r>
            <a:r>
              <a:rPr lang="en-US" altLang="en-US" sz="3000" i="1" dirty="0">
                <a:latin typeface="Garamond" panose="02020404030301010803" pitchFamily="18" charset="0"/>
              </a:rPr>
              <a:t>significance level</a:t>
            </a:r>
            <a:r>
              <a:rPr lang="en-US" altLang="en-US" sz="3000" dirty="0">
                <a:latin typeface="Garamond" panose="02020404030301010803" pitchFamily="18" charset="0"/>
              </a:rPr>
              <a:t>, </a:t>
            </a:r>
            <a:r>
              <a:rPr lang="en-US" altLang="en-US" sz="3000" i="1" dirty="0">
                <a:latin typeface="Symbol" pitchFamily="2" charset="2"/>
                <a:sym typeface="Symbol" charset="2"/>
              </a:rPr>
              <a:t>a</a:t>
            </a:r>
            <a:r>
              <a:rPr lang="en-US" altLang="en-US" sz="3000" dirty="0">
                <a:latin typeface="Garamond" panose="02020404030301010803" pitchFamily="18" charset="0"/>
              </a:rPr>
              <a:t>, is a probability used as a criterion for rejecting the null hypothesis. </a:t>
            </a:r>
          </a:p>
          <a:p>
            <a:endParaRPr lang="en-US" altLang="en-US" sz="3000" dirty="0">
              <a:latin typeface="Garamond" panose="02020404030301010803" pitchFamily="18" charset="0"/>
            </a:endParaRPr>
          </a:p>
          <a:p>
            <a:r>
              <a:rPr lang="en-US" altLang="en-US" sz="3000" dirty="0">
                <a:latin typeface="Garamond" panose="02020404030301010803" pitchFamily="18" charset="0"/>
              </a:rPr>
              <a:t>If the </a:t>
            </a:r>
            <a:r>
              <a:rPr lang="en-US" altLang="en-US" sz="3000" i="1" dirty="0">
                <a:latin typeface="Garamond" panose="02020404030301010803" pitchFamily="18" charset="0"/>
              </a:rPr>
              <a:t>P</a:t>
            </a:r>
            <a:r>
              <a:rPr lang="en-US" altLang="en-US" sz="3000" dirty="0">
                <a:latin typeface="Garamond" panose="02020404030301010803" pitchFamily="18" charset="0"/>
              </a:rPr>
              <a:t>-value for a test is less than or equal to </a:t>
            </a:r>
            <a:r>
              <a:rPr lang="en-US" altLang="en-US" sz="3000" i="1" dirty="0">
                <a:latin typeface="Garamond" panose="02020404030301010803" pitchFamily="18" charset="0"/>
                <a:sym typeface="Symbol" charset="2"/>
              </a:rPr>
              <a:t>a</a:t>
            </a:r>
            <a:r>
              <a:rPr lang="en-US" altLang="en-US" sz="3000" dirty="0">
                <a:latin typeface="Garamond" panose="02020404030301010803" pitchFamily="18" charset="0"/>
              </a:rPr>
              <a:t>, then the null hypothesis is rejected.</a:t>
            </a:r>
          </a:p>
        </p:txBody>
      </p:sp>
      <p:sp>
        <p:nvSpPr>
          <p:cNvPr id="4" name="Rectangle 2"/>
          <p:cNvSpPr txBox="1">
            <a:spLocks noChangeArrowheads="1"/>
          </p:cNvSpPr>
          <p:nvPr/>
        </p:nvSpPr>
        <p:spPr>
          <a:xfrm>
            <a:off x="685800" y="4653136"/>
            <a:ext cx="7772400" cy="1143000"/>
          </a:xfrm>
          <a:prstGeom prst="rect">
            <a:avLst/>
          </a:prstGeom>
        </p:spPr>
        <p:txBody>
          <a:bodyPr anchor="ctr">
            <a:normAutofit/>
          </a:bodyPr>
          <a:lstStyle>
            <a:lvl1pPr algn="l" rtl="0" eaLnBrk="0" fontAlgn="base" hangingPunct="0">
              <a:spcBef>
                <a:spcPct val="0"/>
              </a:spcBef>
              <a:spcAft>
                <a:spcPct val="0"/>
              </a:spcAft>
              <a:defRPr sz="4000" kern="1200" spc="-1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Arial" charset="0"/>
                <a:ea typeface="ＭＳ Ｐゴシック" charset="0"/>
                <a:cs typeface="ＭＳ Ｐゴシック" charset="0"/>
              </a:defRPr>
            </a:lvl6pPr>
            <a:lvl7pPr marL="914400" algn="l" rtl="0" fontAlgn="base">
              <a:spcBef>
                <a:spcPct val="0"/>
              </a:spcBef>
              <a:spcAft>
                <a:spcPct val="0"/>
              </a:spcAft>
              <a:defRPr sz="4000">
                <a:solidFill>
                  <a:schemeClr val="tx2"/>
                </a:solidFill>
                <a:latin typeface="Arial" charset="0"/>
                <a:ea typeface="ＭＳ Ｐゴシック" charset="0"/>
                <a:cs typeface="ＭＳ Ｐゴシック" charset="0"/>
              </a:defRPr>
            </a:lvl7pPr>
            <a:lvl8pPr marL="1371600" algn="l" rtl="0" fontAlgn="base">
              <a:spcBef>
                <a:spcPct val="0"/>
              </a:spcBef>
              <a:spcAft>
                <a:spcPct val="0"/>
              </a:spcAft>
              <a:defRPr sz="4000">
                <a:solidFill>
                  <a:schemeClr val="tx2"/>
                </a:solidFill>
                <a:latin typeface="Arial" charset="0"/>
                <a:ea typeface="ＭＳ Ｐゴシック" charset="0"/>
                <a:cs typeface="ＭＳ Ｐゴシック" charset="0"/>
              </a:defRPr>
            </a:lvl8pPr>
            <a:lvl9pPr marL="1828800" algn="l" rtl="0" fontAlgn="base">
              <a:spcBef>
                <a:spcPct val="0"/>
              </a:spcBef>
              <a:spcAft>
                <a:spcPct val="0"/>
              </a:spcAft>
              <a:defRPr sz="4000">
                <a:solidFill>
                  <a:schemeClr val="tx2"/>
                </a:solidFill>
                <a:latin typeface="Arial" charset="0"/>
                <a:ea typeface="ＭＳ Ｐゴシック" charset="0"/>
                <a:cs typeface="ＭＳ Ｐゴシック" charset="0"/>
              </a:defRPr>
            </a:lvl9pPr>
          </a:lstStyle>
          <a:p>
            <a:pPr algn="ctr" eaLnBrk="1" fontAlgn="auto" hangingPunct="1">
              <a:spcAft>
                <a:spcPts val="0"/>
              </a:spcAft>
              <a:defRPr/>
            </a:pPr>
            <a:r>
              <a:rPr lang="en-US" i="1" dirty="0">
                <a:solidFill>
                  <a:srgbClr val="C00000"/>
                </a:solidFill>
                <a:latin typeface="Symbol" charset="2"/>
                <a:ea typeface="Symbol" charset="2"/>
                <a:cs typeface="Symbol" charset="2"/>
              </a:rPr>
              <a:t>a</a:t>
            </a:r>
            <a:r>
              <a:rPr lang="en-US" i="1" dirty="0">
                <a:solidFill>
                  <a:srgbClr val="C00000"/>
                </a:solidFill>
                <a:latin typeface="+mn-lt"/>
              </a:rPr>
              <a:t>  </a:t>
            </a:r>
            <a:r>
              <a:rPr lang="en-US" dirty="0">
                <a:solidFill>
                  <a:srgbClr val="C00000"/>
                </a:solidFill>
                <a:latin typeface="+mn-lt"/>
              </a:rPr>
              <a:t>is often 0.05 in biology</a:t>
            </a:r>
            <a:endParaRPr lang="en-US" i="1" dirty="0">
              <a:solidFill>
                <a:srgbClr val="C00000"/>
              </a:solidFill>
              <a:latin typeface="+mn-lt"/>
            </a:endParaRPr>
          </a:p>
        </p:txBody>
      </p:sp>
    </p:spTree>
    <p:extLst>
      <p:ext uri="{BB962C8B-B14F-4D97-AF65-F5344CB8AC3E}">
        <p14:creationId xmlns:p14="http://schemas.microsoft.com/office/powerpoint/2010/main" val="2357397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44" y="1343326"/>
            <a:ext cx="8759107" cy="4947143"/>
          </a:xfrm>
          <a:prstGeom prst="rect">
            <a:avLst/>
          </a:prstGeom>
        </p:spPr>
      </p:pic>
      <p:sp>
        <p:nvSpPr>
          <p:cNvPr id="2" name="Title 1"/>
          <p:cNvSpPr>
            <a:spLocks noGrp="1"/>
          </p:cNvSpPr>
          <p:nvPr>
            <p:ph type="title"/>
          </p:nvPr>
        </p:nvSpPr>
        <p:spPr>
          <a:xfrm>
            <a:off x="139162" y="381000"/>
            <a:ext cx="8841588" cy="1049840"/>
          </a:xfrm>
        </p:spPr>
        <p:txBody>
          <a:bodyPr>
            <a:noAutofit/>
          </a:bodyPr>
          <a:lstStyle/>
          <a:p>
            <a:r>
              <a:rPr lang="en-US" sz="2200" b="0" dirty="0"/>
              <a:t>Multiple Sequence Alignment (MSA) is often used to assess sequence conservation of protein domains, tertiary and secondary structures, and even individual amino acids or nucleotides</a:t>
            </a:r>
          </a:p>
        </p:txBody>
      </p:sp>
      <p:sp>
        <p:nvSpPr>
          <p:cNvPr id="4" name="Rectangle 3"/>
          <p:cNvSpPr/>
          <p:nvPr/>
        </p:nvSpPr>
        <p:spPr>
          <a:xfrm>
            <a:off x="139162" y="6228593"/>
            <a:ext cx="8924070" cy="584775"/>
          </a:xfrm>
          <a:prstGeom prst="rect">
            <a:avLst/>
          </a:prstGeom>
        </p:spPr>
        <p:txBody>
          <a:bodyPr wrap="square">
            <a:spAutoFit/>
          </a:bodyPr>
          <a:lstStyle/>
          <a:p>
            <a:r>
              <a:rPr lang="en-US" sz="1600" dirty="0">
                <a:latin typeface="Garamond" panose="02020404030301010803" pitchFamily="18" charset="0"/>
                <a:ea typeface="ＭＳ Ｐゴシック" charset="0"/>
                <a:cs typeface="ＭＳ Ｐゴシック" charset="0"/>
              </a:rPr>
              <a:t>First 90 positions of a protein multiple sequence alignment of instances of the acidic ribosomal protein P0 (L10E) from several organisms. </a:t>
            </a:r>
            <a:endParaRPr lang="en-US" sz="1600" dirty="0">
              <a:latin typeface="Garamond" panose="02020404030301010803" pitchFamily="18" charset="0"/>
            </a:endParaRPr>
          </a:p>
        </p:txBody>
      </p:sp>
    </p:spTree>
    <p:extLst>
      <p:ext uri="{BB962C8B-B14F-4D97-AF65-F5344CB8AC3E}">
        <p14:creationId xmlns:p14="http://schemas.microsoft.com/office/powerpoint/2010/main" val="7477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FD38CB3-B578-3342-9BBB-B231B010D9D2}"/>
              </a:ext>
            </a:extLst>
          </p:cNvPr>
          <p:cNvSpPr>
            <a:spLocks noGrp="1"/>
          </p:cNvSpPr>
          <p:nvPr>
            <p:ph idx="1"/>
          </p:nvPr>
        </p:nvSpPr>
        <p:spPr>
          <a:xfrm>
            <a:off x="320174" y="730468"/>
            <a:ext cx="8499249" cy="5517931"/>
          </a:xfrm>
        </p:spPr>
        <p:txBody>
          <a:bodyPr/>
          <a:lstStyle/>
          <a:p>
            <a:pPr>
              <a:spcAft>
                <a:spcPts val="600"/>
              </a:spcAft>
              <a:buClr>
                <a:srgbClr val="C00000"/>
              </a:buClr>
            </a:pPr>
            <a:r>
              <a:rPr lang="en-US" sz="3000" dirty="0">
                <a:latin typeface="Garamond" panose="02020404030301010803" pitchFamily="18" charset="0"/>
              </a:rPr>
              <a:t>Pairwise Sequence Alignment is used to identify regions of similarity that may indicate functional, structural and/or evolutionary relationships between two biological sequences (protein or nucleic acid). </a:t>
            </a:r>
          </a:p>
          <a:p>
            <a:pPr>
              <a:spcAft>
                <a:spcPts val="600"/>
              </a:spcAft>
              <a:buClr>
                <a:srgbClr val="C00000"/>
              </a:buClr>
            </a:pPr>
            <a:r>
              <a:rPr lang="en-US" sz="3000" dirty="0">
                <a:latin typeface="Garamond" panose="02020404030301010803" pitchFamily="18" charset="0"/>
              </a:rPr>
              <a:t>By contrast, Multiple Sequence Alignment (MSA) is the alignment of three or more biological sequences (of similar length). From the output of MSA one can assess sequence conservation of protein domains, tertiary, and secondary structures. </a:t>
            </a:r>
          </a:p>
          <a:p>
            <a:pPr>
              <a:spcAft>
                <a:spcPts val="600"/>
              </a:spcAft>
              <a:buClr>
                <a:srgbClr val="C00000"/>
              </a:buClr>
            </a:pPr>
            <a:r>
              <a:rPr lang="en-US" sz="3000" dirty="0">
                <a:latin typeface="Garamond" panose="02020404030301010803" pitchFamily="18" charset="0"/>
              </a:rPr>
              <a:t>MSA would also allow to identify important protein residues in its function.</a:t>
            </a:r>
          </a:p>
        </p:txBody>
      </p:sp>
    </p:spTree>
    <p:extLst>
      <p:ext uri="{BB962C8B-B14F-4D97-AF65-F5344CB8AC3E}">
        <p14:creationId xmlns:p14="http://schemas.microsoft.com/office/powerpoint/2010/main" val="149689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GAMESHOW" val="False"/>
  <p:tag name="PPTVERSION" val="XP"/>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4442</TotalTime>
  <Words>1357</Words>
  <Application>Microsoft Macintosh PowerPoint</Application>
  <PresentationFormat>On-screen Show (4:3)</PresentationFormat>
  <Paragraphs>152</Paragraphs>
  <Slides>23</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Arial Narrow</vt:lpstr>
      <vt:lpstr>Calibri</vt:lpstr>
      <vt:lpstr>Garamond</vt:lpstr>
      <vt:lpstr>Montserrat</vt:lpstr>
      <vt:lpstr>Symbol</vt:lpstr>
      <vt:lpstr>Times New Roman</vt:lpstr>
      <vt:lpstr>Clarity</vt:lpstr>
      <vt:lpstr>Equation</vt:lpstr>
      <vt:lpstr>NCBI ORF Finder</vt:lpstr>
      <vt:lpstr>Example of pairwise alignment raw score:  human beta globin and myoglobin</vt:lpstr>
      <vt:lpstr>Hypothesis testing: a quick introduction</vt:lpstr>
      <vt:lpstr>PowerPoint Presentation</vt:lpstr>
      <vt:lpstr>PowerPoint Presentation</vt:lpstr>
      <vt:lpstr>PowerPoint Presentation</vt:lpstr>
      <vt:lpstr>Statistical significance</vt:lpstr>
      <vt:lpstr>Multiple Sequence Alignment (MSA) is often used to assess sequence conservation of protein domains, tertiary and secondary structures, and even individual amino acids or nucleotides</vt:lpstr>
      <vt:lpstr>PowerPoint Presentation</vt:lpstr>
      <vt:lpstr>Covid-19 Spike protein</vt:lpstr>
      <vt:lpstr>Does COVID-19 coronavirus epidemic have a natural origin?</vt:lpstr>
      <vt:lpstr>Center star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Progressive Info.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cp:lastModifiedBy>Esmael Jafari Haddadian</cp:lastModifiedBy>
  <cp:revision>878</cp:revision>
  <cp:lastPrinted>2023-02-01T00:46:18Z</cp:lastPrinted>
  <dcterms:modified xsi:type="dcterms:W3CDTF">2023-02-03T19:16:03Z</dcterms:modified>
</cp:coreProperties>
</file>