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F9A1F9-2117-4437-AEA7-2214153965FD}">
  <a:tblStyle styleId="{3CF9A1F9-2117-4437-AEA7-2214153965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 name="Google Shape;3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84357586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843575867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35843575867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843575867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843575867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g35843575867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843575867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84357586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35843575867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843575867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843575867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g35843575867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843575867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843575867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g35843575867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843575867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843575867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g35843575867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843575867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843575867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g35843575867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843575867_2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843575867_2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35843575867_2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 name="Google Shape;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843575867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843575867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g35843575867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 name="Google Shape;5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 name="Google Shape;5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 name="Google Shape;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 name="Google Shape;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843575867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843575867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g35843575867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843575867_3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843575867_3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g35843575867_3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167936" y="152400"/>
            <a:ext cx="5470864" cy="762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dk1"/>
                </a:solidFill>
                <a:latin typeface="Arial"/>
                <a:ea typeface="Arial"/>
                <a:cs typeface="Arial"/>
                <a:sym typeface="Arial"/>
              </a:rPr>
              <a:t>Final Defense </a:t>
            </a:r>
            <a:endParaRPr/>
          </a:p>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(CSE499 - Capstone Project)</a:t>
            </a:r>
            <a:endParaRPr b="1" i="0" sz="2400" u="none" cap="none" strike="noStrike">
              <a:solidFill>
                <a:schemeClr val="dk1"/>
              </a:solidFill>
              <a:latin typeface="Arial"/>
              <a:ea typeface="Arial"/>
              <a:cs typeface="Arial"/>
              <a:sym typeface="Arial"/>
            </a:endParaRPr>
          </a:p>
        </p:txBody>
      </p:sp>
      <p:pic>
        <p:nvPicPr>
          <p:cNvPr descr="University of Liberal Arts Bangladesh - Wikipedia" id="17" name="Google Shape;17;p2"/>
          <p:cNvPicPr preferRelativeResize="0"/>
          <p:nvPr/>
        </p:nvPicPr>
        <p:blipFill rotWithShape="1">
          <a:blip r:embed="rId2">
            <a:alphaModFix/>
          </a:blip>
          <a:srcRect b="0" l="0" r="0" t="0"/>
          <a:stretch/>
        </p:blipFill>
        <p:spPr>
          <a:xfrm>
            <a:off x="6858000" y="76200"/>
            <a:ext cx="2246313" cy="762000"/>
          </a:xfrm>
          <a:prstGeom prst="rect">
            <a:avLst/>
          </a:prstGeom>
          <a:noFill/>
          <a:ln>
            <a:noFill/>
          </a:ln>
        </p:spPr>
      </p:pic>
      <p:sp>
        <p:nvSpPr>
          <p:cNvPr id="18" name="Google Shape;18;p2"/>
          <p:cNvSpPr txBox="1"/>
          <p:nvPr>
            <p:ph type="ctrTitle"/>
          </p:nvPr>
        </p:nvSpPr>
        <p:spPr>
          <a:xfrm>
            <a:off x="685800" y="1143000"/>
            <a:ext cx="777240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17365D"/>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1" type="subTitle"/>
          </p:nvPr>
        </p:nvSpPr>
        <p:spPr>
          <a:xfrm>
            <a:off x="685800" y="3886200"/>
            <a:ext cx="3886200" cy="22098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rgbClr val="17365D"/>
              </a:buClr>
              <a:buSzPts val="2000"/>
              <a:buFont typeface="Arial"/>
              <a:buChar char="•"/>
              <a:defRPr sz="2000">
                <a:solidFill>
                  <a:srgbClr val="17365D"/>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2" type="body"/>
          </p:nvPr>
        </p:nvSpPr>
        <p:spPr>
          <a:xfrm>
            <a:off x="4800600" y="3886200"/>
            <a:ext cx="3962400" cy="22098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rgbClr val="17365D"/>
              </a:buClr>
              <a:buSzPts val="2000"/>
              <a:buNone/>
              <a:defRPr b="0" sz="2000">
                <a:solidFill>
                  <a:srgbClr val="17365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
          <p:cNvSpPr/>
          <p:nvPr/>
        </p:nvSpPr>
        <p:spPr>
          <a:xfrm>
            <a:off x="685800" y="3236641"/>
            <a:ext cx="218393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Arial Rounded"/>
                <a:ea typeface="Arial Rounded"/>
                <a:cs typeface="Arial Rounded"/>
                <a:sym typeface="Arial Rounded"/>
              </a:rPr>
              <a:t>Presented By</a:t>
            </a:r>
            <a:endParaRPr/>
          </a:p>
        </p:txBody>
      </p:sp>
      <p:sp>
        <p:nvSpPr>
          <p:cNvPr id="25" name="Google Shape;25;p2"/>
          <p:cNvSpPr/>
          <p:nvPr/>
        </p:nvSpPr>
        <p:spPr>
          <a:xfrm>
            <a:off x="4800600" y="3246704"/>
            <a:ext cx="233826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Rounded"/>
                <a:ea typeface="Arial Rounded"/>
                <a:cs typeface="Arial Rounded"/>
                <a:sym typeface="Arial Rounded"/>
              </a:rPr>
              <a:t>Supervised By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6" name="Shape 26"/>
        <p:cNvGrpSpPr/>
        <p:nvPr/>
      </p:nvGrpSpPr>
      <p:grpSpPr>
        <a:xfrm>
          <a:off x="0" y="0"/>
          <a:ext cx="0" cy="0"/>
          <a:chOff x="0" y="0"/>
          <a:chExt cx="0" cy="0"/>
        </a:xfrm>
      </p:grpSpPr>
      <p:sp>
        <p:nvSpPr>
          <p:cNvPr id="27" name="Google Shape;27;p3"/>
          <p:cNvSpPr/>
          <p:nvPr/>
        </p:nvSpPr>
        <p:spPr>
          <a:xfrm>
            <a:off x="0" y="0"/>
            <a:ext cx="9144000" cy="228600"/>
          </a:xfrm>
          <a:prstGeom prst="rect">
            <a:avLst/>
          </a:prstGeom>
          <a:solidFill>
            <a:srgbClr val="0F243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University of Liberal Arts Bangladesh - Wikipedia" id="28" name="Google Shape;28;p3"/>
          <p:cNvPicPr preferRelativeResize="0"/>
          <p:nvPr/>
        </p:nvPicPr>
        <p:blipFill rotWithShape="1">
          <a:blip r:embed="rId2">
            <a:alphaModFix/>
          </a:blip>
          <a:srcRect b="0" l="0" r="0" t="0"/>
          <a:stretch/>
        </p:blipFill>
        <p:spPr>
          <a:xfrm>
            <a:off x="304800" y="6265862"/>
            <a:ext cx="1295400" cy="439738"/>
          </a:xfrm>
          <a:prstGeom prst="rect">
            <a:avLst/>
          </a:prstGeom>
          <a:noFill/>
          <a:ln>
            <a:noFill/>
          </a:ln>
        </p:spPr>
      </p:pic>
      <p:sp>
        <p:nvSpPr>
          <p:cNvPr id="29" name="Google Shape;2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00206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3"/>
          <p:cNvSpPr txBox="1"/>
          <p:nvPr>
            <p:ph idx="1" type="body"/>
          </p:nvPr>
        </p:nvSpPr>
        <p:spPr>
          <a:xfrm>
            <a:off x="457200" y="1676400"/>
            <a:ext cx="8229600" cy="39624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366092"/>
              </a:buClr>
              <a:buSzPts val="3200"/>
              <a:buChar char="•"/>
              <a:defRPr>
                <a:solidFill>
                  <a:srgbClr val="366092"/>
                </a:solidFill>
              </a:defRPr>
            </a:lvl1pPr>
            <a:lvl2pPr indent="-406400" lvl="1" marL="914400" algn="l">
              <a:spcBef>
                <a:spcPts val="560"/>
              </a:spcBef>
              <a:spcAft>
                <a:spcPts val="0"/>
              </a:spcAft>
              <a:buClr>
                <a:srgbClr val="31859B"/>
              </a:buClr>
              <a:buSzPts val="2800"/>
              <a:buChar char="–"/>
              <a:defRPr>
                <a:solidFill>
                  <a:srgbClr val="31859B"/>
                </a:solidFill>
              </a:defRPr>
            </a:lvl2pPr>
            <a:lvl3pPr indent="-381000" lvl="2" marL="1371600" algn="l">
              <a:spcBef>
                <a:spcPts val="480"/>
              </a:spcBef>
              <a:spcAft>
                <a:spcPts val="0"/>
              </a:spcAft>
              <a:buClr>
                <a:srgbClr val="953734"/>
              </a:buClr>
              <a:buSzPts val="2400"/>
              <a:buChar char="•"/>
              <a:defRPr>
                <a:solidFill>
                  <a:srgbClr val="953734"/>
                </a:solidFill>
              </a:defRPr>
            </a:lvl3pPr>
            <a:lvl4pPr indent="-355600" lvl="3" marL="1828800" algn="l">
              <a:spcBef>
                <a:spcPts val="400"/>
              </a:spcBef>
              <a:spcAft>
                <a:spcPts val="0"/>
              </a:spcAft>
              <a:buClr>
                <a:srgbClr val="E36C09"/>
              </a:buClr>
              <a:buSzPts val="2000"/>
              <a:buChar char="–"/>
              <a:defRPr>
                <a:solidFill>
                  <a:srgbClr val="E36C09"/>
                </a:solidFill>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
          <p:cNvSpPr txBox="1"/>
          <p:nvPr>
            <p:ph idx="10" type="dt"/>
          </p:nvPr>
        </p:nvSpPr>
        <p:spPr>
          <a:xfrm>
            <a:off x="1676400" y="633377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4038600" y="6307138"/>
            <a:ext cx="2362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267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2.png"/><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4"/>
          <p:cNvSpPr txBox="1"/>
          <p:nvPr>
            <p:ph type="ctrTitle"/>
          </p:nvPr>
        </p:nvSpPr>
        <p:spPr>
          <a:xfrm>
            <a:off x="685800" y="1143000"/>
            <a:ext cx="7772400" cy="1752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Prokash: Introducing an Efficient Approach for Bengali Fake News Detection</a:t>
            </a:r>
            <a:endParaRPr/>
          </a:p>
        </p:txBody>
      </p:sp>
      <p:sp>
        <p:nvSpPr>
          <p:cNvPr id="39" name="Google Shape;39;p4"/>
          <p:cNvSpPr txBox="1"/>
          <p:nvPr>
            <p:ph idx="1" type="subTitle"/>
          </p:nvPr>
        </p:nvSpPr>
        <p:spPr>
          <a:xfrm>
            <a:off x="685800" y="3886200"/>
            <a:ext cx="3886200" cy="2209800"/>
          </a:xfrm>
          <a:prstGeom prst="rect">
            <a:avLst/>
          </a:prstGeom>
          <a:noFill/>
          <a:ln>
            <a:noFill/>
          </a:ln>
        </p:spPr>
        <p:txBody>
          <a:bodyPr anchorCtr="0" anchor="t" bIns="45700" lIns="91425" spcFirstLastPara="1" rIns="91425" wrap="square" tIns="45700">
            <a:normAutofit/>
          </a:bodyPr>
          <a:lstStyle/>
          <a:p>
            <a:pPr indent="-230188" lvl="0" marL="230188" rtl="0" algn="l">
              <a:spcBef>
                <a:spcPts val="0"/>
              </a:spcBef>
              <a:spcAft>
                <a:spcPts val="0"/>
              </a:spcAft>
              <a:buClr>
                <a:srgbClr val="17365D"/>
              </a:buClr>
              <a:buSzPts val="2000"/>
              <a:buFont typeface="Arial"/>
              <a:buChar char="•"/>
            </a:pPr>
            <a:r>
              <a:rPr lang="en-US"/>
              <a:t>Md Abrar Saief Safat (203014020)</a:t>
            </a:r>
            <a:endParaRPr/>
          </a:p>
          <a:p>
            <a:pPr indent="-230188" lvl="0" marL="230188" rtl="0" algn="l">
              <a:spcBef>
                <a:spcPts val="400"/>
              </a:spcBef>
              <a:spcAft>
                <a:spcPts val="0"/>
              </a:spcAft>
              <a:buClr>
                <a:srgbClr val="17365D"/>
              </a:buClr>
              <a:buSzPts val="2000"/>
              <a:buFont typeface="Arial"/>
              <a:buChar char="•"/>
            </a:pPr>
            <a:r>
              <a:rPr lang="en-US"/>
              <a:t>Sabreena Islam Khan (203014001)</a:t>
            </a:r>
            <a:endParaRPr/>
          </a:p>
          <a:p>
            <a:pPr indent="-230188" lvl="0" marL="230188" rtl="0" algn="l">
              <a:spcBef>
                <a:spcPts val="400"/>
              </a:spcBef>
              <a:spcAft>
                <a:spcPts val="0"/>
              </a:spcAft>
              <a:buClr>
                <a:srgbClr val="17365D"/>
              </a:buClr>
              <a:buSzPts val="2000"/>
              <a:buFont typeface="Arial"/>
              <a:buChar char="•"/>
            </a:pPr>
            <a:r>
              <a:rPr lang="en-US"/>
              <a:t>Humayera Hedayet (203014024)</a:t>
            </a:r>
            <a:endParaRPr/>
          </a:p>
          <a:p>
            <a:pPr indent="-230188" lvl="0" marL="230188" rtl="0" algn="l">
              <a:spcBef>
                <a:spcPts val="400"/>
              </a:spcBef>
              <a:spcAft>
                <a:spcPts val="0"/>
              </a:spcAft>
              <a:buClr>
                <a:srgbClr val="17365D"/>
              </a:buClr>
              <a:buSzPts val="2000"/>
              <a:buFont typeface="Arial"/>
              <a:buChar char="•"/>
            </a:pPr>
            <a:r>
              <a:rPr lang="en-US"/>
              <a:t>Jason D Costa (211014011)</a:t>
            </a:r>
            <a:endParaRPr/>
          </a:p>
        </p:txBody>
      </p:sp>
      <p:sp>
        <p:nvSpPr>
          <p:cNvPr id="40" name="Google Shape;40;p4"/>
          <p:cNvSpPr txBox="1"/>
          <p:nvPr>
            <p:ph idx="2" type="body"/>
          </p:nvPr>
        </p:nvSpPr>
        <p:spPr>
          <a:xfrm>
            <a:off x="4800600" y="3886200"/>
            <a:ext cx="3962400" cy="2209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7365D"/>
              </a:buClr>
              <a:buSzPts val="2000"/>
              <a:buNone/>
            </a:pPr>
            <a:r>
              <a:rPr lang="en-US"/>
              <a:t>Suravi Akhter</a:t>
            </a:r>
            <a:endParaRPr/>
          </a:p>
          <a:p>
            <a:pPr indent="-342900" lvl="0" marL="342900" rtl="0" algn="l">
              <a:spcBef>
                <a:spcPts val="400"/>
              </a:spcBef>
              <a:spcAft>
                <a:spcPts val="0"/>
              </a:spcAft>
              <a:buClr>
                <a:srgbClr val="17365D"/>
              </a:buClr>
              <a:buSzPts val="2000"/>
              <a:buNone/>
            </a:pPr>
            <a:r>
              <a:rPr lang="en-US"/>
              <a:t>Senior Lecturer </a:t>
            </a:r>
            <a:endParaRPr/>
          </a:p>
          <a:p>
            <a:pPr indent="-342900" lvl="0" marL="342900" rtl="0" algn="l">
              <a:spcBef>
                <a:spcPts val="400"/>
              </a:spcBef>
              <a:spcAft>
                <a:spcPts val="0"/>
              </a:spcAft>
              <a:buClr>
                <a:srgbClr val="17365D"/>
              </a:buClr>
              <a:buSzPts val="2000"/>
              <a:buNone/>
            </a:pPr>
            <a:r>
              <a:rPr lang="en-US"/>
              <a:t>CSE Department, ULAB</a:t>
            </a:r>
            <a:endParaRPr/>
          </a:p>
        </p:txBody>
      </p:sp>
      <p:sp>
        <p:nvSpPr>
          <p:cNvPr id="41" name="Google Shape;41;p4"/>
          <p:cNvSpPr txBox="1"/>
          <p:nvPr/>
        </p:nvSpPr>
        <p:spPr>
          <a:xfrm>
            <a:off x="3486900" y="6248400"/>
            <a:ext cx="2170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5 May, 2025</a:t>
            </a:r>
            <a:endParaRPr/>
          </a:p>
        </p:txBody>
      </p:sp>
      <p:sp>
        <p:nvSpPr>
          <p:cNvPr id="42" name="Google Shape;42;p4"/>
          <p:cNvSpPr txBox="1"/>
          <p:nvPr/>
        </p:nvSpPr>
        <p:spPr>
          <a:xfrm>
            <a:off x="228600" y="152400"/>
            <a:ext cx="4953000" cy="86177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Final Defense</a:t>
            </a:r>
            <a:endParaRPr/>
          </a:p>
          <a:p>
            <a:pPr indent="0" lvl="0" marL="0" marR="0" rtl="0" algn="l">
              <a:spcBef>
                <a:spcPts val="0"/>
              </a:spcBef>
              <a:spcAft>
                <a:spcPts val="0"/>
              </a:spcAft>
              <a:buNone/>
            </a:pPr>
            <a:r>
              <a:rPr b="1" lang="en-US" sz="2500">
                <a:solidFill>
                  <a:schemeClr val="dk1"/>
                </a:solidFill>
                <a:latin typeface="Arial"/>
                <a:ea typeface="Arial"/>
                <a:cs typeface="Arial"/>
                <a:sym typeface="Arial"/>
              </a:rPr>
              <a:t>CSE 4098C –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title"/>
          </p:nvPr>
        </p:nvSpPr>
        <p:spPr>
          <a:xfrm>
            <a:off x="457200" y="274650"/>
            <a:ext cx="48411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Model Design</a:t>
            </a:r>
            <a:endParaRPr/>
          </a:p>
        </p:txBody>
      </p:sp>
      <p:sp>
        <p:nvSpPr>
          <p:cNvPr id="109" name="Google Shape;109;p13"/>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13"/>
          <p:cNvSpPr txBox="1"/>
          <p:nvPr/>
        </p:nvSpPr>
        <p:spPr>
          <a:xfrm>
            <a:off x="457200" y="1417650"/>
            <a:ext cx="4841100" cy="4411200"/>
          </a:xfrm>
          <a:prstGeom prst="rect">
            <a:avLst/>
          </a:prstGeom>
          <a:noFill/>
          <a:ln>
            <a:noFill/>
          </a:ln>
        </p:spPr>
        <p:txBody>
          <a:bodyPr anchorCtr="0" anchor="t" bIns="91425" lIns="114300" spcFirstLastPara="1" rIns="91425" wrap="square" tIns="91425">
            <a:noAutofit/>
          </a:bodyPr>
          <a:lstStyle/>
          <a:p>
            <a:pPr indent="-260350" lvl="0" marL="228600" rtl="0" algn="l">
              <a:spcBef>
                <a:spcPts val="0"/>
              </a:spcBef>
              <a:spcAft>
                <a:spcPts val="0"/>
              </a:spcAft>
              <a:buClr>
                <a:schemeClr val="dk1"/>
              </a:buClr>
              <a:buSzPts val="1400"/>
              <a:buChar char="●"/>
            </a:pPr>
            <a:r>
              <a:rPr b="1" lang="en-US">
                <a:solidFill>
                  <a:schemeClr val="dk1"/>
                </a:solidFill>
              </a:rPr>
              <a:t>Data Sources:</a:t>
            </a:r>
            <a:r>
              <a:rPr lang="en-US">
                <a:solidFill>
                  <a:schemeClr val="dk1"/>
                </a:solidFill>
              </a:rPr>
              <a:t> Multiple Bengali news datasets (fake &amp; real), merged</a:t>
            </a:r>
            <a:r>
              <a:rPr lang="en-US">
                <a:solidFill>
                  <a:schemeClr val="dk1"/>
                </a:solidFill>
              </a:rPr>
              <a:t> and preprocessed.</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Extensive text cleaning:</a:t>
            </a:r>
            <a:r>
              <a:rPr lang="en-US">
                <a:solidFill>
                  <a:schemeClr val="dk1"/>
                </a:solidFill>
              </a:rPr>
              <a:t> removed stopwords, punctuation, symbols, and digits text.</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Feature Engineering:</a:t>
            </a:r>
            <a:r>
              <a:rPr lang="en-US">
                <a:solidFill>
                  <a:schemeClr val="dk1"/>
                </a:solidFill>
              </a:rPr>
              <a:t> Combined headline, and content fields.</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Model Architecture:</a:t>
            </a:r>
            <a:r>
              <a:rPr lang="en-US">
                <a:solidFill>
                  <a:schemeClr val="dk1"/>
                </a:solidFill>
              </a:rPr>
              <a:t> DistilBERT for feature extraction and performing multilingual contextual embedding.</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BiLSTM </a:t>
            </a:r>
            <a:r>
              <a:rPr lang="en-US">
                <a:solidFill>
                  <a:schemeClr val="dk1"/>
                </a:solidFill>
              </a:rPr>
              <a:t>for sequence modeling.</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Attention Layer </a:t>
            </a:r>
            <a:r>
              <a:rPr lang="en-US">
                <a:solidFill>
                  <a:schemeClr val="dk1"/>
                </a:solidFill>
              </a:rPr>
              <a:t>to focus on important tokens.</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Pooling &amp; Residual Connections</a:t>
            </a:r>
            <a:r>
              <a:rPr lang="en-US">
                <a:solidFill>
                  <a:schemeClr val="dk1"/>
                </a:solidFill>
              </a:rPr>
              <a:t> for richer feature representation.</a:t>
            </a:r>
            <a:endParaRPr>
              <a:solidFill>
                <a:schemeClr val="dk1"/>
              </a:solidFill>
            </a:endParaRPr>
          </a:p>
          <a:p>
            <a:pPr indent="-260350" lvl="0" marL="228600" rtl="0" algn="l">
              <a:spcBef>
                <a:spcPts val="1000"/>
              </a:spcBef>
              <a:spcAft>
                <a:spcPts val="0"/>
              </a:spcAft>
              <a:buClr>
                <a:schemeClr val="dk1"/>
              </a:buClr>
              <a:buSzPts val="1400"/>
              <a:buChar char="●"/>
            </a:pPr>
            <a:r>
              <a:rPr b="1" lang="en-US">
                <a:solidFill>
                  <a:schemeClr val="dk1"/>
                </a:solidFill>
              </a:rPr>
              <a:t>Evaluation Metrics:</a:t>
            </a:r>
            <a:r>
              <a:rPr lang="en-US">
                <a:solidFill>
                  <a:schemeClr val="dk1"/>
                </a:solidFill>
              </a:rPr>
              <a:t> Accuracy, F1, Precision, Recall, Confusion Matrix, Receiver Operating Characteristic (ROC) curve, </a:t>
            </a:r>
            <a:r>
              <a:rPr lang="en-US">
                <a:solidFill>
                  <a:schemeClr val="dk1"/>
                </a:solidFill>
              </a:rPr>
              <a:t>Precision-Recall curve, Calibration curve, and Precision Probability Distribution.</a:t>
            </a:r>
            <a:endParaRPr>
              <a:solidFill>
                <a:schemeClr val="dk1"/>
              </a:solidFill>
            </a:endParaRPr>
          </a:p>
        </p:txBody>
      </p:sp>
      <p:pic>
        <p:nvPicPr>
          <p:cNvPr id="111" name="Google Shape;111;p13"/>
          <p:cNvPicPr preferRelativeResize="0"/>
          <p:nvPr/>
        </p:nvPicPr>
        <p:blipFill rotWithShape="1">
          <a:blip r:embed="rId3">
            <a:alphaModFix/>
          </a:blip>
          <a:srcRect b="2703" l="3781" r="0" t="3099"/>
          <a:stretch/>
        </p:blipFill>
        <p:spPr>
          <a:xfrm>
            <a:off x="5509125" y="373500"/>
            <a:ext cx="3051325" cy="5977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Implementation</a:t>
            </a:r>
            <a:endParaRPr/>
          </a:p>
        </p:txBody>
      </p:sp>
      <p:sp>
        <p:nvSpPr>
          <p:cNvPr id="118" name="Google Shape;118;p14"/>
          <p:cNvSpPr txBox="1"/>
          <p:nvPr/>
        </p:nvSpPr>
        <p:spPr>
          <a:xfrm>
            <a:off x="881675" y="1917900"/>
            <a:ext cx="5054100" cy="2516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1000"/>
              </a:spcBef>
              <a:spcAft>
                <a:spcPts val="0"/>
              </a:spcAft>
              <a:buClr>
                <a:schemeClr val="dk1"/>
              </a:buClr>
              <a:buSzPts val="2000"/>
              <a:buChar char="●"/>
            </a:pPr>
            <a:r>
              <a:rPr b="1" lang="en-US" sz="2000">
                <a:solidFill>
                  <a:schemeClr val="dk1"/>
                </a:solidFill>
                <a:highlight>
                  <a:schemeClr val="lt1"/>
                </a:highlight>
              </a:rPr>
              <a:t>Data Cleaning</a:t>
            </a:r>
            <a:endParaRPr b="1"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b="1" lang="en-US" sz="2000">
                <a:solidFill>
                  <a:schemeClr val="dk1"/>
                </a:solidFill>
                <a:highlight>
                  <a:schemeClr val="lt1"/>
                </a:highlight>
              </a:rPr>
              <a:t>Tokenization &amp; Embedding</a:t>
            </a:r>
            <a:endParaRPr b="1"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b="1" lang="en-US" sz="2000">
                <a:solidFill>
                  <a:schemeClr val="dk1"/>
                </a:solidFill>
                <a:highlight>
                  <a:schemeClr val="lt1"/>
                </a:highlight>
              </a:rPr>
              <a:t>DataLoader</a:t>
            </a:r>
            <a:endParaRPr b="1"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b="1" lang="en-US" sz="2000">
                <a:solidFill>
                  <a:schemeClr val="dk1"/>
                </a:solidFill>
                <a:highlight>
                  <a:schemeClr val="lt1"/>
                </a:highlight>
              </a:rPr>
              <a:t>Model Training</a:t>
            </a:r>
            <a:endParaRPr b="1"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b="1" lang="en-US" sz="2000">
                <a:solidFill>
                  <a:schemeClr val="dk1"/>
                </a:solidFill>
                <a:highlight>
                  <a:schemeClr val="lt1"/>
                </a:highlight>
              </a:rPr>
              <a:t>Evaluation</a:t>
            </a:r>
            <a:endParaRPr b="1" sz="1200">
              <a:solidFill>
                <a:schemeClr val="dk1"/>
              </a:solidFill>
              <a:highlight>
                <a:schemeClr val="lt1"/>
              </a:highlight>
            </a:endParaRPr>
          </a:p>
          <a:p>
            <a:pPr indent="0" lvl="0" marL="914400" rtl="0" algn="l">
              <a:lnSpc>
                <a:spcPct val="115000"/>
              </a:lnSpc>
              <a:spcBef>
                <a:spcPts val="1000"/>
              </a:spcBef>
              <a:spcAft>
                <a:spcPts val="1000"/>
              </a:spcAft>
              <a:buNone/>
            </a:pPr>
            <a:r>
              <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Cleaning</a:t>
            </a:r>
            <a:endParaRPr/>
          </a:p>
        </p:txBody>
      </p:sp>
      <p:sp>
        <p:nvSpPr>
          <p:cNvPr id="125" name="Google Shape;125;p15"/>
          <p:cNvSpPr txBox="1"/>
          <p:nvPr>
            <p:ph idx="1" type="body"/>
          </p:nvPr>
        </p:nvSpPr>
        <p:spPr>
          <a:xfrm>
            <a:off x="457200" y="1417650"/>
            <a:ext cx="8229600" cy="493500"/>
          </a:xfrm>
          <a:prstGeom prst="rect">
            <a:avLst/>
          </a:prstGeom>
        </p:spPr>
        <p:txBody>
          <a:bodyPr anchorCtr="0" anchor="t" bIns="45700" lIns="91425" spcFirstLastPara="1" rIns="91425" wrap="square" tIns="45700">
            <a:noAutofit/>
          </a:bodyPr>
          <a:lstStyle/>
          <a:p>
            <a:pPr indent="0" lvl="0" marL="0" rtl="0" algn="ctr">
              <a:lnSpc>
                <a:spcPct val="115000"/>
              </a:lnSpc>
              <a:spcBef>
                <a:spcPts val="1000"/>
              </a:spcBef>
              <a:spcAft>
                <a:spcPts val="1000"/>
              </a:spcAft>
              <a:buNone/>
            </a:pPr>
            <a:r>
              <a:rPr lang="en-US" sz="1200">
                <a:solidFill>
                  <a:schemeClr val="dk1"/>
                </a:solidFill>
                <a:latin typeface="Arial"/>
                <a:ea typeface="Arial"/>
                <a:cs typeface="Arial"/>
                <a:sym typeface="Arial"/>
              </a:rPr>
              <a:t>Used </a:t>
            </a:r>
            <a:r>
              <a:rPr b="1" lang="en-US" sz="1200">
                <a:solidFill>
                  <a:schemeClr val="dk1"/>
                </a:solidFill>
                <a:latin typeface="Arial"/>
                <a:ea typeface="Arial"/>
                <a:cs typeface="Arial"/>
                <a:sym typeface="Arial"/>
              </a:rPr>
              <a:t>BNLP</a:t>
            </a:r>
            <a:r>
              <a:rPr lang="en-US" sz="1200">
                <a:solidFill>
                  <a:schemeClr val="dk1"/>
                </a:solidFill>
                <a:latin typeface="Arial"/>
                <a:ea typeface="Arial"/>
                <a:cs typeface="Arial"/>
                <a:sym typeface="Arial"/>
              </a:rPr>
              <a:t> toolkit and </a:t>
            </a:r>
            <a:r>
              <a:rPr b="1" lang="en-US" sz="1200">
                <a:solidFill>
                  <a:schemeClr val="dk1"/>
                </a:solidFill>
                <a:latin typeface="Arial"/>
                <a:ea typeface="Arial"/>
                <a:cs typeface="Arial"/>
                <a:sym typeface="Arial"/>
              </a:rPr>
              <a:t>RegEx(re)</a:t>
            </a:r>
            <a:r>
              <a:rPr lang="en-US" sz="1200">
                <a:solidFill>
                  <a:schemeClr val="dk1"/>
                </a:solidFill>
                <a:latin typeface="Arial"/>
                <a:ea typeface="Arial"/>
                <a:cs typeface="Arial"/>
                <a:sym typeface="Arial"/>
              </a:rPr>
              <a:t> module for Bengali stopwords removal, punctuation, symbols, and digits text</a:t>
            </a:r>
            <a:r>
              <a:rPr b="1" lang="en-US" sz="1200">
                <a:solidFill>
                  <a:schemeClr val="dk1"/>
                </a:solidFill>
                <a:latin typeface="Arial"/>
                <a:ea typeface="Arial"/>
                <a:cs typeface="Arial"/>
                <a:sym typeface="Arial"/>
              </a:rPr>
              <a:t>.</a:t>
            </a:r>
            <a:endParaRPr/>
          </a:p>
        </p:txBody>
      </p:sp>
      <p:sp>
        <p:nvSpPr>
          <p:cNvPr id="126" name="Google Shape;126;p15"/>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7" name="Google Shape;127;p15"/>
          <p:cNvPicPr preferRelativeResize="0"/>
          <p:nvPr/>
        </p:nvPicPr>
        <p:blipFill rotWithShape="1">
          <a:blip r:embed="rId3">
            <a:alphaModFix/>
          </a:blip>
          <a:srcRect b="0" l="2990" r="8794" t="7918"/>
          <a:stretch/>
        </p:blipFill>
        <p:spPr>
          <a:xfrm>
            <a:off x="624650" y="4138813"/>
            <a:ext cx="7804086" cy="1622325"/>
          </a:xfrm>
          <a:prstGeom prst="rect">
            <a:avLst/>
          </a:prstGeom>
          <a:noFill/>
          <a:ln>
            <a:noFill/>
          </a:ln>
        </p:spPr>
      </p:pic>
      <p:pic>
        <p:nvPicPr>
          <p:cNvPr id="128" name="Google Shape;128;p15"/>
          <p:cNvPicPr preferRelativeResize="0"/>
          <p:nvPr/>
        </p:nvPicPr>
        <p:blipFill>
          <a:blip r:embed="rId4">
            <a:alphaModFix/>
          </a:blip>
          <a:stretch>
            <a:fillRect/>
          </a:stretch>
        </p:blipFill>
        <p:spPr>
          <a:xfrm>
            <a:off x="617175" y="1953037"/>
            <a:ext cx="7819025" cy="1622324"/>
          </a:xfrm>
          <a:prstGeom prst="rect">
            <a:avLst/>
          </a:prstGeom>
          <a:noFill/>
          <a:ln>
            <a:noFill/>
          </a:ln>
        </p:spPr>
      </p:pic>
      <p:cxnSp>
        <p:nvCxnSpPr>
          <p:cNvPr id="129" name="Google Shape;129;p15"/>
          <p:cNvCxnSpPr>
            <a:stCxn id="128" idx="2"/>
            <a:endCxn id="127" idx="0"/>
          </p:cNvCxnSpPr>
          <p:nvPr/>
        </p:nvCxnSpPr>
        <p:spPr>
          <a:xfrm>
            <a:off x="4526687" y="3575361"/>
            <a:ext cx="0" cy="563400"/>
          </a:xfrm>
          <a:prstGeom prst="straightConnector1">
            <a:avLst/>
          </a:prstGeom>
          <a:noFill/>
          <a:ln cap="flat" cmpd="sng" w="28575">
            <a:solidFill>
              <a:srgbClr val="4A86E8"/>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Tokenization and Embedding</a:t>
            </a:r>
            <a:endParaRPr/>
          </a:p>
        </p:txBody>
      </p:sp>
      <p:sp>
        <p:nvSpPr>
          <p:cNvPr id="136" name="Google Shape;136;p16"/>
          <p:cNvSpPr txBox="1"/>
          <p:nvPr>
            <p:ph idx="1" type="body"/>
          </p:nvPr>
        </p:nvSpPr>
        <p:spPr>
          <a:xfrm>
            <a:off x="1429275" y="1417650"/>
            <a:ext cx="5875800" cy="8565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000"/>
              </a:spcBef>
              <a:spcAft>
                <a:spcPts val="0"/>
              </a:spcAft>
              <a:buClr>
                <a:schemeClr val="dk1"/>
              </a:buClr>
              <a:buSzPts val="1400"/>
              <a:buChar char="•"/>
            </a:pPr>
            <a:r>
              <a:rPr lang="en-US" sz="1400">
                <a:solidFill>
                  <a:schemeClr val="dk1"/>
                </a:solidFill>
                <a:latin typeface="Arial"/>
                <a:ea typeface="Arial"/>
                <a:cs typeface="Arial"/>
                <a:sym typeface="Arial"/>
              </a:rPr>
              <a:t>Used DistilBERT tokenizer and model loaded from Hugging Face.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latin typeface="Arial"/>
                <a:ea typeface="Arial"/>
                <a:cs typeface="Arial"/>
                <a:sym typeface="Arial"/>
              </a:rPr>
              <a:t>Max sequence length set to 128 for lower loading times.</a:t>
            </a:r>
            <a:endParaRPr sz="3000"/>
          </a:p>
        </p:txBody>
      </p:sp>
      <p:sp>
        <p:nvSpPr>
          <p:cNvPr id="137" name="Google Shape;137;p16"/>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8" name="Google Shape;138;p16"/>
          <p:cNvPicPr preferRelativeResize="0"/>
          <p:nvPr/>
        </p:nvPicPr>
        <p:blipFill>
          <a:blip r:embed="rId3">
            <a:alphaModFix/>
          </a:blip>
          <a:stretch>
            <a:fillRect/>
          </a:stretch>
        </p:blipFill>
        <p:spPr>
          <a:xfrm>
            <a:off x="1656200" y="2305675"/>
            <a:ext cx="5831589" cy="3524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DataLoader</a:t>
            </a:r>
            <a:endParaRPr/>
          </a:p>
        </p:txBody>
      </p:sp>
      <p:sp>
        <p:nvSpPr>
          <p:cNvPr id="145" name="Google Shape;145;p17"/>
          <p:cNvSpPr txBox="1"/>
          <p:nvPr>
            <p:ph idx="1" type="body"/>
          </p:nvPr>
        </p:nvSpPr>
        <p:spPr>
          <a:xfrm>
            <a:off x="1540650" y="1417650"/>
            <a:ext cx="5515500" cy="871800"/>
          </a:xfrm>
          <a:prstGeom prst="rect">
            <a:avLst/>
          </a:prstGeom>
        </p:spPr>
        <p:txBody>
          <a:bodyPr anchorCtr="0" anchor="t" bIns="45700" lIns="91425" spcFirstLastPara="1" rIns="91425" wrap="square" tIns="45700">
            <a:noAutofit/>
          </a:bodyPr>
          <a:lstStyle/>
          <a:p>
            <a:pPr indent="-317500" lvl="0" marL="457200" rtl="0" algn="l">
              <a:lnSpc>
                <a:spcPct val="15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Tensors are formed into layers for</a:t>
            </a:r>
            <a:r>
              <a:rPr lang="en-US" sz="1400">
                <a:solidFill>
                  <a:schemeClr val="dk1"/>
                </a:solidFill>
                <a:latin typeface="Arial"/>
                <a:ea typeface="Arial"/>
                <a:cs typeface="Arial"/>
                <a:sym typeface="Arial"/>
              </a:rPr>
              <a:t> train/validation split.</a:t>
            </a:r>
            <a:endParaRPr sz="3400"/>
          </a:p>
        </p:txBody>
      </p:sp>
      <p:sp>
        <p:nvSpPr>
          <p:cNvPr id="146" name="Google Shape;146;p17"/>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7" name="Google Shape;147;p17"/>
          <p:cNvPicPr preferRelativeResize="0"/>
          <p:nvPr/>
        </p:nvPicPr>
        <p:blipFill>
          <a:blip r:embed="rId3">
            <a:alphaModFix/>
          </a:blip>
          <a:stretch>
            <a:fillRect/>
          </a:stretch>
        </p:blipFill>
        <p:spPr>
          <a:xfrm>
            <a:off x="1607275" y="2561450"/>
            <a:ext cx="5929450" cy="325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Model </a:t>
            </a:r>
            <a:r>
              <a:rPr lang="en-US"/>
              <a:t>Training</a:t>
            </a:r>
            <a:r>
              <a:rPr lang="en-US"/>
              <a:t> </a:t>
            </a:r>
            <a:endParaRPr/>
          </a:p>
        </p:txBody>
      </p:sp>
      <p:sp>
        <p:nvSpPr>
          <p:cNvPr id="154" name="Google Shape;154;p18"/>
          <p:cNvSpPr txBox="1"/>
          <p:nvPr>
            <p:ph idx="1" type="body"/>
          </p:nvPr>
        </p:nvSpPr>
        <p:spPr>
          <a:xfrm>
            <a:off x="2081400" y="1417650"/>
            <a:ext cx="4981200" cy="11430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BiLSTM Classifier with LayerNorm, Attention, Dropout.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Trained with Adam optimizer and BCELoss.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Hyperparameter tuning via Grid Search.</a:t>
            </a:r>
            <a:endParaRPr sz="1400"/>
          </a:p>
        </p:txBody>
      </p:sp>
      <p:sp>
        <p:nvSpPr>
          <p:cNvPr id="155" name="Google Shape;155;p18"/>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6" name="Google Shape;156;p18"/>
          <p:cNvPicPr preferRelativeResize="0"/>
          <p:nvPr/>
        </p:nvPicPr>
        <p:blipFill>
          <a:blip r:embed="rId3">
            <a:alphaModFix/>
          </a:blip>
          <a:stretch>
            <a:fillRect/>
          </a:stretch>
        </p:blipFill>
        <p:spPr>
          <a:xfrm>
            <a:off x="304800" y="2273225"/>
            <a:ext cx="8534401" cy="514645"/>
          </a:xfrm>
          <a:prstGeom prst="rect">
            <a:avLst/>
          </a:prstGeom>
          <a:noFill/>
          <a:ln>
            <a:noFill/>
          </a:ln>
        </p:spPr>
      </p:pic>
      <p:graphicFrame>
        <p:nvGraphicFramePr>
          <p:cNvPr id="157" name="Google Shape;157;p18"/>
          <p:cNvGraphicFramePr/>
          <p:nvPr/>
        </p:nvGraphicFramePr>
        <p:xfrm>
          <a:off x="2950288" y="3488025"/>
          <a:ext cx="3000000" cy="3000000"/>
        </p:xfrm>
        <a:graphic>
          <a:graphicData uri="http://schemas.openxmlformats.org/drawingml/2006/table">
            <a:tbl>
              <a:tblPr>
                <a:solidFill>
                  <a:srgbClr val="F0F4F9"/>
                </a:solidFill>
                <a:tableStyleId>{3CF9A1F9-2117-4437-AEA7-2214153965FD}</a:tableStyleId>
              </a:tblPr>
              <a:tblGrid>
                <a:gridCol w="1940800"/>
                <a:gridCol w="1302600"/>
              </a:tblGrid>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Component</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Value / Shape</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LSTM hidden size</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64</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LSTM num layers</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2</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LayerNorm before LSTM</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768</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LayerNorm after LSTM</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128</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Attention input dim</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128</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r h="323850">
                <a:tc>
                  <a:txBody>
                    <a:bodyPr/>
                    <a:lstStyle/>
                    <a:p>
                      <a:pPr indent="0" lvl="0" marL="0" rtl="0" algn="l">
                        <a:lnSpc>
                          <a:spcPct val="115000"/>
                        </a:lnSpc>
                        <a:spcBef>
                          <a:spcPts val="0"/>
                        </a:spcBef>
                        <a:spcAft>
                          <a:spcPts val="0"/>
                        </a:spcAft>
                        <a:buNone/>
                      </a:pPr>
                      <a:r>
                        <a:rPr b="1" lang="en-US" sz="1050">
                          <a:solidFill>
                            <a:srgbClr val="1B1C1D"/>
                          </a:solidFill>
                          <a:highlight>
                            <a:srgbClr val="F0F4F9"/>
                          </a:highlight>
                        </a:rPr>
                        <a:t>Residual connection size</a:t>
                      </a:r>
                      <a:endParaRPr b="1"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c>
                  <a:txBody>
                    <a:bodyPr/>
                    <a:lstStyle/>
                    <a:p>
                      <a:pPr indent="0" lvl="0" marL="0" rtl="0" algn="l">
                        <a:lnSpc>
                          <a:spcPct val="115000"/>
                        </a:lnSpc>
                        <a:spcBef>
                          <a:spcPts val="0"/>
                        </a:spcBef>
                        <a:spcAft>
                          <a:spcPts val="0"/>
                        </a:spcAft>
                        <a:buNone/>
                      </a:pPr>
                      <a:r>
                        <a:rPr lang="en-US" sz="1050">
                          <a:solidFill>
                            <a:srgbClr val="1B1C1D"/>
                          </a:solidFill>
                          <a:highlight>
                            <a:srgbClr val="F0F4F9"/>
                          </a:highlight>
                        </a:rPr>
                        <a:t>768</a:t>
                      </a:r>
                      <a:endParaRPr sz="1050">
                        <a:solidFill>
                          <a:srgbClr val="1B1C1D"/>
                        </a:solidFill>
                        <a:highlight>
                          <a:srgbClr val="F0F4F9"/>
                        </a:highlight>
                      </a:endParaRPr>
                    </a:p>
                  </a:txBody>
                  <a:tcPr marT="76200" marB="76200" marR="114300" marL="114300">
                    <a:lnL cap="flat" cmpd="sng" w="7625">
                      <a:solidFill>
                        <a:srgbClr val="1B1C1D"/>
                      </a:solidFill>
                      <a:prstDash val="solid"/>
                      <a:round/>
                      <a:headEnd len="sm" w="sm" type="none"/>
                      <a:tailEnd len="sm" w="sm" type="none"/>
                    </a:lnL>
                    <a:lnR cap="flat" cmpd="sng" w="7625">
                      <a:solidFill>
                        <a:srgbClr val="1B1C1D"/>
                      </a:solidFill>
                      <a:prstDash val="solid"/>
                      <a:round/>
                      <a:headEnd len="sm" w="sm" type="none"/>
                      <a:tailEnd len="sm" w="sm" type="none"/>
                    </a:lnR>
                    <a:lnT cap="flat" cmpd="sng" w="7625">
                      <a:solidFill>
                        <a:srgbClr val="1B1C1D"/>
                      </a:solidFill>
                      <a:prstDash val="solid"/>
                      <a:round/>
                      <a:headEnd len="sm" w="sm" type="none"/>
                      <a:tailEnd len="sm" w="sm" type="none"/>
                    </a:lnT>
                    <a:lnB cap="flat" cmpd="sng" w="7625">
                      <a:solidFill>
                        <a:srgbClr val="1B1C1D"/>
                      </a:solidFill>
                      <a:prstDash val="solid"/>
                      <a:round/>
                      <a:headEnd len="sm" w="sm" type="none"/>
                      <a:tailEnd len="sm" w="sm" type="none"/>
                    </a:lnB>
                    <a:solidFill>
                      <a:srgbClr val="F8FAFD"/>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p:nvPr/>
        </p:nvSpPr>
        <p:spPr>
          <a:xfrm>
            <a:off x="203625" y="6167100"/>
            <a:ext cx="1397700" cy="5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19"/>
          <p:cNvSpPr txBox="1"/>
          <p:nvPr>
            <p:ph type="title"/>
          </p:nvPr>
        </p:nvSpPr>
        <p:spPr>
          <a:xfrm>
            <a:off x="457200" y="274647"/>
            <a:ext cx="8229600" cy="93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a:t>
            </a:r>
            <a:endParaRPr/>
          </a:p>
        </p:txBody>
      </p:sp>
      <p:sp>
        <p:nvSpPr>
          <p:cNvPr id="165" name="Google Shape;165;p19"/>
          <p:cNvSpPr txBox="1"/>
          <p:nvPr>
            <p:ph idx="1" type="body"/>
          </p:nvPr>
        </p:nvSpPr>
        <p:spPr>
          <a:xfrm>
            <a:off x="520550" y="1046300"/>
            <a:ext cx="8229600" cy="526200"/>
          </a:xfrm>
          <a:prstGeom prst="rect">
            <a:avLst/>
          </a:prstGeom>
        </p:spPr>
        <p:txBody>
          <a:bodyPr anchorCtr="0" anchor="t" bIns="45700" lIns="91425" spcFirstLastPara="1" rIns="91425" wrap="square" tIns="45700">
            <a:noAutofit/>
          </a:bodyPr>
          <a:lstStyle/>
          <a:p>
            <a:pPr indent="0" lvl="0" marL="0" rtl="0" algn="ctr">
              <a:lnSpc>
                <a:spcPct val="115000"/>
              </a:lnSpc>
              <a:spcBef>
                <a:spcPts val="1000"/>
              </a:spcBef>
              <a:spcAft>
                <a:spcPts val="1000"/>
              </a:spcAft>
              <a:buNone/>
            </a:pPr>
            <a:r>
              <a:rPr lang="en-US" sz="1400">
                <a:solidFill>
                  <a:schemeClr val="dk1"/>
                </a:solidFill>
                <a:latin typeface="Arial"/>
                <a:ea typeface="Arial"/>
                <a:cs typeface="Arial"/>
                <a:sym typeface="Arial"/>
              </a:rPr>
              <a:t>C</a:t>
            </a:r>
            <a:r>
              <a:rPr lang="en-US" sz="1400">
                <a:solidFill>
                  <a:schemeClr val="dk1"/>
                </a:solidFill>
                <a:latin typeface="Arial"/>
                <a:ea typeface="Arial"/>
                <a:cs typeface="Arial"/>
                <a:sym typeface="Arial"/>
              </a:rPr>
              <a:t>onfusion Matrix, Receiver Operating Characteristic(ROC), Precision-Recall, Calibration curve, Precision Probability Distribution</a:t>
            </a:r>
            <a:endParaRPr sz="1400"/>
          </a:p>
        </p:txBody>
      </p:sp>
      <p:sp>
        <p:nvSpPr>
          <p:cNvPr id="166" name="Google Shape;166;p19"/>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19"/>
          <p:cNvPicPr preferRelativeResize="0"/>
          <p:nvPr/>
        </p:nvPicPr>
        <p:blipFill>
          <a:blip r:embed="rId3">
            <a:alphaModFix/>
          </a:blip>
          <a:stretch>
            <a:fillRect/>
          </a:stretch>
        </p:blipFill>
        <p:spPr>
          <a:xfrm>
            <a:off x="759925" y="4118300"/>
            <a:ext cx="3351100" cy="2571400"/>
          </a:xfrm>
          <a:prstGeom prst="rect">
            <a:avLst/>
          </a:prstGeom>
          <a:noFill/>
          <a:ln cap="flat" cmpd="sng" w="19050">
            <a:solidFill>
              <a:schemeClr val="dk2"/>
            </a:solidFill>
            <a:prstDash val="solid"/>
            <a:round/>
            <a:headEnd len="sm" w="sm" type="none"/>
            <a:tailEnd len="sm" w="sm" type="none"/>
          </a:ln>
        </p:spPr>
      </p:pic>
      <p:pic>
        <p:nvPicPr>
          <p:cNvPr id="168" name="Google Shape;168;p19"/>
          <p:cNvPicPr preferRelativeResize="0"/>
          <p:nvPr/>
        </p:nvPicPr>
        <p:blipFill>
          <a:blip r:embed="rId4">
            <a:alphaModFix/>
          </a:blip>
          <a:stretch>
            <a:fillRect/>
          </a:stretch>
        </p:blipFill>
        <p:spPr>
          <a:xfrm>
            <a:off x="4737650" y="4118300"/>
            <a:ext cx="3427954" cy="2571400"/>
          </a:xfrm>
          <a:prstGeom prst="rect">
            <a:avLst/>
          </a:prstGeom>
          <a:noFill/>
          <a:ln cap="flat" cmpd="sng" w="19050">
            <a:solidFill>
              <a:schemeClr val="dk2"/>
            </a:solidFill>
            <a:prstDash val="solid"/>
            <a:round/>
            <a:headEnd len="sm" w="sm" type="none"/>
            <a:tailEnd len="sm" w="sm" type="none"/>
          </a:ln>
        </p:spPr>
      </p:pic>
      <p:pic>
        <p:nvPicPr>
          <p:cNvPr id="169" name="Google Shape;169;p19"/>
          <p:cNvPicPr preferRelativeResize="0"/>
          <p:nvPr/>
        </p:nvPicPr>
        <p:blipFill>
          <a:blip r:embed="rId5">
            <a:alphaModFix/>
          </a:blip>
          <a:stretch>
            <a:fillRect/>
          </a:stretch>
        </p:blipFill>
        <p:spPr>
          <a:xfrm>
            <a:off x="6101262" y="1734150"/>
            <a:ext cx="2942487" cy="2222500"/>
          </a:xfrm>
          <a:prstGeom prst="rect">
            <a:avLst/>
          </a:prstGeom>
          <a:noFill/>
          <a:ln cap="flat" cmpd="sng" w="19050">
            <a:solidFill>
              <a:schemeClr val="dk2"/>
            </a:solidFill>
            <a:prstDash val="solid"/>
            <a:round/>
            <a:headEnd len="sm" w="sm" type="none"/>
            <a:tailEnd len="sm" w="sm" type="none"/>
          </a:ln>
        </p:spPr>
      </p:pic>
      <p:pic>
        <p:nvPicPr>
          <p:cNvPr id="170" name="Google Shape;170;p19"/>
          <p:cNvPicPr preferRelativeResize="0"/>
          <p:nvPr/>
        </p:nvPicPr>
        <p:blipFill>
          <a:blip r:embed="rId6">
            <a:alphaModFix/>
          </a:blip>
          <a:stretch>
            <a:fillRect/>
          </a:stretch>
        </p:blipFill>
        <p:spPr>
          <a:xfrm>
            <a:off x="87175" y="1734150"/>
            <a:ext cx="2741145" cy="2243200"/>
          </a:xfrm>
          <a:prstGeom prst="rect">
            <a:avLst/>
          </a:prstGeom>
          <a:noFill/>
          <a:ln cap="flat" cmpd="sng" w="19050">
            <a:solidFill>
              <a:schemeClr val="dk2"/>
            </a:solidFill>
            <a:prstDash val="solid"/>
            <a:round/>
            <a:headEnd len="sm" w="sm" type="none"/>
            <a:tailEnd len="sm" w="sm" type="none"/>
          </a:ln>
        </p:spPr>
      </p:pic>
      <p:pic>
        <p:nvPicPr>
          <p:cNvPr id="171" name="Google Shape;171;p19"/>
          <p:cNvPicPr preferRelativeResize="0"/>
          <p:nvPr/>
        </p:nvPicPr>
        <p:blipFill>
          <a:blip r:embed="rId7">
            <a:alphaModFix/>
          </a:blip>
          <a:stretch>
            <a:fillRect/>
          </a:stretch>
        </p:blipFill>
        <p:spPr>
          <a:xfrm>
            <a:off x="2929250" y="1734150"/>
            <a:ext cx="3031201" cy="2222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 and Discussion</a:t>
            </a:r>
            <a:endParaRPr/>
          </a:p>
        </p:txBody>
      </p:sp>
      <p:sp>
        <p:nvSpPr>
          <p:cNvPr id="178" name="Google Shape;178;p20"/>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p20"/>
          <p:cNvPicPr preferRelativeResize="0"/>
          <p:nvPr/>
        </p:nvPicPr>
        <p:blipFill>
          <a:blip r:embed="rId3">
            <a:alphaModFix/>
          </a:blip>
          <a:stretch>
            <a:fillRect/>
          </a:stretch>
        </p:blipFill>
        <p:spPr>
          <a:xfrm>
            <a:off x="1358001" y="1426450"/>
            <a:ext cx="6428000" cy="443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 and Discussion</a:t>
            </a:r>
            <a:endParaRPr/>
          </a:p>
        </p:txBody>
      </p:sp>
      <p:sp>
        <p:nvSpPr>
          <p:cNvPr id="186" name="Google Shape;186;p21"/>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87" name="Google Shape;187;p21"/>
          <p:cNvGraphicFramePr/>
          <p:nvPr/>
        </p:nvGraphicFramePr>
        <p:xfrm>
          <a:off x="3165950" y="2010813"/>
          <a:ext cx="3000000" cy="3000000"/>
        </p:xfrm>
        <a:graphic>
          <a:graphicData uri="http://schemas.openxmlformats.org/drawingml/2006/table">
            <a:tbl>
              <a:tblPr>
                <a:noFill/>
                <a:tableStyleId>{3CF9A1F9-2117-4437-AEA7-2214153965FD}</a:tableStyleId>
              </a:tblPr>
              <a:tblGrid>
                <a:gridCol w="1411025"/>
                <a:gridCol w="1411025"/>
              </a:tblGrid>
              <a:tr h="200025">
                <a:tc>
                  <a:txBody>
                    <a:bodyPr/>
                    <a:lstStyle/>
                    <a:p>
                      <a:pPr indent="0" lvl="0" marL="0" rtl="0" algn="ctr">
                        <a:lnSpc>
                          <a:spcPct val="115000"/>
                        </a:lnSpc>
                        <a:spcBef>
                          <a:spcPts val="0"/>
                        </a:spcBef>
                        <a:spcAft>
                          <a:spcPts val="0"/>
                        </a:spcAft>
                        <a:buNone/>
                      </a:pPr>
                      <a:r>
                        <a:rPr b="1" lang="en-US" sz="1000"/>
                        <a:t>Metric</a:t>
                      </a:r>
                      <a:endParaRPr b="1" sz="1000"/>
                    </a:p>
                  </a:txBody>
                  <a:tcPr marT="19050" marB="19050" marR="28575" marL="28575" anchor="b">
                    <a:lnL cap="flat" cmpd="sng" w="9525">
                      <a:solidFill>
                        <a:srgbClr val="0F243E"/>
                      </a:solidFill>
                      <a:prstDash val="solid"/>
                      <a:round/>
                      <a:headEnd len="sm" w="sm" type="none"/>
                      <a:tailEnd len="sm" w="sm" type="none"/>
                    </a:lnL>
                    <a:lnR cap="flat" cmpd="sng" w="9525">
                      <a:solidFill>
                        <a:srgbClr val="0F243E"/>
                      </a:solidFill>
                      <a:prstDash val="solid"/>
                      <a:round/>
                      <a:headEnd len="sm" w="sm" type="none"/>
                      <a:tailEnd len="sm" w="sm" type="none"/>
                    </a:lnR>
                    <a:lnT cap="flat" cmpd="sng" w="9525">
                      <a:solidFill>
                        <a:srgbClr val="0F243E"/>
                      </a:solidFill>
                      <a:prstDash val="solid"/>
                      <a:round/>
                      <a:headEnd len="sm" w="sm" type="none"/>
                      <a:tailEnd len="sm" w="sm" type="none"/>
                    </a:lnT>
                    <a:lnB cap="flat" cmpd="sng" w="9525">
                      <a:solidFill>
                        <a:srgbClr val="0F243E"/>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b="1" lang="en-US" sz="1000"/>
                        <a:t>Value</a:t>
                      </a:r>
                      <a:endParaRPr b="1" sz="1000"/>
                    </a:p>
                  </a:txBody>
                  <a:tcPr marT="19050" marB="19050" marR="28575" marL="28575" anchor="b">
                    <a:lnL cap="flat" cmpd="sng" w="9525">
                      <a:solidFill>
                        <a:srgbClr val="0F243E"/>
                      </a:solidFill>
                      <a:prstDash val="solid"/>
                      <a:round/>
                      <a:headEnd len="sm" w="sm" type="none"/>
                      <a:tailEnd len="sm" w="sm" type="none"/>
                    </a:lnL>
                    <a:lnR cap="flat" cmpd="sng" w="9525">
                      <a:solidFill>
                        <a:srgbClr val="0F243E"/>
                      </a:solidFill>
                      <a:prstDash val="solid"/>
                      <a:round/>
                      <a:headEnd len="sm" w="sm" type="none"/>
                      <a:tailEnd len="sm" w="sm" type="none"/>
                    </a:lnR>
                    <a:lnT cap="flat" cmpd="sng" w="9525">
                      <a:solidFill>
                        <a:srgbClr val="0F243E"/>
                      </a:solidFill>
                      <a:prstDash val="solid"/>
                      <a:round/>
                      <a:headEnd len="sm" w="sm" type="none"/>
                      <a:tailEnd len="sm" w="sm" type="none"/>
                    </a:lnT>
                    <a:lnB cap="flat" cmpd="sng" w="9525">
                      <a:solidFill>
                        <a:srgbClr val="0F243E"/>
                      </a:solidFill>
                      <a:prstDash val="solid"/>
                      <a:round/>
                      <a:headEnd len="sm" w="sm" type="none"/>
                      <a:tailEnd len="sm" w="sm" type="none"/>
                    </a:lnB>
                    <a:solidFill>
                      <a:srgbClr val="A4C2F4"/>
                    </a:solidFill>
                  </a:tcPr>
                </a:tc>
              </a:tr>
              <a:tr h="333375">
                <a:tc>
                  <a:txBody>
                    <a:bodyPr/>
                    <a:lstStyle/>
                    <a:p>
                      <a:pPr indent="0" lvl="0" marL="0" rtl="0" algn="ctr">
                        <a:lnSpc>
                          <a:spcPct val="115000"/>
                        </a:lnSpc>
                        <a:spcBef>
                          <a:spcPts val="0"/>
                        </a:spcBef>
                        <a:spcAft>
                          <a:spcPts val="500"/>
                        </a:spcAft>
                        <a:buNone/>
                      </a:pPr>
                      <a:r>
                        <a:rPr lang="en-US" sz="1000"/>
                        <a:t>Precision</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F243E"/>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500"/>
                        </a:spcAft>
                        <a:buNone/>
                      </a:pPr>
                      <a:r>
                        <a:rPr lang="en-US" sz="1000"/>
                        <a:t>92.70 %</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F243E"/>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r h="200025">
                <a:tc>
                  <a:txBody>
                    <a:bodyPr/>
                    <a:lstStyle/>
                    <a:p>
                      <a:pPr indent="0" lvl="0" marL="0" rtl="0" algn="ctr">
                        <a:lnSpc>
                          <a:spcPct val="115000"/>
                        </a:lnSpc>
                        <a:spcBef>
                          <a:spcPts val="300"/>
                        </a:spcBef>
                        <a:spcAft>
                          <a:spcPts val="500"/>
                        </a:spcAft>
                        <a:buNone/>
                      </a:pPr>
                      <a:r>
                        <a:rPr lang="en-US" sz="1000"/>
                        <a:t>Recall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lnSpc>
                          <a:spcPct val="115000"/>
                        </a:lnSpc>
                        <a:spcBef>
                          <a:spcPts val="300"/>
                        </a:spcBef>
                        <a:spcAft>
                          <a:spcPts val="500"/>
                        </a:spcAft>
                        <a:buNone/>
                      </a:pPr>
                      <a:r>
                        <a:rPr lang="en-US" sz="1000"/>
                        <a:t>99.47</a:t>
                      </a:r>
                      <a:r>
                        <a:rPr lang="en-US" sz="1000"/>
                        <a:t> %</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r h="200025">
                <a:tc>
                  <a:txBody>
                    <a:bodyPr/>
                    <a:lstStyle/>
                    <a:p>
                      <a:pPr indent="0" lvl="0" marL="0" rtl="0" algn="ctr">
                        <a:lnSpc>
                          <a:spcPct val="115000"/>
                        </a:lnSpc>
                        <a:spcBef>
                          <a:spcPts val="300"/>
                        </a:spcBef>
                        <a:spcAft>
                          <a:spcPts val="500"/>
                        </a:spcAft>
                        <a:buNone/>
                      </a:pPr>
                      <a:r>
                        <a:rPr lang="en-US" sz="1000"/>
                        <a:t>F-1 Score</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lnSpc>
                          <a:spcPct val="115000"/>
                        </a:lnSpc>
                        <a:spcBef>
                          <a:spcPts val="300"/>
                        </a:spcBef>
                        <a:spcAft>
                          <a:spcPts val="500"/>
                        </a:spcAft>
                        <a:buNone/>
                      </a:pPr>
                      <a:r>
                        <a:rPr lang="en-US" sz="1000"/>
                        <a:t>95.97</a:t>
                      </a:r>
                      <a:r>
                        <a:rPr lang="en-US" sz="1000"/>
                        <a:t> %</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r h="200025">
                <a:tc>
                  <a:txBody>
                    <a:bodyPr/>
                    <a:lstStyle/>
                    <a:p>
                      <a:pPr indent="0" lvl="0" marL="0" rtl="0" algn="ctr">
                        <a:lnSpc>
                          <a:spcPct val="115000"/>
                        </a:lnSpc>
                        <a:spcBef>
                          <a:spcPts val="300"/>
                        </a:spcBef>
                        <a:spcAft>
                          <a:spcPts val="500"/>
                        </a:spcAft>
                        <a:buNone/>
                      </a:pPr>
                      <a:r>
                        <a:rPr b="1" lang="en-US" sz="1000"/>
                        <a:t>Validation accuracy</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lnSpc>
                          <a:spcPct val="115000"/>
                        </a:lnSpc>
                        <a:spcBef>
                          <a:spcPts val="300"/>
                        </a:spcBef>
                        <a:spcAft>
                          <a:spcPts val="500"/>
                        </a:spcAft>
                        <a:buNone/>
                      </a:pPr>
                      <a:r>
                        <a:rPr b="1" lang="en-US" sz="1000"/>
                        <a:t>93.28 %</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bl>
          </a:graphicData>
        </a:graphic>
      </p:graphicFrame>
      <p:sp>
        <p:nvSpPr>
          <p:cNvPr id="188" name="Google Shape;188;p21"/>
          <p:cNvSpPr txBox="1"/>
          <p:nvPr/>
        </p:nvSpPr>
        <p:spPr>
          <a:xfrm>
            <a:off x="907100" y="3802800"/>
            <a:ext cx="7336500" cy="16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BiLSTM + DistilBERT model effectively captures contextual and sequential information in Bengali news. High accuracy and F1 score demonstrate strong fake news detection capability. Attention and pooling mechanisms help the model focus on important parts of the news text. Calibration and probability distribution plots show reliable confidence in predictions.</a:t>
            </a:r>
            <a:endParaRPr>
              <a:solidFill>
                <a:schemeClr val="dk1"/>
              </a:solidFill>
            </a:endParaRPr>
          </a:p>
        </p:txBody>
      </p:sp>
      <p:sp>
        <p:nvSpPr>
          <p:cNvPr id="189" name="Google Shape;189;p21"/>
          <p:cNvSpPr txBox="1"/>
          <p:nvPr/>
        </p:nvSpPr>
        <p:spPr>
          <a:xfrm>
            <a:off x="3361850" y="1641525"/>
            <a:ext cx="242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FINAL EVALUATION RESULTS</a:t>
            </a:r>
            <a:endParaRPr b="1"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Demonstration</a:t>
            </a:r>
            <a:endParaRPr/>
          </a:p>
        </p:txBody>
      </p:sp>
      <p:sp>
        <p:nvSpPr>
          <p:cNvPr id="195" name="Google Shape;195;p22"/>
          <p:cNvSpPr txBox="1"/>
          <p:nvPr>
            <p:ph idx="1" type="body"/>
          </p:nvPr>
        </p:nvSpPr>
        <p:spPr>
          <a:xfrm>
            <a:off x="457200" y="1676400"/>
            <a:ext cx="8229600" cy="14745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lang="en-US" sz="1200">
                <a:solidFill>
                  <a:schemeClr val="dk1"/>
                </a:solidFill>
                <a:latin typeface="Courier"/>
                <a:ea typeface="Courier"/>
                <a:cs typeface="Courier"/>
                <a:sym typeface="Courier"/>
              </a:rPr>
              <a:t>custom_headline = </a:t>
            </a:r>
            <a:r>
              <a:rPr lang="en-US" sz="1200">
                <a:solidFill>
                  <a:schemeClr val="dk1"/>
                </a:solidFill>
                <a:latin typeface="Arial"/>
                <a:ea typeface="Arial"/>
                <a:cs typeface="Arial"/>
                <a:sym typeface="Arial"/>
              </a:rPr>
              <a:t>"জলপাই তেলে মাথা মালিশ করলে বন্ধ্যাত্ব নিরাময় হয় — দাবি ফেসবুক পোস্টে"</a:t>
            </a:r>
            <a:endParaRPr sz="12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lang="en-US" sz="1200">
                <a:solidFill>
                  <a:schemeClr val="dk1"/>
                </a:solidFill>
                <a:latin typeface="Courier"/>
                <a:ea typeface="Courier"/>
                <a:cs typeface="Courier"/>
                <a:sym typeface="Courier"/>
              </a:rPr>
              <a:t>custom_content =</a:t>
            </a:r>
            <a:r>
              <a:rPr lang="en-US" sz="1200">
                <a:solidFill>
                  <a:schemeClr val="dk1"/>
                </a:solidFill>
                <a:latin typeface="Arial"/>
                <a:ea typeface="Arial"/>
                <a:cs typeface="Arial"/>
                <a:sym typeface="Arial"/>
              </a:rPr>
              <a:t> "সাম্প্রতিক এক ফেসবুক পোস্টে বলা হয়েছে, জলপাই তেল দিয়ে নিয়মিত মাথায় মালিশ করলে নাকি বন্ধ্যাত্বের সমস্যা দূর হয়। তবে এই দাবি কোনো বৈজ্ঞানিক গবেষণায় প্রমাণিত নয়। চিকিৎসকেরা বলছেন, এই ধরনের ভ্রান্ত তথ্য স্বাস্থ্যঝুঁকি বাড়াতে পারে।"</a:t>
            </a:r>
            <a:endParaRPr sz="12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None/>
            </a:pPr>
            <a:r>
              <a:t/>
            </a:r>
            <a:endParaRPr sz="12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203200" rtl="0" algn="l">
              <a:spcBef>
                <a:spcPts val="0"/>
              </a:spcBef>
              <a:spcAft>
                <a:spcPts val="0"/>
              </a:spcAft>
              <a:buClr>
                <a:srgbClr val="366092"/>
              </a:buClr>
              <a:buSzPts val="3200"/>
              <a:buNone/>
            </a:pPr>
            <a:r>
              <a:t/>
            </a:r>
            <a:endParaRPr/>
          </a:p>
          <a:p>
            <a:pPr indent="0" lvl="0" marL="203200" rtl="0" algn="l">
              <a:spcBef>
                <a:spcPts val="0"/>
              </a:spcBef>
              <a:spcAft>
                <a:spcPts val="0"/>
              </a:spcAft>
              <a:buClr>
                <a:srgbClr val="366092"/>
              </a:buClr>
              <a:buSzPts val="3200"/>
              <a:buNone/>
            </a:pPr>
            <a:r>
              <a:t/>
            </a:r>
            <a:endParaRPr/>
          </a:p>
        </p:txBody>
      </p:sp>
      <p:sp>
        <p:nvSpPr>
          <p:cNvPr id="196" name="Google Shape;196;p22"/>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22"/>
          <p:cNvPicPr preferRelativeResize="0"/>
          <p:nvPr/>
        </p:nvPicPr>
        <p:blipFill>
          <a:blip r:embed="rId3">
            <a:alphaModFix/>
          </a:blip>
          <a:stretch>
            <a:fillRect/>
          </a:stretch>
        </p:blipFill>
        <p:spPr>
          <a:xfrm>
            <a:off x="2804513" y="4379650"/>
            <a:ext cx="3534975" cy="891050"/>
          </a:xfrm>
          <a:prstGeom prst="rect">
            <a:avLst/>
          </a:prstGeom>
          <a:noFill/>
          <a:ln>
            <a:noFill/>
          </a:ln>
        </p:spPr>
      </p:pic>
      <p:pic>
        <p:nvPicPr>
          <p:cNvPr id="198" name="Google Shape;198;p22"/>
          <p:cNvPicPr preferRelativeResize="0"/>
          <p:nvPr/>
        </p:nvPicPr>
        <p:blipFill>
          <a:blip r:embed="rId4">
            <a:alphaModFix/>
          </a:blip>
          <a:stretch>
            <a:fillRect/>
          </a:stretch>
        </p:blipFill>
        <p:spPr>
          <a:xfrm>
            <a:off x="256750" y="3338225"/>
            <a:ext cx="8630500" cy="8541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of Content</a:t>
            </a:r>
            <a:endParaRPr/>
          </a:p>
        </p:txBody>
      </p:sp>
      <p:sp>
        <p:nvSpPr>
          <p:cNvPr id="48" name="Google Shape;48;p5"/>
          <p:cNvSpPr txBox="1"/>
          <p:nvPr>
            <p:ph idx="1" type="body"/>
          </p:nvPr>
        </p:nvSpPr>
        <p:spPr>
          <a:xfrm>
            <a:off x="457200" y="1676400"/>
            <a:ext cx="8229600" cy="3962400"/>
          </a:xfrm>
          <a:prstGeom prst="rect">
            <a:avLst/>
          </a:prstGeom>
          <a:noFill/>
          <a:ln>
            <a:noFill/>
          </a:ln>
        </p:spPr>
        <p:txBody>
          <a:bodyPr anchorCtr="0" anchor="t" bIns="45700" lIns="91425" spcFirstLastPara="1" rIns="91425" wrap="square" tIns="45700">
            <a:normAutofit fontScale="85000" lnSpcReduction="20000"/>
          </a:bodyPr>
          <a:lstStyle/>
          <a:p>
            <a:pPr indent="-373380" lvl="0" marL="342900" rtl="0" algn="l">
              <a:spcBef>
                <a:spcPts val="0"/>
              </a:spcBef>
              <a:spcAft>
                <a:spcPts val="0"/>
              </a:spcAft>
              <a:buClr>
                <a:srgbClr val="366092"/>
              </a:buClr>
              <a:buSzPct val="100000"/>
              <a:buChar char="•"/>
            </a:pPr>
            <a:r>
              <a:rPr lang="en-US"/>
              <a:t>Problem Statement</a:t>
            </a:r>
            <a:endParaRPr/>
          </a:p>
          <a:p>
            <a:pPr indent="-373380" lvl="0" marL="342900" rtl="0" algn="l">
              <a:spcBef>
                <a:spcPts val="448"/>
              </a:spcBef>
              <a:spcAft>
                <a:spcPts val="0"/>
              </a:spcAft>
              <a:buClr>
                <a:srgbClr val="366092"/>
              </a:buClr>
              <a:buSzPct val="100000"/>
              <a:buChar char="•"/>
            </a:pPr>
            <a:r>
              <a:rPr lang="en-US"/>
              <a:t>Objectives</a:t>
            </a:r>
            <a:endParaRPr/>
          </a:p>
          <a:p>
            <a:pPr indent="-373380" lvl="0" marL="342900" rtl="0" algn="l">
              <a:spcBef>
                <a:spcPts val="448"/>
              </a:spcBef>
              <a:spcAft>
                <a:spcPts val="0"/>
              </a:spcAft>
              <a:buClr>
                <a:srgbClr val="366092"/>
              </a:buClr>
              <a:buSzPct val="100000"/>
              <a:buChar char="•"/>
            </a:pPr>
            <a:r>
              <a:rPr lang="en-US"/>
              <a:t>Motivation</a:t>
            </a:r>
            <a:endParaRPr/>
          </a:p>
          <a:p>
            <a:pPr indent="-373380" lvl="0" marL="342900" rtl="0" algn="l">
              <a:spcBef>
                <a:spcPts val="448"/>
              </a:spcBef>
              <a:spcAft>
                <a:spcPts val="0"/>
              </a:spcAft>
              <a:buClr>
                <a:srgbClr val="366092"/>
              </a:buClr>
              <a:buSzPct val="100000"/>
              <a:buChar char="•"/>
            </a:pPr>
            <a:r>
              <a:rPr lang="en-US"/>
              <a:t>Findings from Literature Review</a:t>
            </a:r>
            <a:endParaRPr/>
          </a:p>
          <a:p>
            <a:pPr indent="-373380" lvl="0" marL="342900" rtl="0" algn="l">
              <a:spcBef>
                <a:spcPts val="448"/>
              </a:spcBef>
              <a:spcAft>
                <a:spcPts val="0"/>
              </a:spcAft>
              <a:buClr>
                <a:srgbClr val="366092"/>
              </a:buClr>
              <a:buSzPct val="100000"/>
              <a:buChar char="•"/>
            </a:pPr>
            <a:r>
              <a:rPr lang="en-US"/>
              <a:t>Methodology</a:t>
            </a:r>
            <a:endParaRPr/>
          </a:p>
          <a:p>
            <a:pPr indent="-373380" lvl="0" marL="342900" rtl="0" algn="l">
              <a:spcBef>
                <a:spcPts val="448"/>
              </a:spcBef>
              <a:spcAft>
                <a:spcPts val="0"/>
              </a:spcAft>
              <a:buClr>
                <a:srgbClr val="366092"/>
              </a:buClr>
              <a:buSzPct val="100000"/>
              <a:buChar char="•"/>
            </a:pPr>
            <a:r>
              <a:rPr lang="en-US"/>
              <a:t>Design and Implementation</a:t>
            </a:r>
            <a:endParaRPr/>
          </a:p>
          <a:p>
            <a:pPr indent="-373380" lvl="0" marL="342900" rtl="0" algn="l">
              <a:spcBef>
                <a:spcPts val="448"/>
              </a:spcBef>
              <a:spcAft>
                <a:spcPts val="0"/>
              </a:spcAft>
              <a:buClr>
                <a:srgbClr val="366092"/>
              </a:buClr>
              <a:buSzPct val="100000"/>
              <a:buChar char="•"/>
            </a:pPr>
            <a:r>
              <a:rPr lang="en-US"/>
              <a:t>Result and Discussion</a:t>
            </a:r>
            <a:endParaRPr/>
          </a:p>
          <a:p>
            <a:pPr indent="-373380" lvl="0" marL="342900" rtl="0" algn="l">
              <a:spcBef>
                <a:spcPts val="448"/>
              </a:spcBef>
              <a:spcAft>
                <a:spcPts val="0"/>
              </a:spcAft>
              <a:buClr>
                <a:srgbClr val="366092"/>
              </a:buClr>
              <a:buSzPct val="100000"/>
              <a:buChar char="•"/>
            </a:pPr>
            <a:r>
              <a:rPr lang="en-US"/>
              <a:t>Timeline</a:t>
            </a:r>
            <a:endParaRPr/>
          </a:p>
          <a:p>
            <a:pPr indent="-373380" lvl="0" marL="342900" rtl="0" algn="l">
              <a:spcBef>
                <a:spcPts val="448"/>
              </a:spcBef>
              <a:spcAft>
                <a:spcPts val="0"/>
              </a:spcAft>
              <a:buClr>
                <a:srgbClr val="366092"/>
              </a:buClr>
              <a:buSzPct val="100000"/>
              <a:buChar char="•"/>
            </a:pPr>
            <a:r>
              <a:rPr lang="en-US"/>
              <a:t>Demonstration</a:t>
            </a:r>
            <a:endParaRPr/>
          </a:p>
          <a:p>
            <a:pPr indent="-373380" lvl="0" marL="342900" rtl="0" algn="l">
              <a:spcBef>
                <a:spcPts val="448"/>
              </a:spcBef>
              <a:spcAft>
                <a:spcPts val="0"/>
              </a:spcAft>
              <a:buSzPct val="100000"/>
              <a:buChar char="•"/>
            </a:pPr>
            <a:r>
              <a:rPr lang="en-US"/>
              <a:t>Reference</a:t>
            </a:r>
            <a:endParaRPr/>
          </a:p>
        </p:txBody>
      </p:sp>
      <p:sp>
        <p:nvSpPr>
          <p:cNvPr id="49" name="Google Shape;49;p5"/>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Timeline</a:t>
            </a:r>
            <a:endParaRPr/>
          </a:p>
        </p:txBody>
      </p:sp>
      <p:sp>
        <p:nvSpPr>
          <p:cNvPr id="204" name="Google Shape;204;p23"/>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23" title="Gantt chart - Page 1.png"/>
          <p:cNvPicPr preferRelativeResize="0"/>
          <p:nvPr/>
        </p:nvPicPr>
        <p:blipFill>
          <a:blip r:embed="rId3">
            <a:alphaModFix/>
          </a:blip>
          <a:stretch>
            <a:fillRect/>
          </a:stretch>
        </p:blipFill>
        <p:spPr>
          <a:xfrm>
            <a:off x="613738" y="1509786"/>
            <a:ext cx="7916524" cy="3838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457200" y="274650"/>
            <a:ext cx="8229600" cy="91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Addressing Complex Engineering Problem</a:t>
            </a:r>
            <a:endParaRPr sz="3600"/>
          </a:p>
        </p:txBody>
      </p:sp>
      <p:sp>
        <p:nvSpPr>
          <p:cNvPr id="211" name="Google Shape;211;p24"/>
          <p:cNvSpPr txBox="1"/>
          <p:nvPr>
            <p:ph idx="12" type="sldNum"/>
          </p:nvPr>
        </p:nvSpPr>
        <p:spPr>
          <a:xfrm>
            <a:off x="6553200" y="63246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2" name="Google Shape;212;p24"/>
          <p:cNvGraphicFramePr/>
          <p:nvPr/>
        </p:nvGraphicFramePr>
        <p:xfrm>
          <a:off x="859600" y="1689213"/>
          <a:ext cx="3000000" cy="3000000"/>
        </p:xfrm>
        <a:graphic>
          <a:graphicData uri="http://schemas.openxmlformats.org/drawingml/2006/table">
            <a:tbl>
              <a:tblPr>
                <a:noFill/>
                <a:tableStyleId>{3CF9A1F9-2117-4437-AEA7-2214153965FD}</a:tableStyleId>
              </a:tblPr>
              <a:tblGrid>
                <a:gridCol w="444975"/>
                <a:gridCol w="3357275"/>
                <a:gridCol w="2401450"/>
                <a:gridCol w="1623500"/>
              </a:tblGrid>
              <a:tr h="326075">
                <a:tc>
                  <a:txBody>
                    <a:bodyPr/>
                    <a:lstStyle/>
                    <a:p>
                      <a:pPr indent="0" lvl="0" marL="0" rtl="0" algn="ctr">
                        <a:lnSpc>
                          <a:spcPct val="115000"/>
                        </a:lnSpc>
                        <a:spcBef>
                          <a:spcPts val="0"/>
                        </a:spcBef>
                        <a:spcAft>
                          <a:spcPts val="0"/>
                        </a:spcAft>
                        <a:buNone/>
                      </a:pPr>
                      <a:r>
                        <a:rPr b="1" lang="en-US" sz="900"/>
                        <a:t>CO</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CDCFE"/>
                    </a:solidFill>
                  </a:tcPr>
                </a:tc>
                <a:tc>
                  <a:txBody>
                    <a:bodyPr/>
                    <a:lstStyle/>
                    <a:p>
                      <a:pPr indent="0" lvl="0" marL="0" rtl="0" algn="ctr">
                        <a:lnSpc>
                          <a:spcPct val="115000"/>
                        </a:lnSpc>
                        <a:spcBef>
                          <a:spcPts val="0"/>
                        </a:spcBef>
                        <a:spcAft>
                          <a:spcPts val="0"/>
                        </a:spcAft>
                        <a:buNone/>
                      </a:pPr>
                      <a:r>
                        <a:rPr b="1" lang="en-US" sz="900"/>
                        <a:t>Description</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CDCFE"/>
                    </a:solidFill>
                  </a:tcPr>
                </a:tc>
                <a:tc>
                  <a:txBody>
                    <a:bodyPr/>
                    <a:lstStyle/>
                    <a:p>
                      <a:pPr indent="0" lvl="0" marL="0" rtl="0" algn="ctr">
                        <a:lnSpc>
                          <a:spcPct val="115000"/>
                        </a:lnSpc>
                        <a:spcBef>
                          <a:spcPts val="0"/>
                        </a:spcBef>
                        <a:spcAft>
                          <a:spcPts val="0"/>
                        </a:spcAft>
                        <a:buNone/>
                      </a:pPr>
                      <a:r>
                        <a:rPr b="1" lang="en-US" sz="900"/>
                        <a:t>Related PO(s)</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CDCFE"/>
                    </a:solidFill>
                  </a:tcPr>
                </a:tc>
                <a:tc>
                  <a:txBody>
                    <a:bodyPr/>
                    <a:lstStyle/>
                    <a:p>
                      <a:pPr indent="0" lvl="0" marL="0" rtl="0" algn="ctr">
                        <a:lnSpc>
                          <a:spcPct val="115000"/>
                        </a:lnSpc>
                        <a:spcBef>
                          <a:spcPts val="0"/>
                        </a:spcBef>
                        <a:spcAft>
                          <a:spcPts val="0"/>
                        </a:spcAft>
                        <a:buNone/>
                      </a:pPr>
                      <a:r>
                        <a:rPr b="1" lang="en-US" sz="900"/>
                        <a:t>Assessment Methods</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CDCFE"/>
                    </a:solidFill>
                  </a:tcPr>
                </a:tc>
              </a:tr>
              <a:tr h="425175">
                <a:tc>
                  <a:txBody>
                    <a:bodyPr/>
                    <a:lstStyle/>
                    <a:p>
                      <a:pPr indent="0" lvl="0" marL="0" rtl="0" algn="l">
                        <a:spcBef>
                          <a:spcPts val="0"/>
                        </a:spcBef>
                        <a:spcAft>
                          <a:spcPts val="0"/>
                        </a:spcAft>
                        <a:buNone/>
                      </a:pPr>
                      <a:r>
                        <a:rPr lang="en-US" sz="900"/>
                        <a:t>CO1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Tackled a real-world problem: B</a:t>
                      </a:r>
                      <a:r>
                        <a:rPr lang="en-US" sz="900"/>
                        <a:t>engali fake news detection using AI-based model</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(l) </a:t>
                      </a:r>
                      <a:r>
                        <a:rPr lang="en-US" sz="900"/>
                        <a:t>Lifelong</a:t>
                      </a:r>
                      <a:r>
                        <a:rPr lang="en-US" sz="900"/>
                        <a:t> learning</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Defined system requirements and adhered to ML/NLP standards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(b) Problem analysis,PO (c) Design/development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CO3</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Planned timeline, selected tools, and managed computing resources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(k) Project management and finance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CO4</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Designed, implemented, evaluated the hybrid model (DistilBERT + BiLSTM + Grid Search)</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(c) Design/development,PO (d) Investigation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 Project Demo</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CO5</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Evaluated environmental impact (energy, GPU usage, model size, efficiency)</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(g) Environment and sustainability</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CO6</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Addressed social and ethical risks in labeling news content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(f) Engineer and society,PO (h) Ethics</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Worked collaboratively within a multidisciplinary team</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(i) Individual work and teamwork</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Peer Evaluation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175">
                <a:tc>
                  <a:txBody>
                    <a:bodyPr/>
                    <a:lstStyle/>
                    <a:p>
                      <a:pPr indent="0" lvl="0" marL="0" rtl="0" algn="l">
                        <a:spcBef>
                          <a:spcPts val="0"/>
                        </a:spcBef>
                        <a:spcAft>
                          <a:spcPts val="0"/>
                        </a:spcAft>
                        <a:buNone/>
                      </a:pPr>
                      <a:r>
                        <a:rPr lang="en-US" sz="900"/>
                        <a:t>CO8</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Applied modern tools: Transformers, PyTorch, Colab, Grid Search</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(e) Modern tool usage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Project Demo, Presentation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600">
                <a:tc>
                  <a:txBody>
                    <a:bodyPr/>
                    <a:lstStyle/>
                    <a:p>
                      <a:pPr indent="0" lvl="0" marL="0" rtl="0" algn="l">
                        <a:spcBef>
                          <a:spcPts val="0"/>
                        </a:spcBef>
                        <a:spcAft>
                          <a:spcPts val="0"/>
                        </a:spcAft>
                        <a:buNone/>
                      </a:pPr>
                      <a:r>
                        <a:rPr lang="en-US" sz="900"/>
                        <a:t>CO9</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Communicated results through report, visualizations, and oral defense</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PO (j) Communication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900"/>
                        <a:t>Report, Presentation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3" name="Google Shape;213;p24"/>
          <p:cNvSpPr txBox="1"/>
          <p:nvPr/>
        </p:nvSpPr>
        <p:spPr>
          <a:xfrm>
            <a:off x="658400" y="1187250"/>
            <a:ext cx="8229600" cy="44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US" sz="1100"/>
              <a:t>CO-PO Mapping of Final-Year Project</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a:t>
            </a:r>
            <a:endParaRPr/>
          </a:p>
        </p:txBody>
      </p:sp>
      <p:sp>
        <p:nvSpPr>
          <p:cNvPr id="220" name="Google Shape;220;p25"/>
          <p:cNvSpPr txBox="1"/>
          <p:nvPr>
            <p:ph idx="1" type="body"/>
          </p:nvPr>
        </p:nvSpPr>
        <p:spPr>
          <a:xfrm>
            <a:off x="457200" y="1417650"/>
            <a:ext cx="8229600" cy="4390800"/>
          </a:xfrm>
          <a:prstGeom prst="rect">
            <a:avLst/>
          </a:prstGeom>
        </p:spPr>
        <p:txBody>
          <a:bodyPr anchorCtr="0" anchor="t" bIns="45700" lIns="91425" spcFirstLastPara="1" rIns="91425" wrap="square" tIns="45700">
            <a:noAutofit/>
          </a:bodyPr>
          <a:lstStyle/>
          <a:p>
            <a:pPr indent="-292100" lvl="0" marL="457200" rtl="0" algn="l">
              <a:spcBef>
                <a:spcPts val="0"/>
              </a:spcBef>
              <a:spcAft>
                <a:spcPts val="0"/>
              </a:spcAft>
              <a:buClr>
                <a:schemeClr val="dk1"/>
              </a:buClr>
              <a:buSzPts val="1000"/>
              <a:buAutoNum type="arabicPeriod"/>
            </a:pPr>
            <a:r>
              <a:rPr lang="en-US" sz="1000">
                <a:solidFill>
                  <a:schemeClr val="dk1"/>
                </a:solidFill>
              </a:rPr>
              <a:t>Tohabar, M. Y., Nasrah, N., &amp; Samir, A. M. (2021). Bengali fake news detection using machine learning and effectiveness of sentiment as a feature. In 2021 joint 10th international conference on informatics, electronics &amp; vision (iciev) and 2021 5th international conference on imaging, vision &amp; pattern recognition (icivpr) (pp. 1–8).</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George, M. Z. H., Hossain, N., Bhuiyan, M. R., Masum, A. K. M., &amp; Abujar, S. (2021). Bangla fake news detection based on multichannel combined cnn-lstm. In 2021 12th international conference on computing communication and networking technologies (icccnt) (pp. 1–5).</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Mugdha, S. B. S., Kuddus, M. B. M. M., Salsabil, L., Anika, A., Marma, P. P., Hossain, Z., &amp; Shatabda, S. (2021). A gaussian naive bayesian classifier for fake news detection in bengali. In Emerging technologies in data mining and information security: </a:t>
            </a:r>
            <a:r>
              <a:rPr lang="en-US" sz="1000">
                <a:solidFill>
                  <a:schemeClr val="dk1"/>
                </a:solidFill>
              </a:rPr>
              <a:t>P</a:t>
            </a:r>
            <a:r>
              <a:rPr lang="en-US" sz="1000">
                <a:solidFill>
                  <a:schemeClr val="dk1"/>
                </a:solidFill>
              </a:rPr>
              <a:t>roceedings of iemis 2020, volume 2 (pp. 283–291).</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Adib, Q. A. R., Mehedi, M. H. K., Sakib, M. S., Patwary, K. K., Hossain, M. S., &amp; Rasel, A. A. (2021). A deep hybrid learning approach to detect bangla fake news. In 2021 5th international symposium on multidisciplinary studies and innovative technologies (ismsit) (pp. 442–447).</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Islam, T., Hosen, M. A., Mony, A., Hasan, M. T., Jahan, I., &amp; Kundu, A. (2022). A proposed bi-lstm method to fake news detection. In 2022 international conference for advancement in technology (iconat) (pp. 1–5).</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Syed, L., Alsaeedi, A., Alhuri, L., &amp; Aljohani, H. (2023). Hybrid weakly supervised learning with deep learning technique for detection of fake news from cyber propaganda. array 19: 100309.</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Shivani, N., Nousheen, S., Bhavani, P., &amp; Shravani, P. (2023). Fake news detection using logistic regression. Int. J. Adv. Eng. Manag. IJAEM, 5, 1151–1154.</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Bandan, S. S., Hossain, M. S., Sabbir, M. S. I., &amp; Kobra, K. T. (2024). Deep learning for bengali fake news detection: Innovative approaches for accurate classification. International Journal of Research and Innovation in Applied Science, 9(8), 393–403.</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Thair Ali, N., Falih Hassan, K., Najim Abdullah, M., &amp; Salam Al-Hchimy, Z. (2024). The application of random forest to the classification of fake news. In Bio web of conferences (Vol. 97, p. 00049).</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Mahmud, T., Ptaszynski, M., &amp; Masui, F. (2024). Exhaustive study into machine learning and deep learning methods for multilingual cyberbullying detection in bangla and chittagonian texts. Electronics, 13(9), 1677.</a:t>
            </a:r>
            <a:endParaRPr sz="1000">
              <a:solidFill>
                <a:schemeClr val="dk1"/>
              </a:solidFill>
            </a:endParaRPr>
          </a:p>
          <a:p>
            <a:pPr indent="-292100" lvl="0" marL="457200" rtl="0" algn="l">
              <a:spcBef>
                <a:spcPts val="200"/>
              </a:spcBef>
              <a:spcAft>
                <a:spcPts val="0"/>
              </a:spcAft>
              <a:buClr>
                <a:schemeClr val="dk1"/>
              </a:buClr>
              <a:buSzPts val="1000"/>
              <a:buAutoNum type="arabicPeriod"/>
            </a:pPr>
            <a:r>
              <a:rPr lang="en-US" sz="1000">
                <a:solidFill>
                  <a:schemeClr val="dk1"/>
                </a:solidFill>
              </a:rPr>
              <a:t>Das, N. R., Alam, M. M., Polok, A. P., Raquib, M., Al Mamun, A., &amp; Hossen, M. J. (2024). Social media bangla fake news detection using deep and machine learning algorithms. International Journal Of Engineering Trends And Technology, 72(5), 346–354.</a:t>
            </a:r>
            <a:endParaRPr sz="1000">
              <a:solidFill>
                <a:schemeClr val="dk1"/>
              </a:solidFill>
            </a:endParaRPr>
          </a:p>
          <a:p>
            <a:pPr indent="-292100" lvl="0" marL="457200" rtl="0" algn="l">
              <a:spcBef>
                <a:spcPts val="200"/>
              </a:spcBef>
              <a:spcAft>
                <a:spcPts val="200"/>
              </a:spcAft>
              <a:buClr>
                <a:schemeClr val="dk1"/>
              </a:buClr>
              <a:buSzPts val="1000"/>
              <a:buAutoNum type="arabicPeriod"/>
            </a:pPr>
            <a:r>
              <a:rPr lang="en-US" sz="1000">
                <a:solidFill>
                  <a:schemeClr val="dk1"/>
                </a:solidFill>
              </a:rPr>
              <a:t>Barua, R., Rahman, M., &amp; Joy, U. G. (2025). Comparative analysis of bangla news classification: a study of fake news detection and multiclass classification using bert and fasttext. International Journal of Computers and Applications, 1–11.</a:t>
            </a:r>
            <a:endParaRPr sz="1000">
              <a:solidFill>
                <a:schemeClr val="dk1"/>
              </a:solidFill>
            </a:endParaRPr>
          </a:p>
        </p:txBody>
      </p:sp>
      <p:sp>
        <p:nvSpPr>
          <p:cNvPr id="221" name="Google Shape;221;p25"/>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Problem Statement</a:t>
            </a:r>
            <a:endParaRPr/>
          </a:p>
        </p:txBody>
      </p:sp>
      <p:sp>
        <p:nvSpPr>
          <p:cNvPr id="55" name="Google Shape;55;p6"/>
          <p:cNvSpPr txBox="1"/>
          <p:nvPr>
            <p:ph idx="1" type="body"/>
          </p:nvPr>
        </p:nvSpPr>
        <p:spPr>
          <a:xfrm>
            <a:off x="100075" y="1567100"/>
            <a:ext cx="8945100" cy="3668100"/>
          </a:xfrm>
          <a:prstGeom prst="rect">
            <a:avLst/>
          </a:prstGeom>
          <a:noFill/>
          <a:ln>
            <a:noFill/>
          </a:ln>
        </p:spPr>
        <p:txBody>
          <a:bodyPr anchorCtr="0" anchor="t" bIns="45700" lIns="91425" spcFirstLastPara="1" rIns="91425" wrap="square" tIns="45700">
            <a:noAutofit/>
          </a:bodyPr>
          <a:lstStyle/>
          <a:p>
            <a:pPr indent="0" lvl="0" marL="203200" rtl="0" algn="l">
              <a:spcBef>
                <a:spcPts val="0"/>
              </a:spcBef>
              <a:spcAft>
                <a:spcPts val="0"/>
              </a:spcAft>
              <a:buClr>
                <a:srgbClr val="366092"/>
              </a:buClr>
              <a:buSzPts val="3200"/>
              <a:buNone/>
            </a:pPr>
            <a:r>
              <a:rPr lang="en-US" sz="2000">
                <a:solidFill>
                  <a:schemeClr val="dk1"/>
                </a:solidFill>
              </a:rPr>
              <a:t>The rise of social media has made fake news a significant issue, but while much research focuses on detecting fake news in English and other major languages, Bengali fake news detection is underexplored. Current models often fail to capture </a:t>
            </a:r>
            <a:r>
              <a:rPr lang="en-US" sz="2000">
                <a:solidFill>
                  <a:schemeClr val="dk1"/>
                </a:solidFill>
              </a:rPr>
              <a:t>Bengali</a:t>
            </a:r>
            <a:r>
              <a:rPr lang="en-US" sz="2000">
                <a:solidFill>
                  <a:schemeClr val="dk1"/>
                </a:solidFill>
              </a:rPr>
              <a:t> linguistic nuances, leading to poor accuracy. A proposed hybrid model combining DistilBERT with Bidirectional LSTM, optimized through Grid Search, aims to improve detection by leveraging both contextual and sequential text features, enhancing accuracy and reducing misclassification.</a:t>
            </a:r>
            <a:endParaRPr sz="1800"/>
          </a:p>
        </p:txBody>
      </p:sp>
      <p:sp>
        <p:nvSpPr>
          <p:cNvPr id="56" name="Google Shape;56;p6"/>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Objectives</a:t>
            </a:r>
            <a:endParaRPr/>
          </a:p>
        </p:txBody>
      </p:sp>
      <p:sp>
        <p:nvSpPr>
          <p:cNvPr id="62" name="Google Shape;62;p7"/>
          <p:cNvSpPr txBox="1"/>
          <p:nvPr>
            <p:ph idx="1" type="body"/>
          </p:nvPr>
        </p:nvSpPr>
        <p:spPr>
          <a:xfrm>
            <a:off x="375225" y="1417650"/>
            <a:ext cx="8229600" cy="4448400"/>
          </a:xfrm>
          <a:prstGeom prst="rect">
            <a:avLst/>
          </a:prstGeom>
          <a:noFill/>
          <a:ln>
            <a:noFill/>
          </a:ln>
        </p:spPr>
        <p:txBody>
          <a:bodyPr anchorCtr="0" anchor="t" bIns="45700" lIns="228600" spcFirstLastPara="1" rIns="91425" wrap="square" tIns="45700">
            <a:noAutofit/>
          </a:bodyPr>
          <a:lstStyle/>
          <a:p>
            <a:pPr indent="-355600" lvl="0" marL="114300" rtl="0" algn="l">
              <a:spcBef>
                <a:spcPts val="0"/>
              </a:spcBef>
              <a:spcAft>
                <a:spcPts val="0"/>
              </a:spcAft>
              <a:buClr>
                <a:schemeClr val="dk1"/>
              </a:buClr>
              <a:buSzPts val="2000"/>
              <a:buChar char="•"/>
            </a:pPr>
            <a:r>
              <a:rPr b="1" lang="en-US" sz="2000">
                <a:solidFill>
                  <a:schemeClr val="dk1"/>
                </a:solidFill>
              </a:rPr>
              <a:t>Dataset Preparation and Pre-processing:</a:t>
            </a:r>
            <a:r>
              <a:rPr lang="en-US" sz="2000">
                <a:solidFill>
                  <a:schemeClr val="dk1"/>
                </a:solidFill>
              </a:rPr>
              <a:t> Clean the data set, irrelevant characters and noise by using Bangla specific tool (BNLP).</a:t>
            </a:r>
            <a:endParaRPr sz="2000">
              <a:solidFill>
                <a:schemeClr val="dk1"/>
              </a:solidFill>
            </a:endParaRPr>
          </a:p>
          <a:p>
            <a:pPr indent="-355600" lvl="0" marL="114300" rtl="0" algn="l">
              <a:spcBef>
                <a:spcPts val="1000"/>
              </a:spcBef>
              <a:spcAft>
                <a:spcPts val="0"/>
              </a:spcAft>
              <a:buClr>
                <a:schemeClr val="dk1"/>
              </a:buClr>
              <a:buSzPts val="2000"/>
              <a:buChar char="•"/>
            </a:pPr>
            <a:r>
              <a:rPr b="1" lang="en-US" sz="2000">
                <a:solidFill>
                  <a:schemeClr val="dk1"/>
                </a:solidFill>
              </a:rPr>
              <a:t>Model Development:</a:t>
            </a:r>
            <a:r>
              <a:rPr lang="en-US" sz="2000">
                <a:solidFill>
                  <a:schemeClr val="dk1"/>
                </a:solidFill>
              </a:rPr>
              <a:t> Include DistilBERT for contextual embedding as well as BiLSTM for sequence modeling. Use Grid Search in order to find the best hyperparameter (learning rate, batch size, activation functions, etc).</a:t>
            </a:r>
            <a:endParaRPr sz="2000">
              <a:solidFill>
                <a:schemeClr val="dk1"/>
              </a:solidFill>
            </a:endParaRPr>
          </a:p>
          <a:p>
            <a:pPr indent="-355600" lvl="0" marL="114300" rtl="0" algn="l">
              <a:spcBef>
                <a:spcPts val="1000"/>
              </a:spcBef>
              <a:spcAft>
                <a:spcPts val="0"/>
              </a:spcAft>
              <a:buClr>
                <a:schemeClr val="dk1"/>
              </a:buClr>
              <a:buSzPts val="2000"/>
              <a:buChar char="•"/>
            </a:pPr>
            <a:r>
              <a:rPr b="1" lang="en-US" sz="2000">
                <a:solidFill>
                  <a:schemeClr val="dk1"/>
                </a:solidFill>
              </a:rPr>
              <a:t>Model Training:</a:t>
            </a:r>
            <a:r>
              <a:rPr lang="en-US" sz="2000">
                <a:solidFill>
                  <a:schemeClr val="dk1"/>
                </a:solidFill>
              </a:rPr>
              <a:t> Train the hybrid model with an even dataset through some validation techniques. Evaluate the model using Accuracy, Precision, Recall, F1-score, and ROC-AUC.</a:t>
            </a:r>
            <a:endParaRPr sz="2000">
              <a:solidFill>
                <a:schemeClr val="dk1"/>
              </a:solidFill>
            </a:endParaRPr>
          </a:p>
          <a:p>
            <a:pPr indent="-355600" lvl="0" marL="114300" rtl="0" algn="l">
              <a:spcBef>
                <a:spcPts val="1000"/>
              </a:spcBef>
              <a:spcAft>
                <a:spcPts val="0"/>
              </a:spcAft>
              <a:buClr>
                <a:schemeClr val="dk1"/>
              </a:buClr>
              <a:buSzPts val="2000"/>
              <a:buChar char="•"/>
            </a:pPr>
            <a:r>
              <a:rPr b="1" lang="en-US" sz="2000">
                <a:solidFill>
                  <a:schemeClr val="dk1"/>
                </a:solidFill>
              </a:rPr>
              <a:t>Final Model Validation and Analysis:</a:t>
            </a:r>
            <a:r>
              <a:rPr lang="en-US" sz="2000">
                <a:solidFill>
                  <a:schemeClr val="dk1"/>
                </a:solidFill>
              </a:rPr>
              <a:t> Performing error analysis to identify common misclassifications and analyze confusion matrix results.</a:t>
            </a:r>
            <a:endParaRPr sz="2000">
              <a:solidFill>
                <a:schemeClr val="dk1"/>
              </a:solidFill>
            </a:endParaRPr>
          </a:p>
          <a:p>
            <a:pPr indent="0" lvl="0" marL="203200" rtl="0" algn="l">
              <a:spcBef>
                <a:spcPts val="0"/>
              </a:spcBef>
              <a:spcAft>
                <a:spcPts val="0"/>
              </a:spcAft>
              <a:buClr>
                <a:srgbClr val="366092"/>
              </a:buClr>
              <a:buSzPts val="3200"/>
              <a:buNone/>
            </a:pPr>
            <a:r>
              <a:t/>
            </a:r>
            <a:endParaRPr sz="1900"/>
          </a:p>
        </p:txBody>
      </p:sp>
      <p:sp>
        <p:nvSpPr>
          <p:cNvPr id="63" name="Google Shape;63;p7"/>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a:t>
            </a:r>
            <a:endParaRPr/>
          </a:p>
        </p:txBody>
      </p:sp>
      <p:sp>
        <p:nvSpPr>
          <p:cNvPr id="69" name="Google Shape;69;p8"/>
          <p:cNvSpPr txBox="1"/>
          <p:nvPr>
            <p:ph idx="1" type="body"/>
          </p:nvPr>
        </p:nvSpPr>
        <p:spPr>
          <a:xfrm>
            <a:off x="320625" y="1322225"/>
            <a:ext cx="8319900" cy="4642800"/>
          </a:xfrm>
          <a:prstGeom prst="rect">
            <a:avLst/>
          </a:prstGeom>
          <a:noFill/>
          <a:ln>
            <a:noFill/>
          </a:ln>
        </p:spPr>
        <p:txBody>
          <a:bodyPr anchorCtr="0" anchor="t" bIns="45700" lIns="91425" spcFirstLastPara="1" rIns="91425" wrap="square" tIns="45700">
            <a:noAutofit/>
          </a:bodyPr>
          <a:lstStyle/>
          <a:p>
            <a:pPr indent="0" lvl="0" marL="203200" rtl="0" algn="l">
              <a:lnSpc>
                <a:spcPct val="120000"/>
              </a:lnSpc>
              <a:spcBef>
                <a:spcPts val="0"/>
              </a:spcBef>
              <a:spcAft>
                <a:spcPts val="0"/>
              </a:spcAft>
              <a:buClr>
                <a:schemeClr val="dk1"/>
              </a:buClr>
              <a:buSzPts val="1100"/>
              <a:buNone/>
            </a:pPr>
            <a:r>
              <a:rPr lang="en-US" sz="1800">
                <a:solidFill>
                  <a:schemeClr val="dk1"/>
                </a:solidFill>
              </a:rPr>
              <a:t>Our motivation lies in bridging the research gap by developing a </a:t>
            </a:r>
            <a:r>
              <a:rPr b="1" lang="en-US" sz="1800">
                <a:solidFill>
                  <a:schemeClr val="dk1"/>
                </a:solidFill>
              </a:rPr>
              <a:t>hybrid deep learning</a:t>
            </a:r>
            <a:r>
              <a:rPr lang="en-US" sz="1800">
                <a:solidFill>
                  <a:schemeClr val="dk1"/>
                </a:solidFill>
              </a:rPr>
              <a:t> model that combines </a:t>
            </a:r>
            <a:r>
              <a:rPr b="1" lang="en-US" sz="1800">
                <a:solidFill>
                  <a:schemeClr val="dk1"/>
                </a:solidFill>
              </a:rPr>
              <a:t>DistilBERT</a:t>
            </a:r>
            <a:r>
              <a:rPr lang="en-US" sz="1800">
                <a:solidFill>
                  <a:schemeClr val="dk1"/>
                </a:solidFill>
              </a:rPr>
              <a:t> and </a:t>
            </a:r>
            <a:r>
              <a:rPr b="1" lang="en-US" sz="1800">
                <a:solidFill>
                  <a:schemeClr val="dk1"/>
                </a:solidFill>
              </a:rPr>
              <a:t>BiLSTM</a:t>
            </a:r>
            <a:r>
              <a:rPr lang="en-US" sz="1800">
                <a:solidFill>
                  <a:schemeClr val="dk1"/>
                </a:solidFill>
              </a:rPr>
              <a:t>—an approach proven effective for capturing both contextual meaning and sequential dependencies. The integration of </a:t>
            </a:r>
            <a:r>
              <a:rPr b="1" lang="en-US" sz="1800">
                <a:solidFill>
                  <a:schemeClr val="dk1"/>
                </a:solidFill>
              </a:rPr>
              <a:t>Grid Search</a:t>
            </a:r>
            <a:r>
              <a:rPr lang="en-US" sz="1800">
                <a:solidFill>
                  <a:schemeClr val="dk1"/>
                </a:solidFill>
              </a:rPr>
              <a:t> further ensures optimal performance through fine-tuning.</a:t>
            </a:r>
            <a:endParaRPr sz="1800">
              <a:solidFill>
                <a:schemeClr val="dk1"/>
              </a:solidFill>
            </a:endParaRPr>
          </a:p>
          <a:p>
            <a:pPr indent="0" lvl="0" marL="203200" rtl="0" algn="l">
              <a:lnSpc>
                <a:spcPct val="120000"/>
              </a:lnSpc>
              <a:spcBef>
                <a:spcPts val="1000"/>
              </a:spcBef>
              <a:spcAft>
                <a:spcPts val="0"/>
              </a:spcAft>
              <a:buClr>
                <a:schemeClr val="dk1"/>
              </a:buClr>
              <a:buSzPts val="1100"/>
              <a:buNone/>
            </a:pPr>
            <a:r>
              <a:rPr lang="en-US" sz="1800">
                <a:solidFill>
                  <a:schemeClr val="dk1"/>
                </a:solidFill>
              </a:rPr>
              <a:t>DistilBERT’s multilingual capacity and lighter architecture make it especially suitable for low-resource languages like Bengali, offering reduced computational cost without sacrificing signficant performance.</a:t>
            </a:r>
            <a:endParaRPr sz="1800">
              <a:solidFill>
                <a:schemeClr val="dk1"/>
              </a:solidFill>
            </a:endParaRPr>
          </a:p>
          <a:p>
            <a:pPr indent="0" lvl="0" marL="203200" rtl="0" algn="l">
              <a:lnSpc>
                <a:spcPct val="120000"/>
              </a:lnSpc>
              <a:spcBef>
                <a:spcPts val="1000"/>
              </a:spcBef>
              <a:spcAft>
                <a:spcPts val="0"/>
              </a:spcAft>
              <a:buClr>
                <a:schemeClr val="dk1"/>
              </a:buClr>
              <a:buSzPts val="1100"/>
              <a:buNone/>
            </a:pPr>
            <a:r>
              <a:rPr lang="en-US" sz="1800">
                <a:solidFill>
                  <a:schemeClr val="dk1"/>
                </a:solidFill>
              </a:rPr>
              <a:t>Through complex engineering tailored for Bengali, we aim to provide a practical tool for researchers and developers focused on misinformation mitigation.</a:t>
            </a:r>
            <a:endParaRPr sz="1800">
              <a:solidFill>
                <a:schemeClr val="dk1"/>
              </a:solidFill>
            </a:endParaRPr>
          </a:p>
          <a:p>
            <a:pPr indent="0" lvl="0" marL="203200" rtl="0" algn="l">
              <a:lnSpc>
                <a:spcPct val="120000"/>
              </a:lnSpc>
              <a:spcBef>
                <a:spcPts val="1000"/>
              </a:spcBef>
              <a:spcAft>
                <a:spcPts val="1000"/>
              </a:spcAft>
              <a:buClr>
                <a:schemeClr val="dk1"/>
              </a:buClr>
              <a:buSzPts val="1100"/>
              <a:buNone/>
            </a:pPr>
            <a:r>
              <a:rPr lang="en-US" sz="1800">
                <a:solidFill>
                  <a:schemeClr val="dk1"/>
                </a:solidFill>
              </a:rPr>
              <a:t>This project contributes not only to technical innovation but also to societal well-being by promoting trustworthy information dissemination in the digital platforms.</a:t>
            </a:r>
            <a:endParaRPr sz="1800"/>
          </a:p>
        </p:txBody>
      </p:sp>
      <p:sp>
        <p:nvSpPr>
          <p:cNvPr id="70" name="Google Shape;70;p8"/>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Findings from Literature Review</a:t>
            </a:r>
            <a:endParaRPr/>
          </a:p>
        </p:txBody>
      </p:sp>
      <p:sp>
        <p:nvSpPr>
          <p:cNvPr id="76" name="Google Shape;76;p9"/>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7" name="Google Shape;77;p9"/>
          <p:cNvPicPr preferRelativeResize="0"/>
          <p:nvPr/>
        </p:nvPicPr>
        <p:blipFill>
          <a:blip r:embed="rId3">
            <a:alphaModFix/>
          </a:blip>
          <a:stretch>
            <a:fillRect/>
          </a:stretch>
        </p:blipFill>
        <p:spPr>
          <a:xfrm>
            <a:off x="1332750" y="1417650"/>
            <a:ext cx="6478500" cy="422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Methodology</a:t>
            </a:r>
            <a:endParaRPr/>
          </a:p>
        </p:txBody>
      </p:sp>
      <p:sp>
        <p:nvSpPr>
          <p:cNvPr id="83" name="Google Shape;83;p10"/>
          <p:cNvSpPr txBox="1"/>
          <p:nvPr>
            <p:ph idx="12" type="sldNum"/>
          </p:nvPr>
        </p:nvSpPr>
        <p:spPr>
          <a:xfrm>
            <a:off x="6553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4" name="Google Shape;84;p10"/>
          <p:cNvPicPr preferRelativeResize="0"/>
          <p:nvPr/>
        </p:nvPicPr>
        <p:blipFill>
          <a:blip r:embed="rId3">
            <a:alphaModFix/>
          </a:blip>
          <a:stretch>
            <a:fillRect/>
          </a:stretch>
        </p:blipFill>
        <p:spPr>
          <a:xfrm>
            <a:off x="2046638" y="1417651"/>
            <a:ext cx="5050731" cy="4906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ph type="title"/>
          </p:nvPr>
        </p:nvSpPr>
        <p:spPr>
          <a:xfrm>
            <a:off x="457200" y="274650"/>
            <a:ext cx="8229600" cy="108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Analysis</a:t>
            </a:r>
            <a:endParaRPr/>
          </a:p>
        </p:txBody>
      </p:sp>
      <p:sp>
        <p:nvSpPr>
          <p:cNvPr id="91" name="Google Shape;91;p11"/>
          <p:cNvSpPr txBox="1"/>
          <p:nvPr>
            <p:ph idx="12" type="sldNum"/>
          </p:nvPr>
        </p:nvSpPr>
        <p:spPr>
          <a:xfrm>
            <a:off x="5540840" y="5391803"/>
            <a:ext cx="2057400" cy="346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2" name="Google Shape;92;p11"/>
          <p:cNvPicPr preferRelativeResize="0"/>
          <p:nvPr/>
        </p:nvPicPr>
        <p:blipFill>
          <a:blip r:embed="rId3">
            <a:alphaModFix/>
          </a:blip>
          <a:stretch>
            <a:fillRect/>
          </a:stretch>
        </p:blipFill>
        <p:spPr>
          <a:xfrm>
            <a:off x="2572800" y="1261275"/>
            <a:ext cx="3998376" cy="2769275"/>
          </a:xfrm>
          <a:prstGeom prst="rect">
            <a:avLst/>
          </a:prstGeom>
          <a:noFill/>
          <a:ln>
            <a:noFill/>
          </a:ln>
        </p:spPr>
      </p:pic>
      <p:pic>
        <p:nvPicPr>
          <p:cNvPr id="93" name="Google Shape;93;p11"/>
          <p:cNvPicPr preferRelativeResize="0"/>
          <p:nvPr/>
        </p:nvPicPr>
        <p:blipFill>
          <a:blip r:embed="rId4">
            <a:alphaModFix/>
          </a:blip>
          <a:stretch>
            <a:fillRect/>
          </a:stretch>
        </p:blipFill>
        <p:spPr>
          <a:xfrm>
            <a:off x="439749" y="3966625"/>
            <a:ext cx="4146900" cy="2243175"/>
          </a:xfrm>
          <a:prstGeom prst="rect">
            <a:avLst/>
          </a:prstGeom>
          <a:noFill/>
          <a:ln>
            <a:noFill/>
          </a:ln>
        </p:spPr>
      </p:pic>
      <p:pic>
        <p:nvPicPr>
          <p:cNvPr id="94" name="Google Shape;94;p11"/>
          <p:cNvPicPr preferRelativeResize="0"/>
          <p:nvPr/>
        </p:nvPicPr>
        <p:blipFill>
          <a:blip r:embed="rId5">
            <a:alphaModFix/>
          </a:blip>
          <a:stretch>
            <a:fillRect/>
          </a:stretch>
        </p:blipFill>
        <p:spPr>
          <a:xfrm>
            <a:off x="4586650" y="3966625"/>
            <a:ext cx="4162981" cy="227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Word Cloud</a:t>
            </a:r>
            <a:endParaRPr/>
          </a:p>
        </p:txBody>
      </p:sp>
      <p:sp>
        <p:nvSpPr>
          <p:cNvPr id="101" name="Google Shape;101;p12"/>
          <p:cNvSpPr txBox="1"/>
          <p:nvPr>
            <p:ph idx="12" type="sldNum"/>
          </p:nvPr>
        </p:nvSpPr>
        <p:spPr>
          <a:xfrm>
            <a:off x="6553200" y="63246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2" name="Google Shape;102;p12"/>
          <p:cNvPicPr preferRelativeResize="0"/>
          <p:nvPr/>
        </p:nvPicPr>
        <p:blipFill>
          <a:blip r:embed="rId3">
            <a:alphaModFix/>
          </a:blip>
          <a:stretch>
            <a:fillRect/>
          </a:stretch>
        </p:blipFill>
        <p:spPr>
          <a:xfrm>
            <a:off x="199351" y="1194773"/>
            <a:ext cx="5792375" cy="3298525"/>
          </a:xfrm>
          <a:prstGeom prst="rect">
            <a:avLst/>
          </a:prstGeom>
          <a:noFill/>
          <a:ln>
            <a:noFill/>
          </a:ln>
        </p:spPr>
      </p:pic>
      <p:pic>
        <p:nvPicPr>
          <p:cNvPr id="103" name="Google Shape;103;p12"/>
          <p:cNvPicPr preferRelativeResize="0"/>
          <p:nvPr/>
        </p:nvPicPr>
        <p:blipFill>
          <a:blip r:embed="rId4">
            <a:alphaModFix/>
          </a:blip>
          <a:stretch>
            <a:fillRect/>
          </a:stretch>
        </p:blipFill>
        <p:spPr>
          <a:xfrm>
            <a:off x="3469466" y="3180175"/>
            <a:ext cx="5521683" cy="314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