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9" r:id="rId5"/>
    <p:sldId id="270" r:id="rId6"/>
    <p:sldId id="266" r:id="rId7"/>
    <p:sldId id="257" r:id="rId8"/>
    <p:sldId id="258" r:id="rId9"/>
    <p:sldId id="260" r:id="rId10"/>
    <p:sldId id="261" r:id="rId11"/>
    <p:sldId id="267" r:id="rId12"/>
    <p:sldId id="264" r:id="rId13"/>
    <p:sldId id="271" r:id="rId14"/>
    <p:sldId id="272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AC0063-7518-C345-B112-2A88003D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49400"/>
            <a:ext cx="3786188" cy="15621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615D2BD-A26C-217C-3C95-CB747FF5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3160713"/>
            <a:ext cx="7256463" cy="2311400"/>
          </a:xfrm>
          <a:prstGeom prst="roundRect">
            <a:avLst>
              <a:gd name="adj" fmla="val 8594"/>
            </a:avLst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63AD40B6-68EA-4069-8CA9-8C9E3B30A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0496" y="1282700"/>
            <a:ext cx="2799907" cy="4455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318873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5">
            <a:extLst>
              <a:ext uri="{FF2B5EF4-FFF2-40B4-BE49-F238E27FC236}">
                <a16:creationId xmlns:a16="http://schemas.microsoft.com/office/drawing/2014/main" id="{EBAB0DA6-4926-46B8-8702-D377391B1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92E51B3-0062-5243-F2C4-B89A05BC0CE6}"/>
              </a:ext>
            </a:extLst>
          </p:cNvPr>
          <p:cNvSpPr txBox="1"/>
          <p:nvPr/>
        </p:nvSpPr>
        <p:spPr>
          <a:xfrm>
            <a:off x="4355976" y="906484"/>
            <a:ext cx="3480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las ciudades populares como la CDMX, Cancún, Monterrey y Tijuana se ve que existe una ligera proporción mayor.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2458A8-B471-96EE-817B-EC656A6E2661}"/>
              </a:ext>
            </a:extLst>
          </p:cNvPr>
          <p:cNvSpPr txBox="1"/>
          <p:nvPr/>
        </p:nvSpPr>
        <p:spPr>
          <a:xfrm>
            <a:off x="4438835" y="4286097"/>
            <a:ext cx="3480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distribución de los fraudes se encuentra mayor al hacer compras en línea, seguido por tiendas departamentales.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6">
            <a:extLst>
              <a:ext uri="{FF2B5EF4-FFF2-40B4-BE49-F238E27FC236}">
                <a16:creationId xmlns:a16="http://schemas.microsoft.com/office/drawing/2014/main" id="{3568A7DC-A30D-4583-82E5-E77F4C44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C19621A-3058-0DD8-C6AE-EBAFB8BD1174}"/>
              </a:ext>
            </a:extLst>
          </p:cNvPr>
          <p:cNvSpPr txBox="1"/>
          <p:nvPr/>
        </p:nvSpPr>
        <p:spPr>
          <a:xfrm>
            <a:off x="264230" y="893939"/>
            <a:ext cx="34101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general, se encuentra que si el cliente </a:t>
            </a:r>
          </a:p>
          <a:p>
            <a:pPr marL="285750" indent="-285750" algn="just">
              <a:buFontTx/>
              <a:buChar char="-"/>
            </a:pP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prime</a:t>
            </a:r>
          </a:p>
          <a:p>
            <a:pPr marL="285750" indent="-285750" algn="just">
              <a:buFontTx/>
              <a:buChar char="-"/>
            </a:pP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de algún género en particular</a:t>
            </a:r>
          </a:p>
          <a:p>
            <a:pPr algn="just"/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esto no influye significativamente a detectar un fraude, tampoco depende del proveedor del dispositivo.</a:t>
            </a:r>
          </a:p>
          <a:p>
            <a:pPr algn="just"/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encuentra un mayor porcentaje cuando los dispositivos son Motorola y Samsung.</a:t>
            </a:r>
          </a:p>
          <a:p>
            <a:pPr algn="just"/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si la operación tiene un monto mayor o igual que la media, aumenta el porcentaje de fraudes.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D0AA79-FFAC-1BFD-7C1F-35E92202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0" y="177800"/>
            <a:ext cx="1666170" cy="5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0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5E7E41-6505-BCC5-AF68-5A043A75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313" y="3256377"/>
            <a:ext cx="3046868" cy="98444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9EF212-7493-4120-729C-22415C525603}"/>
              </a:ext>
            </a:extLst>
          </p:cNvPr>
          <p:cNvSpPr txBox="1"/>
          <p:nvPr/>
        </p:nvSpPr>
        <p:spPr>
          <a:xfrm>
            <a:off x="700196" y="2545702"/>
            <a:ext cx="6455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conclusión,  a pesar del gran desbalance de los datos se pueden encontrar que existen variables que, aunque en pequeña proporción, pueden influir en detectar si las transacciones son fraudulentas.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 ser baja la proporción, tendremos que poner a trabajar en conjunto las variables que mostraron tener mayor número de fraudes.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4BD1F7B-3D2A-C452-E5D3-F004BF17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057" y="1096024"/>
            <a:ext cx="4284216" cy="1449678"/>
          </a:xfrm>
        </p:spPr>
        <p:txBody>
          <a:bodyPr>
            <a:normAutofit/>
          </a:bodyPr>
          <a:lstStyle/>
          <a:p>
            <a:pPr algn="r"/>
            <a:r>
              <a:rPr lang="es-MX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Conclusión de Análisis</a:t>
            </a:r>
          </a:p>
        </p:txBody>
      </p:sp>
    </p:spTree>
    <p:extLst>
      <p:ext uri="{BB962C8B-B14F-4D97-AF65-F5344CB8AC3E}">
        <p14:creationId xmlns:p14="http://schemas.microsoft.com/office/powerpoint/2010/main" val="270468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055E6F7-3A7C-41E3-9694-D4B118B2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0" y="177800"/>
            <a:ext cx="1666170" cy="5383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4F9A0B7-732C-336D-283F-D96DFA5F22B5}"/>
              </a:ext>
            </a:extLst>
          </p:cNvPr>
          <p:cNvSpPr txBox="1"/>
          <p:nvPr/>
        </p:nvSpPr>
        <p:spPr>
          <a:xfrm>
            <a:off x="406843" y="1600635"/>
            <a:ext cx="444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SCV - </a:t>
            </a:r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Vector </a:t>
            </a:r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F89FD9-BB0E-CAAC-F87D-EFB5C9277BAF}"/>
              </a:ext>
            </a:extLst>
          </p:cNvPr>
          <p:cNvSpPr txBox="1"/>
          <p:nvPr/>
        </p:nvSpPr>
        <p:spPr>
          <a:xfrm>
            <a:off x="7343163" y="1600635"/>
            <a:ext cx="444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</a:t>
            </a: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Forest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62CA0323-08CA-7683-68E8-39B793FF9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23753"/>
              </p:ext>
            </p:extLst>
          </p:nvPr>
        </p:nvGraphicFramePr>
        <p:xfrm>
          <a:off x="1646909" y="4114020"/>
          <a:ext cx="2184400" cy="179070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396854453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6066989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343038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73848437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Predicción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999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Fraude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Real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8142"/>
                  </a:ext>
                </a:extLst>
              </a:tr>
              <a:tr h="647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Real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Fraude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Tahoma" panose="020B060403050404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3116"/>
                  </a:ext>
                </a:extLst>
              </a:tr>
              <a:tr h="6477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Real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Tahoma" panose="020B0604030504040204" pitchFamily="34" charset="0"/>
                        </a:rPr>
                        <a:t>1919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Tahoma" panose="020B0604030504040204" pitchFamily="34" charset="0"/>
                        </a:rPr>
                        <a:t>3320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30718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6E82468-9174-2A88-3BDA-6858E9F0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95970"/>
              </p:ext>
            </p:extLst>
          </p:nvPr>
        </p:nvGraphicFramePr>
        <p:xfrm>
          <a:off x="8812403" y="4114020"/>
          <a:ext cx="2184400" cy="179070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396854453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6066989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343038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73848437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Predicción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999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Fraude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Real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8142"/>
                  </a:ext>
                </a:extLst>
              </a:tr>
              <a:tr h="647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Real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Fraude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Tahoma" panose="020B060403050404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Tahoma" panose="020B060403050404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3116"/>
                  </a:ext>
                </a:extLst>
              </a:tr>
              <a:tr h="6477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Real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Tahoma" panose="020B0604030504040204" pitchFamily="34" charset="0"/>
                        </a:rPr>
                        <a:t>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Tahoma" panose="020B0604030504040204" pitchFamily="34" charset="0"/>
                        </a:rPr>
                        <a:t>4499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30718"/>
                  </a:ext>
                </a:extLst>
              </a:tr>
            </a:tbl>
          </a:graphicData>
        </a:graphic>
      </p:graphicFrame>
      <p:pic>
        <p:nvPicPr>
          <p:cNvPr id="14" name="Imagen 13">
            <a:extLst>
              <a:ext uri="{FF2B5EF4-FFF2-40B4-BE49-F238E27FC236}">
                <a16:creationId xmlns:a16="http://schemas.microsoft.com/office/drawing/2014/main" id="{9FB62847-DBF3-9DEF-A560-A89DB4F42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27" y="2276553"/>
            <a:ext cx="3705225" cy="10001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7AEFD34-F279-B52A-E2CE-EA4544C3D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550" y="2295603"/>
            <a:ext cx="3686175" cy="98107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896F9B5-22B1-113A-131E-D0C727140165}"/>
              </a:ext>
            </a:extLst>
          </p:cNvPr>
          <p:cNvSpPr txBox="1"/>
          <p:nvPr/>
        </p:nvSpPr>
        <p:spPr>
          <a:xfrm>
            <a:off x="264230" y="893939"/>
            <a:ext cx="1163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Modelos</a:t>
            </a:r>
            <a:endParaRPr lang="es-MX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68C6250-76BF-049F-E34E-AE15E9029E7E}"/>
              </a:ext>
            </a:extLst>
          </p:cNvPr>
          <p:cNvSpPr txBox="1"/>
          <p:nvPr/>
        </p:nvSpPr>
        <p:spPr>
          <a:xfrm>
            <a:off x="5117283" y="1367406"/>
            <a:ext cx="270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Data Train: 21580 (80%)</a:t>
            </a:r>
          </a:p>
          <a:p>
            <a:r>
              <a:rPr lang="es-MX" dirty="0"/>
              <a:t>Data Test: 5395 (20%)</a:t>
            </a:r>
          </a:p>
        </p:txBody>
      </p:sp>
    </p:spTree>
    <p:extLst>
      <p:ext uri="{BB962C8B-B14F-4D97-AF65-F5344CB8AC3E}">
        <p14:creationId xmlns:p14="http://schemas.microsoft.com/office/powerpoint/2010/main" val="75552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055E6F7-3A7C-41E3-9694-D4B118B2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0" y="177800"/>
            <a:ext cx="1666170" cy="5383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CC7A08-6FCC-0B6B-7BD6-A9FB186DC875}"/>
              </a:ext>
            </a:extLst>
          </p:cNvPr>
          <p:cNvSpPr txBox="1"/>
          <p:nvPr/>
        </p:nvSpPr>
        <p:spPr>
          <a:xfrm>
            <a:off x="264230" y="893939"/>
            <a:ext cx="1163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Modelos</a:t>
            </a:r>
            <a:endParaRPr lang="es-MX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72BB82B-A6B3-EE37-ABD4-E7C13E5BD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94200"/>
              </p:ext>
            </p:extLst>
          </p:nvPr>
        </p:nvGraphicFramePr>
        <p:xfrm>
          <a:off x="1636308" y="4114020"/>
          <a:ext cx="2184400" cy="179070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396854453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6066989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343038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73848437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Predicción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999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Fraude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Real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8142"/>
                  </a:ext>
                </a:extLst>
              </a:tr>
              <a:tr h="647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Real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Fraude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Tahoma" panose="020B060403050404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3116"/>
                  </a:ext>
                </a:extLst>
              </a:tr>
              <a:tr h="6477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Real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Tahoma" panose="020B0604030504040204" pitchFamily="34" charset="0"/>
                        </a:rPr>
                        <a:t>1676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Tahoma" panose="020B0604030504040204" pitchFamily="34" charset="0"/>
                        </a:rPr>
                        <a:t>3563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30718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44F9A0B7-732C-336D-283F-D96DFA5F22B5}"/>
              </a:ext>
            </a:extLst>
          </p:cNvPr>
          <p:cNvSpPr txBox="1"/>
          <p:nvPr/>
        </p:nvSpPr>
        <p:spPr>
          <a:xfrm>
            <a:off x="7666828" y="1695974"/>
            <a:ext cx="444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XG </a:t>
            </a:r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Boost</a:t>
            </a: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F89FD9-BB0E-CAAC-F87D-EFB5C9277BAF}"/>
              </a:ext>
            </a:extLst>
          </p:cNvPr>
          <p:cNvSpPr txBox="1"/>
          <p:nvPr/>
        </p:nvSpPr>
        <p:spPr>
          <a:xfrm>
            <a:off x="406843" y="1695974"/>
            <a:ext cx="444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Regresión Logística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C603442-24F2-21E1-D7A7-79074FFE0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0" y="2351308"/>
            <a:ext cx="3904980" cy="9725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04018C3-76FA-82FB-42CC-0EECCF57D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670" y="2351308"/>
            <a:ext cx="3904980" cy="1032239"/>
          </a:xfrm>
          <a:prstGeom prst="rect">
            <a:avLst/>
          </a:prstGeom>
        </p:spPr>
      </p:pic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5050A32-76B4-1096-8BB4-B70A7DCE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0665"/>
              </p:ext>
            </p:extLst>
          </p:nvPr>
        </p:nvGraphicFramePr>
        <p:xfrm>
          <a:off x="8795625" y="4114020"/>
          <a:ext cx="2184400" cy="179070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396854453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6066989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343038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73848437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Predicción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999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Fraude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Real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8142"/>
                  </a:ext>
                </a:extLst>
              </a:tr>
              <a:tr h="647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Real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Fraude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3116"/>
                  </a:ext>
                </a:extLst>
              </a:tr>
              <a:tr h="6477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Tahoma" panose="020B0604030504040204" pitchFamily="34" charset="0"/>
                        </a:rPr>
                        <a:t>Real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DD7EE"/>
                          </a:highlight>
                          <a:latin typeface="Tahoma" panose="020B0604030504040204" pitchFamily="34" charset="0"/>
                        </a:rPr>
                        <a:t>1095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Tahoma" panose="020B0604030504040204" pitchFamily="34" charset="0"/>
                        </a:rPr>
                        <a:t>4144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3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60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5E7E41-6505-BCC5-AF68-5A043A75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313" y="3256377"/>
            <a:ext cx="3046868" cy="98444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9EF212-7493-4120-729C-22415C525603}"/>
              </a:ext>
            </a:extLst>
          </p:cNvPr>
          <p:cNvSpPr txBox="1"/>
          <p:nvPr/>
        </p:nvSpPr>
        <p:spPr>
          <a:xfrm>
            <a:off x="700196" y="2545702"/>
            <a:ext cx="6455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Guiarse por el 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modelo podría suponer un error por el desbalance de las clases.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El </a:t>
            </a:r>
            <a:r>
              <a:rPr lang="es-MX" dirty="0" err="1">
                <a:solidFill>
                  <a:prstClr val="black"/>
                </a:solidFill>
                <a:latin typeface="Calibri" panose="020F0502020204030204"/>
              </a:rPr>
              <a:t>recall</a:t>
            </a:r>
            <a:r>
              <a:rPr lang="es-MX" dirty="0">
                <a:solidFill>
                  <a:prstClr val="black"/>
                </a:solidFill>
                <a:latin typeface="Calibri" panose="020F0502020204030204"/>
              </a:rPr>
              <a:t> y f1-score son métricas que nos pueden ayudar a seleccionar los modelos más aptos.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SCV y Regresión Logística son modelos que logran predecir con mayor éxito las transacciones fraudulentas.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4BD1F7B-3D2A-C452-E5D3-F004BF17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96" y="1096024"/>
            <a:ext cx="4284216" cy="1449678"/>
          </a:xfrm>
        </p:spPr>
        <p:txBody>
          <a:bodyPr>
            <a:normAutofit/>
          </a:bodyPr>
          <a:lstStyle/>
          <a:p>
            <a:r>
              <a:rPr lang="es-MX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Selección de Modelo</a:t>
            </a:r>
          </a:p>
        </p:txBody>
      </p:sp>
    </p:spTree>
    <p:extLst>
      <p:ext uri="{BB962C8B-B14F-4D97-AF65-F5344CB8AC3E}">
        <p14:creationId xmlns:p14="http://schemas.microsoft.com/office/powerpoint/2010/main" val="157332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615D2BD-A26C-217C-3C95-CB747FF5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63" y="510459"/>
            <a:ext cx="3830152" cy="1220018"/>
          </a:xfrm>
          <a:prstGeom prst="roundRect">
            <a:avLst>
              <a:gd name="adj" fmla="val 8594"/>
            </a:avLst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63AD40B6-68EA-4069-8CA9-8C9E3B30A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0496" y="1282700"/>
            <a:ext cx="2799907" cy="4455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024E0C-3CD5-15E7-3658-CE8FB22A480E}"/>
              </a:ext>
            </a:extLst>
          </p:cNvPr>
          <p:cNvSpPr txBox="1"/>
          <p:nvPr/>
        </p:nvSpPr>
        <p:spPr>
          <a:xfrm>
            <a:off x="3342968" y="2816532"/>
            <a:ext cx="550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9234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02323E-5013-DC4B-3A59-8F4D5CBA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s-MX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E423E-D6B4-CEF9-5A57-6139C7D94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s-MX" sz="2400" dirty="0"/>
              <a:t>Analizar las transacciones diarias de los consumidores para crear un modelo que detecte las transacciones fraudulentas.</a:t>
            </a:r>
          </a:p>
        </p:txBody>
      </p:sp>
    </p:spTree>
    <p:extLst>
      <p:ext uri="{BB962C8B-B14F-4D97-AF65-F5344CB8AC3E}">
        <p14:creationId xmlns:p14="http://schemas.microsoft.com/office/powerpoint/2010/main" val="330930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37B3B36-F471-2984-0665-3FD40D09B2FC}"/>
              </a:ext>
            </a:extLst>
          </p:cNvPr>
          <p:cNvSpPr txBox="1"/>
          <p:nvPr/>
        </p:nvSpPr>
        <p:spPr>
          <a:xfrm>
            <a:off x="568737" y="765382"/>
            <a:ext cx="5270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conjunto cuenta con un total de 26,975 transacciones de las cuales podemos detectar que alrededor de</a:t>
            </a:r>
          </a:p>
          <a:p>
            <a:pPr algn="just"/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3% son fraudes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97% son reales (no son fraudes)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05A6CD-9079-BFBB-9C89-950AB6C3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578" y="2240327"/>
            <a:ext cx="3019425" cy="29718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DFA4B0E-D9D2-71F3-4E6B-6BF3CBF22345}"/>
              </a:ext>
            </a:extLst>
          </p:cNvPr>
          <p:cNvSpPr txBox="1"/>
          <p:nvPr/>
        </p:nvSpPr>
        <p:spPr>
          <a:xfrm>
            <a:off x="568736" y="5507843"/>
            <a:ext cx="527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 variables “establecimiento” y “ciudad” cuentan con valores nulos.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0CD5E3-033B-52E7-2330-DBBD7141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0" y="177800"/>
            <a:ext cx="1666170" cy="5383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B67ED7-27EB-0893-77F3-9BCB2AE9D3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" r="1290" b="5075"/>
          <a:stretch/>
        </p:blipFill>
        <p:spPr>
          <a:xfrm>
            <a:off x="9526583" y="866524"/>
            <a:ext cx="2096680" cy="11211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7DA5B3-545B-8590-C473-474B9B0188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968"/>
          <a:stretch/>
        </p:blipFill>
        <p:spPr>
          <a:xfrm>
            <a:off x="7329051" y="765382"/>
            <a:ext cx="1801667" cy="14859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085452F-9AEC-61D0-8DFD-362ADA5848A4}"/>
              </a:ext>
            </a:extLst>
          </p:cNvPr>
          <p:cNvSpPr txBox="1"/>
          <p:nvPr/>
        </p:nvSpPr>
        <p:spPr>
          <a:xfrm>
            <a:off x="6495715" y="2486471"/>
            <a:ext cx="5270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 valores nulos no representan una población, mayor al 10% por ello se les imputará en ambos casos el valor “Otro”.</a:t>
            </a:r>
          </a:p>
          <a:p>
            <a:pPr algn="just"/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variable “dispositivo” es una especie de diccionario con valores que pueden generar más variables, así que se procederá a crear “año”, “marca” y “proveedor”.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B0EB685-46CA-3E10-0642-B44918F55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227" y="4537542"/>
            <a:ext cx="39909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7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37B3B36-F471-2984-0665-3FD40D09B2FC}"/>
              </a:ext>
            </a:extLst>
          </p:cNvPr>
          <p:cNvSpPr txBox="1"/>
          <p:nvPr/>
        </p:nvSpPr>
        <p:spPr>
          <a:xfrm>
            <a:off x="568737" y="765382"/>
            <a:ext cx="527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Correlación de variables continuas.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0CD5E3-033B-52E7-2330-DBBD7141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0" y="177800"/>
            <a:ext cx="1666170" cy="5383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B2AE68-ADC7-417E-9AA5-47F606B4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36" y="1216096"/>
            <a:ext cx="4976386" cy="36668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E09BCD-A6C7-184E-75C0-D2F3126F55E1}"/>
              </a:ext>
            </a:extLst>
          </p:cNvPr>
          <p:cNvSpPr txBox="1"/>
          <p:nvPr/>
        </p:nvSpPr>
        <p:spPr>
          <a:xfrm>
            <a:off x="568736" y="4995068"/>
            <a:ext cx="5270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 una alta correlación entre “monto” y “</a:t>
            </a:r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cashback</a:t>
            </a: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”. </a:t>
            </a:r>
          </a:p>
          <a:p>
            <a:pPr algn="just"/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Adicional, la variable “</a:t>
            </a:r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dcto</a:t>
            </a: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cuenta con más del 75% de los datos en 0.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EE4DFB2B-13E0-4912-7B59-BF3C178C0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95452"/>
              </p:ext>
            </p:extLst>
          </p:nvPr>
        </p:nvGraphicFramePr>
        <p:xfrm>
          <a:off x="6922316" y="765382"/>
          <a:ext cx="4572000" cy="17145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14894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411832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515361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490226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799733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29231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linea_tc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interes_tc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monto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dcto</a:t>
                      </a:r>
                      <a:endParaRPr lang="es-MX" sz="9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cashback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251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Conteo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26,975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26,975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26,975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26,975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26,975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045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62,477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514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  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91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21,887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290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11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80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25,000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32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  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 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  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04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44,000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40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300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 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  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02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62,000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506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 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09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82,000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717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 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23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954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99,000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1,713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86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110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89457"/>
                  </a:ext>
                </a:extLst>
              </a:tr>
            </a:tbl>
          </a:graphicData>
        </a:graphic>
      </p:graphicFrame>
      <p:sp>
        <p:nvSpPr>
          <p:cNvPr id="15" name="Rectángulo 14">
            <a:extLst>
              <a:ext uri="{FF2B5EF4-FFF2-40B4-BE49-F238E27FC236}">
                <a16:creationId xmlns:a16="http://schemas.microsoft.com/office/drawing/2014/main" id="{04EB517B-D6BB-DC71-1125-7B7DB05BCE28}"/>
              </a:ext>
            </a:extLst>
          </p:cNvPr>
          <p:cNvSpPr/>
          <p:nvPr/>
        </p:nvSpPr>
        <p:spPr>
          <a:xfrm>
            <a:off x="10100345" y="2088859"/>
            <a:ext cx="721453" cy="192947"/>
          </a:xfrm>
          <a:prstGeom prst="rect">
            <a:avLst/>
          </a:prstGeom>
          <a:noFill/>
          <a:ln>
            <a:solidFill>
              <a:srgbClr val="FF85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A4F55801-B245-0865-39ED-781F173E6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18893"/>
              </p:ext>
            </p:extLst>
          </p:nvPr>
        </p:nvGraphicFramePr>
        <p:xfrm>
          <a:off x="6922316" y="2946109"/>
          <a:ext cx="1524000" cy="17145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2564667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704130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dcto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62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Conteo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810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39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  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145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160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 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95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 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96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 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853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 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995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877187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8592F718-6F43-AED7-5F38-DB7903B02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19624"/>
              </p:ext>
            </p:extLst>
          </p:nvPr>
        </p:nvGraphicFramePr>
        <p:xfrm>
          <a:off x="9970316" y="2946109"/>
          <a:ext cx="1524000" cy="17145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9162643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413375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dcto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515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Conteo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26,165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79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  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52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768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 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816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 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521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 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80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5F5F5"/>
                          </a:highlight>
                          <a:latin typeface="Arial" panose="020B0604020202020204" pitchFamily="34" charset="0"/>
                        </a:rPr>
                        <a:t>                    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15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                   86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125050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9DE6B728-B157-4827-52A9-C789208652E4}"/>
              </a:ext>
            </a:extLst>
          </p:cNvPr>
          <p:cNvSpPr txBox="1"/>
          <p:nvPr/>
        </p:nvSpPr>
        <p:spPr>
          <a:xfrm>
            <a:off x="7004807" y="2635530"/>
            <a:ext cx="1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D193EE5-7EE4-DB75-2606-7B5AA0D52D31}"/>
              </a:ext>
            </a:extLst>
          </p:cNvPr>
          <p:cNvSpPr txBox="1"/>
          <p:nvPr/>
        </p:nvSpPr>
        <p:spPr>
          <a:xfrm>
            <a:off x="10159069" y="2648119"/>
            <a:ext cx="131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Fraude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19DC1EC-4444-963F-971B-1E4DB5EB4700}"/>
              </a:ext>
            </a:extLst>
          </p:cNvPr>
          <p:cNvSpPr txBox="1"/>
          <p:nvPr/>
        </p:nvSpPr>
        <p:spPr>
          <a:xfrm>
            <a:off x="6573315" y="4958599"/>
            <a:ext cx="527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representa ser una variable importante en el análisis dado que en ambas clases más del 75% está en 0.</a:t>
            </a:r>
          </a:p>
        </p:txBody>
      </p:sp>
    </p:spTree>
    <p:extLst>
      <p:ext uri="{BB962C8B-B14F-4D97-AF65-F5344CB8AC3E}">
        <p14:creationId xmlns:p14="http://schemas.microsoft.com/office/powerpoint/2010/main" val="44457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F0CD5E3-033B-52E7-2330-DBBD7141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0" y="177800"/>
            <a:ext cx="1666170" cy="5383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E1344FB-C5FE-CC4F-799E-CEAF3362DE12}"/>
              </a:ext>
            </a:extLst>
          </p:cNvPr>
          <p:cNvSpPr txBox="1"/>
          <p:nvPr/>
        </p:nvSpPr>
        <p:spPr>
          <a:xfrm>
            <a:off x="560348" y="1553947"/>
            <a:ext cx="112261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análisis descartará las siguientes variables:</a:t>
            </a:r>
          </a:p>
          <a:p>
            <a:pPr algn="just"/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transaction_id</a:t>
            </a: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Dado que es una variable que identifica la transacción.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user_id</a:t>
            </a: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Dado que sirve para identificar al cliente.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dispositivo -&gt; se generaron columnas nuevas a partir de esta.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status_txn</a:t>
            </a: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Dado que nosotros buscamos aceptar o rechazar.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dcto</a:t>
            </a: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Dada la alta cantidad de valores en 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cashback</a:t>
            </a: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Dada la alta correlación con el monto.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generará una variable nueva con el fin de tener una variable extra que apoye a mejorar el rendimiento del modelo.</a:t>
            </a:r>
          </a:p>
          <a:p>
            <a:pPr algn="just"/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GE_Monto</a:t>
            </a: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esta variable determina si el monto es mayor o igual al monto promedio que los usuarios suelen gastar en sus transacciones reales (si el valor es nulo se contemplará como verdadero).</a:t>
            </a:r>
          </a:p>
          <a:p>
            <a:pPr algn="just"/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56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3">
            <a:extLst>
              <a:ext uri="{FF2B5EF4-FFF2-40B4-BE49-F238E27FC236}">
                <a16:creationId xmlns:a16="http://schemas.microsoft.com/office/drawing/2014/main" id="{7E024186-580E-4EA4-975E-2CE5E6EC8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FDABC3F-1B4B-5EDB-3D14-40976F7ED996}"/>
              </a:ext>
            </a:extLst>
          </p:cNvPr>
          <p:cNvSpPr txBox="1"/>
          <p:nvPr/>
        </p:nvSpPr>
        <p:spPr>
          <a:xfrm>
            <a:off x="854451" y="886352"/>
            <a:ext cx="1050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puede ver que el monto promedio es mayor con las transacciones fraudulentas.</a:t>
            </a:r>
          </a:p>
          <a:p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 gráficas de distribución son similares, sin embargo, se ve que cuenta con una inclinación a montos mayores.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F0DEBB-685E-C622-7273-B8C8C04B3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0" y="177800"/>
            <a:ext cx="1666170" cy="5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8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1">
            <a:extLst>
              <a:ext uri="{FF2B5EF4-FFF2-40B4-BE49-F238E27FC236}">
                <a16:creationId xmlns:a16="http://schemas.microsoft.com/office/drawing/2014/main" id="{D7A97B6D-543B-480E-B087-7D60441DF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A9DA9E0-70AF-F5B8-030D-4D103882E416}"/>
              </a:ext>
            </a:extLst>
          </p:cNvPr>
          <p:cNvSpPr txBox="1"/>
          <p:nvPr/>
        </p:nvSpPr>
        <p:spPr>
          <a:xfrm>
            <a:off x="560348" y="1042219"/>
            <a:ext cx="63319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se puede observar en la gráfica de barras, las transacciones diarias se encuentran alrededor de 930 por día, además, la distribución de transacciones fraudulentas es relativamente constante. </a:t>
            </a:r>
          </a:p>
          <a:p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Esto nos indica que en periodo de días (por lo menos en esta sección), no hay un aumento o disminución de fraudes (no hay ciclos).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85D375-4493-643B-3C75-E6676EC98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0" y="177800"/>
            <a:ext cx="1666170" cy="5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2">
            <a:extLst>
              <a:ext uri="{FF2B5EF4-FFF2-40B4-BE49-F238E27FC236}">
                <a16:creationId xmlns:a16="http://schemas.microsoft.com/office/drawing/2014/main" id="{1AF7D89E-D89E-4445-94A7-2CB9430B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F35B3C3-10AC-7C15-CDA0-A24B4F8B1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30" y="177800"/>
            <a:ext cx="1666170" cy="53833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59EC000-F324-7362-7FE1-F2ECFC991CB3}"/>
              </a:ext>
            </a:extLst>
          </p:cNvPr>
          <p:cNvSpPr txBox="1"/>
          <p:nvPr/>
        </p:nvSpPr>
        <p:spPr>
          <a:xfrm>
            <a:off x="854451" y="886352"/>
            <a:ext cx="1050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distribución de las transacciones reales se ve con mayor peso alrededor de las 13 </a:t>
            </a:r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hrs</a:t>
            </a: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mientras que para las fraudulentas se centran entre las 10 y 12 </a:t>
            </a:r>
            <a:r>
              <a:rPr lang="es-MX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hrs</a:t>
            </a:r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es decir, poco más temprano.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4">
            <a:extLst>
              <a:ext uri="{FF2B5EF4-FFF2-40B4-BE49-F238E27FC236}">
                <a16:creationId xmlns:a16="http://schemas.microsoft.com/office/drawing/2014/main" id="{5DC548BD-33AD-47A8-99F5-B66B8BBFF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609B107-B791-03B1-DD95-B92DB9536B64}"/>
              </a:ext>
            </a:extLst>
          </p:cNvPr>
          <p:cNvSpPr txBox="1"/>
          <p:nvPr/>
        </p:nvSpPr>
        <p:spPr>
          <a:xfrm>
            <a:off x="9856889" y="1523914"/>
            <a:ext cx="22398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 promedios de Línea Tc e Interés Tc son muy similares entre las transacciones reales y los fraudes.</a:t>
            </a:r>
          </a:p>
          <a:p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MX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 gráficas de distribución no muestran un comportamiento particular.</a:t>
            </a:r>
          </a:p>
          <a:p>
            <a:endParaRPr lang="es-MX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944</Words>
  <Application>Microsoft Office PowerPoint</Application>
  <PresentationFormat>Panorámica</PresentationFormat>
  <Paragraphs>217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Office Theme</vt:lpstr>
      <vt:lpstr>Challenge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 de Análisis</vt:lpstr>
      <vt:lpstr>Presentación de PowerPoint</vt:lpstr>
      <vt:lpstr>Presentación de PowerPoint</vt:lpstr>
      <vt:lpstr>Selección de Modelo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</dc:title>
  <dc:creator/>
  <cp:lastModifiedBy>Abraham Hernandez Zamora</cp:lastModifiedBy>
  <cp:revision>8</cp:revision>
  <dcterms:created xsi:type="dcterms:W3CDTF">2024-05-27T14:44:37Z</dcterms:created>
  <dcterms:modified xsi:type="dcterms:W3CDTF">2024-05-28T05:21:49Z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e3a633-3d5f-462b-ba19-31157bb9a57b_Enabled">
    <vt:lpwstr>true</vt:lpwstr>
  </property>
  <property fmtid="{D5CDD505-2E9C-101B-9397-08002B2CF9AE}" pid="3" name="MSIP_Label_8ae3a633-3d5f-462b-ba19-31157bb9a57b_SetDate">
    <vt:lpwstr>2024-05-27T15:56:23Z</vt:lpwstr>
  </property>
  <property fmtid="{D5CDD505-2E9C-101B-9397-08002B2CF9AE}" pid="4" name="MSIP_Label_8ae3a633-3d5f-462b-ba19-31157bb9a57b_Method">
    <vt:lpwstr>Standard</vt:lpwstr>
  </property>
  <property fmtid="{D5CDD505-2E9C-101B-9397-08002B2CF9AE}" pid="5" name="MSIP_Label_8ae3a633-3d5f-462b-ba19-31157bb9a57b_Name">
    <vt:lpwstr>Uso interno</vt:lpwstr>
  </property>
  <property fmtid="{D5CDD505-2E9C-101B-9397-08002B2CF9AE}" pid="6" name="MSIP_Label_8ae3a633-3d5f-462b-ba19-31157bb9a57b_SiteId">
    <vt:lpwstr>5448d52d-fbb8-4285-8d6f-aa67453bc50c</vt:lpwstr>
  </property>
  <property fmtid="{D5CDD505-2E9C-101B-9397-08002B2CF9AE}" pid="7" name="MSIP_Label_8ae3a633-3d5f-462b-ba19-31157bb9a57b_ActionId">
    <vt:lpwstr>bf7409d2-1f9a-4f9c-8d5d-1eb76698d4ca</vt:lpwstr>
  </property>
  <property fmtid="{D5CDD505-2E9C-101B-9397-08002B2CF9AE}" pid="8" name="MSIP_Label_8ae3a633-3d5f-462b-ba19-31157bb9a57b_ContentBits">
    <vt:lpwstr>0</vt:lpwstr>
  </property>
</Properties>
</file>