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  <p:sldMasterId id="214748367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Open Sans SemiBold"/>
      <p:regular r:id="rId20"/>
      <p:bold r:id="rId21"/>
      <p:italic r:id="rId22"/>
      <p:boldItalic r:id="rId23"/>
    </p:embeddedFont>
    <p:embeddedFont>
      <p:font typeface="Open Sans ExtraBold"/>
      <p:bold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5FBFA4-7220-407E-809B-D1F5747B1AE6}">
  <a:tblStyle styleId="{455FBFA4-7220-407E-809B-D1F5747B1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OpenSansExtraBold-bold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OpenSansLight-regular.fntdata"/><Relationship Id="rId25" Type="http://schemas.openxmlformats.org/officeDocument/2006/relationships/font" Target="fonts/OpenSansExtraBold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3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2.xml"/><Relationship Id="rId32" Type="http://schemas.openxmlformats.org/officeDocument/2006/relationships/font" Target="fonts/OpenSans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b8f17c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b8f17c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58bf181f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58bf181f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59089177c_1_80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e59089177c_1_80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59089177c_1_59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e59089177c_1_59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b8f17c2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b8f17c2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b8f17c2c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b8f17c2c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b8f17c2c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b8f17c2c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ba1960b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ba1960b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8f17c2c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b8f17c2c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58bf181f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58bf181f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58bf181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58bf181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eite">
  <p:cSld name="Zwischensei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72703" y="2681056"/>
            <a:ext cx="81941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rvorgehobene Information">
  <p:cSld name="Hervorgehobene Informa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67837" y="271022"/>
            <a:ext cx="7886700" cy="56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 ExtraBold"/>
              <a:buNone/>
              <a:defRPr b="0" i="0" sz="21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5"/>
          <p:cNvSpPr/>
          <p:nvPr>
            <p:ph idx="2" type="pic"/>
          </p:nvPr>
        </p:nvSpPr>
        <p:spPr>
          <a:xfrm>
            <a:off x="5110480" y="1500662"/>
            <a:ext cx="3402836" cy="269876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67837" y="1500662"/>
            <a:ext cx="4104163" cy="26987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nkeseite">
  <p:cSld name="Dankeseit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572703" y="2681057"/>
            <a:ext cx="8194190" cy="4824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573089" y="3284935"/>
            <a:ext cx="8193087" cy="9179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enutzerdefiniertes Layout">
  <p:cSld name="8_Benutzerdefiniertes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69833" y="273847"/>
            <a:ext cx="7886700" cy="7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  <a:defRPr b="1" i="0" sz="21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69833" y="1096200"/>
            <a:ext cx="7886700" cy="4560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9900" y="1616869"/>
            <a:ext cx="7886633" cy="25709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links &amp; Aufzählung">
  <p:cSld name="Bild links &amp; Aufzählung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69833" y="273847"/>
            <a:ext cx="7886700" cy="811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  <a:defRPr b="1" i="0" sz="21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575332" y="1101293"/>
            <a:ext cx="3314700" cy="220944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469900" y="3427407"/>
            <a:ext cx="3314700" cy="4143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3" type="body"/>
          </p:nvPr>
        </p:nvSpPr>
        <p:spPr>
          <a:xfrm>
            <a:off x="4075046" y="1101294"/>
            <a:ext cx="4294186" cy="2209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computer, Computer, drinnen, arbeitend enthält.&#10;&#10;Automatisch generierte Beschreibung"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>
            <a:off x="-1" y="2571750"/>
            <a:ext cx="7217001" cy="1212783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572704" y="2681056"/>
            <a:ext cx="64122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573088" y="4361259"/>
            <a:ext cx="3998912" cy="782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7000" y="248928"/>
            <a:ext cx="1602636" cy="47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fliest, Ziegelstein, Kachel enthält.&#10;&#10;Automatisch generierte Beschreibung" id="86" name="Google Shape;8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40656"/>
            <a:ext cx="9144000" cy="430284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1"/>
          <p:cNvSpPr/>
          <p:nvPr/>
        </p:nvSpPr>
        <p:spPr>
          <a:xfrm>
            <a:off x="0" y="2571750"/>
            <a:ext cx="1145406" cy="1212783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572703" y="2681057"/>
            <a:ext cx="8194190" cy="4824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565168" y="3246965"/>
            <a:ext cx="8254469" cy="7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None/>
              <a:defRPr b="1" i="0" sz="18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573088" y="4361259"/>
            <a:ext cx="3998912" cy="782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000" y="248928"/>
            <a:ext cx="1602636" cy="47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Boden, gefliest enthält.&#10;&#10;Automatisch generierte Beschreibung"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/>
          <p:nvPr/>
        </p:nvSpPr>
        <p:spPr>
          <a:xfrm>
            <a:off x="0" y="2571750"/>
            <a:ext cx="1145406" cy="1212783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573088" y="4361259"/>
            <a:ext cx="3372270" cy="782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572703" y="2681057"/>
            <a:ext cx="8194190" cy="4824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  <a:defRPr b="1" i="0" sz="3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565168" y="3246965"/>
            <a:ext cx="8254469" cy="7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None/>
              <a:defRPr b="1" i="0" sz="18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36" y="2756776"/>
            <a:ext cx="277873" cy="30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000" y="248928"/>
            <a:ext cx="1602636" cy="47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469833" y="273847"/>
            <a:ext cx="7886700" cy="811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  <a:defRPr b="1" i="0" sz="21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469834" y="1085402"/>
            <a:ext cx="6357685" cy="3104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19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84330" y="-255265"/>
            <a:ext cx="2185838" cy="162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8194897" y="4895322"/>
            <a:ext cx="495804" cy="995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7816270" y="4895321"/>
            <a:ext cx="1326000" cy="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July</a:t>
            </a:r>
            <a:r>
              <a:rPr b="0" i="0" lang="en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202</a:t>
            </a:r>
            <a:r>
              <a:rPr lang="en" sz="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565695" y="4881822"/>
            <a:ext cx="33984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Identification of Disinformation types in LLMs</a:t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Open Sans"/>
              <a:buNone/>
            </a:pPr>
            <a:r>
              <a:t/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1495" y="4935396"/>
            <a:ext cx="55688" cy="5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1246" y="285884"/>
            <a:ext cx="1344308" cy="3999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DRpRDyLgxKO_PLvXQKpXWBubln-rFy97mTKYIkBB6Ww/edit?gid=0#gid=0" TargetMode="External"/><Relationship Id="rId4" Type="http://schemas.openxmlformats.org/officeDocument/2006/relationships/hyperlink" Target="https://docs.google.com/spreadsheets/d/1DRpRDyLgxKO_PLvXQKpXWBubln-rFy97mTKYIkBB6Ww/edit?gid=0#gid=0" TargetMode="External"/><Relationship Id="rId5" Type="http://schemas.openxmlformats.org/officeDocument/2006/relationships/hyperlink" Target="https://docs.google.com/spreadsheets/d/1DRpRDyLgxKO_PLvXQKpXWBubln-rFy97mTKYIkBB6Ww/edit?gid=0#gid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572503" y="2608632"/>
            <a:ext cx="8194200" cy="48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Identification of Disinformation types in LLMs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6983566" y="4081800"/>
            <a:ext cx="1978200" cy="9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Bhavana Ramesh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Durwankur Gursale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Abram Jopaul</a:t>
            </a:r>
            <a:endParaRPr/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572500" y="4081800"/>
            <a:ext cx="1710300" cy="39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July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469833" y="273847"/>
            <a:ext cx="7886700" cy="7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75" name="Google Shape;175;p33"/>
          <p:cNvSpPr txBox="1"/>
          <p:nvPr>
            <p:ph idx="2" type="body"/>
          </p:nvPr>
        </p:nvSpPr>
        <p:spPr>
          <a:xfrm>
            <a:off x="469825" y="1342719"/>
            <a:ext cx="7886700" cy="257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Trying  out with few alterations in already used prompting methods anticipating to arrive at better accuracy levels.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As Few shot prompting method gave better accuracy than other methods. Attempt to Fine-tune Llama will be made to observe the difference in the accuracy levels.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Trying same prompting methods in other Open Source LLMs such as Gemma.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572703" y="2681056"/>
            <a:ext cx="81941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ExtraBold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59343" y="273847"/>
            <a:ext cx="7886700" cy="7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100"/>
              <a:buFont typeface="Open Sans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332350" y="1600150"/>
            <a:ext cx="79407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30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RQ1</a:t>
            </a:r>
            <a:r>
              <a:rPr lang="en"/>
              <a:t>:  How efficiently different LLMs label the category of disinformation over simple run and when structured prompts are used?</a:t>
            </a:r>
            <a:endParaRPr/>
          </a:p>
          <a:p>
            <a:pPr indent="-215900" lvl="0" marL="304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RQ2</a:t>
            </a:r>
            <a:r>
              <a:rPr lang="en"/>
              <a:t>: Predictions of SLMs v/s LLMs. Can SLMs outperform LLMs with appropriate dataset ?</a:t>
            </a:r>
            <a:endParaRPr/>
          </a:p>
          <a:p>
            <a:pPr indent="-215900" lvl="0" marL="304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RQ3</a:t>
            </a:r>
            <a:r>
              <a:rPr lang="en"/>
              <a:t>: Which is the most deceptive disinformation category and reasons for the same?</a:t>
            </a:r>
            <a:endParaRPr/>
          </a:p>
        </p:txBody>
      </p:sp>
      <p:sp>
        <p:nvSpPr>
          <p:cNvPr id="117" name="Google Shape;117;p25"/>
          <p:cNvSpPr txBox="1"/>
          <p:nvPr/>
        </p:nvSpPr>
        <p:spPr>
          <a:xfrm>
            <a:off x="-3062175" y="4933800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469831" y="273850"/>
            <a:ext cx="2056200" cy="7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RoBERTa</a:t>
            </a:r>
            <a:endParaRPr/>
          </a:p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469908" y="849900"/>
            <a:ext cx="7886700" cy="45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Fine-tuned on Dataset-500</a:t>
            </a:r>
            <a:endParaRPr b="1"/>
          </a:p>
        </p:txBody>
      </p:sp>
      <p:sp>
        <p:nvSpPr>
          <p:cNvPr id="124" name="Google Shape;124;p26"/>
          <p:cNvSpPr txBox="1"/>
          <p:nvPr>
            <p:ph idx="2" type="body"/>
          </p:nvPr>
        </p:nvSpPr>
        <p:spPr>
          <a:xfrm>
            <a:off x="469900" y="1405400"/>
            <a:ext cx="2568900" cy="278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Overall Accuracy: 0.230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true</a:t>
            </a:r>
            <a:r>
              <a:rPr lang="en" sz="1200"/>
              <a:t>: 0.385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satire</a:t>
            </a:r>
            <a:r>
              <a:rPr lang="en" sz="1200"/>
              <a:t>: 0.042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misleading</a:t>
            </a:r>
            <a:r>
              <a:rPr lang="en" sz="1200"/>
              <a:t>: 0.320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for </a:t>
            </a:r>
            <a:r>
              <a:rPr b="1" lang="en" sz="1200"/>
              <a:t>imposter</a:t>
            </a:r>
            <a:r>
              <a:rPr lang="en" sz="1200"/>
              <a:t>: 0.160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6"/>
          <p:cNvGraphicFramePr/>
          <p:nvPr/>
        </p:nvGraphicFramePr>
        <p:xfrm>
          <a:off x="4071050" y="13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{455FBFA4-7220-407E-809B-D1F5747B1AE6}</a:tableStyleId>
              </a:tblPr>
              <a:tblGrid>
                <a:gridCol w="1006900"/>
                <a:gridCol w="869650"/>
                <a:gridCol w="608975"/>
                <a:gridCol w="824475"/>
                <a:gridCol w="814275"/>
              </a:tblGrid>
              <a:tr h="37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Label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F1-score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0.38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0.38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satire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0.08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misleading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0.22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0.32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imposter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469833" y="273847"/>
            <a:ext cx="7886700" cy="81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</a:t>
            </a:r>
            <a:endParaRPr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469834" y="1085402"/>
            <a:ext cx="6357600" cy="310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Fine-tuned on Dataset-1000</a:t>
            </a:r>
            <a:endParaRPr b="1"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69900" y="1405400"/>
            <a:ext cx="25689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Overall Accuracy: 0.307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for </a:t>
            </a:r>
            <a:r>
              <a:rPr b="1" lang="en" sz="1200"/>
              <a:t>true</a:t>
            </a:r>
            <a:r>
              <a:rPr lang="en" sz="1200"/>
              <a:t>: 0.386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for </a:t>
            </a:r>
            <a:r>
              <a:rPr b="1" lang="en" sz="1200"/>
              <a:t>satire</a:t>
            </a:r>
            <a:r>
              <a:rPr lang="en" sz="1200"/>
              <a:t>: 0.264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for </a:t>
            </a:r>
            <a:r>
              <a:rPr b="1" lang="en" sz="1200"/>
              <a:t>misleading</a:t>
            </a:r>
            <a:r>
              <a:rPr lang="en" sz="1200"/>
              <a:t>: 0.333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for </a:t>
            </a:r>
            <a:r>
              <a:rPr b="1" lang="en" sz="1200"/>
              <a:t>imposter</a:t>
            </a:r>
            <a:r>
              <a:rPr lang="en" sz="1200"/>
              <a:t>: 0.241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27"/>
          <p:cNvGraphicFramePr/>
          <p:nvPr/>
        </p:nvGraphicFramePr>
        <p:xfrm>
          <a:off x="4071050" y="13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{455FBFA4-7220-407E-809B-D1F5747B1AE6}</a:tableStyleId>
              </a:tblPr>
              <a:tblGrid>
                <a:gridCol w="1006900"/>
                <a:gridCol w="869650"/>
                <a:gridCol w="608975"/>
                <a:gridCol w="824475"/>
                <a:gridCol w="814275"/>
              </a:tblGrid>
              <a:tr h="37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Label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F1-score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0.32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0.39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satire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misleading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imposter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469833" y="273847"/>
            <a:ext cx="7886700" cy="7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Llama-3-8B-Instruct</a:t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469833" y="1096200"/>
            <a:ext cx="7886700" cy="45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Zero Shot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idx="2" type="body"/>
          </p:nvPr>
        </p:nvSpPr>
        <p:spPr>
          <a:xfrm>
            <a:off x="469825" y="1635644"/>
            <a:ext cx="7886700" cy="257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Overall Accuracy: 0.47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true</a:t>
            </a:r>
            <a:r>
              <a:rPr lang="en" sz="1200"/>
              <a:t>: 0.107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satire</a:t>
            </a:r>
            <a:r>
              <a:rPr lang="en" sz="1200"/>
              <a:t>: 0.364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misleading</a:t>
            </a:r>
            <a:r>
              <a:rPr lang="en" sz="1200"/>
              <a:t>: 0.419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imposter</a:t>
            </a:r>
            <a:r>
              <a:rPr lang="en" sz="1200"/>
              <a:t>: 1.00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8"/>
          <p:cNvGraphicFramePr/>
          <p:nvPr/>
        </p:nvGraphicFramePr>
        <p:xfrm>
          <a:off x="4006775" y="15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{455FBFA4-7220-407E-809B-D1F5747B1AE6}</a:tableStyleId>
              </a:tblPr>
              <a:tblGrid>
                <a:gridCol w="977275"/>
                <a:gridCol w="894175"/>
                <a:gridCol w="811150"/>
                <a:gridCol w="894200"/>
                <a:gridCol w="894200"/>
              </a:tblGrid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Label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F1-score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satire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0.68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misleading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0.39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imposter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469816" y="273850"/>
            <a:ext cx="5068200" cy="7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Llama-3-8B-Instruct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469908" y="849900"/>
            <a:ext cx="7886700" cy="45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Chain Of Thoughts</a:t>
            </a:r>
            <a:endParaRPr b="1"/>
          </a:p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469900" y="1405400"/>
            <a:ext cx="2568900" cy="278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Overall Accuracy: 0.352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for </a:t>
            </a:r>
            <a:r>
              <a:rPr b="1" lang="en" sz="1200"/>
              <a:t>true</a:t>
            </a:r>
            <a:r>
              <a:rPr lang="en" sz="1200"/>
              <a:t>: 0.847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for </a:t>
            </a:r>
            <a:r>
              <a:rPr b="1" lang="en" sz="1200"/>
              <a:t>satire</a:t>
            </a:r>
            <a:r>
              <a:rPr lang="en" sz="1200"/>
              <a:t>: 0.537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for </a:t>
            </a:r>
            <a:r>
              <a:rPr b="1" lang="en" sz="1200"/>
              <a:t>misleading</a:t>
            </a:r>
            <a:r>
              <a:rPr lang="en" sz="1200"/>
              <a:t>: 0.00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Accuracy for </a:t>
            </a:r>
            <a:r>
              <a:rPr b="1" lang="en" sz="1200"/>
              <a:t>imposter</a:t>
            </a:r>
            <a:r>
              <a:rPr lang="en" sz="1200"/>
              <a:t>: 0.00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29"/>
          <p:cNvGraphicFramePr/>
          <p:nvPr/>
        </p:nvGraphicFramePr>
        <p:xfrm>
          <a:off x="4071050" y="13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{455FBFA4-7220-407E-809B-D1F5747B1AE6}</a:tableStyleId>
              </a:tblPr>
              <a:tblGrid>
                <a:gridCol w="1006900"/>
                <a:gridCol w="869650"/>
                <a:gridCol w="608975"/>
                <a:gridCol w="824475"/>
                <a:gridCol w="814275"/>
              </a:tblGrid>
              <a:tr h="37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Label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F1-score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satire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0.69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misleading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imposter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69833" y="273847"/>
            <a:ext cx="7886700" cy="7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Llama-3-8B-Instruct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469833" y="762950"/>
            <a:ext cx="7886700" cy="45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Few S</a:t>
            </a:r>
            <a:r>
              <a:rPr b="1" lang="en"/>
              <a:t>hots</a:t>
            </a:r>
            <a:endParaRPr b="1"/>
          </a:p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69825" y="1286250"/>
            <a:ext cx="2859000" cy="257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Overall Accuracy: 0.536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true</a:t>
            </a:r>
            <a:r>
              <a:rPr lang="en" sz="1200"/>
              <a:t>: 0.389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satire</a:t>
            </a:r>
            <a:r>
              <a:rPr lang="en" sz="1200"/>
              <a:t>: 0.769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misleading</a:t>
            </a:r>
            <a:r>
              <a:rPr lang="en" sz="1200"/>
              <a:t>: 0.121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Accuracy for </a:t>
            </a:r>
            <a:r>
              <a:rPr b="1" lang="en" sz="1200"/>
              <a:t>imposter</a:t>
            </a:r>
            <a:r>
              <a:rPr lang="en" sz="1200"/>
              <a:t>: 0.879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30"/>
          <p:cNvGraphicFramePr/>
          <p:nvPr/>
        </p:nvGraphicFramePr>
        <p:xfrm>
          <a:off x="4071050" y="13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{455FBFA4-7220-407E-809B-D1F5747B1AE6}</a:tableStyleId>
              </a:tblPr>
              <a:tblGrid>
                <a:gridCol w="1006900"/>
                <a:gridCol w="869650"/>
                <a:gridCol w="608975"/>
                <a:gridCol w="824475"/>
                <a:gridCol w="814275"/>
              </a:tblGrid>
              <a:tr h="37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Label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F1-score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0.39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0.49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satire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0.69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misleading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0.12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imposter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0.68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124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469833" y="273847"/>
            <a:ext cx="7886700" cy="7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Prompting Methods ( Llama )</a:t>
            </a:r>
            <a:endParaRPr/>
          </a:p>
        </p:txBody>
      </p:sp>
      <p:graphicFrame>
        <p:nvGraphicFramePr>
          <p:cNvPr id="163" name="Google Shape;163;p31"/>
          <p:cNvGraphicFramePr/>
          <p:nvPr/>
        </p:nvGraphicFramePr>
        <p:xfrm>
          <a:off x="637000" y="137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{455FBFA4-7220-407E-809B-D1F5747B1AE6}</a:tableStyleId>
              </a:tblPr>
              <a:tblGrid>
                <a:gridCol w="2413000"/>
                <a:gridCol w="2413000"/>
                <a:gridCol w="2413000"/>
              </a:tblGrid>
              <a:tr h="27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Zero Shot Prompting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Chain of Thoughts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Few Shot prompting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2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Prompt </a:t>
                      </a:r>
                      <a:r>
                        <a:rPr lang="en"/>
                        <a:t>Used</a:t>
                      </a:r>
                      <a:r>
                        <a:rPr lang="en"/>
                        <a:t>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 -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Zero Shot Prompt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Prompt Used: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 -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CoT Prompt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Prompt Used: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 -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Few Shot Prompt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Accuracy -  47%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Accuracy - 35.2%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Accuracy -  53%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3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Label Bias -  </a:t>
                      </a:r>
                      <a:r>
                        <a:rPr lang="en"/>
                        <a:t>satire</a:t>
                      </a:r>
                      <a:r>
                        <a:rPr lang="en"/>
                        <a:t>, misleading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Label Bias - true, </a:t>
                      </a:r>
                      <a:r>
                        <a:rPr lang="en"/>
                        <a:t>satire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Label Bias - Mostly equal weightage.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69833" y="273847"/>
            <a:ext cx="7886700" cy="7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69825" y="1286244"/>
            <a:ext cx="7886700" cy="257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/>
              <a:t>RoBerta</a:t>
            </a:r>
            <a:r>
              <a:rPr lang="en"/>
              <a:t> managed to provide a accuracy of </a:t>
            </a:r>
            <a:r>
              <a:rPr b="1" lang="en"/>
              <a:t>23%</a:t>
            </a:r>
            <a:r>
              <a:rPr lang="en"/>
              <a:t> to dataset of </a:t>
            </a:r>
            <a:r>
              <a:rPr b="1" lang="en"/>
              <a:t>500 rows</a:t>
            </a:r>
            <a:r>
              <a:rPr lang="en"/>
              <a:t> and </a:t>
            </a:r>
            <a:r>
              <a:rPr b="1" lang="en"/>
              <a:t>30%</a:t>
            </a:r>
            <a:r>
              <a:rPr lang="en"/>
              <a:t> to dataset of </a:t>
            </a:r>
            <a:r>
              <a:rPr b="1" lang="en"/>
              <a:t>1000 rows</a:t>
            </a:r>
            <a:r>
              <a:rPr lang="en"/>
              <a:t> (With Fine - tuning).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Whereas </a:t>
            </a:r>
            <a:r>
              <a:rPr b="1" lang="en"/>
              <a:t>Llama</a:t>
            </a:r>
            <a:r>
              <a:rPr lang="en"/>
              <a:t> gave a accuracy of </a:t>
            </a:r>
            <a:r>
              <a:rPr b="1" lang="en"/>
              <a:t>53%</a:t>
            </a:r>
            <a:r>
              <a:rPr lang="en"/>
              <a:t> to dataset of </a:t>
            </a:r>
            <a:r>
              <a:rPr b="1" lang="en"/>
              <a:t>1000 rows</a:t>
            </a:r>
            <a:r>
              <a:rPr lang="en"/>
              <a:t> when </a:t>
            </a:r>
            <a:r>
              <a:rPr b="1" lang="en"/>
              <a:t>Few shot </a:t>
            </a:r>
            <a:r>
              <a:rPr lang="en"/>
              <a:t>prompting was used (Without Fine - tuning).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It’s evident that Roberta</a:t>
            </a:r>
            <a:r>
              <a:rPr b="1" lang="en"/>
              <a:t> couldn’t outperform</a:t>
            </a:r>
            <a:r>
              <a:rPr lang="en"/>
              <a:t> Llama with more or less the same approach and it’s also </a:t>
            </a:r>
            <a:r>
              <a:rPr lang="en"/>
              <a:t>noticeable</a:t>
            </a:r>
            <a:r>
              <a:rPr lang="en"/>
              <a:t> that there is a spike in accuracy wrt </a:t>
            </a:r>
            <a:r>
              <a:rPr b="1" lang="en"/>
              <a:t>Roberta </a:t>
            </a:r>
            <a:r>
              <a:rPr lang="en"/>
              <a:t>when attempted with more rows of Dataset.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elseiten">
  <a:themeElements>
    <a:clrScheme name="Benutzerdefiniert 2">
      <a:dk1>
        <a:srgbClr val="000000"/>
      </a:dk1>
      <a:lt1>
        <a:srgbClr val="FFFFFF"/>
      </a:lt1>
      <a:dk2>
        <a:srgbClr val="C61A27"/>
      </a:dk2>
      <a:lt2>
        <a:srgbClr val="FFFFFF"/>
      </a:lt2>
      <a:accent1>
        <a:srgbClr val="C61A27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C61A27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rvorhebungen">
  <a:themeElements>
    <a:clrScheme name="Master Rot">
      <a:dk1>
        <a:srgbClr val="FFFFFF"/>
      </a:dk1>
      <a:lt1>
        <a:srgbClr val="FFFFFF"/>
      </a:lt1>
      <a:dk2>
        <a:srgbClr val="C61A27"/>
      </a:dk2>
      <a:lt2>
        <a:srgbClr val="C61A27"/>
      </a:lt2>
      <a:accent1>
        <a:srgbClr val="C51925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FFFFFF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