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Open Sans SemiBold"/>
      <p:regular r:id="rId18"/>
      <p:bold r:id="rId19"/>
      <p:italic r:id="rId20"/>
      <p:boldItalic r:id="rId21"/>
    </p:embeddedFont>
    <p:embeddedFont>
      <p:font typeface="Open Sans ExtraBold"/>
      <p:bold r:id="rId22"/>
      <p:boldItalic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OpenSansExtraBold-bold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8f17c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8f17c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59089177c_1_80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59089177c_1_80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59089177c_1_59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59089177c_1_59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53fb7b19a_1_0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f53fb7b19a_1_0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3fb7b19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53fb7b1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53fb7b19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53fb7b19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3fb7b19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3fb7b19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53fb7b19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53fb7b19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53fb7b19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53fb7b19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8bf181f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58bf181f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eite">
  <p:cSld name="Zwischensei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vorgehobene Information">
  <p:cSld name="Hervorgehobene Informa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67837" y="271022"/>
            <a:ext cx="7886700" cy="56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ExtraBold"/>
              <a:buNone/>
              <a:defRPr b="0" i="0" sz="2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5"/>
          <p:cNvSpPr/>
          <p:nvPr>
            <p:ph idx="2" type="pic"/>
          </p:nvPr>
        </p:nvSpPr>
        <p:spPr>
          <a:xfrm>
            <a:off x="5110480" y="1500662"/>
            <a:ext cx="3402836" cy="269876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67837" y="1500662"/>
            <a:ext cx="4104163" cy="2698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nkeseite">
  <p:cSld name="Dankesei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72703" y="2681057"/>
            <a:ext cx="8194190" cy="4824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73089" y="3284935"/>
            <a:ext cx="8193087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enutzerdefiniertes Layout">
  <p:cSld name="8_Benutzerdefinierte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6983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69833" y="1096200"/>
            <a:ext cx="7886700" cy="4560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9900" y="1616869"/>
            <a:ext cx="7886633" cy="2570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 &amp; Aufzählung">
  <p:cSld name="Bild links &amp; Aufzählung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75332" y="1101293"/>
            <a:ext cx="3314700" cy="220944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69900" y="3427407"/>
            <a:ext cx="3314700" cy="4143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4075046" y="1101294"/>
            <a:ext cx="4294186" cy="22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computer, Computer, drinnen, arbeitend enthält.&#10;&#10;Automatisch generierte Beschreibu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-1" y="2571750"/>
            <a:ext cx="7217001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572704" y="2681056"/>
            <a:ext cx="64122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573088" y="4361259"/>
            <a:ext cx="3998912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fliest, Ziegelstein, Kachel enthält.&#10;&#10;Automatisch generierte Beschreibung"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40656"/>
            <a:ext cx="9144000" cy="43028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/>
          <p:cNvSpPr/>
          <p:nvPr/>
        </p:nvSpPr>
        <p:spPr>
          <a:xfrm>
            <a:off x="0" y="2571750"/>
            <a:ext cx="1145406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572703" y="2681057"/>
            <a:ext cx="8194190" cy="482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565168" y="3246965"/>
            <a:ext cx="8254469" cy="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b="1" i="0" sz="18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573088" y="4361259"/>
            <a:ext cx="3998912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Boden, gefliest enthält.&#10;&#10;Automatisch generierte Beschreibu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/>
          <p:nvPr/>
        </p:nvSpPr>
        <p:spPr>
          <a:xfrm>
            <a:off x="0" y="2571750"/>
            <a:ext cx="1145406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573088" y="4361259"/>
            <a:ext cx="3372270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572703" y="2681057"/>
            <a:ext cx="8194190" cy="482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565168" y="3246965"/>
            <a:ext cx="8254469" cy="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b="1" i="0" sz="18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69834" y="1085402"/>
            <a:ext cx="6357685" cy="3104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19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84330" y="-255265"/>
            <a:ext cx="2185838" cy="162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8194897" y="4895322"/>
            <a:ext cx="495804" cy="995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7816270" y="4895321"/>
            <a:ext cx="1326000" cy="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August</a:t>
            </a:r>
            <a:r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202</a:t>
            </a:r>
            <a:r>
              <a:rPr lang="en" sz="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565695" y="4881822"/>
            <a:ext cx="33984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Identification of Disinformation types in LLMs</a:t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Open Sans"/>
              <a:buNone/>
            </a:pPr>
            <a:r>
              <a:t/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1495" y="4935396"/>
            <a:ext cx="55688" cy="5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1246" y="285884"/>
            <a:ext cx="1344308" cy="3999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s://docs.google.com/spreadsheets/d/1e5Cx7DVnRFiX5QSBAvdsnOqyKWmt15SmuXhDeMc_J1A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iZfbRW2VxBVGO1soLgkmqhcthO_-MVqAT35ROC-jP8A/edit?usp=sharing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406.02536" TargetMode="External"/><Relationship Id="rId4" Type="http://schemas.openxmlformats.org/officeDocument/2006/relationships/hyperlink" Target="https://arxiv.org/pdf/2406.1600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572503" y="2608632"/>
            <a:ext cx="8194200" cy="48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Identification of Disinformation types in LLMs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983566" y="4081800"/>
            <a:ext cx="1978200" cy="9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Bhavana Ramesh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Durwankur Gursale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Abram Jopaul</a:t>
            </a:r>
            <a:endParaRPr/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572500" y="4081800"/>
            <a:ext cx="1710300" cy="39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August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5934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332350" y="1600150"/>
            <a:ext cx="79407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304800" rtl="0" algn="l"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RQ1</a:t>
            </a:r>
            <a:r>
              <a:rPr lang="en"/>
              <a:t>: Predictions of SLMs v/s LLMs. Can SLMs outperform LLMs with appropriate dataset ?</a:t>
            </a:r>
            <a:endParaRPr b="1"/>
          </a:p>
          <a:p>
            <a:pPr indent="-215900" lvl="0" marL="30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RQ2</a:t>
            </a:r>
            <a:r>
              <a:rPr lang="en"/>
              <a:t>:  How efficiently different LLMs label the category of disinformation over simple run and when structured prompts are used?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▪"/>
            </a:pPr>
            <a:r>
              <a:rPr b="1" lang="en"/>
              <a:t>RQ3</a:t>
            </a:r>
            <a:r>
              <a:rPr lang="en"/>
              <a:t>: Which is the most deceptive disinformation category and reasons for the same?</a:t>
            </a:r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-3062175" y="4933800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59343" y="273847"/>
            <a:ext cx="78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259700" y="786475"/>
            <a:ext cx="7940700" cy="3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SLM vs LLM - </a:t>
            </a:r>
            <a:r>
              <a:rPr lang="en"/>
              <a:t>RoBERTa showing progress in accuracy as we fine-tuned it on more data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Performed these prompting techniques in </a:t>
            </a:r>
            <a:r>
              <a:rPr b="1" lang="en"/>
              <a:t>Llama-3-8B-Instruct </a:t>
            </a:r>
            <a:r>
              <a:rPr lang="en"/>
              <a:t>:-</a:t>
            </a:r>
            <a:endParaRPr/>
          </a:p>
          <a:p>
            <a:pPr indent="-127000" lvl="1" marL="381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Zero shot prompting</a:t>
            </a:r>
            <a:endParaRPr/>
          </a:p>
          <a:p>
            <a:pPr indent="-127000" lvl="1" marL="381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Chain of thoughts prompting</a:t>
            </a:r>
            <a:endParaRPr/>
          </a:p>
          <a:p>
            <a:pPr indent="-127000" lvl="1" marL="381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</a:pPr>
            <a:r>
              <a:rPr lang="en"/>
              <a:t>Few shots </a:t>
            </a:r>
            <a:r>
              <a:rPr lang="en"/>
              <a:t>prompting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Zero shot, CoT - </a:t>
            </a:r>
            <a:r>
              <a:rPr lang="en"/>
              <a:t>Prone to positional bias 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Few shots</a:t>
            </a:r>
            <a:r>
              <a:rPr lang="en"/>
              <a:t> - 6% increase in the accuracy and less prone to positional bias.</a:t>
            </a:r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-3062175" y="4933800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69825" y="273850"/>
            <a:ext cx="3678300" cy="4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Bias - Llama</a:t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88" y="2002875"/>
            <a:ext cx="4176776" cy="27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00" y="2002875"/>
            <a:ext cx="3678300" cy="2630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7"/>
          <p:cNvCxnSpPr/>
          <p:nvPr/>
        </p:nvCxnSpPr>
        <p:spPr>
          <a:xfrm flipH="1">
            <a:off x="4707838" y="2002875"/>
            <a:ext cx="10800" cy="25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04525" y="886326"/>
            <a:ext cx="7886700" cy="74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We have 4 labels and 4 </a:t>
            </a:r>
            <a:r>
              <a:rPr lang="en"/>
              <a:t>positions, P(4, 4) = 4! = 4×3×2×1 = 24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Evaluating all the 24 permutations of 4 labels - </a:t>
            </a:r>
            <a:r>
              <a:rPr lang="en" u="sng">
                <a:solidFill>
                  <a:schemeClr val="hlink"/>
                </a:solidFill>
                <a:hlinkClick r:id="rId5"/>
              </a:rPr>
              <a:t>Llama-3-8B-Instruct-24-permutations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69825" y="273850"/>
            <a:ext cx="5741700" cy="4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Bias - Gemma in Single GPU</a:t>
            </a:r>
            <a:endParaRPr/>
          </a:p>
        </p:txBody>
      </p:sp>
      <p:cxnSp>
        <p:nvCxnSpPr>
          <p:cNvPr id="139" name="Google Shape;139;p28"/>
          <p:cNvCxnSpPr/>
          <p:nvPr/>
        </p:nvCxnSpPr>
        <p:spPr>
          <a:xfrm flipH="1">
            <a:off x="4645800" y="1964975"/>
            <a:ext cx="10800" cy="25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404525" y="886325"/>
            <a:ext cx="7886700" cy="10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Less accuracy compared to Llama ( Gemma 9B vs Llama 8B)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Not having sufficient GPU power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 u="sng">
                <a:solidFill>
                  <a:schemeClr val="dk2"/>
                </a:solidFill>
              </a:rPr>
              <a:t>G</a:t>
            </a: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emma-2-9b-it-24-permutations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5" y="2155825"/>
            <a:ext cx="3545400" cy="22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450" y="2046900"/>
            <a:ext cx="3545399" cy="250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469825" y="273850"/>
            <a:ext cx="5124000" cy="4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Bias - Gemma in 2 GPUs</a:t>
            </a:r>
            <a:endParaRPr/>
          </a:p>
        </p:txBody>
      </p:sp>
      <p:cxnSp>
        <p:nvCxnSpPr>
          <p:cNvPr id="148" name="Google Shape;148;p29"/>
          <p:cNvCxnSpPr/>
          <p:nvPr/>
        </p:nvCxnSpPr>
        <p:spPr>
          <a:xfrm flipH="1">
            <a:off x="4645800" y="1726325"/>
            <a:ext cx="10800" cy="25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04525" y="886326"/>
            <a:ext cx="7886700" cy="74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Increase in Accuracy as GPU power increases.</a:t>
            </a:r>
            <a:endParaRPr u="sng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925" y="1824963"/>
            <a:ext cx="3439075" cy="245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25" y="1865350"/>
            <a:ext cx="3678300" cy="237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69825" y="273850"/>
            <a:ext cx="5124000" cy="4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Bias - Mistral</a:t>
            </a:r>
            <a:endParaRPr/>
          </a:p>
        </p:txBody>
      </p:sp>
      <p:cxnSp>
        <p:nvCxnSpPr>
          <p:cNvPr id="157" name="Google Shape;157;p30"/>
          <p:cNvCxnSpPr/>
          <p:nvPr/>
        </p:nvCxnSpPr>
        <p:spPr>
          <a:xfrm flipH="1">
            <a:off x="4477925" y="1719038"/>
            <a:ext cx="27900" cy="291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04525" y="886326"/>
            <a:ext cx="7886700" cy="74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Less positional biased compared to Llama and Gemma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Less time and more GPU efficient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00" y="1569726"/>
            <a:ext cx="4163099" cy="29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94301"/>
            <a:ext cx="4020575" cy="259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Positional Bias in LLMs: Supporting Research</a:t>
            </a:r>
            <a:endParaRPr/>
          </a:p>
        </p:txBody>
      </p:sp>
      <p:sp>
        <p:nvSpPr>
          <p:cNvPr id="166" name="Google Shape;166;p31"/>
          <p:cNvSpPr txBox="1"/>
          <p:nvPr>
            <p:ph idx="2" type="body"/>
          </p:nvPr>
        </p:nvSpPr>
        <p:spPr>
          <a:xfrm>
            <a:off x="469900" y="980752"/>
            <a:ext cx="7886700" cy="320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▪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Research has shown that LLMs, like causal transformers, inherently store positional information within their hidden states, affecting the model's attention weights and causing position bias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- [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Yu, Yijiong</a:t>
            </a:r>
            <a:r>
              <a:rPr lang="en">
                <a:highlight>
                  <a:schemeClr val="lt1"/>
                </a:highlight>
              </a:rPr>
              <a:t>]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900"/>
              </a:spcAft>
              <a:buSzPts val="1400"/>
              <a:buChar char="▪"/>
            </a:pPr>
            <a:r>
              <a:rPr b="1" lang="en">
                <a:highlight>
                  <a:schemeClr val="lt1"/>
                </a:highlight>
              </a:rPr>
              <a:t>U-Shaped Attention Bias</a:t>
            </a:r>
            <a:r>
              <a:rPr lang="en">
                <a:highlight>
                  <a:schemeClr val="lt1"/>
                </a:highlight>
              </a:rPr>
              <a:t> - [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Hsieh, Cheng-Yu</a:t>
            </a:r>
            <a:r>
              <a:rPr lang="en">
                <a:highlight>
                  <a:schemeClr val="lt1"/>
                </a:highlight>
              </a:rPr>
              <a:t>] - Study highlighted a U-shaped attention pattern where LLMs assign higher attention weights to tokens at the beginning and end of a sequence, which can lead to a bias towards the first document or label regardless of its relevance.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69825" y="1342719"/>
            <a:ext cx="7886700" cy="25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Check for Few Shots prompting in Gemma , Mistral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▪"/>
            </a:pPr>
            <a:r>
              <a:rPr lang="en"/>
              <a:t>Binary </a:t>
            </a:r>
            <a:r>
              <a:rPr lang="en"/>
              <a:t>classification</a:t>
            </a:r>
            <a:r>
              <a:rPr lang="en"/>
              <a:t>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el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rvorhebungen">
  <a:themeElements>
    <a:clrScheme name="Master Rot">
      <a:dk1>
        <a:srgbClr val="FFFFFF"/>
      </a:dk1>
      <a:lt1>
        <a:srgbClr val="FFFFFF"/>
      </a:lt1>
      <a:dk2>
        <a:srgbClr val="C61A27"/>
      </a:dk2>
      <a:lt2>
        <a:srgbClr val="C61A27"/>
      </a:lt2>
      <a:accent1>
        <a:srgbClr val="C51925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FFFFFF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