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5143500" cx="9144000"/>
  <p:notesSz cx="6858000" cy="9144000"/>
  <p:embeddedFontLst>
    <p:embeddedFont>
      <p:font typeface="Open Sans SemiBold"/>
      <p:regular r:id="rId40"/>
      <p:bold r:id="rId41"/>
      <p:italic r:id="rId42"/>
      <p:boldItalic r:id="rId43"/>
    </p:embeddedFont>
    <p:embeddedFont>
      <p:font typeface="Quattrocento Sans"/>
      <p:regular r:id="rId44"/>
      <p:bold r:id="rId45"/>
      <p:italic r:id="rId46"/>
      <p:boldItalic r:id="rId47"/>
    </p:embeddedFont>
    <p:embeddedFont>
      <p:font typeface="Open Sans ExtraBold"/>
      <p:bold r:id="rId48"/>
      <p:boldItalic r:id="rId49"/>
    </p:embeddedFont>
    <p:embeddedFont>
      <p:font typeface="Open Sans Light"/>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1F4A59-7CB0-4D1E-B89B-A1D435D5186D}">
  <a:tblStyle styleId="{E21F4A59-7CB0-4D1E-B89B-A1D435D518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regular.fntdata"/><Relationship Id="rId42" Type="http://schemas.openxmlformats.org/officeDocument/2006/relationships/font" Target="fonts/OpenSansSemiBold-italic.fntdata"/><Relationship Id="rId41" Type="http://schemas.openxmlformats.org/officeDocument/2006/relationships/font" Target="fonts/OpenSansSemiBold-bold.fntdata"/><Relationship Id="rId44" Type="http://schemas.openxmlformats.org/officeDocument/2006/relationships/font" Target="fonts/QuattrocentoSans-regular.fntdata"/><Relationship Id="rId43" Type="http://schemas.openxmlformats.org/officeDocument/2006/relationships/font" Target="fonts/OpenSansSemiBold-boldItalic.fntdata"/><Relationship Id="rId46" Type="http://schemas.openxmlformats.org/officeDocument/2006/relationships/font" Target="fonts/QuattrocentoSans-italic.fntdata"/><Relationship Id="rId45" Type="http://schemas.openxmlformats.org/officeDocument/2006/relationships/font" Target="fonts/Quattrocento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OpenSansExtraBold-bold.fntdata"/><Relationship Id="rId47" Type="http://schemas.openxmlformats.org/officeDocument/2006/relationships/font" Target="fonts/QuattrocentoSans-boldItalic.fntdata"/><Relationship Id="rId49" Type="http://schemas.openxmlformats.org/officeDocument/2006/relationships/font" Target="fonts/OpenSansExtra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OpenSansLight-bold.fntdata"/><Relationship Id="rId50" Type="http://schemas.openxmlformats.org/officeDocument/2006/relationships/font" Target="fonts/OpenSansLight-regular.fntdata"/><Relationship Id="rId53" Type="http://schemas.openxmlformats.org/officeDocument/2006/relationships/font" Target="fonts/OpenSansLight-boldItalic.fntdata"/><Relationship Id="rId52" Type="http://schemas.openxmlformats.org/officeDocument/2006/relationships/font" Target="fonts/OpenSansLight-italic.fntdata"/><Relationship Id="rId11" Type="http://schemas.openxmlformats.org/officeDocument/2006/relationships/slide" Target="slides/slide3.xml"/><Relationship Id="rId55" Type="http://schemas.openxmlformats.org/officeDocument/2006/relationships/font" Target="fonts/OpenSans-bold.fntdata"/><Relationship Id="rId10" Type="http://schemas.openxmlformats.org/officeDocument/2006/relationships/slide" Target="slides/slide2.xml"/><Relationship Id="rId54" Type="http://schemas.openxmlformats.org/officeDocument/2006/relationships/font" Target="fonts/OpenSans-regular.fntdata"/><Relationship Id="rId13" Type="http://schemas.openxmlformats.org/officeDocument/2006/relationships/slide" Target="slides/slide5.xml"/><Relationship Id="rId57" Type="http://schemas.openxmlformats.org/officeDocument/2006/relationships/font" Target="fonts/OpenSans-boldItalic.fntdata"/><Relationship Id="rId12" Type="http://schemas.openxmlformats.org/officeDocument/2006/relationships/slide" Target="slides/slide4.xml"/><Relationship Id="rId56" Type="http://schemas.openxmlformats.org/officeDocument/2006/relationships/font" Target="fonts/OpenSans-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b8f17c2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b8f17c2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7423ace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7423ace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6a8e3bf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6a8e3bf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8084eda2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8084eda2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8084eda28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8084eda28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8084eda28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8084eda28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6a50ecd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6a50ecd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53fb7b19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53fb7b19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53fb7b19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53fb7b19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53fb7b19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53fb7b19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53fb7b19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53fb7b19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8084eda28_4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8084eda28_4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8084eda28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8084eda28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8084eda28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8084eda28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8084eda28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8084eda2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8084eda28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8084eda28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8084eda28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f8084eda28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6a50ecd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6a50ecd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f6a8e3bf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f6a8e3bf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f7423ace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f7423ace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f8084eda28_4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f8084eda28_4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7423ace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f7423ace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59089177c_1_59:notes"/>
          <p:cNvSpPr txBox="1"/>
          <p:nvPr>
            <p:ph idx="1" type="body"/>
          </p:nvPr>
        </p:nvSpPr>
        <p:spPr>
          <a:xfrm>
            <a:off x="685800" y="3300413"/>
            <a:ext cx="5486400" cy="2700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e59089177c_1_59:notes"/>
          <p:cNvSpPr/>
          <p:nvPr>
            <p:ph idx="2" type="sldImg"/>
          </p:nvPr>
        </p:nvSpPr>
        <p:spPr>
          <a:xfrm>
            <a:off x="685800" y="857250"/>
            <a:ext cx="54864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ab5b8d2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fab5b8d2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59089177c_1_80:notes"/>
          <p:cNvSpPr txBox="1"/>
          <p:nvPr>
            <p:ph idx="1" type="body"/>
          </p:nvPr>
        </p:nvSpPr>
        <p:spPr>
          <a:xfrm>
            <a:off x="685800" y="3300413"/>
            <a:ext cx="5486400" cy="2700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e59089177c_1_80:notes"/>
          <p:cNvSpPr/>
          <p:nvPr>
            <p:ph idx="2" type="sldImg"/>
          </p:nvPr>
        </p:nvSpPr>
        <p:spPr>
          <a:xfrm>
            <a:off x="685800" y="857250"/>
            <a:ext cx="54864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729d4d6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729d4d6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8084eda2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8084eda2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6a50ecd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6a50ecd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6bebe24c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6bebe24c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6bebe24c0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6bebe24c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6a50ecd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6a50ecd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2.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 Id="rId3" Type="http://schemas.openxmlformats.org/officeDocument/2006/relationships/image" Target="../media/image9.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 Id="rId3" Type="http://schemas.openxmlformats.org/officeDocument/2006/relationships/image" Target="../media/image9.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seite">
  <p:cSld name="Zwischenseite">
    <p:spTree>
      <p:nvGrpSpPr>
        <p:cNvPr id="52" name="Shape 52"/>
        <p:cNvGrpSpPr/>
        <p:nvPr/>
      </p:nvGrpSpPr>
      <p:grpSpPr>
        <a:xfrm>
          <a:off x="0" y="0"/>
          <a:ext cx="0" cy="0"/>
          <a:chOff x="0" y="0"/>
          <a:chExt cx="0" cy="0"/>
        </a:xfrm>
      </p:grpSpPr>
      <p:sp>
        <p:nvSpPr>
          <p:cNvPr id="53" name="Google Shape;53;p14"/>
          <p:cNvSpPr txBox="1"/>
          <p:nvPr>
            <p:ph type="title"/>
          </p:nvPr>
        </p:nvSpPr>
        <p:spPr>
          <a:xfrm>
            <a:off x="572703" y="2681056"/>
            <a:ext cx="819419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Open Sans ExtraBold"/>
              <a:buNone/>
              <a:defRPr b="1" i="0" sz="33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pic>
        <p:nvPicPr>
          <p:cNvPr id="54" name="Google Shape;54;p14"/>
          <p:cNvPicPr preferRelativeResize="0"/>
          <p:nvPr/>
        </p:nvPicPr>
        <p:blipFill rotWithShape="1">
          <a:blip r:embed="rId2">
            <a:alphaModFix/>
          </a:blip>
          <a:srcRect b="0" l="0" r="0" t="0"/>
          <a:stretch/>
        </p:blipFill>
        <p:spPr>
          <a:xfrm>
            <a:off x="234536" y="2756776"/>
            <a:ext cx="277873" cy="30270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rvorgehobene Information">
  <p:cSld name="Hervorgehobene Information">
    <p:spTree>
      <p:nvGrpSpPr>
        <p:cNvPr id="55" name="Shape 55"/>
        <p:cNvGrpSpPr/>
        <p:nvPr/>
      </p:nvGrpSpPr>
      <p:grpSpPr>
        <a:xfrm>
          <a:off x="0" y="0"/>
          <a:ext cx="0" cy="0"/>
          <a:chOff x="0" y="0"/>
          <a:chExt cx="0" cy="0"/>
        </a:xfrm>
      </p:grpSpPr>
      <p:sp>
        <p:nvSpPr>
          <p:cNvPr id="56" name="Google Shape;56;p15"/>
          <p:cNvSpPr txBox="1"/>
          <p:nvPr>
            <p:ph type="title"/>
          </p:nvPr>
        </p:nvSpPr>
        <p:spPr>
          <a:xfrm>
            <a:off x="467837" y="271022"/>
            <a:ext cx="7886700" cy="5631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2100"/>
              <a:buFont typeface="Open Sans ExtraBold"/>
              <a:buNone/>
              <a:defRPr b="0" i="0" sz="21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7" name="Google Shape;57;p15"/>
          <p:cNvSpPr/>
          <p:nvPr>
            <p:ph idx="2" type="pic"/>
          </p:nvPr>
        </p:nvSpPr>
        <p:spPr>
          <a:xfrm>
            <a:off x="5110480" y="1500662"/>
            <a:ext cx="3402836" cy="2698769"/>
          </a:xfrm>
          <a:prstGeom prst="rect">
            <a:avLst/>
          </a:prstGeom>
          <a:noFill/>
          <a:ln>
            <a:noFill/>
          </a:ln>
        </p:spPr>
      </p:sp>
      <p:sp>
        <p:nvSpPr>
          <p:cNvPr id="58" name="Google Shape;58;p15"/>
          <p:cNvSpPr txBox="1"/>
          <p:nvPr>
            <p:ph idx="1" type="body"/>
          </p:nvPr>
        </p:nvSpPr>
        <p:spPr>
          <a:xfrm>
            <a:off x="467837" y="1500662"/>
            <a:ext cx="4104163" cy="2698769"/>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00000"/>
              </a:lnSpc>
              <a:spcBef>
                <a:spcPts val="900"/>
              </a:spcBef>
              <a:spcAft>
                <a:spcPts val="0"/>
              </a:spcAft>
              <a:buClr>
                <a:schemeClr val="dk1"/>
              </a:buClr>
              <a:buSzPts val="1400"/>
              <a:buFont typeface="Noto Sans Symbols"/>
              <a:buChar char="▪"/>
              <a:defRPr b="0" i="0" sz="14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900"/>
              </a:spcBef>
              <a:spcAft>
                <a:spcPts val="0"/>
              </a:spcAft>
              <a:buClr>
                <a:schemeClr val="lt1"/>
              </a:buClr>
              <a:buSzPts val="1200"/>
              <a:buFont typeface="Noto Sans Symbols"/>
              <a:buChar char="▪"/>
              <a:defRPr b="0" i="0" sz="1200" u="none" cap="none" strike="noStrike">
                <a:solidFill>
                  <a:schemeClr val="dk1"/>
                </a:solidFill>
                <a:latin typeface="Open Sans"/>
                <a:ea typeface="Open Sans"/>
                <a:cs typeface="Open Sans"/>
                <a:sym typeface="Open Sans"/>
              </a:defRPr>
            </a:lvl2pPr>
            <a:lvl3pPr indent="-298450" lvl="2" marL="1371600" marR="0" rtl="0" algn="l">
              <a:lnSpc>
                <a:spcPct val="100000"/>
              </a:lnSpc>
              <a:spcBef>
                <a:spcPts val="900"/>
              </a:spcBef>
              <a:spcAft>
                <a:spcPts val="0"/>
              </a:spcAft>
              <a:buClr>
                <a:schemeClr val="lt1"/>
              </a:buClr>
              <a:buSzPts val="1100"/>
              <a:buFont typeface="Noto Sans Symbols"/>
              <a:buChar char="▪"/>
              <a:defRPr b="0" i="0" sz="1100" u="none" cap="none" strike="noStrike">
                <a:solidFill>
                  <a:schemeClr val="dk1"/>
                </a:solidFill>
                <a:latin typeface="Open Sans"/>
                <a:ea typeface="Open Sans"/>
                <a:cs typeface="Open Sans"/>
                <a:sym typeface="Open Sans"/>
              </a:defRPr>
            </a:lvl3pPr>
            <a:lvl4pPr indent="-298450" lvl="3" marL="1828800" marR="0" rtl="0" algn="l">
              <a:lnSpc>
                <a:spcPct val="150000"/>
              </a:lnSpc>
              <a:spcBef>
                <a:spcPts val="300"/>
              </a:spcBef>
              <a:spcAft>
                <a:spcPts val="0"/>
              </a:spcAft>
              <a:buClr>
                <a:schemeClr val="dk2"/>
              </a:buClr>
              <a:buSzPts val="1100"/>
              <a:buFont typeface="Noto Sans Symbols"/>
              <a:buChar char="▪"/>
              <a:defRPr b="0" i="0" sz="11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300"/>
              </a:spcBef>
              <a:spcAft>
                <a:spcPts val="0"/>
              </a:spcAft>
              <a:buClr>
                <a:schemeClr val="dk2"/>
              </a:buClr>
              <a:buSzPts val="1100"/>
              <a:buFont typeface="Noto Sans Symbols"/>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nkeseite">
  <p:cSld name="Dankeseite">
    <p:spTree>
      <p:nvGrpSpPr>
        <p:cNvPr id="59" name="Shape 59"/>
        <p:cNvGrpSpPr/>
        <p:nvPr/>
      </p:nvGrpSpPr>
      <p:grpSpPr>
        <a:xfrm>
          <a:off x="0" y="0"/>
          <a:ext cx="0" cy="0"/>
          <a:chOff x="0" y="0"/>
          <a:chExt cx="0" cy="0"/>
        </a:xfrm>
      </p:grpSpPr>
      <p:sp>
        <p:nvSpPr>
          <p:cNvPr id="60" name="Google Shape;60;p16"/>
          <p:cNvSpPr txBox="1"/>
          <p:nvPr>
            <p:ph type="title"/>
          </p:nvPr>
        </p:nvSpPr>
        <p:spPr>
          <a:xfrm>
            <a:off x="572703" y="2681057"/>
            <a:ext cx="8194190" cy="4824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Open Sans ExtraBold"/>
              <a:buNone/>
              <a:defRPr b="1" i="0" sz="33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1" name="Google Shape;61;p16"/>
          <p:cNvSpPr txBox="1"/>
          <p:nvPr>
            <p:ph idx="1" type="body"/>
          </p:nvPr>
        </p:nvSpPr>
        <p:spPr>
          <a:xfrm>
            <a:off x="573089" y="3284935"/>
            <a:ext cx="8193087" cy="91797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4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4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4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4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pic>
        <p:nvPicPr>
          <p:cNvPr id="62" name="Google Shape;62;p16"/>
          <p:cNvPicPr preferRelativeResize="0"/>
          <p:nvPr/>
        </p:nvPicPr>
        <p:blipFill rotWithShape="1">
          <a:blip r:embed="rId2">
            <a:alphaModFix/>
          </a:blip>
          <a:srcRect b="0" l="0" r="0" t="0"/>
          <a:stretch/>
        </p:blipFill>
        <p:spPr>
          <a:xfrm>
            <a:off x="234536" y="2756776"/>
            <a:ext cx="277873" cy="30270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enutzerdefiniertes Layout">
  <p:cSld name="8_Benutzerdefiniertes Layout">
    <p:spTree>
      <p:nvGrpSpPr>
        <p:cNvPr id="69" name="Shape 69"/>
        <p:cNvGrpSpPr/>
        <p:nvPr/>
      </p:nvGrpSpPr>
      <p:grpSpPr>
        <a:xfrm>
          <a:off x="0" y="0"/>
          <a:ext cx="0" cy="0"/>
          <a:chOff x="0" y="0"/>
          <a:chExt cx="0" cy="0"/>
        </a:xfrm>
      </p:grpSpPr>
      <p:sp>
        <p:nvSpPr>
          <p:cNvPr id="70" name="Google Shape;70;p18"/>
          <p:cNvSpPr txBox="1"/>
          <p:nvPr>
            <p:ph type="title"/>
          </p:nvPr>
        </p:nvSpPr>
        <p:spPr>
          <a:xfrm>
            <a:off x="469833" y="273847"/>
            <a:ext cx="7886700" cy="73890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C51926"/>
              </a:buClr>
              <a:buSzPts val="2100"/>
              <a:buFont typeface="Open Sans"/>
              <a:buNone/>
              <a:defRPr b="1" i="0" sz="2100" u="none" cap="none" strike="noStrike">
                <a:solidFill>
                  <a:srgbClr val="C51926"/>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1" name="Google Shape;71;p18"/>
          <p:cNvSpPr txBox="1"/>
          <p:nvPr>
            <p:ph idx="1" type="body"/>
          </p:nvPr>
        </p:nvSpPr>
        <p:spPr>
          <a:xfrm>
            <a:off x="469833" y="1096200"/>
            <a:ext cx="7886700" cy="456009"/>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72" name="Google Shape;72;p18"/>
          <p:cNvSpPr txBox="1"/>
          <p:nvPr>
            <p:ph idx="2" type="body"/>
          </p:nvPr>
        </p:nvSpPr>
        <p:spPr>
          <a:xfrm>
            <a:off x="469900" y="1616869"/>
            <a:ext cx="7886633" cy="2570957"/>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00000"/>
              </a:lnSpc>
              <a:spcBef>
                <a:spcPts val="0"/>
              </a:spcBef>
              <a:spcAft>
                <a:spcPts val="0"/>
              </a:spcAft>
              <a:buClr>
                <a:schemeClr val="dk1"/>
              </a:buClr>
              <a:buSzPts val="1400"/>
              <a:buFont typeface="Noto Sans Symbols"/>
              <a:buChar char="▪"/>
              <a:defRPr b="0" i="0" sz="14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900"/>
              </a:spcBef>
              <a:spcAft>
                <a:spcPts val="0"/>
              </a:spcAft>
              <a:buClr>
                <a:schemeClr val="dk2"/>
              </a:buClr>
              <a:buSzPts val="1200"/>
              <a:buFont typeface="Noto Sans Symbols"/>
              <a:buChar char="▪"/>
              <a:defRPr b="0" i="0" sz="1200" u="none" cap="none" strike="noStrike">
                <a:solidFill>
                  <a:schemeClr val="dk1"/>
                </a:solidFill>
                <a:latin typeface="Open Sans"/>
                <a:ea typeface="Open Sans"/>
                <a:cs typeface="Open Sans"/>
                <a:sym typeface="Open Sans"/>
              </a:defRPr>
            </a:lvl2pPr>
            <a:lvl3pPr indent="-298450" lvl="2" marL="1371600" marR="0" rtl="0" algn="l">
              <a:lnSpc>
                <a:spcPct val="100000"/>
              </a:lnSpc>
              <a:spcBef>
                <a:spcPts val="900"/>
              </a:spcBef>
              <a:spcAft>
                <a:spcPts val="0"/>
              </a:spcAft>
              <a:buClr>
                <a:schemeClr val="dk2"/>
              </a:buClr>
              <a:buSzPts val="1100"/>
              <a:buFont typeface="Noto Sans Symbols"/>
              <a:buChar char="▪"/>
              <a:defRPr b="0" i="0" sz="1100" u="none" cap="none" strike="noStrike">
                <a:solidFill>
                  <a:schemeClr val="dk1"/>
                </a:solidFill>
                <a:latin typeface="Open Sans"/>
                <a:ea typeface="Open Sans"/>
                <a:cs typeface="Open Sans"/>
                <a:sym typeface="Open Sans"/>
              </a:defRPr>
            </a:lvl3pPr>
            <a:lvl4pPr indent="-298450" lvl="3" marL="1828800" marR="0" rtl="0" algn="l">
              <a:lnSpc>
                <a:spcPct val="150000"/>
              </a:lnSpc>
              <a:spcBef>
                <a:spcPts val="900"/>
              </a:spcBef>
              <a:spcAft>
                <a:spcPts val="0"/>
              </a:spcAft>
              <a:buClr>
                <a:schemeClr val="dk2"/>
              </a:buClr>
              <a:buSzPts val="1100"/>
              <a:buFont typeface="Noto Sans Symbols"/>
              <a:buChar char="▪"/>
              <a:defRPr b="0" i="0" sz="1100" u="none" cap="none" strike="noStrike">
                <a:solidFill>
                  <a:schemeClr val="dk1"/>
                </a:solidFill>
                <a:latin typeface="Open Sans Light"/>
                <a:ea typeface="Open Sans Light"/>
                <a:cs typeface="Open Sans Light"/>
                <a:sym typeface="Open Sans Light"/>
              </a:defRPr>
            </a:lvl4pPr>
            <a:lvl5pPr indent="-298450" lvl="4" marL="2286000" marR="0" rtl="0" algn="l">
              <a:lnSpc>
                <a:spcPct val="90000"/>
              </a:lnSpc>
              <a:spcBef>
                <a:spcPts val="300"/>
              </a:spcBef>
              <a:spcAft>
                <a:spcPts val="0"/>
              </a:spcAft>
              <a:buClr>
                <a:schemeClr val="dk2"/>
              </a:buClr>
              <a:buSzPts val="1100"/>
              <a:buFont typeface="Noto Sans Symbols"/>
              <a:buChar char="▪"/>
              <a:defRPr b="0" i="0" sz="11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links &amp; Aufzählung">
  <p:cSld name="Bild links &amp; Aufzählung">
    <p:spTree>
      <p:nvGrpSpPr>
        <p:cNvPr id="73" name="Shape 73"/>
        <p:cNvGrpSpPr/>
        <p:nvPr/>
      </p:nvGrpSpPr>
      <p:grpSpPr>
        <a:xfrm>
          <a:off x="0" y="0"/>
          <a:ext cx="0" cy="0"/>
          <a:chOff x="0" y="0"/>
          <a:chExt cx="0" cy="0"/>
        </a:xfrm>
      </p:grpSpPr>
      <p:sp>
        <p:nvSpPr>
          <p:cNvPr id="74" name="Google Shape;74;p19"/>
          <p:cNvSpPr txBox="1"/>
          <p:nvPr>
            <p:ph type="title"/>
          </p:nvPr>
        </p:nvSpPr>
        <p:spPr>
          <a:xfrm>
            <a:off x="469833" y="273847"/>
            <a:ext cx="7886700" cy="81155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C51926"/>
              </a:buClr>
              <a:buSzPts val="2100"/>
              <a:buFont typeface="Open Sans"/>
              <a:buNone/>
              <a:defRPr b="1" i="0" sz="2100" u="none" cap="none" strike="noStrike">
                <a:solidFill>
                  <a:srgbClr val="C51926"/>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5" name="Google Shape;75;p19"/>
          <p:cNvSpPr/>
          <p:nvPr>
            <p:ph idx="2" type="pic"/>
          </p:nvPr>
        </p:nvSpPr>
        <p:spPr>
          <a:xfrm>
            <a:off x="575332" y="1101293"/>
            <a:ext cx="3314700" cy="2209440"/>
          </a:xfrm>
          <a:prstGeom prst="rect">
            <a:avLst/>
          </a:prstGeom>
          <a:noFill/>
          <a:ln>
            <a:noFill/>
          </a:ln>
        </p:spPr>
      </p:sp>
      <p:sp>
        <p:nvSpPr>
          <p:cNvPr id="76" name="Google Shape;76;p19"/>
          <p:cNvSpPr txBox="1"/>
          <p:nvPr>
            <p:ph idx="1" type="body"/>
          </p:nvPr>
        </p:nvSpPr>
        <p:spPr>
          <a:xfrm>
            <a:off x="469900" y="3427407"/>
            <a:ext cx="3314700" cy="414338"/>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900"/>
              <a:buFont typeface="Open Sans Light"/>
              <a:buNone/>
              <a:defRPr b="0" i="0" sz="9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77" name="Google Shape;77;p19"/>
          <p:cNvSpPr txBox="1"/>
          <p:nvPr>
            <p:ph idx="3" type="body"/>
          </p:nvPr>
        </p:nvSpPr>
        <p:spPr>
          <a:xfrm>
            <a:off x="4075046" y="1101294"/>
            <a:ext cx="4294186" cy="2209439"/>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00000"/>
              </a:lnSpc>
              <a:spcBef>
                <a:spcPts val="0"/>
              </a:spcBef>
              <a:spcAft>
                <a:spcPts val="0"/>
              </a:spcAft>
              <a:buClr>
                <a:schemeClr val="dk1"/>
              </a:buClr>
              <a:buSzPts val="1400"/>
              <a:buFont typeface="Noto Sans Symbols"/>
              <a:buChar char="▪"/>
              <a:defRPr b="0" i="0" sz="14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900"/>
              </a:spcBef>
              <a:spcAft>
                <a:spcPts val="0"/>
              </a:spcAft>
              <a:buClr>
                <a:schemeClr val="accent1"/>
              </a:buClr>
              <a:buSzPts val="1200"/>
              <a:buFont typeface="Noto Sans Symbols"/>
              <a:buChar char="▪"/>
              <a:defRPr b="0" i="0" sz="1200" u="none" cap="none" strike="noStrike">
                <a:solidFill>
                  <a:schemeClr val="dk1"/>
                </a:solidFill>
                <a:latin typeface="Open Sans"/>
                <a:ea typeface="Open Sans"/>
                <a:cs typeface="Open Sans"/>
                <a:sym typeface="Open Sans"/>
              </a:defRPr>
            </a:lvl2pPr>
            <a:lvl3pPr indent="-298450" lvl="2" marL="1371600" marR="0" rtl="0" algn="l">
              <a:lnSpc>
                <a:spcPct val="100000"/>
              </a:lnSpc>
              <a:spcBef>
                <a:spcPts val="900"/>
              </a:spcBef>
              <a:spcAft>
                <a:spcPts val="0"/>
              </a:spcAft>
              <a:buClr>
                <a:schemeClr val="accent1"/>
              </a:buClr>
              <a:buSzPts val="1100"/>
              <a:buFont typeface="Noto Sans Symbols"/>
              <a:buChar char="▪"/>
              <a:defRPr b="0" i="0" sz="1100" u="none" cap="none" strike="noStrike">
                <a:solidFill>
                  <a:schemeClr val="dk1"/>
                </a:solidFill>
                <a:latin typeface="Open Sans"/>
                <a:ea typeface="Open Sans"/>
                <a:cs typeface="Open Sans"/>
                <a:sym typeface="Open Sans"/>
              </a:defRPr>
            </a:lvl3pPr>
            <a:lvl4pPr indent="-228600" lvl="3" marL="1828800" marR="0" rtl="0" algn="l">
              <a:lnSpc>
                <a:spcPct val="100000"/>
              </a:lnSpc>
              <a:spcBef>
                <a:spcPts val="900"/>
              </a:spcBef>
              <a:spcAft>
                <a:spcPts val="0"/>
              </a:spcAft>
              <a:buClr>
                <a:schemeClr val="accent1"/>
              </a:buClr>
              <a:buSzPts val="1400"/>
              <a:buFont typeface="Arial"/>
              <a:buNone/>
              <a:defRPr b="0" i="0" sz="1400" u="none" cap="none" strike="noStrike">
                <a:solidFill>
                  <a:schemeClr val="dk1"/>
                </a:solidFill>
                <a:latin typeface="Open Sans"/>
                <a:ea typeface="Open Sans"/>
                <a:cs typeface="Open Sans"/>
                <a:sym typeface="Open Sans"/>
              </a:defRPr>
            </a:lvl4pPr>
            <a:lvl5pPr indent="-317500" lvl="4" marL="2286000" marR="0" rtl="0" algn="l">
              <a:lnSpc>
                <a:spcPct val="100000"/>
              </a:lnSpc>
              <a:spcBef>
                <a:spcPts val="400"/>
              </a:spcBef>
              <a:spcAft>
                <a:spcPts val="0"/>
              </a:spcAft>
              <a:buClr>
                <a:schemeClr val="accent1"/>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78" name="Shape 78"/>
        <p:cNvGrpSpPr/>
        <p:nvPr/>
      </p:nvGrpSpPr>
      <p:grpSpPr>
        <a:xfrm>
          <a:off x="0" y="0"/>
          <a:ext cx="0" cy="0"/>
          <a:chOff x="0" y="0"/>
          <a:chExt cx="0" cy="0"/>
        </a:xfrm>
      </p:grpSpPr>
      <p:pic>
        <p:nvPicPr>
          <p:cNvPr descr="Ein Bild, das computer, Computer, drinnen, arbeitend enthält.&#10;&#10;Automatisch generierte Beschreibung" id="79" name="Google Shape;79;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0" name="Google Shape;80;p20"/>
          <p:cNvSpPr/>
          <p:nvPr/>
        </p:nvSpPr>
        <p:spPr>
          <a:xfrm>
            <a:off x="-1" y="2571750"/>
            <a:ext cx="7217001" cy="1212783"/>
          </a:xfrm>
          <a:prstGeom prst="rect">
            <a:avLst/>
          </a:prstGeom>
          <a:solidFill>
            <a:srgbClr val="C519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81" name="Google Shape;81;p20"/>
          <p:cNvSpPr txBox="1"/>
          <p:nvPr>
            <p:ph type="title"/>
          </p:nvPr>
        </p:nvSpPr>
        <p:spPr>
          <a:xfrm>
            <a:off x="572704" y="2681056"/>
            <a:ext cx="6412296"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Open Sans ExtraBold"/>
              <a:buNone/>
              <a:defRPr b="1" i="0" sz="33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2" name="Google Shape;82;p20"/>
          <p:cNvSpPr txBox="1"/>
          <p:nvPr>
            <p:ph idx="1" type="body"/>
          </p:nvPr>
        </p:nvSpPr>
        <p:spPr>
          <a:xfrm>
            <a:off x="573088" y="4361259"/>
            <a:ext cx="3998912" cy="78224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1100"/>
              <a:buFont typeface="Open Sans"/>
              <a:buNone/>
              <a:defRPr b="0" i="0" sz="1100" u="none" cap="none" strike="noStrike">
                <a:solidFill>
                  <a:schemeClr val="lt1"/>
                </a:solidFill>
                <a:latin typeface="Open Sans"/>
                <a:ea typeface="Open Sans"/>
                <a:cs typeface="Open Sans"/>
                <a:sym typeface="Open Sans"/>
              </a:defRPr>
            </a:lvl1pPr>
            <a:lvl2pPr indent="-298450" lvl="1" marL="9144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2pPr>
            <a:lvl3pPr indent="-298450" lvl="2" marL="13716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pic>
        <p:nvPicPr>
          <p:cNvPr id="83" name="Google Shape;83;p20"/>
          <p:cNvPicPr preferRelativeResize="0"/>
          <p:nvPr/>
        </p:nvPicPr>
        <p:blipFill rotWithShape="1">
          <a:blip r:embed="rId3">
            <a:alphaModFix/>
          </a:blip>
          <a:srcRect b="0" l="0" r="0" t="0"/>
          <a:stretch/>
        </p:blipFill>
        <p:spPr>
          <a:xfrm>
            <a:off x="7217000" y="248928"/>
            <a:ext cx="1602636" cy="476765"/>
          </a:xfrm>
          <a:prstGeom prst="rect">
            <a:avLst/>
          </a:prstGeom>
          <a:noFill/>
          <a:ln>
            <a:noFill/>
          </a:ln>
        </p:spPr>
      </p:pic>
      <p:pic>
        <p:nvPicPr>
          <p:cNvPr id="84" name="Google Shape;84;p20"/>
          <p:cNvPicPr preferRelativeResize="0"/>
          <p:nvPr/>
        </p:nvPicPr>
        <p:blipFill rotWithShape="1">
          <a:blip r:embed="rId4">
            <a:alphaModFix/>
          </a:blip>
          <a:srcRect b="0" l="0" r="0" t="0"/>
          <a:stretch/>
        </p:blipFill>
        <p:spPr>
          <a:xfrm>
            <a:off x="234536" y="2756776"/>
            <a:ext cx="277873" cy="30270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85" name="Shape 85"/>
        <p:cNvGrpSpPr/>
        <p:nvPr/>
      </p:nvGrpSpPr>
      <p:grpSpPr>
        <a:xfrm>
          <a:off x="0" y="0"/>
          <a:ext cx="0" cy="0"/>
          <a:chOff x="0" y="0"/>
          <a:chExt cx="0" cy="0"/>
        </a:xfrm>
      </p:grpSpPr>
      <p:pic>
        <p:nvPicPr>
          <p:cNvPr descr="Ein Bild, das gefliest, Ziegelstein, Kachel enthält.&#10;&#10;Automatisch generierte Beschreibung" id="86" name="Google Shape;86;p21"/>
          <p:cNvPicPr preferRelativeResize="0"/>
          <p:nvPr/>
        </p:nvPicPr>
        <p:blipFill rotWithShape="1">
          <a:blip r:embed="rId2">
            <a:alphaModFix/>
          </a:blip>
          <a:srcRect b="0" l="0" r="0" t="0"/>
          <a:stretch/>
        </p:blipFill>
        <p:spPr>
          <a:xfrm>
            <a:off x="0" y="840656"/>
            <a:ext cx="9144000" cy="4302844"/>
          </a:xfrm>
          <a:prstGeom prst="rect">
            <a:avLst/>
          </a:prstGeom>
          <a:noFill/>
          <a:ln>
            <a:noFill/>
          </a:ln>
        </p:spPr>
      </p:pic>
      <p:sp>
        <p:nvSpPr>
          <p:cNvPr id="87" name="Google Shape;87;p21"/>
          <p:cNvSpPr/>
          <p:nvPr/>
        </p:nvSpPr>
        <p:spPr>
          <a:xfrm>
            <a:off x="0" y="2571750"/>
            <a:ext cx="1145406" cy="1212783"/>
          </a:xfrm>
          <a:prstGeom prst="rect">
            <a:avLst/>
          </a:prstGeom>
          <a:solidFill>
            <a:srgbClr val="C519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88" name="Google Shape;88;p21"/>
          <p:cNvSpPr txBox="1"/>
          <p:nvPr>
            <p:ph type="title"/>
          </p:nvPr>
        </p:nvSpPr>
        <p:spPr>
          <a:xfrm>
            <a:off x="572703" y="2681057"/>
            <a:ext cx="8194190" cy="4824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Open Sans ExtraBold"/>
              <a:buNone/>
              <a:defRPr b="1" i="0" sz="33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9" name="Google Shape;89;p21"/>
          <p:cNvSpPr txBox="1"/>
          <p:nvPr>
            <p:ph idx="1" type="body"/>
          </p:nvPr>
        </p:nvSpPr>
        <p:spPr>
          <a:xfrm>
            <a:off x="565168" y="3246965"/>
            <a:ext cx="8254469" cy="75128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1800"/>
              <a:buFont typeface="Open Sans SemiBold"/>
              <a:buNone/>
              <a:defRPr b="1" i="0" sz="1800" u="none" cap="none" strike="noStrike">
                <a:solidFill>
                  <a:schemeClr val="lt1"/>
                </a:solidFill>
                <a:latin typeface="Open Sans SemiBold"/>
                <a:ea typeface="Open Sans SemiBold"/>
                <a:cs typeface="Open Sans SemiBold"/>
                <a:sym typeface="Open Sans SemiBold"/>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90" name="Google Shape;90;p21"/>
          <p:cNvSpPr txBox="1"/>
          <p:nvPr>
            <p:ph idx="2" type="body"/>
          </p:nvPr>
        </p:nvSpPr>
        <p:spPr>
          <a:xfrm>
            <a:off x="573088" y="4361259"/>
            <a:ext cx="3998912" cy="78224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1100"/>
              <a:buFont typeface="Open Sans"/>
              <a:buNone/>
              <a:defRPr b="0" i="0" sz="1100" u="none" cap="none" strike="noStrike">
                <a:solidFill>
                  <a:schemeClr val="lt1"/>
                </a:solidFill>
                <a:latin typeface="Open Sans"/>
                <a:ea typeface="Open Sans"/>
                <a:cs typeface="Open Sans"/>
                <a:sym typeface="Open Sans"/>
              </a:defRPr>
            </a:lvl1pPr>
            <a:lvl2pPr indent="-298450" lvl="1" marL="9144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2pPr>
            <a:lvl3pPr indent="-298450" lvl="2" marL="13716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pic>
        <p:nvPicPr>
          <p:cNvPr id="91" name="Google Shape;91;p21"/>
          <p:cNvPicPr preferRelativeResize="0"/>
          <p:nvPr/>
        </p:nvPicPr>
        <p:blipFill rotWithShape="1">
          <a:blip r:embed="rId3">
            <a:alphaModFix/>
          </a:blip>
          <a:srcRect b="0" l="0" r="0" t="0"/>
          <a:stretch/>
        </p:blipFill>
        <p:spPr>
          <a:xfrm>
            <a:off x="234536" y="2756776"/>
            <a:ext cx="277873" cy="302705"/>
          </a:xfrm>
          <a:prstGeom prst="rect">
            <a:avLst/>
          </a:prstGeom>
          <a:noFill/>
          <a:ln>
            <a:noFill/>
          </a:ln>
        </p:spPr>
      </p:pic>
      <p:pic>
        <p:nvPicPr>
          <p:cNvPr id="92" name="Google Shape;92;p21"/>
          <p:cNvPicPr preferRelativeResize="0"/>
          <p:nvPr/>
        </p:nvPicPr>
        <p:blipFill rotWithShape="1">
          <a:blip r:embed="rId4">
            <a:alphaModFix/>
          </a:blip>
          <a:srcRect b="0" l="0" r="0" t="0"/>
          <a:stretch/>
        </p:blipFill>
        <p:spPr>
          <a:xfrm>
            <a:off x="7217000" y="248928"/>
            <a:ext cx="1602636" cy="47676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93" name="Shape 93"/>
        <p:cNvGrpSpPr/>
        <p:nvPr/>
      </p:nvGrpSpPr>
      <p:grpSpPr>
        <a:xfrm>
          <a:off x="0" y="0"/>
          <a:ext cx="0" cy="0"/>
          <a:chOff x="0" y="0"/>
          <a:chExt cx="0" cy="0"/>
        </a:xfrm>
      </p:grpSpPr>
      <p:pic>
        <p:nvPicPr>
          <p:cNvPr descr="Ein Bild, das Boden, gefliest enthält.&#10;&#10;Automatisch generierte Beschreibung" id="94" name="Google Shape;9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5" name="Google Shape;95;p22"/>
          <p:cNvSpPr/>
          <p:nvPr/>
        </p:nvSpPr>
        <p:spPr>
          <a:xfrm>
            <a:off x="0" y="2571750"/>
            <a:ext cx="1145406" cy="1212783"/>
          </a:xfrm>
          <a:prstGeom prst="rect">
            <a:avLst/>
          </a:prstGeom>
          <a:solidFill>
            <a:srgbClr val="C519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96" name="Google Shape;96;p22"/>
          <p:cNvSpPr txBox="1"/>
          <p:nvPr>
            <p:ph idx="1" type="body"/>
          </p:nvPr>
        </p:nvSpPr>
        <p:spPr>
          <a:xfrm>
            <a:off x="573088" y="4361259"/>
            <a:ext cx="3372270" cy="78224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1100"/>
              <a:buFont typeface="Open Sans"/>
              <a:buNone/>
              <a:defRPr b="0" i="0" sz="1100" u="none" cap="none" strike="noStrike">
                <a:solidFill>
                  <a:schemeClr val="lt1"/>
                </a:solidFill>
                <a:latin typeface="Open Sans"/>
                <a:ea typeface="Open Sans"/>
                <a:cs typeface="Open Sans"/>
                <a:sym typeface="Open Sans"/>
              </a:defRPr>
            </a:lvl1pPr>
            <a:lvl2pPr indent="-298450" lvl="1" marL="9144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2pPr>
            <a:lvl3pPr indent="-298450" lvl="2" marL="13716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97" name="Google Shape;97;p22"/>
          <p:cNvSpPr txBox="1"/>
          <p:nvPr>
            <p:ph type="title"/>
          </p:nvPr>
        </p:nvSpPr>
        <p:spPr>
          <a:xfrm>
            <a:off x="572703" y="2681057"/>
            <a:ext cx="8194190" cy="4824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Open Sans ExtraBold"/>
              <a:buNone/>
              <a:defRPr b="1" i="0" sz="33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8" name="Google Shape;98;p22"/>
          <p:cNvSpPr txBox="1"/>
          <p:nvPr>
            <p:ph idx="2" type="body"/>
          </p:nvPr>
        </p:nvSpPr>
        <p:spPr>
          <a:xfrm>
            <a:off x="565168" y="3246965"/>
            <a:ext cx="8254469" cy="75128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1800"/>
              <a:buFont typeface="Open Sans SemiBold"/>
              <a:buNone/>
              <a:defRPr b="1" i="0" sz="1800" u="none" cap="none" strike="noStrike">
                <a:solidFill>
                  <a:schemeClr val="lt1"/>
                </a:solidFill>
                <a:latin typeface="Open Sans SemiBold"/>
                <a:ea typeface="Open Sans SemiBold"/>
                <a:cs typeface="Open Sans SemiBold"/>
                <a:sym typeface="Open Sans SemiBold"/>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pic>
        <p:nvPicPr>
          <p:cNvPr id="99" name="Google Shape;99;p22"/>
          <p:cNvPicPr preferRelativeResize="0"/>
          <p:nvPr/>
        </p:nvPicPr>
        <p:blipFill rotWithShape="1">
          <a:blip r:embed="rId3">
            <a:alphaModFix/>
          </a:blip>
          <a:srcRect b="0" l="0" r="0" t="0"/>
          <a:stretch/>
        </p:blipFill>
        <p:spPr>
          <a:xfrm>
            <a:off x="234536" y="2756776"/>
            <a:ext cx="277873" cy="302705"/>
          </a:xfrm>
          <a:prstGeom prst="rect">
            <a:avLst/>
          </a:prstGeom>
          <a:noFill/>
          <a:ln>
            <a:noFill/>
          </a:ln>
        </p:spPr>
      </p:pic>
      <p:pic>
        <p:nvPicPr>
          <p:cNvPr id="100" name="Google Shape;100;p22"/>
          <p:cNvPicPr preferRelativeResize="0"/>
          <p:nvPr/>
        </p:nvPicPr>
        <p:blipFill rotWithShape="1">
          <a:blip r:embed="rId4">
            <a:alphaModFix/>
          </a:blip>
          <a:srcRect b="0" l="0" r="0" t="0"/>
          <a:stretch/>
        </p:blipFill>
        <p:spPr>
          <a:xfrm>
            <a:off x="7217000" y="248928"/>
            <a:ext cx="1602636" cy="47676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enutzerdefiniertes Layout">
  <p:cSld name="1_Benutzerdefiniertes Layout">
    <p:spTree>
      <p:nvGrpSpPr>
        <p:cNvPr id="101" name="Shape 101"/>
        <p:cNvGrpSpPr/>
        <p:nvPr/>
      </p:nvGrpSpPr>
      <p:grpSpPr>
        <a:xfrm>
          <a:off x="0" y="0"/>
          <a:ext cx="0" cy="0"/>
          <a:chOff x="0" y="0"/>
          <a:chExt cx="0" cy="0"/>
        </a:xfrm>
      </p:grpSpPr>
      <p:sp>
        <p:nvSpPr>
          <p:cNvPr id="102" name="Google Shape;102;p23"/>
          <p:cNvSpPr txBox="1"/>
          <p:nvPr>
            <p:ph type="title"/>
          </p:nvPr>
        </p:nvSpPr>
        <p:spPr>
          <a:xfrm>
            <a:off x="469833" y="273847"/>
            <a:ext cx="7886700" cy="81155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C51926"/>
              </a:buClr>
              <a:buSzPts val="2100"/>
              <a:buFont typeface="Open Sans"/>
              <a:buNone/>
              <a:defRPr b="1" i="0" sz="2100" u="none" cap="none" strike="noStrike">
                <a:solidFill>
                  <a:srgbClr val="C51926"/>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3" name="Google Shape;103;p23"/>
          <p:cNvSpPr txBox="1"/>
          <p:nvPr>
            <p:ph idx="1" type="body"/>
          </p:nvPr>
        </p:nvSpPr>
        <p:spPr>
          <a:xfrm>
            <a:off x="469834" y="1085402"/>
            <a:ext cx="6357685" cy="3104596"/>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4.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1926"/>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7284330" y="-255265"/>
            <a:ext cx="2185838" cy="1620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7"/>
          <p:cNvSpPr/>
          <p:nvPr/>
        </p:nvSpPr>
        <p:spPr>
          <a:xfrm>
            <a:off x="8194897" y="4895322"/>
            <a:ext cx="495804" cy="9952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600" u="none" cap="none" strike="noStrike">
                <a:solidFill>
                  <a:schemeClr val="dk2"/>
                </a:solidFill>
                <a:latin typeface="Open Sans"/>
                <a:ea typeface="Open Sans"/>
                <a:cs typeface="Open Sans"/>
                <a:sym typeface="Open Sans"/>
              </a:rPr>
              <a:t>‹#›</a:t>
            </a:fld>
            <a:endParaRPr b="0" i="0" sz="600" u="none" cap="none" strike="noStrike">
              <a:solidFill>
                <a:schemeClr val="dk2"/>
              </a:solidFill>
              <a:latin typeface="Open Sans"/>
              <a:ea typeface="Open Sans"/>
              <a:cs typeface="Open Sans"/>
              <a:sym typeface="Open Sans"/>
            </a:endParaRPr>
          </a:p>
        </p:txBody>
      </p:sp>
      <p:sp>
        <p:nvSpPr>
          <p:cNvPr id="65" name="Google Shape;65;p17"/>
          <p:cNvSpPr/>
          <p:nvPr/>
        </p:nvSpPr>
        <p:spPr>
          <a:xfrm>
            <a:off x="7816270" y="4895321"/>
            <a:ext cx="1326000" cy="10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00">
                <a:solidFill>
                  <a:schemeClr val="dk2"/>
                </a:solidFill>
                <a:latin typeface="Open Sans"/>
                <a:ea typeface="Open Sans"/>
                <a:cs typeface="Open Sans"/>
                <a:sym typeface="Open Sans"/>
              </a:rPr>
              <a:t>September</a:t>
            </a:r>
            <a:r>
              <a:rPr b="0" i="0" lang="en" sz="600" u="none" cap="none" strike="noStrike">
                <a:solidFill>
                  <a:schemeClr val="dk2"/>
                </a:solidFill>
                <a:latin typeface="Open Sans"/>
                <a:ea typeface="Open Sans"/>
                <a:cs typeface="Open Sans"/>
                <a:sym typeface="Open Sans"/>
              </a:rPr>
              <a:t> 202</a:t>
            </a:r>
            <a:r>
              <a:rPr lang="en" sz="600">
                <a:solidFill>
                  <a:schemeClr val="dk2"/>
                </a:solidFill>
                <a:latin typeface="Open Sans"/>
                <a:ea typeface="Open Sans"/>
                <a:cs typeface="Open Sans"/>
                <a:sym typeface="Open Sans"/>
              </a:rPr>
              <a:t>4</a:t>
            </a:r>
            <a:endParaRPr b="0" i="0" sz="800" u="none" cap="none" strike="noStrike">
              <a:solidFill>
                <a:srgbClr val="595959"/>
              </a:solidFill>
              <a:latin typeface="Open Sans"/>
              <a:ea typeface="Open Sans"/>
              <a:cs typeface="Open Sans"/>
              <a:sym typeface="Open Sans"/>
            </a:endParaRPr>
          </a:p>
        </p:txBody>
      </p:sp>
      <p:sp>
        <p:nvSpPr>
          <p:cNvPr id="66" name="Google Shape;66;p17"/>
          <p:cNvSpPr/>
          <p:nvPr/>
        </p:nvSpPr>
        <p:spPr>
          <a:xfrm>
            <a:off x="565695" y="4881822"/>
            <a:ext cx="3398400" cy="178800"/>
          </a:xfrm>
          <a:prstGeom prst="rect">
            <a:avLst/>
          </a:prstGeom>
          <a:noFill/>
          <a:ln>
            <a:noFill/>
          </a:ln>
        </p:spPr>
        <p:txBody>
          <a:bodyPr anchorCtr="0" anchor="t" bIns="35100" lIns="67500" spcFirstLastPara="1" rIns="67500" wrap="square" tIns="35100">
            <a:noAutofit/>
          </a:bodyPr>
          <a:lstStyle/>
          <a:p>
            <a:pPr indent="0" lvl="0" marL="0" rtl="0" algn="l">
              <a:spcBef>
                <a:spcPts val="0"/>
              </a:spcBef>
              <a:spcAft>
                <a:spcPts val="0"/>
              </a:spcAft>
              <a:buClr>
                <a:schemeClr val="dk1"/>
              </a:buClr>
              <a:buSzPts val="1100"/>
              <a:buFont typeface="Arial"/>
              <a:buNone/>
            </a:pPr>
            <a:r>
              <a:rPr lang="en" sz="600">
                <a:solidFill>
                  <a:schemeClr val="dk2"/>
                </a:solidFill>
                <a:latin typeface="Open Sans"/>
                <a:ea typeface="Open Sans"/>
                <a:cs typeface="Open Sans"/>
                <a:sym typeface="Open Sans"/>
              </a:rPr>
              <a:t>Identification of Disinformation types in LLMs</a:t>
            </a:r>
            <a:endParaRPr sz="6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600">
              <a:solidFill>
                <a:schemeClr val="dk2"/>
              </a:solidFill>
              <a:latin typeface="Open Sans"/>
              <a:ea typeface="Open Sans"/>
              <a:cs typeface="Open Sans"/>
              <a:sym typeface="Open Sans"/>
            </a:endParaRPr>
          </a:p>
          <a:p>
            <a:pPr indent="0" lvl="0" marL="0" marR="0" rtl="0" algn="l">
              <a:lnSpc>
                <a:spcPct val="100000"/>
              </a:lnSpc>
              <a:spcBef>
                <a:spcPts val="0"/>
              </a:spcBef>
              <a:spcAft>
                <a:spcPts val="0"/>
              </a:spcAft>
              <a:buClr>
                <a:schemeClr val="dk2"/>
              </a:buClr>
              <a:buSzPts val="600"/>
              <a:buFont typeface="Open Sans"/>
              <a:buNone/>
            </a:pPr>
            <a:r>
              <a:t/>
            </a:r>
            <a:endParaRPr sz="600">
              <a:solidFill>
                <a:schemeClr val="dk2"/>
              </a:solidFill>
              <a:latin typeface="Open Sans"/>
              <a:ea typeface="Open Sans"/>
              <a:cs typeface="Open Sans"/>
              <a:sym typeface="Open Sans"/>
            </a:endParaRPr>
          </a:p>
        </p:txBody>
      </p:sp>
      <p:pic>
        <p:nvPicPr>
          <p:cNvPr id="67" name="Google Shape;67;p17"/>
          <p:cNvPicPr preferRelativeResize="0"/>
          <p:nvPr/>
        </p:nvPicPr>
        <p:blipFill rotWithShape="1">
          <a:blip r:embed="rId1">
            <a:alphaModFix/>
          </a:blip>
          <a:srcRect b="0" l="0" r="0" t="0"/>
          <a:stretch/>
        </p:blipFill>
        <p:spPr>
          <a:xfrm>
            <a:off x="531495" y="4935396"/>
            <a:ext cx="55688" cy="59455"/>
          </a:xfrm>
          <a:prstGeom prst="rect">
            <a:avLst/>
          </a:prstGeom>
          <a:noFill/>
          <a:ln>
            <a:noFill/>
          </a:ln>
        </p:spPr>
      </p:pic>
      <p:pic>
        <p:nvPicPr>
          <p:cNvPr id="68" name="Google Shape;68;p17"/>
          <p:cNvPicPr preferRelativeResize="0"/>
          <p:nvPr/>
        </p:nvPicPr>
        <p:blipFill rotWithShape="1">
          <a:blip r:embed="rId2">
            <a:alphaModFix/>
          </a:blip>
          <a:srcRect b="0" l="0" r="0" t="0"/>
          <a:stretch/>
        </p:blipFill>
        <p:spPr>
          <a:xfrm>
            <a:off x="7501246" y="285884"/>
            <a:ext cx="1344308" cy="3999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arxiv.org/pdf/2406.0253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hyperlink" Target="https://docs.google.com/spreadsheets/d/1e5Cx7DVnRFiX5QSBAvdsnOqyKWmt15SmuXhDeMc_J1A/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ocs.google.com/spreadsheets/d/1iZfbRW2VxBVGO1soLgkmqhcthO_-MVqAT35ROC-jP8A/edit?usp=sharing" TargetMode="External"/><Relationship Id="rId4" Type="http://schemas.openxmlformats.org/officeDocument/2006/relationships/image" Target="../media/image14.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arxiv.org/pdf/2406.16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4.png"/><Relationship Id="rId6"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docs.google.com/spreadsheets/d/1DRpRDyLgxKO_PLvXQKpXWBubln-rFy97mTKYIkBB6Ww/edit?gid=0#gid=0" TargetMode="External"/><Relationship Id="rId4" Type="http://schemas.openxmlformats.org/officeDocument/2006/relationships/hyperlink" Target="https://docs.google.com/spreadsheets/d/1DRpRDyLgxKO_PLvXQKpXWBubln-rFy97mTKYIkBB6Ww/edit?gid=0#gid=0" TargetMode="External"/><Relationship Id="rId5" Type="http://schemas.openxmlformats.org/officeDocument/2006/relationships/hyperlink" Target="https://docs.google.com/spreadsheets/d/1DRpRDyLgxKO_PLvXQKpXWBubln-rFy97mTKYIkBB6Ww/edit?gid=0#gid=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s://docs.google.com/spreadsheets/d/1DRpRDyLgxKO_PLvXQKpXWBubln-rFy97mTKYIkBB6Ww/edit?gid=0#gid=0" TargetMode="External"/><Relationship Id="rId4" Type="http://schemas.openxmlformats.org/officeDocument/2006/relationships/hyperlink" Target="https://docs.google.com/spreadsheets/d/1DRpRDyLgxKO_PLvXQKpXWBubln-rFy97mTKYIkBB6Ww/edit?gid=0#gid=0" TargetMode="External"/><Relationship Id="rId5" Type="http://schemas.openxmlformats.org/officeDocument/2006/relationships/hyperlink" Target="https://docs.google.com/spreadsheets/d/1DRpRDyLgxKO_PLvXQKpXWBubln-rFy97mTKYIkBB6Ww/edit?gid=0#gi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arxiv.org/pdf/1911.03854" TargetMode="External"/><Relationship Id="rId4" Type="http://schemas.openxmlformats.org/officeDocument/2006/relationships/hyperlink" Target="https://arxiv.org/pdf/2406.02536" TargetMode="External"/><Relationship Id="rId5" Type="http://schemas.openxmlformats.org/officeDocument/2006/relationships/hyperlink" Target="https://arxiv.org/pdf/2406.16008" TargetMode="External"/><Relationship Id="rId6" Type="http://schemas.openxmlformats.org/officeDocument/2006/relationships/hyperlink" Target="https://commonslibrary.org/disinformation-and-7-common-forms-of-information-disorder/" TargetMode="External"/><Relationship Id="rId7" Type="http://schemas.openxmlformats.org/officeDocument/2006/relationships/hyperlink" Target="https://www.instinctools.com/blog/llm-vs-sl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arxiv.org/pdf/1911.0385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pullpush.io/"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ph type="title"/>
          </p:nvPr>
        </p:nvSpPr>
        <p:spPr>
          <a:xfrm>
            <a:off x="572503" y="2608632"/>
            <a:ext cx="8194200" cy="482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solidFill>
                  <a:schemeClr val="dk1"/>
                </a:solidFill>
              </a:rPr>
              <a:t>Identification of Disinformation types in LLMs</a:t>
            </a:r>
            <a:endParaRPr>
              <a:solidFill>
                <a:schemeClr val="dk1"/>
              </a:solidFill>
            </a:endParaRPr>
          </a:p>
          <a:p>
            <a:pPr indent="0" lvl="0" marL="0" rtl="0" algn="l">
              <a:spcBef>
                <a:spcPts val="0"/>
              </a:spcBef>
              <a:spcAft>
                <a:spcPts val="0"/>
              </a:spcAft>
              <a:buNone/>
            </a:pPr>
            <a:r>
              <a:t/>
            </a:r>
            <a:endParaRPr/>
          </a:p>
        </p:txBody>
      </p:sp>
      <p:sp>
        <p:nvSpPr>
          <p:cNvPr id="109" name="Google Shape;109;p24"/>
          <p:cNvSpPr txBox="1"/>
          <p:nvPr>
            <p:ph idx="1" type="body"/>
          </p:nvPr>
        </p:nvSpPr>
        <p:spPr>
          <a:xfrm>
            <a:off x="6983566" y="4081800"/>
            <a:ext cx="1978200" cy="9180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lang="en"/>
              <a:t>Bhavana Ramesh</a:t>
            </a:r>
            <a:endParaRPr/>
          </a:p>
          <a:p>
            <a:pPr indent="0" lvl="0" marL="0" rtl="0" algn="r">
              <a:spcBef>
                <a:spcPts val="0"/>
              </a:spcBef>
              <a:spcAft>
                <a:spcPts val="0"/>
              </a:spcAft>
              <a:buNone/>
            </a:pPr>
            <a:r>
              <a:rPr lang="en"/>
              <a:t>Durwankur Gursale</a:t>
            </a:r>
            <a:endParaRPr/>
          </a:p>
          <a:p>
            <a:pPr indent="0" lvl="0" marL="0" rtl="0" algn="r">
              <a:spcBef>
                <a:spcPts val="0"/>
              </a:spcBef>
              <a:spcAft>
                <a:spcPts val="0"/>
              </a:spcAft>
              <a:buNone/>
            </a:pPr>
            <a:r>
              <a:rPr lang="en"/>
              <a:t>Abram Jopaul</a:t>
            </a:r>
            <a:endParaRPr/>
          </a:p>
        </p:txBody>
      </p:sp>
      <p:sp>
        <p:nvSpPr>
          <p:cNvPr id="110" name="Google Shape;110;p24"/>
          <p:cNvSpPr txBox="1"/>
          <p:nvPr>
            <p:ph idx="1" type="body"/>
          </p:nvPr>
        </p:nvSpPr>
        <p:spPr>
          <a:xfrm>
            <a:off x="572500" y="4081800"/>
            <a:ext cx="1710300" cy="395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2 </a:t>
            </a:r>
            <a:r>
              <a:rPr lang="en"/>
              <a:t>September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Types of Disinformation</a:t>
            </a:r>
            <a:endParaRPr/>
          </a:p>
        </p:txBody>
      </p:sp>
      <p:sp>
        <p:nvSpPr>
          <p:cNvPr id="234" name="Google Shape;234;p33"/>
          <p:cNvSpPr txBox="1"/>
          <p:nvPr>
            <p:ph idx="2" type="body"/>
          </p:nvPr>
        </p:nvSpPr>
        <p:spPr>
          <a:xfrm>
            <a:off x="469825" y="1199119"/>
            <a:ext cx="7886700" cy="2571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t>True </a:t>
            </a:r>
            <a:r>
              <a:rPr lang="en"/>
              <a:t>: True content is accurate in accordance with fact.</a:t>
            </a:r>
            <a:endParaRPr/>
          </a:p>
          <a:p>
            <a:pPr indent="0" lvl="0" marL="0" rtl="0" algn="l">
              <a:spcBef>
                <a:spcPts val="900"/>
              </a:spcBef>
              <a:spcAft>
                <a:spcPts val="0"/>
              </a:spcAft>
              <a:buClr>
                <a:schemeClr val="dk1"/>
              </a:buClr>
              <a:buSzPts val="1100"/>
              <a:buFont typeface="Arial"/>
              <a:buNone/>
            </a:pPr>
            <a:r>
              <a:rPr b="1" lang="en"/>
              <a:t>Satire/Parody</a:t>
            </a:r>
            <a:r>
              <a:rPr lang="en"/>
              <a:t> : This category consists of content that spins true contemporary content with a satirical tone or information that makes it false.</a:t>
            </a:r>
            <a:endParaRPr/>
          </a:p>
          <a:p>
            <a:pPr indent="0" lvl="0" marL="0" rtl="0" algn="l">
              <a:spcBef>
                <a:spcPts val="900"/>
              </a:spcBef>
              <a:spcAft>
                <a:spcPts val="0"/>
              </a:spcAft>
              <a:buClr>
                <a:schemeClr val="dk1"/>
              </a:buClr>
              <a:buSzPts val="1100"/>
              <a:buFont typeface="Arial"/>
              <a:buNone/>
            </a:pPr>
            <a:r>
              <a:rPr b="1" lang="en"/>
              <a:t>Misleading Content</a:t>
            </a:r>
            <a:r>
              <a:rPr lang="en"/>
              <a:t>: This category consists of information that is intentionally manipulated to fool </a:t>
            </a:r>
            <a:r>
              <a:rPr lang="en"/>
              <a:t>the </a:t>
            </a:r>
            <a:r>
              <a:rPr lang="en"/>
              <a:t>audience.</a:t>
            </a:r>
            <a:endParaRPr/>
          </a:p>
          <a:p>
            <a:pPr indent="0" lvl="0" marL="0" rtl="0" algn="l">
              <a:spcBef>
                <a:spcPts val="900"/>
              </a:spcBef>
              <a:spcAft>
                <a:spcPts val="0"/>
              </a:spcAft>
              <a:buClr>
                <a:schemeClr val="dk1"/>
              </a:buClr>
              <a:buSzPts val="1100"/>
              <a:buFont typeface="Arial"/>
              <a:buNone/>
            </a:pPr>
            <a:r>
              <a:rPr b="1" lang="en"/>
              <a:t>Imposter Content</a:t>
            </a:r>
            <a:r>
              <a:rPr lang="en"/>
              <a:t> : This category contains bot-generated content.</a:t>
            </a:r>
            <a:endParaRPr/>
          </a:p>
          <a:p>
            <a:pPr indent="0" lvl="0" marL="0" rtl="0" algn="l">
              <a:spcBef>
                <a:spcPts val="900"/>
              </a:spcBef>
              <a:spcAft>
                <a:spcPts val="0"/>
              </a:spcAft>
              <a:buClr>
                <a:schemeClr val="dk1"/>
              </a:buClr>
              <a:buSzPts val="1100"/>
              <a:buFont typeface="Arial"/>
              <a:buNone/>
            </a:pPr>
            <a:r>
              <a:t/>
            </a:r>
            <a:endParaRPr/>
          </a:p>
          <a:p>
            <a:pPr indent="0" lvl="0" marL="0" rtl="0" algn="l">
              <a:spcBef>
                <a:spcPts val="900"/>
              </a:spcBef>
              <a:spcAft>
                <a:spcPts val="0"/>
              </a:spcAft>
              <a:buClr>
                <a:schemeClr val="dk1"/>
              </a:buClr>
              <a:buSzPts val="1100"/>
              <a:buFont typeface="Arial"/>
              <a:buNone/>
            </a:pPr>
            <a:r>
              <a:t/>
            </a:r>
            <a:endParaRPr/>
          </a:p>
          <a:p>
            <a:pPr indent="0" lvl="0" marL="0" rtl="0" algn="l">
              <a:spcBef>
                <a:spcPts val="900"/>
              </a:spcBef>
              <a:spcAft>
                <a:spcPts val="0"/>
              </a:spcAft>
              <a:buClr>
                <a:schemeClr val="dk1"/>
              </a:buClr>
              <a:buSzPts val="1100"/>
              <a:buFont typeface="Arial"/>
              <a:buNone/>
            </a:pPr>
            <a:r>
              <a:t/>
            </a:r>
            <a:endParaRPr/>
          </a:p>
          <a:p>
            <a:pPr indent="0" lvl="0" marL="0" rtl="0" algn="l">
              <a:spcBef>
                <a:spcPts val="900"/>
              </a:spcBef>
              <a:spcAft>
                <a:spcPts val="9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Prompting Methods</a:t>
            </a:r>
            <a:endParaRPr/>
          </a:p>
        </p:txBody>
      </p:sp>
      <p:sp>
        <p:nvSpPr>
          <p:cNvPr id="240" name="Google Shape;240;p34"/>
          <p:cNvSpPr txBox="1"/>
          <p:nvPr/>
        </p:nvSpPr>
        <p:spPr>
          <a:xfrm>
            <a:off x="640625" y="1391100"/>
            <a:ext cx="6772500" cy="1281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Zero Shot Prompting</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Chain of Thoughts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Few Shot Prompting</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44775" y="194475"/>
            <a:ext cx="5646900" cy="5040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None/>
            </a:pPr>
            <a:r>
              <a:rPr lang="en"/>
              <a:t>Zero Shot Prompting</a:t>
            </a:r>
            <a:endParaRPr/>
          </a:p>
        </p:txBody>
      </p:sp>
      <p:sp>
        <p:nvSpPr>
          <p:cNvPr id="246" name="Google Shape;246;p35"/>
          <p:cNvSpPr txBox="1"/>
          <p:nvPr>
            <p:ph idx="2" type="body"/>
          </p:nvPr>
        </p:nvSpPr>
        <p:spPr>
          <a:xfrm>
            <a:off x="314325" y="937450"/>
            <a:ext cx="5707800" cy="1634400"/>
          </a:xfrm>
          <a:prstGeom prst="rect">
            <a:avLst/>
          </a:prstGeom>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None/>
            </a:pPr>
            <a:r>
              <a:rPr b="1" lang="en" sz="1300"/>
              <a:t>Prompt -1 (Llama)</a:t>
            </a:r>
            <a:endParaRPr b="1" sz="1300"/>
          </a:p>
          <a:p>
            <a:pPr indent="0" lvl="0" marL="0" rtl="0" algn="l">
              <a:spcBef>
                <a:spcPts val="0"/>
              </a:spcBef>
              <a:spcAft>
                <a:spcPts val="0"/>
              </a:spcAft>
              <a:buNone/>
            </a:pPr>
            <a:r>
              <a:rPr lang="en" sz="1300"/>
              <a:t>Content categories are as follows:</a:t>
            </a:r>
            <a:endParaRPr sz="1300"/>
          </a:p>
          <a:p>
            <a:pPr indent="-311150" lvl="0" marL="457200" rtl="0" algn="l">
              <a:spcBef>
                <a:spcPts val="0"/>
              </a:spcBef>
              <a:spcAft>
                <a:spcPts val="0"/>
              </a:spcAft>
              <a:buSzPts val="1300"/>
              <a:buChar char="▪"/>
            </a:pPr>
            <a:r>
              <a:rPr lang="en" sz="1300"/>
              <a:t>True</a:t>
            </a:r>
            <a:endParaRPr sz="1300"/>
          </a:p>
          <a:p>
            <a:pPr indent="-311150" lvl="0" marL="457200" rtl="0" algn="l">
              <a:spcBef>
                <a:spcPts val="0"/>
              </a:spcBef>
              <a:spcAft>
                <a:spcPts val="0"/>
              </a:spcAft>
              <a:buSzPts val="1300"/>
              <a:buChar char="▪"/>
            </a:pPr>
            <a:r>
              <a:rPr lang="en" sz="1300"/>
              <a:t>Satire</a:t>
            </a:r>
            <a:endParaRPr sz="1300"/>
          </a:p>
          <a:p>
            <a:pPr indent="-311150" lvl="0" marL="457200" rtl="0" algn="l">
              <a:spcBef>
                <a:spcPts val="0"/>
              </a:spcBef>
              <a:spcAft>
                <a:spcPts val="0"/>
              </a:spcAft>
              <a:buSzPts val="1300"/>
              <a:buChar char="▪"/>
            </a:pPr>
            <a:r>
              <a:rPr lang="en" sz="1300"/>
              <a:t>Imposter Content</a:t>
            </a:r>
            <a:endParaRPr sz="1300"/>
          </a:p>
          <a:p>
            <a:pPr indent="-311150" lvl="0" marL="457200" rtl="0" algn="l">
              <a:spcBef>
                <a:spcPts val="0"/>
              </a:spcBef>
              <a:spcAft>
                <a:spcPts val="0"/>
              </a:spcAft>
              <a:buSzPts val="1300"/>
              <a:buChar char="▪"/>
            </a:pPr>
            <a:r>
              <a:rPr lang="en" sz="1300"/>
              <a:t>Misleading Content</a:t>
            </a:r>
            <a:endParaRPr sz="1300"/>
          </a:p>
          <a:p>
            <a:pPr indent="0" lvl="0" marL="0" rtl="0" algn="l">
              <a:spcBef>
                <a:spcPts val="0"/>
              </a:spcBef>
              <a:spcAft>
                <a:spcPts val="0"/>
              </a:spcAft>
              <a:buNone/>
            </a:pPr>
            <a:r>
              <a:rPr lang="en" sz="1300"/>
              <a:t>Analyze the type of content and return the corresponding label.</a:t>
            </a:r>
            <a:endParaRPr sz="1300"/>
          </a:p>
          <a:p>
            <a:pPr indent="0" lvl="0" marL="0" rtl="0" algn="l">
              <a:spcBef>
                <a:spcPts val="0"/>
              </a:spcBef>
              <a:spcAft>
                <a:spcPts val="0"/>
              </a:spcAft>
              <a:buNone/>
            </a:pPr>
            <a:r>
              <a:rPr b="1" lang="en" sz="1300"/>
              <a:t>	</a:t>
            </a:r>
            <a:endParaRPr b="1" sz="1300"/>
          </a:p>
          <a:p>
            <a:pPr indent="0" lvl="0" marL="0" rtl="0" algn="l">
              <a:spcBef>
                <a:spcPts val="900"/>
              </a:spcBef>
              <a:spcAft>
                <a:spcPts val="0"/>
              </a:spcAft>
              <a:buNone/>
            </a:pPr>
            <a:r>
              <a:t/>
            </a:r>
            <a:endParaRPr sz="1300"/>
          </a:p>
          <a:p>
            <a:pPr indent="0" lvl="0" marL="0" rtl="0" algn="l">
              <a:spcBef>
                <a:spcPts val="900"/>
              </a:spcBef>
              <a:spcAft>
                <a:spcPts val="900"/>
              </a:spcAft>
              <a:buNone/>
            </a:pPr>
            <a:r>
              <a:t/>
            </a:r>
            <a:endParaRPr sz="1300"/>
          </a:p>
        </p:txBody>
      </p:sp>
      <p:sp>
        <p:nvSpPr>
          <p:cNvPr id="247" name="Google Shape;247;p35"/>
          <p:cNvSpPr txBox="1"/>
          <p:nvPr/>
        </p:nvSpPr>
        <p:spPr>
          <a:xfrm>
            <a:off x="314325" y="2976050"/>
            <a:ext cx="5707800" cy="1669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Open Sans"/>
                <a:ea typeface="Open Sans"/>
                <a:cs typeface="Open Sans"/>
                <a:sym typeface="Open Sans"/>
              </a:rPr>
              <a:t>Prompt -2 (Llama)</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Content categories are as follows:</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latin typeface="Open Sans"/>
                <a:ea typeface="Open Sans"/>
                <a:cs typeface="Open Sans"/>
                <a:sym typeface="Open Sans"/>
              </a:rPr>
              <a:t>Imposter Content</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Satire</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Noto Sans Symbols"/>
              <a:buChar char="▪"/>
            </a:pPr>
            <a:r>
              <a:rPr lang="en" sz="1300">
                <a:solidFill>
                  <a:schemeClr val="dk1"/>
                </a:solidFill>
                <a:latin typeface="Open Sans"/>
                <a:ea typeface="Open Sans"/>
                <a:cs typeface="Open Sans"/>
                <a:sym typeface="Open Sans"/>
              </a:rPr>
              <a:t>Misleading Content</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True</a:t>
            </a:r>
            <a:endParaRPr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Analyze the type of content and return the corresponding label.</a:t>
            </a:r>
            <a:endParaRPr b="1" sz="1000">
              <a:solidFill>
                <a:schemeClr val="dk1"/>
              </a:solidFill>
              <a:latin typeface="Open Sans"/>
              <a:ea typeface="Open Sans"/>
              <a:cs typeface="Open Sans"/>
              <a:sym typeface="Open Sans"/>
            </a:endParaRPr>
          </a:p>
        </p:txBody>
      </p:sp>
      <p:pic>
        <p:nvPicPr>
          <p:cNvPr id="248" name="Google Shape;248;p35"/>
          <p:cNvPicPr preferRelativeResize="0"/>
          <p:nvPr/>
        </p:nvPicPr>
        <p:blipFill>
          <a:blip r:embed="rId3">
            <a:alphaModFix/>
          </a:blip>
          <a:stretch>
            <a:fillRect/>
          </a:stretch>
        </p:blipFill>
        <p:spPr>
          <a:xfrm>
            <a:off x="6153050" y="820050"/>
            <a:ext cx="2714547" cy="1952125"/>
          </a:xfrm>
          <a:prstGeom prst="rect">
            <a:avLst/>
          </a:prstGeom>
          <a:noFill/>
          <a:ln>
            <a:noFill/>
          </a:ln>
        </p:spPr>
      </p:pic>
      <p:pic>
        <p:nvPicPr>
          <p:cNvPr id="249" name="Google Shape;249;p35"/>
          <p:cNvPicPr preferRelativeResize="0"/>
          <p:nvPr/>
        </p:nvPicPr>
        <p:blipFill>
          <a:blip r:embed="rId4">
            <a:alphaModFix/>
          </a:blip>
          <a:stretch>
            <a:fillRect/>
          </a:stretch>
        </p:blipFill>
        <p:spPr>
          <a:xfrm>
            <a:off x="6163788" y="2860525"/>
            <a:ext cx="2693076" cy="206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44775" y="194475"/>
            <a:ext cx="5646900" cy="5040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None/>
            </a:pPr>
            <a:r>
              <a:rPr lang="en"/>
              <a:t>Chain of Thoughts</a:t>
            </a:r>
            <a:r>
              <a:rPr lang="en"/>
              <a:t> Prompting</a:t>
            </a:r>
            <a:endParaRPr/>
          </a:p>
        </p:txBody>
      </p:sp>
      <p:sp>
        <p:nvSpPr>
          <p:cNvPr id="255" name="Google Shape;255;p36"/>
          <p:cNvSpPr txBox="1"/>
          <p:nvPr>
            <p:ph idx="2" type="body"/>
          </p:nvPr>
        </p:nvSpPr>
        <p:spPr>
          <a:xfrm>
            <a:off x="314325" y="1079950"/>
            <a:ext cx="5241000" cy="2324700"/>
          </a:xfrm>
          <a:prstGeom prst="rect">
            <a:avLst/>
          </a:prstGeom>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None/>
            </a:pPr>
            <a:r>
              <a:rPr b="1" lang="en" sz="1000"/>
              <a:t>General Prompt</a:t>
            </a:r>
            <a:endParaRPr b="1" sz="1000"/>
          </a:p>
          <a:p>
            <a:pPr indent="0" lvl="0" marL="0" rtl="0" algn="l">
              <a:spcBef>
                <a:spcPts val="900"/>
              </a:spcBef>
              <a:spcAft>
                <a:spcPts val="0"/>
              </a:spcAft>
              <a:buClr>
                <a:schemeClr val="dk1"/>
              </a:buClr>
              <a:buSzPts val="1100"/>
              <a:buFont typeface="Arial"/>
              <a:buNone/>
            </a:pPr>
            <a:r>
              <a:rPr lang="en" sz="1000"/>
              <a:t>Analyze the type of the content enclosed in square brackets, and determine if it is true content, satire, misleading content, or imposter content. Explain your reasoning step by step and then return the answer as the corresponding content label "true content" or "satire" or "misleading content" or "imposter content".</a:t>
            </a:r>
            <a:endParaRPr sz="1000"/>
          </a:p>
          <a:p>
            <a:pPr indent="0" lvl="0" marL="0" rtl="0" algn="l">
              <a:spcBef>
                <a:spcPts val="900"/>
              </a:spcBef>
              <a:spcAft>
                <a:spcPts val="0"/>
              </a:spcAft>
              <a:buClr>
                <a:schemeClr val="dk1"/>
              </a:buClr>
              <a:buSzPts val="1100"/>
              <a:buFont typeface="Arial"/>
              <a:buNone/>
            </a:pPr>
            <a:r>
              <a:t/>
            </a:r>
            <a:endParaRPr sz="1000"/>
          </a:p>
          <a:p>
            <a:pPr indent="0" lvl="0" marL="0" rtl="0" algn="l">
              <a:spcBef>
                <a:spcPts val="0"/>
              </a:spcBef>
              <a:spcAft>
                <a:spcPts val="0"/>
              </a:spcAft>
              <a:buNone/>
            </a:pPr>
            <a:r>
              <a:rPr lang="en" sz="1000"/>
              <a:t>    Step-by-step reasoning:</a:t>
            </a:r>
            <a:endParaRPr sz="1000"/>
          </a:p>
          <a:p>
            <a:pPr indent="0" lvl="0" marL="0" rtl="0" algn="l">
              <a:spcBef>
                <a:spcPts val="0"/>
              </a:spcBef>
              <a:spcAft>
                <a:spcPts val="0"/>
              </a:spcAft>
              <a:buNone/>
            </a:pPr>
            <a:r>
              <a:rPr lang="en" sz="1000"/>
              <a:t>    </a:t>
            </a:r>
            <a:r>
              <a:rPr lang="en" sz="1000"/>
              <a:t>1. </a:t>
            </a:r>
            <a:r>
              <a:rPr lang="en" sz="1000"/>
              <a:t>Identify the primary purpose of the content (inform, entertain, deceive, etc.).</a:t>
            </a:r>
            <a:endParaRPr sz="1000"/>
          </a:p>
          <a:p>
            <a:pPr indent="0" lvl="0" marL="0" rtl="0" algn="l">
              <a:spcBef>
                <a:spcPts val="0"/>
              </a:spcBef>
              <a:spcAft>
                <a:spcPts val="0"/>
              </a:spcAft>
              <a:buNone/>
            </a:pPr>
            <a:r>
              <a:rPr lang="en" sz="1000"/>
              <a:t>    </a:t>
            </a:r>
            <a:r>
              <a:rPr lang="en" sz="1000"/>
              <a:t>2. </a:t>
            </a:r>
            <a:r>
              <a:rPr lang="en" sz="1000"/>
              <a:t>Check for factual accuracy and sources.</a:t>
            </a:r>
            <a:endParaRPr sz="1000"/>
          </a:p>
          <a:p>
            <a:pPr indent="0" lvl="0" marL="0" rtl="0" algn="l">
              <a:spcBef>
                <a:spcPts val="0"/>
              </a:spcBef>
              <a:spcAft>
                <a:spcPts val="0"/>
              </a:spcAft>
              <a:buNone/>
            </a:pPr>
            <a:r>
              <a:rPr lang="en" sz="1000"/>
              <a:t>    </a:t>
            </a:r>
            <a:r>
              <a:rPr lang="en" sz="1000"/>
              <a:t>3. </a:t>
            </a:r>
            <a:r>
              <a:rPr lang="en" sz="1000"/>
              <a:t>Determine if there is any exaggeration, humor, or irony.</a:t>
            </a:r>
            <a:endParaRPr sz="1000"/>
          </a:p>
          <a:p>
            <a:pPr indent="0" lvl="0" marL="0" rtl="0" algn="l">
              <a:spcBef>
                <a:spcPts val="0"/>
              </a:spcBef>
              <a:spcAft>
                <a:spcPts val="0"/>
              </a:spcAft>
              <a:buNone/>
            </a:pPr>
            <a:r>
              <a:rPr lang="en" sz="1000"/>
              <a:t>    </a:t>
            </a:r>
            <a:r>
              <a:rPr lang="en" sz="1000"/>
              <a:t>4. </a:t>
            </a:r>
            <a:r>
              <a:rPr lang="en" sz="1000"/>
              <a:t>Check for any signs of manipulation or alteration.</a:t>
            </a:r>
            <a:endParaRPr sz="1000"/>
          </a:p>
          <a:p>
            <a:pPr indent="0" lvl="0" marL="0" rtl="0" algn="l">
              <a:spcBef>
                <a:spcPts val="0"/>
              </a:spcBef>
              <a:spcAft>
                <a:spcPts val="0"/>
              </a:spcAft>
              <a:buNone/>
            </a:pPr>
            <a:r>
              <a:rPr lang="en" sz="1000"/>
              <a:t>    </a:t>
            </a:r>
            <a:r>
              <a:rPr lang="en" sz="1000"/>
              <a:t>5. </a:t>
            </a:r>
            <a:r>
              <a:rPr lang="en" sz="1000"/>
              <a:t>Determine if the content has been entirely fabricated.</a:t>
            </a:r>
            <a:endParaRPr sz="1000"/>
          </a:p>
          <a:p>
            <a:pPr indent="0" lvl="0" marL="0" rtl="0" algn="l">
              <a:spcBef>
                <a:spcPts val="0"/>
              </a:spcBef>
              <a:spcAft>
                <a:spcPts val="900"/>
              </a:spcAft>
              <a:buNone/>
            </a:pPr>
            <a:r>
              <a:t/>
            </a:r>
            <a:endParaRPr sz="1000"/>
          </a:p>
        </p:txBody>
      </p:sp>
      <p:pic>
        <p:nvPicPr>
          <p:cNvPr id="256" name="Google Shape;256;p36"/>
          <p:cNvPicPr preferRelativeResize="0"/>
          <p:nvPr/>
        </p:nvPicPr>
        <p:blipFill>
          <a:blip r:embed="rId3">
            <a:alphaModFix/>
          </a:blip>
          <a:stretch>
            <a:fillRect/>
          </a:stretch>
        </p:blipFill>
        <p:spPr>
          <a:xfrm>
            <a:off x="5707725" y="942538"/>
            <a:ext cx="3283876" cy="25995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572703" y="2681056"/>
            <a:ext cx="8194200" cy="994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Positional Bias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Positional Bias</a:t>
            </a:r>
            <a:endParaRPr/>
          </a:p>
        </p:txBody>
      </p:sp>
      <p:sp>
        <p:nvSpPr>
          <p:cNvPr id="267" name="Google Shape;267;p38"/>
          <p:cNvSpPr txBox="1"/>
          <p:nvPr>
            <p:ph idx="2" type="body"/>
          </p:nvPr>
        </p:nvSpPr>
        <p:spPr>
          <a:xfrm>
            <a:off x="469825" y="1018803"/>
            <a:ext cx="7886700" cy="37524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Clr>
                <a:srgbClr val="222222"/>
              </a:buClr>
              <a:buSzPts val="1400"/>
              <a:buChar char="●"/>
            </a:pPr>
            <a:r>
              <a:rPr lang="en">
                <a:solidFill>
                  <a:srgbClr val="222222"/>
                </a:solidFill>
                <a:highlight>
                  <a:schemeClr val="lt1"/>
                </a:highlight>
              </a:rPr>
              <a:t>Refers to the tendency of </a:t>
            </a:r>
            <a:r>
              <a:rPr lang="en">
                <a:solidFill>
                  <a:srgbClr val="222222"/>
                </a:solidFill>
                <a:highlight>
                  <a:schemeClr val="lt1"/>
                </a:highlight>
              </a:rPr>
              <a:t>transformer</a:t>
            </a:r>
            <a:r>
              <a:rPr lang="en">
                <a:solidFill>
                  <a:srgbClr val="222222"/>
                </a:solidFill>
                <a:highlight>
                  <a:schemeClr val="lt1"/>
                </a:highlight>
              </a:rPr>
              <a:t> based models to favor certain positions within the input text when generating or interpreting information</a:t>
            </a:r>
            <a:endParaRPr>
              <a:solidFill>
                <a:srgbClr val="222222"/>
              </a:solidFill>
              <a:highlight>
                <a:schemeClr val="lt1"/>
              </a:highlight>
            </a:endParaRPr>
          </a:p>
          <a:p>
            <a:pPr indent="-317500" lvl="0" marL="457200" rtl="0" algn="l">
              <a:spcBef>
                <a:spcPts val="1000"/>
              </a:spcBef>
              <a:spcAft>
                <a:spcPts val="0"/>
              </a:spcAft>
              <a:buClr>
                <a:srgbClr val="222222"/>
              </a:buClr>
              <a:buSzPts val="1400"/>
              <a:buChar char="●"/>
            </a:pPr>
            <a:r>
              <a:rPr lang="en">
                <a:solidFill>
                  <a:srgbClr val="222222"/>
                </a:solidFill>
                <a:highlight>
                  <a:schemeClr val="lt1"/>
                </a:highlight>
              </a:rPr>
              <a:t>LLMs inherently store positional information within their hidden states, affecting the model's attention weights and causing position bias -[</a:t>
            </a:r>
            <a:r>
              <a:rPr lang="en" u="sng">
                <a:solidFill>
                  <a:schemeClr val="hlink"/>
                </a:solidFill>
                <a:highlight>
                  <a:schemeClr val="lt1"/>
                </a:highlight>
                <a:hlinkClick r:id="rId3"/>
              </a:rPr>
              <a:t>Yu, Yijiong, et al.</a:t>
            </a:r>
            <a:r>
              <a:rPr b="1" lang="en">
                <a:highlight>
                  <a:schemeClr val="lt1"/>
                </a:highlight>
              </a:rPr>
              <a:t>]</a:t>
            </a:r>
            <a:endParaRPr b="1">
              <a:highlight>
                <a:schemeClr val="lt1"/>
              </a:highlight>
            </a:endParaRPr>
          </a:p>
          <a:p>
            <a:pPr indent="0" lvl="0" marL="457200" rtl="0" algn="l">
              <a:spcBef>
                <a:spcPts val="1000"/>
              </a:spcBef>
              <a:spcAft>
                <a:spcPts val="0"/>
              </a:spcAft>
              <a:buNone/>
            </a:pPr>
            <a:r>
              <a:t/>
            </a:r>
            <a:endParaRPr b="1">
              <a:highlight>
                <a:schemeClr val="lt1"/>
              </a:highlight>
            </a:endParaRPr>
          </a:p>
          <a:p>
            <a:pPr indent="-317500" lvl="0" marL="457200" rtl="0" algn="l">
              <a:spcBef>
                <a:spcPts val="1000"/>
              </a:spcBef>
              <a:spcAft>
                <a:spcPts val="0"/>
              </a:spcAft>
              <a:buSzPts val="1400"/>
              <a:buChar char="●"/>
            </a:pPr>
            <a:r>
              <a:rPr b="1" lang="en">
                <a:highlight>
                  <a:schemeClr val="lt1"/>
                </a:highlight>
              </a:rPr>
              <a:t>24 Permutations Test</a:t>
            </a:r>
            <a:endParaRPr b="1">
              <a:highlight>
                <a:schemeClr val="lt1"/>
              </a:highlight>
            </a:endParaRPr>
          </a:p>
          <a:p>
            <a:pPr indent="-317500" lvl="0" marL="914400" rtl="0" algn="l">
              <a:spcBef>
                <a:spcPts val="1000"/>
              </a:spcBef>
              <a:spcAft>
                <a:spcPts val="0"/>
              </a:spcAft>
              <a:buSzPts val="1400"/>
              <a:buChar char="●"/>
            </a:pPr>
            <a:r>
              <a:rPr lang="en">
                <a:highlight>
                  <a:schemeClr val="lt1"/>
                </a:highlight>
              </a:rPr>
              <a:t>For each model perform zero shot with every other order combinations of the categories.</a:t>
            </a:r>
            <a:endParaRPr>
              <a:highlight>
                <a:schemeClr val="lt1"/>
              </a:highlight>
            </a:endParaRPr>
          </a:p>
          <a:p>
            <a:pPr indent="-317500" lvl="0" marL="914400" rtl="0" algn="l">
              <a:spcBef>
                <a:spcPts val="1000"/>
              </a:spcBef>
              <a:spcAft>
                <a:spcPts val="1000"/>
              </a:spcAft>
              <a:buSzPts val="1400"/>
              <a:buChar char="●"/>
            </a:pPr>
            <a:r>
              <a:rPr lang="en"/>
              <a:t>We have 4 labels and 4 positions, P(4, 4) = 4! = 4×3×2×1 = 24</a:t>
            </a:r>
            <a:endParaRPr b="1">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469825" y="273850"/>
            <a:ext cx="3678300" cy="45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Positional Bias - Llama</a:t>
            </a:r>
            <a:endParaRPr/>
          </a:p>
        </p:txBody>
      </p:sp>
      <p:pic>
        <p:nvPicPr>
          <p:cNvPr id="273" name="Google Shape;273;p39"/>
          <p:cNvPicPr preferRelativeResize="0"/>
          <p:nvPr/>
        </p:nvPicPr>
        <p:blipFill>
          <a:blip r:embed="rId3">
            <a:alphaModFix/>
          </a:blip>
          <a:stretch>
            <a:fillRect/>
          </a:stretch>
        </p:blipFill>
        <p:spPr>
          <a:xfrm>
            <a:off x="220588" y="2002875"/>
            <a:ext cx="4176776" cy="2700550"/>
          </a:xfrm>
          <a:prstGeom prst="rect">
            <a:avLst/>
          </a:prstGeom>
          <a:noFill/>
          <a:ln>
            <a:noFill/>
          </a:ln>
        </p:spPr>
      </p:pic>
      <p:pic>
        <p:nvPicPr>
          <p:cNvPr id="274" name="Google Shape;274;p39"/>
          <p:cNvPicPr preferRelativeResize="0"/>
          <p:nvPr/>
        </p:nvPicPr>
        <p:blipFill>
          <a:blip r:embed="rId4">
            <a:alphaModFix/>
          </a:blip>
          <a:stretch>
            <a:fillRect/>
          </a:stretch>
        </p:blipFill>
        <p:spPr>
          <a:xfrm>
            <a:off x="4876700" y="2002875"/>
            <a:ext cx="3678300" cy="2630109"/>
          </a:xfrm>
          <a:prstGeom prst="rect">
            <a:avLst/>
          </a:prstGeom>
          <a:noFill/>
          <a:ln>
            <a:noFill/>
          </a:ln>
        </p:spPr>
      </p:pic>
      <p:cxnSp>
        <p:nvCxnSpPr>
          <p:cNvPr id="275" name="Google Shape;275;p39"/>
          <p:cNvCxnSpPr/>
          <p:nvPr/>
        </p:nvCxnSpPr>
        <p:spPr>
          <a:xfrm flipH="1">
            <a:off x="4707838" y="2002875"/>
            <a:ext cx="10800" cy="2517300"/>
          </a:xfrm>
          <a:prstGeom prst="straightConnector1">
            <a:avLst/>
          </a:prstGeom>
          <a:noFill/>
          <a:ln cap="flat" cmpd="sng" w="28575">
            <a:solidFill>
              <a:schemeClr val="dk2"/>
            </a:solidFill>
            <a:prstDash val="solid"/>
            <a:round/>
            <a:headEnd len="med" w="med" type="none"/>
            <a:tailEnd len="med" w="med" type="none"/>
          </a:ln>
        </p:spPr>
      </p:cxnSp>
      <p:sp>
        <p:nvSpPr>
          <p:cNvPr id="276" name="Google Shape;276;p39"/>
          <p:cNvSpPr txBox="1"/>
          <p:nvPr>
            <p:ph idx="2" type="body"/>
          </p:nvPr>
        </p:nvSpPr>
        <p:spPr>
          <a:xfrm>
            <a:off x="628650" y="625251"/>
            <a:ext cx="7886700" cy="748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rPr lang="en"/>
              <a:t>Evaluating all the 24 permutations of 4 labels - </a:t>
            </a:r>
            <a:r>
              <a:rPr lang="en" u="sng">
                <a:solidFill>
                  <a:schemeClr val="hlink"/>
                </a:solidFill>
                <a:hlinkClick r:id="rId5"/>
              </a:rPr>
              <a:t>Llama-3-8B-Instruct-24-permutations</a:t>
            </a:r>
            <a:endParaRPr/>
          </a:p>
          <a:p>
            <a:pPr indent="0" lvl="0" marL="457200" rtl="0" algn="l">
              <a:spcBef>
                <a:spcPts val="1000"/>
              </a:spcBef>
              <a:spcAft>
                <a:spcPts val="0"/>
              </a:spcAft>
              <a:buNone/>
            </a:pPr>
            <a:r>
              <a:t/>
            </a:r>
            <a:endParaRPr/>
          </a:p>
          <a:p>
            <a:pPr indent="0" lvl="0" marL="0" rtl="0" algn="l">
              <a:spcBef>
                <a:spcPts val="1000"/>
              </a:spcBef>
              <a:spcAft>
                <a:spcPts val="9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469825" y="273850"/>
            <a:ext cx="5741700" cy="45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Positional Bias - Gemma in Single GPU</a:t>
            </a:r>
            <a:endParaRPr/>
          </a:p>
        </p:txBody>
      </p:sp>
      <p:cxnSp>
        <p:nvCxnSpPr>
          <p:cNvPr id="282" name="Google Shape;282;p40"/>
          <p:cNvCxnSpPr/>
          <p:nvPr/>
        </p:nvCxnSpPr>
        <p:spPr>
          <a:xfrm flipH="1">
            <a:off x="4645800" y="1964975"/>
            <a:ext cx="10800" cy="2517300"/>
          </a:xfrm>
          <a:prstGeom prst="straightConnector1">
            <a:avLst/>
          </a:prstGeom>
          <a:noFill/>
          <a:ln cap="flat" cmpd="sng" w="28575">
            <a:solidFill>
              <a:schemeClr val="dk2"/>
            </a:solidFill>
            <a:prstDash val="solid"/>
            <a:round/>
            <a:headEnd len="med" w="med" type="none"/>
            <a:tailEnd len="med" w="med" type="none"/>
          </a:ln>
        </p:spPr>
      </p:cxnSp>
      <p:sp>
        <p:nvSpPr>
          <p:cNvPr id="283" name="Google Shape;283;p40"/>
          <p:cNvSpPr txBox="1"/>
          <p:nvPr>
            <p:ph idx="2" type="body"/>
          </p:nvPr>
        </p:nvSpPr>
        <p:spPr>
          <a:xfrm>
            <a:off x="404525" y="886325"/>
            <a:ext cx="7886700" cy="10008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SzPts val="1400"/>
              <a:buChar char="▪"/>
            </a:pPr>
            <a:r>
              <a:rPr lang="en"/>
              <a:t>Less accuracy compared to Llama ( Gemma 9B vs Llama 8B)</a:t>
            </a:r>
            <a:endParaRPr/>
          </a:p>
          <a:p>
            <a:pPr indent="-317500" lvl="0" marL="457200" rtl="0" algn="l">
              <a:spcBef>
                <a:spcPts val="1000"/>
              </a:spcBef>
              <a:spcAft>
                <a:spcPts val="0"/>
              </a:spcAft>
              <a:buSzPts val="1400"/>
              <a:buChar char="▪"/>
            </a:pPr>
            <a:r>
              <a:rPr lang="en"/>
              <a:t>Not having sufficient GPU power</a:t>
            </a:r>
            <a:endParaRPr/>
          </a:p>
          <a:p>
            <a:pPr indent="-317500" lvl="0" marL="457200" rtl="0" algn="l">
              <a:spcBef>
                <a:spcPts val="1000"/>
              </a:spcBef>
              <a:spcAft>
                <a:spcPts val="0"/>
              </a:spcAft>
              <a:buSzPts val="1400"/>
              <a:buChar char="▪"/>
            </a:pPr>
            <a:r>
              <a:rPr lang="en" u="sng">
                <a:solidFill>
                  <a:schemeClr val="dk2"/>
                </a:solidFill>
              </a:rPr>
              <a:t>G</a:t>
            </a:r>
            <a:r>
              <a:rPr lang="en" u="sng">
                <a:solidFill>
                  <a:schemeClr val="dk2"/>
                </a:solidFill>
                <a:hlinkClick r:id="rId3">
                  <a:extLst>
                    <a:ext uri="{A12FA001-AC4F-418D-AE19-62706E023703}">
                      <ahyp:hlinkClr val="tx"/>
                    </a:ext>
                  </a:extLst>
                </a:hlinkClick>
              </a:rPr>
              <a:t>emma-2-9b-it-24-permutations</a:t>
            </a:r>
            <a:endParaRPr/>
          </a:p>
          <a:p>
            <a:pPr indent="0" lvl="0" marL="457200" rtl="0" algn="l">
              <a:spcBef>
                <a:spcPts val="1000"/>
              </a:spcBef>
              <a:spcAft>
                <a:spcPts val="0"/>
              </a:spcAft>
              <a:buNone/>
            </a:pPr>
            <a:r>
              <a:t/>
            </a:r>
            <a:endParaRPr/>
          </a:p>
          <a:p>
            <a:pPr indent="0" lvl="0" marL="0" rtl="0" algn="l">
              <a:spcBef>
                <a:spcPts val="1000"/>
              </a:spcBef>
              <a:spcAft>
                <a:spcPts val="900"/>
              </a:spcAft>
              <a:buNone/>
            </a:pPr>
            <a:r>
              <a:t/>
            </a:r>
            <a:endParaRPr/>
          </a:p>
        </p:txBody>
      </p:sp>
      <p:pic>
        <p:nvPicPr>
          <p:cNvPr id="284" name="Google Shape;284;p40"/>
          <p:cNvPicPr preferRelativeResize="0"/>
          <p:nvPr/>
        </p:nvPicPr>
        <p:blipFill>
          <a:blip r:embed="rId4">
            <a:alphaModFix/>
          </a:blip>
          <a:stretch>
            <a:fillRect/>
          </a:stretch>
        </p:blipFill>
        <p:spPr>
          <a:xfrm>
            <a:off x="469825" y="2155825"/>
            <a:ext cx="3545400" cy="2292350"/>
          </a:xfrm>
          <a:prstGeom prst="rect">
            <a:avLst/>
          </a:prstGeom>
          <a:noFill/>
          <a:ln>
            <a:noFill/>
          </a:ln>
        </p:spPr>
      </p:pic>
      <p:pic>
        <p:nvPicPr>
          <p:cNvPr id="285" name="Google Shape;285;p40"/>
          <p:cNvPicPr preferRelativeResize="0"/>
          <p:nvPr/>
        </p:nvPicPr>
        <p:blipFill>
          <a:blip r:embed="rId5">
            <a:alphaModFix/>
          </a:blip>
          <a:stretch>
            <a:fillRect/>
          </a:stretch>
        </p:blipFill>
        <p:spPr>
          <a:xfrm>
            <a:off x="5011450" y="2046900"/>
            <a:ext cx="3545399" cy="25088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469825" y="273850"/>
            <a:ext cx="5124000" cy="45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Positional Bias - Gemma in 2 GPUs</a:t>
            </a:r>
            <a:endParaRPr/>
          </a:p>
        </p:txBody>
      </p:sp>
      <p:cxnSp>
        <p:nvCxnSpPr>
          <p:cNvPr id="291" name="Google Shape;291;p41"/>
          <p:cNvCxnSpPr/>
          <p:nvPr/>
        </p:nvCxnSpPr>
        <p:spPr>
          <a:xfrm flipH="1">
            <a:off x="4645800" y="1726325"/>
            <a:ext cx="10800" cy="2517300"/>
          </a:xfrm>
          <a:prstGeom prst="straightConnector1">
            <a:avLst/>
          </a:prstGeom>
          <a:noFill/>
          <a:ln cap="flat" cmpd="sng" w="28575">
            <a:solidFill>
              <a:schemeClr val="dk2"/>
            </a:solidFill>
            <a:prstDash val="solid"/>
            <a:round/>
            <a:headEnd len="med" w="med" type="none"/>
            <a:tailEnd len="med" w="med" type="none"/>
          </a:ln>
        </p:spPr>
      </p:cxnSp>
      <p:sp>
        <p:nvSpPr>
          <p:cNvPr id="292" name="Google Shape;292;p41"/>
          <p:cNvSpPr txBox="1"/>
          <p:nvPr>
            <p:ph idx="2" type="body"/>
          </p:nvPr>
        </p:nvSpPr>
        <p:spPr>
          <a:xfrm>
            <a:off x="404525" y="886326"/>
            <a:ext cx="7886700" cy="7482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SzPts val="1400"/>
              <a:buChar char="▪"/>
            </a:pPr>
            <a:r>
              <a:rPr lang="en"/>
              <a:t>Increase in Accuracy as GPU power increases.</a:t>
            </a:r>
            <a:endParaRPr u="sng">
              <a:solidFill>
                <a:schemeClr val="dk2"/>
              </a:solidFill>
            </a:endParaRPr>
          </a:p>
          <a:p>
            <a:pPr indent="0" lvl="0" marL="457200" rtl="0" algn="l">
              <a:spcBef>
                <a:spcPts val="1000"/>
              </a:spcBef>
              <a:spcAft>
                <a:spcPts val="0"/>
              </a:spcAft>
              <a:buNone/>
            </a:pPr>
            <a:r>
              <a:t/>
            </a:r>
            <a:endParaRPr/>
          </a:p>
          <a:p>
            <a:pPr indent="0" lvl="0" marL="0" rtl="0" algn="l">
              <a:spcBef>
                <a:spcPts val="1000"/>
              </a:spcBef>
              <a:spcAft>
                <a:spcPts val="900"/>
              </a:spcAft>
              <a:buNone/>
            </a:pPr>
            <a:r>
              <a:t/>
            </a:r>
            <a:endParaRPr/>
          </a:p>
        </p:txBody>
      </p:sp>
      <p:pic>
        <p:nvPicPr>
          <p:cNvPr id="293" name="Google Shape;293;p41"/>
          <p:cNvPicPr preferRelativeResize="0"/>
          <p:nvPr/>
        </p:nvPicPr>
        <p:blipFill>
          <a:blip r:embed="rId3">
            <a:alphaModFix/>
          </a:blip>
          <a:stretch>
            <a:fillRect/>
          </a:stretch>
        </p:blipFill>
        <p:spPr>
          <a:xfrm>
            <a:off x="5152925" y="1824963"/>
            <a:ext cx="3439075" cy="2459049"/>
          </a:xfrm>
          <a:prstGeom prst="rect">
            <a:avLst/>
          </a:prstGeom>
          <a:noFill/>
          <a:ln>
            <a:noFill/>
          </a:ln>
        </p:spPr>
      </p:pic>
      <p:pic>
        <p:nvPicPr>
          <p:cNvPr id="294" name="Google Shape;294;p41"/>
          <p:cNvPicPr preferRelativeResize="0"/>
          <p:nvPr/>
        </p:nvPicPr>
        <p:blipFill>
          <a:blip r:embed="rId4">
            <a:alphaModFix/>
          </a:blip>
          <a:stretch>
            <a:fillRect/>
          </a:stretch>
        </p:blipFill>
        <p:spPr>
          <a:xfrm>
            <a:off x="404525" y="1865350"/>
            <a:ext cx="3678300" cy="23782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469825" y="273850"/>
            <a:ext cx="5124000" cy="452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Positional Bias - Mistral</a:t>
            </a:r>
            <a:endParaRPr/>
          </a:p>
        </p:txBody>
      </p:sp>
      <p:cxnSp>
        <p:nvCxnSpPr>
          <p:cNvPr id="300" name="Google Shape;300;p42"/>
          <p:cNvCxnSpPr/>
          <p:nvPr/>
        </p:nvCxnSpPr>
        <p:spPr>
          <a:xfrm flipH="1">
            <a:off x="4477925" y="1719038"/>
            <a:ext cx="27900" cy="2910600"/>
          </a:xfrm>
          <a:prstGeom prst="straightConnector1">
            <a:avLst/>
          </a:prstGeom>
          <a:noFill/>
          <a:ln cap="flat" cmpd="sng" w="28575">
            <a:solidFill>
              <a:schemeClr val="dk2"/>
            </a:solidFill>
            <a:prstDash val="solid"/>
            <a:round/>
            <a:headEnd len="med" w="med" type="none"/>
            <a:tailEnd len="med" w="med" type="none"/>
          </a:ln>
        </p:spPr>
      </p:cxnSp>
      <p:sp>
        <p:nvSpPr>
          <p:cNvPr id="301" name="Google Shape;301;p42"/>
          <p:cNvSpPr txBox="1"/>
          <p:nvPr>
            <p:ph idx="2" type="body"/>
          </p:nvPr>
        </p:nvSpPr>
        <p:spPr>
          <a:xfrm>
            <a:off x="404525" y="886326"/>
            <a:ext cx="7886700" cy="7482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SzPts val="1400"/>
              <a:buChar char="▪"/>
            </a:pPr>
            <a:r>
              <a:rPr lang="en"/>
              <a:t>Less positional biased compared to Llama and Gemma</a:t>
            </a:r>
            <a:endParaRPr/>
          </a:p>
          <a:p>
            <a:pPr indent="-317500" lvl="0" marL="457200" rtl="0" algn="l">
              <a:spcBef>
                <a:spcPts val="1000"/>
              </a:spcBef>
              <a:spcAft>
                <a:spcPts val="0"/>
              </a:spcAft>
              <a:buSzPts val="1400"/>
              <a:buChar char="▪"/>
            </a:pPr>
            <a:r>
              <a:rPr lang="en"/>
              <a:t>Less time and more GPU efficient</a:t>
            </a:r>
            <a:endParaRPr/>
          </a:p>
          <a:p>
            <a:pPr indent="0" lvl="0" marL="457200" rtl="0" algn="l">
              <a:spcBef>
                <a:spcPts val="1000"/>
              </a:spcBef>
              <a:spcAft>
                <a:spcPts val="0"/>
              </a:spcAft>
              <a:buNone/>
            </a:pPr>
            <a:r>
              <a:t/>
            </a:r>
            <a:endParaRPr/>
          </a:p>
          <a:p>
            <a:pPr indent="0" lvl="0" marL="0" rtl="0" algn="l">
              <a:spcBef>
                <a:spcPts val="1000"/>
              </a:spcBef>
              <a:spcAft>
                <a:spcPts val="900"/>
              </a:spcAft>
              <a:buNone/>
            </a:pPr>
            <a:r>
              <a:t/>
            </a:r>
            <a:endParaRPr/>
          </a:p>
        </p:txBody>
      </p:sp>
      <p:pic>
        <p:nvPicPr>
          <p:cNvPr id="302" name="Google Shape;302;p42"/>
          <p:cNvPicPr preferRelativeResize="0"/>
          <p:nvPr/>
        </p:nvPicPr>
        <p:blipFill>
          <a:blip r:embed="rId3">
            <a:alphaModFix/>
          </a:blip>
          <a:stretch>
            <a:fillRect/>
          </a:stretch>
        </p:blipFill>
        <p:spPr>
          <a:xfrm>
            <a:off x="4732600" y="1569726"/>
            <a:ext cx="4163099" cy="2976725"/>
          </a:xfrm>
          <a:prstGeom prst="rect">
            <a:avLst/>
          </a:prstGeom>
          <a:noFill/>
          <a:ln>
            <a:noFill/>
          </a:ln>
        </p:spPr>
      </p:pic>
      <p:pic>
        <p:nvPicPr>
          <p:cNvPr id="303" name="Google Shape;303;p42"/>
          <p:cNvPicPr preferRelativeResize="0"/>
          <p:nvPr/>
        </p:nvPicPr>
        <p:blipFill>
          <a:blip r:embed="rId4">
            <a:alphaModFix/>
          </a:blip>
          <a:stretch>
            <a:fillRect/>
          </a:stretch>
        </p:blipFill>
        <p:spPr>
          <a:xfrm>
            <a:off x="152400" y="1794301"/>
            <a:ext cx="4020575" cy="25995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p:nvPr/>
        </p:nvSpPr>
        <p:spPr>
          <a:xfrm flipH="1">
            <a:off x="0" y="0"/>
            <a:ext cx="1943100" cy="5143500"/>
          </a:xfrm>
          <a:prstGeom prst="rect">
            <a:avLst/>
          </a:prstGeom>
          <a:solidFill>
            <a:srgbClr val="CF14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116" name="Google Shape;116;p25"/>
          <p:cNvSpPr txBox="1"/>
          <p:nvPr/>
        </p:nvSpPr>
        <p:spPr>
          <a:xfrm>
            <a:off x="190376" y="1755229"/>
            <a:ext cx="1562400" cy="4848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chemeClr val="lt1"/>
              </a:buClr>
              <a:buSzPts val="2700"/>
              <a:buFont typeface="Quattrocento Sans"/>
              <a:buNone/>
            </a:pPr>
            <a:r>
              <a:rPr b="1" i="0" lang="en" sz="2700" u="none" cap="none" strike="noStrike">
                <a:solidFill>
                  <a:schemeClr val="lt1"/>
                </a:solidFill>
                <a:latin typeface="Quattrocento Sans"/>
                <a:ea typeface="Quattrocento Sans"/>
                <a:cs typeface="Quattrocento Sans"/>
                <a:sym typeface="Quattrocento Sans"/>
              </a:rPr>
              <a:t>Agenda </a:t>
            </a:r>
            <a:endParaRPr sz="1100"/>
          </a:p>
        </p:txBody>
      </p:sp>
      <p:cxnSp>
        <p:nvCxnSpPr>
          <p:cNvPr id="117" name="Google Shape;117;p25"/>
          <p:cNvCxnSpPr>
            <a:stCxn id="118" idx="0"/>
            <a:endCxn id="119" idx="3"/>
          </p:cNvCxnSpPr>
          <p:nvPr/>
        </p:nvCxnSpPr>
        <p:spPr>
          <a:xfrm rot="-5400000">
            <a:off x="2206384" y="1190597"/>
            <a:ext cx="957000" cy="343500"/>
          </a:xfrm>
          <a:prstGeom prst="bentConnector2">
            <a:avLst/>
          </a:prstGeom>
          <a:noFill/>
          <a:ln cap="flat" cmpd="sng" w="9525">
            <a:solidFill>
              <a:srgbClr val="8A0D09"/>
            </a:solidFill>
            <a:prstDash val="dot"/>
            <a:miter lim="800000"/>
            <a:headEnd len="sm" w="sm" type="none"/>
            <a:tailEnd len="med" w="med" type="oval"/>
          </a:ln>
        </p:spPr>
      </p:cxnSp>
      <p:cxnSp>
        <p:nvCxnSpPr>
          <p:cNvPr id="120" name="Google Shape;120;p25"/>
          <p:cNvCxnSpPr>
            <a:stCxn id="121" idx="2"/>
            <a:endCxn id="122" idx="3"/>
          </p:cNvCxnSpPr>
          <p:nvPr/>
        </p:nvCxnSpPr>
        <p:spPr>
          <a:xfrm rot="-5400000">
            <a:off x="4176997" y="1734801"/>
            <a:ext cx="872700" cy="333900"/>
          </a:xfrm>
          <a:prstGeom prst="bentConnector2">
            <a:avLst/>
          </a:prstGeom>
          <a:noFill/>
          <a:ln cap="flat" cmpd="sng" w="9525">
            <a:solidFill>
              <a:srgbClr val="8A0D09"/>
            </a:solidFill>
            <a:prstDash val="dot"/>
            <a:miter lim="800000"/>
            <a:headEnd len="sm" w="sm" type="none"/>
            <a:tailEnd len="med" w="med" type="oval"/>
          </a:ln>
        </p:spPr>
      </p:cxnSp>
      <p:cxnSp>
        <p:nvCxnSpPr>
          <p:cNvPr id="123" name="Google Shape;123;p25"/>
          <p:cNvCxnSpPr>
            <a:stCxn id="124" idx="0"/>
            <a:endCxn id="125" idx="3"/>
          </p:cNvCxnSpPr>
          <p:nvPr/>
        </p:nvCxnSpPr>
        <p:spPr>
          <a:xfrm rot="-5400000">
            <a:off x="6133618" y="1787271"/>
            <a:ext cx="1148700" cy="934200"/>
          </a:xfrm>
          <a:prstGeom prst="bentConnector2">
            <a:avLst/>
          </a:prstGeom>
          <a:noFill/>
          <a:ln cap="flat" cmpd="sng" w="9525">
            <a:solidFill>
              <a:srgbClr val="8A0D09"/>
            </a:solidFill>
            <a:prstDash val="dot"/>
            <a:miter lim="800000"/>
            <a:headEnd len="sm" w="sm" type="none"/>
            <a:tailEnd len="med" w="med" type="oval"/>
          </a:ln>
        </p:spPr>
      </p:cxnSp>
      <p:cxnSp>
        <p:nvCxnSpPr>
          <p:cNvPr id="126" name="Google Shape;126;p25"/>
          <p:cNvCxnSpPr/>
          <p:nvPr/>
        </p:nvCxnSpPr>
        <p:spPr>
          <a:xfrm rot="-5400000">
            <a:off x="7499449" y="2772281"/>
            <a:ext cx="824400" cy="248700"/>
          </a:xfrm>
          <a:prstGeom prst="bentConnector2">
            <a:avLst/>
          </a:prstGeom>
          <a:noFill/>
          <a:ln cap="flat" cmpd="sng" w="9525">
            <a:solidFill>
              <a:srgbClr val="8A0D09"/>
            </a:solidFill>
            <a:prstDash val="dot"/>
            <a:miter lim="800000"/>
            <a:headEnd len="sm" w="sm" type="none"/>
            <a:tailEnd len="med" w="med" type="oval"/>
          </a:ln>
        </p:spPr>
      </p:cxnSp>
      <p:sp>
        <p:nvSpPr>
          <p:cNvPr id="127" name="Google Shape;127;p25"/>
          <p:cNvSpPr txBox="1"/>
          <p:nvPr/>
        </p:nvSpPr>
        <p:spPr>
          <a:xfrm flipH="1">
            <a:off x="8170775" y="2677325"/>
            <a:ext cx="11415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Summary</a:t>
            </a:r>
            <a:endParaRPr sz="11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200"/>
              <a:buFont typeface="Quattrocento Sans"/>
              <a:buNone/>
            </a:pPr>
            <a:r>
              <a:t/>
            </a:r>
            <a:endParaRPr b="1" sz="1200">
              <a:solidFill>
                <a:srgbClr val="3F3F3F"/>
              </a:solidFill>
              <a:latin typeface="Quattrocento Sans"/>
              <a:ea typeface="Quattrocento Sans"/>
              <a:cs typeface="Quattrocento Sans"/>
              <a:sym typeface="Quattrocento Sans"/>
            </a:endParaRPr>
          </a:p>
        </p:txBody>
      </p:sp>
      <p:sp>
        <p:nvSpPr>
          <p:cNvPr id="128" name="Google Shape;128;p25"/>
          <p:cNvSpPr txBox="1"/>
          <p:nvPr/>
        </p:nvSpPr>
        <p:spPr>
          <a:xfrm flipH="1">
            <a:off x="6709626" y="1886600"/>
            <a:ext cx="16578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Datasets and List of subreddits</a:t>
            </a:r>
            <a:endParaRPr b="1" sz="1100"/>
          </a:p>
        </p:txBody>
      </p:sp>
      <p:grpSp>
        <p:nvGrpSpPr>
          <p:cNvPr id="129" name="Google Shape;129;p25"/>
          <p:cNvGrpSpPr/>
          <p:nvPr/>
        </p:nvGrpSpPr>
        <p:grpSpPr>
          <a:xfrm>
            <a:off x="1943105" y="723865"/>
            <a:ext cx="7482315" cy="3412135"/>
            <a:chOff x="2590933" y="1625774"/>
            <a:chExt cx="7489805" cy="3743429"/>
          </a:xfrm>
        </p:grpSpPr>
        <p:sp>
          <p:nvSpPr>
            <p:cNvPr id="130" name="Google Shape;130;p25"/>
            <p:cNvSpPr txBox="1"/>
            <p:nvPr/>
          </p:nvSpPr>
          <p:spPr>
            <a:xfrm flipH="1">
              <a:off x="8689917" y="3436402"/>
              <a:ext cx="1154700" cy="27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Observations</a:t>
              </a:r>
              <a:endParaRPr sz="1100">
                <a:latin typeface="Open Sans"/>
                <a:ea typeface="Open Sans"/>
                <a:cs typeface="Open Sans"/>
                <a:sym typeface="Open Sans"/>
              </a:endParaRPr>
            </a:p>
          </p:txBody>
        </p:sp>
        <p:sp>
          <p:nvSpPr>
            <p:cNvPr id="131" name="Google Shape;131;p25"/>
            <p:cNvSpPr/>
            <p:nvPr/>
          </p:nvSpPr>
          <p:spPr>
            <a:xfrm>
              <a:off x="4953228" y="3538899"/>
              <a:ext cx="279342" cy="272990"/>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lt1"/>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FFFFFF"/>
                </a:buClr>
                <a:buSzPts val="1200"/>
                <a:buFont typeface="Gill Sans"/>
                <a:buNone/>
              </a:pPr>
              <a:r>
                <a:t/>
              </a:r>
              <a:endParaRPr i="0" sz="1200" u="none" cap="none" strike="noStrike">
                <a:solidFill>
                  <a:srgbClr val="FFFFFF"/>
                </a:solidFill>
                <a:latin typeface="Open Sans"/>
                <a:ea typeface="Open Sans"/>
                <a:cs typeface="Open Sans"/>
                <a:sym typeface="Open Sans"/>
              </a:endParaRPr>
            </a:p>
          </p:txBody>
        </p:sp>
        <p:grpSp>
          <p:nvGrpSpPr>
            <p:cNvPr id="132" name="Google Shape;132;p25"/>
            <p:cNvGrpSpPr/>
            <p:nvPr/>
          </p:nvGrpSpPr>
          <p:grpSpPr>
            <a:xfrm>
              <a:off x="2590933" y="2851207"/>
              <a:ext cx="2055000" cy="547800"/>
              <a:chOff x="-5843" y="2197538"/>
              <a:chExt cx="2055000" cy="547800"/>
            </a:xfrm>
          </p:grpSpPr>
          <p:grpSp>
            <p:nvGrpSpPr>
              <p:cNvPr id="133" name="Google Shape;133;p25"/>
              <p:cNvGrpSpPr/>
              <p:nvPr/>
            </p:nvGrpSpPr>
            <p:grpSpPr>
              <a:xfrm flipH="1">
                <a:off x="-5843" y="2197538"/>
                <a:ext cx="2055000" cy="547800"/>
                <a:chOff x="7316501" y="971546"/>
                <a:chExt cx="2055000" cy="547800"/>
              </a:xfrm>
            </p:grpSpPr>
            <p:sp>
              <p:nvSpPr>
                <p:cNvPr id="134" name="Google Shape;134;p25"/>
                <p:cNvSpPr/>
                <p:nvPr/>
              </p:nvSpPr>
              <p:spPr>
                <a:xfrm flipH="1">
                  <a:off x="7316501" y="971546"/>
                  <a:ext cx="913800" cy="547800"/>
                </a:xfrm>
                <a:prstGeom prst="round1Rect">
                  <a:avLst>
                    <a:gd fmla="val 50000" name="adj"/>
                  </a:avLst>
                </a:prstGeom>
                <a:solidFill>
                  <a:srgbClr val="CF14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18" name="Google Shape;118;p25"/>
                <p:cNvSpPr/>
                <p:nvPr/>
              </p:nvSpPr>
              <p:spPr>
                <a:xfrm>
                  <a:off x="8230301" y="971546"/>
                  <a:ext cx="1141200" cy="547800"/>
                </a:xfrm>
                <a:prstGeom prst="rect">
                  <a:avLst/>
                </a:prstGeom>
                <a:solidFill>
                  <a:srgbClr val="C51A2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grpSp>
          <p:sp>
            <p:nvSpPr>
              <p:cNvPr id="135" name="Google Shape;135;p25"/>
              <p:cNvSpPr/>
              <p:nvPr/>
            </p:nvSpPr>
            <p:spPr>
              <a:xfrm>
                <a:off x="425000" y="2331771"/>
                <a:ext cx="279342" cy="279342"/>
              </a:xfrm>
              <a:custGeom>
                <a:rect b="b" l="l" r="r" t="t"/>
                <a:pathLst>
                  <a:path extrusionOk="0" h="21600" w="2160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lt1"/>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FFFFFF"/>
                  </a:buClr>
                  <a:buSzPts val="1200"/>
                  <a:buFont typeface="Gill Sans"/>
                  <a:buNone/>
                </a:pPr>
                <a:r>
                  <a:t/>
                </a:r>
                <a:endParaRPr i="0" sz="1200" u="none" cap="none" strike="noStrike">
                  <a:solidFill>
                    <a:srgbClr val="FFFFFF"/>
                  </a:solidFill>
                  <a:latin typeface="Open Sans"/>
                  <a:ea typeface="Open Sans"/>
                  <a:cs typeface="Open Sans"/>
                  <a:sym typeface="Open Sans"/>
                </a:endParaRPr>
              </a:p>
            </p:txBody>
          </p:sp>
        </p:grpSp>
        <p:grpSp>
          <p:nvGrpSpPr>
            <p:cNvPr id="136" name="Google Shape;136;p25"/>
            <p:cNvGrpSpPr/>
            <p:nvPr/>
          </p:nvGrpSpPr>
          <p:grpSpPr>
            <a:xfrm>
              <a:off x="3732333" y="3396739"/>
              <a:ext cx="3300329" cy="1706077"/>
              <a:chOff x="1153548" y="2723803"/>
              <a:chExt cx="3300329" cy="1706077"/>
            </a:xfrm>
          </p:grpSpPr>
          <p:grpSp>
            <p:nvGrpSpPr>
              <p:cNvPr id="137" name="Google Shape;137;p25"/>
              <p:cNvGrpSpPr/>
              <p:nvPr/>
            </p:nvGrpSpPr>
            <p:grpSpPr>
              <a:xfrm flipH="1" rot="10800000">
                <a:off x="1153548" y="2723803"/>
                <a:ext cx="2715062" cy="814696"/>
                <a:chOff x="5504388" y="2155495"/>
                <a:chExt cx="2715062" cy="814696"/>
              </a:xfrm>
            </p:grpSpPr>
            <p:sp>
              <p:nvSpPr>
                <p:cNvPr id="138" name="Google Shape;138;p25"/>
                <p:cNvSpPr/>
                <p:nvPr/>
              </p:nvSpPr>
              <p:spPr>
                <a:xfrm flipH="1">
                  <a:off x="5504388" y="2437689"/>
                  <a:ext cx="913800" cy="532200"/>
                </a:xfrm>
                <a:prstGeom prst="round1Rect">
                  <a:avLst>
                    <a:gd fmla="val 50000" name="adj"/>
                  </a:avLst>
                </a:prstGeom>
                <a:solidFill>
                  <a:srgbClr val="CF13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21" name="Google Shape;121;p25"/>
                <p:cNvSpPr/>
                <p:nvPr/>
              </p:nvSpPr>
              <p:spPr>
                <a:xfrm>
                  <a:off x="6415636" y="2437689"/>
                  <a:ext cx="906300" cy="532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39" name="Google Shape;139;p25"/>
                <p:cNvSpPr/>
                <p:nvPr/>
              </p:nvSpPr>
              <p:spPr>
                <a:xfrm flipH="1" rot="10800000">
                  <a:off x="7305651" y="2403191"/>
                  <a:ext cx="913800" cy="567000"/>
                </a:xfrm>
                <a:prstGeom prst="round1Rect">
                  <a:avLst>
                    <a:gd fmla="val 50000" name="adj"/>
                  </a:avLst>
                </a:prstGeom>
                <a:solidFill>
                  <a:srgbClr val="CF13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40" name="Google Shape;140;p25"/>
                <p:cNvSpPr/>
                <p:nvPr/>
              </p:nvSpPr>
              <p:spPr>
                <a:xfrm rot="5400000">
                  <a:off x="7273423" y="2198395"/>
                  <a:ext cx="208500" cy="122700"/>
                </a:xfrm>
                <a:prstGeom prst="triangle">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grpSp>
          <p:sp>
            <p:nvSpPr>
              <p:cNvPr id="141" name="Google Shape;141;p25"/>
              <p:cNvSpPr/>
              <p:nvPr/>
            </p:nvSpPr>
            <p:spPr>
              <a:xfrm>
                <a:off x="4174535" y="4156890"/>
                <a:ext cx="279342" cy="272990"/>
              </a:xfrm>
              <a:custGeom>
                <a:rect b="b" l="l" r="r" t="t"/>
                <a:pathLst>
                  <a:path extrusionOk="0" h="21319" w="2160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lt1"/>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FFFFFF"/>
                  </a:buClr>
                  <a:buSzPts val="1200"/>
                  <a:buFont typeface="Gill Sans"/>
                  <a:buNone/>
                </a:pPr>
                <a:r>
                  <a:t/>
                </a:r>
                <a:endParaRPr i="0" sz="1200" u="none" cap="none" strike="noStrike">
                  <a:solidFill>
                    <a:srgbClr val="FFFFFF"/>
                  </a:solidFill>
                  <a:latin typeface="Open Sans"/>
                  <a:ea typeface="Open Sans"/>
                  <a:cs typeface="Open Sans"/>
                  <a:sym typeface="Open Sans"/>
                </a:endParaRPr>
              </a:p>
            </p:txBody>
          </p:sp>
        </p:grpSp>
        <p:grpSp>
          <p:nvGrpSpPr>
            <p:cNvPr id="142" name="Google Shape;142;p25"/>
            <p:cNvGrpSpPr/>
            <p:nvPr/>
          </p:nvGrpSpPr>
          <p:grpSpPr>
            <a:xfrm>
              <a:off x="7122468" y="2535540"/>
              <a:ext cx="2958270" cy="1171016"/>
              <a:chOff x="7505277" y="2710795"/>
              <a:chExt cx="2958270" cy="1171016"/>
            </a:xfrm>
          </p:grpSpPr>
          <p:sp>
            <p:nvSpPr>
              <p:cNvPr id="125" name="Google Shape;125;p25"/>
              <p:cNvSpPr txBox="1"/>
              <p:nvPr/>
            </p:nvSpPr>
            <p:spPr>
              <a:xfrm flipH="1">
                <a:off x="8210847" y="2710795"/>
                <a:ext cx="2252700" cy="27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Models</a:t>
                </a:r>
                <a:endParaRPr sz="1100">
                  <a:latin typeface="Open Sans"/>
                  <a:ea typeface="Open Sans"/>
                  <a:cs typeface="Open Sans"/>
                  <a:sym typeface="Open Sans"/>
                </a:endParaRPr>
              </a:p>
            </p:txBody>
          </p:sp>
          <p:sp>
            <p:nvSpPr>
              <p:cNvPr id="143" name="Google Shape;143;p25"/>
              <p:cNvSpPr txBox="1"/>
              <p:nvPr/>
            </p:nvSpPr>
            <p:spPr>
              <a:xfrm flipH="1">
                <a:off x="7505277" y="3620211"/>
                <a:ext cx="2325900" cy="261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F3F3F"/>
                  </a:buClr>
                  <a:buSzPts val="1100"/>
                  <a:buFont typeface="Quattrocento Sans"/>
                  <a:buNone/>
                </a:pPr>
                <a:r>
                  <a:t/>
                </a:r>
                <a:endParaRPr sz="1100">
                  <a:latin typeface="Open Sans"/>
                  <a:ea typeface="Open Sans"/>
                  <a:cs typeface="Open Sans"/>
                  <a:sym typeface="Open Sans"/>
                </a:endParaRPr>
              </a:p>
            </p:txBody>
          </p:sp>
        </p:grpSp>
        <p:sp>
          <p:nvSpPr>
            <p:cNvPr id="122" name="Google Shape;122;p25"/>
            <p:cNvSpPr txBox="1"/>
            <p:nvPr/>
          </p:nvSpPr>
          <p:spPr>
            <a:xfrm flipH="1">
              <a:off x="5430975" y="2300027"/>
              <a:ext cx="1451700" cy="278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Introduction</a:t>
              </a:r>
              <a:endParaRPr sz="1100">
                <a:latin typeface="Open Sans"/>
                <a:ea typeface="Open Sans"/>
                <a:cs typeface="Open Sans"/>
                <a:sym typeface="Open Sans"/>
              </a:endParaRPr>
            </a:p>
          </p:txBody>
        </p:sp>
        <p:grpSp>
          <p:nvGrpSpPr>
            <p:cNvPr id="144" name="Google Shape;144;p25"/>
            <p:cNvGrpSpPr/>
            <p:nvPr/>
          </p:nvGrpSpPr>
          <p:grpSpPr>
            <a:xfrm>
              <a:off x="3505468" y="1625774"/>
              <a:ext cx="2325900" cy="306276"/>
              <a:chOff x="3876970" y="1782588"/>
              <a:chExt cx="2325900" cy="306276"/>
            </a:xfrm>
          </p:grpSpPr>
          <p:sp>
            <p:nvSpPr>
              <p:cNvPr id="145" name="Google Shape;145;p25"/>
              <p:cNvSpPr txBox="1"/>
              <p:nvPr/>
            </p:nvSpPr>
            <p:spPr>
              <a:xfrm flipH="1">
                <a:off x="4020519" y="1782588"/>
                <a:ext cx="2038800" cy="27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Problem Statement</a:t>
                </a:r>
                <a:endParaRPr sz="1100">
                  <a:latin typeface="Open Sans"/>
                  <a:ea typeface="Open Sans"/>
                  <a:cs typeface="Open Sans"/>
                  <a:sym typeface="Open Sans"/>
                </a:endParaRPr>
              </a:p>
            </p:txBody>
          </p:sp>
          <p:sp>
            <p:nvSpPr>
              <p:cNvPr id="119" name="Google Shape;119;p25"/>
              <p:cNvSpPr txBox="1"/>
              <p:nvPr/>
            </p:nvSpPr>
            <p:spPr>
              <a:xfrm flipH="1">
                <a:off x="3876970" y="1827264"/>
                <a:ext cx="2325900" cy="261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3F3F3F"/>
                  </a:buClr>
                  <a:buSzPts val="1100"/>
                  <a:buFont typeface="Quattrocento Sans"/>
                  <a:buNone/>
                </a:pPr>
                <a:r>
                  <a:t/>
                </a:r>
                <a:endParaRPr sz="1100">
                  <a:latin typeface="Open Sans"/>
                  <a:ea typeface="Open Sans"/>
                  <a:cs typeface="Open Sans"/>
                  <a:sym typeface="Open Sans"/>
                </a:endParaRPr>
              </a:p>
            </p:txBody>
          </p:sp>
        </p:grpSp>
        <p:grpSp>
          <p:nvGrpSpPr>
            <p:cNvPr id="146" name="Google Shape;146;p25"/>
            <p:cNvGrpSpPr/>
            <p:nvPr/>
          </p:nvGrpSpPr>
          <p:grpSpPr>
            <a:xfrm>
              <a:off x="7276628" y="4451484"/>
              <a:ext cx="2149651" cy="917718"/>
              <a:chOff x="1768457" y="2582269"/>
              <a:chExt cx="2149651" cy="917718"/>
            </a:xfrm>
          </p:grpSpPr>
          <p:sp>
            <p:nvSpPr>
              <p:cNvPr id="147" name="Google Shape;147;p25"/>
              <p:cNvSpPr/>
              <p:nvPr/>
            </p:nvSpPr>
            <p:spPr>
              <a:xfrm>
                <a:off x="2682257" y="2582269"/>
                <a:ext cx="1234500" cy="481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48" name="Google Shape;148;p25"/>
              <p:cNvSpPr/>
              <p:nvPr/>
            </p:nvSpPr>
            <p:spPr>
              <a:xfrm rot="10800000">
                <a:off x="1768457" y="2598232"/>
                <a:ext cx="913800" cy="474600"/>
              </a:xfrm>
              <a:prstGeom prst="round1Rect">
                <a:avLst>
                  <a:gd fmla="val 50000" name="adj"/>
                </a:avLst>
              </a:prstGeom>
              <a:solidFill>
                <a:srgbClr val="CF13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49" name="Google Shape;149;p25"/>
              <p:cNvSpPr/>
              <p:nvPr/>
            </p:nvSpPr>
            <p:spPr>
              <a:xfrm flipH="1" rot="10800000">
                <a:off x="2683608" y="3063487"/>
                <a:ext cx="1234500" cy="436500"/>
              </a:xfrm>
              <a:prstGeom prst="round1Rect">
                <a:avLst>
                  <a:gd fmla="val 50000" name="adj"/>
                </a:avLst>
              </a:prstGeom>
              <a:solidFill>
                <a:srgbClr val="CF13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grpSp>
        <p:grpSp>
          <p:nvGrpSpPr>
            <p:cNvPr id="150" name="Google Shape;150;p25"/>
            <p:cNvGrpSpPr/>
            <p:nvPr/>
          </p:nvGrpSpPr>
          <p:grpSpPr>
            <a:xfrm>
              <a:off x="5532634" y="3928884"/>
              <a:ext cx="2658306" cy="547800"/>
              <a:chOff x="2964886" y="3246187"/>
              <a:chExt cx="2658306" cy="547800"/>
            </a:xfrm>
          </p:grpSpPr>
          <p:grpSp>
            <p:nvGrpSpPr>
              <p:cNvPr id="151" name="Google Shape;151;p25"/>
              <p:cNvGrpSpPr/>
              <p:nvPr/>
            </p:nvGrpSpPr>
            <p:grpSpPr>
              <a:xfrm>
                <a:off x="3868350" y="3246187"/>
                <a:ext cx="1754841" cy="547800"/>
                <a:chOff x="927927" y="2059669"/>
                <a:chExt cx="1754841" cy="547800"/>
              </a:xfrm>
            </p:grpSpPr>
            <p:sp>
              <p:nvSpPr>
                <p:cNvPr id="124" name="Google Shape;124;p25"/>
                <p:cNvSpPr/>
                <p:nvPr/>
              </p:nvSpPr>
              <p:spPr>
                <a:xfrm>
                  <a:off x="927927" y="2065781"/>
                  <a:ext cx="913800" cy="532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sp>
              <p:nvSpPr>
                <p:cNvPr id="152" name="Google Shape;152;p25"/>
                <p:cNvSpPr/>
                <p:nvPr/>
              </p:nvSpPr>
              <p:spPr>
                <a:xfrm>
                  <a:off x="1768968" y="2059669"/>
                  <a:ext cx="913800" cy="547800"/>
                </a:xfrm>
                <a:prstGeom prst="round1Rect">
                  <a:avLst>
                    <a:gd fmla="val 50000" name="adj"/>
                  </a:avLst>
                </a:prstGeom>
                <a:solidFill>
                  <a:srgbClr val="CF13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grpSp>
          <p:sp>
            <p:nvSpPr>
              <p:cNvPr id="153" name="Google Shape;153;p25"/>
              <p:cNvSpPr/>
              <p:nvPr/>
            </p:nvSpPr>
            <p:spPr>
              <a:xfrm rot="10800000">
                <a:off x="2964886" y="3254225"/>
                <a:ext cx="913800" cy="532500"/>
              </a:xfrm>
              <a:prstGeom prst="round1Rect">
                <a:avLst>
                  <a:gd fmla="val 50000" name="adj"/>
                </a:avLst>
              </a:prstGeom>
              <a:solidFill>
                <a:srgbClr val="CF130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500"/>
                  <a:buFont typeface="Calibri"/>
                  <a:buNone/>
                </a:pPr>
                <a:r>
                  <a:t/>
                </a:r>
                <a:endParaRPr i="0" sz="1500" u="none" cap="none" strike="noStrike">
                  <a:solidFill>
                    <a:srgbClr val="FFFFFF"/>
                  </a:solidFill>
                  <a:latin typeface="Open Sans"/>
                  <a:ea typeface="Open Sans"/>
                  <a:cs typeface="Open Sans"/>
                  <a:sym typeface="Open Sans"/>
                </a:endParaRPr>
              </a:p>
            </p:txBody>
          </p:sp>
        </p:grpSp>
      </p:grpSp>
      <p:sp>
        <p:nvSpPr>
          <p:cNvPr id="154" name="Google Shape;154;p25"/>
          <p:cNvSpPr/>
          <p:nvPr/>
        </p:nvSpPr>
        <p:spPr>
          <a:xfrm>
            <a:off x="7856101" y="3382476"/>
            <a:ext cx="248724" cy="240732"/>
          </a:xfrm>
          <a:custGeom>
            <a:rect b="b" l="l" r="r" t="t"/>
            <a:pathLst>
              <a:path extrusionOk="0" h="21600" w="21600">
                <a:moveTo>
                  <a:pt x="1016" y="20520"/>
                </a:moveTo>
                <a:cubicBezTo>
                  <a:pt x="1258" y="18675"/>
                  <a:pt x="2752" y="17922"/>
                  <a:pt x="4191" y="17361"/>
                </a:cubicBezTo>
                <a:cubicBezTo>
                  <a:pt x="5156" y="17087"/>
                  <a:pt x="6884" y="15971"/>
                  <a:pt x="6884" y="13567"/>
                </a:cubicBezTo>
                <a:cubicBezTo>
                  <a:pt x="6884" y="11509"/>
                  <a:pt x="6113" y="10507"/>
                  <a:pt x="5698" y="9969"/>
                </a:cubicBezTo>
                <a:cubicBezTo>
                  <a:pt x="5646" y="9901"/>
                  <a:pt x="5599" y="9842"/>
                  <a:pt x="5562" y="9785"/>
                </a:cubicBezTo>
                <a:cubicBezTo>
                  <a:pt x="5550" y="9768"/>
                  <a:pt x="5538" y="9751"/>
                  <a:pt x="5526" y="9734"/>
                </a:cubicBezTo>
                <a:cubicBezTo>
                  <a:pt x="5491" y="9662"/>
                  <a:pt x="5297" y="9177"/>
                  <a:pt x="5553" y="8011"/>
                </a:cubicBezTo>
                <a:cubicBezTo>
                  <a:pt x="5604" y="7777"/>
                  <a:pt x="5583" y="7531"/>
                  <a:pt x="5493" y="7311"/>
                </a:cubicBezTo>
                <a:cubicBezTo>
                  <a:pt x="5249" y="6721"/>
                  <a:pt x="4603" y="5151"/>
                  <a:pt x="5035" y="3987"/>
                </a:cubicBezTo>
                <a:cubicBezTo>
                  <a:pt x="5619" y="2410"/>
                  <a:pt x="6140" y="2098"/>
                  <a:pt x="7085" y="1642"/>
                </a:cubicBezTo>
                <a:cubicBezTo>
                  <a:pt x="7132" y="1619"/>
                  <a:pt x="7177" y="1592"/>
                  <a:pt x="7220" y="1562"/>
                </a:cubicBezTo>
                <a:cubicBezTo>
                  <a:pt x="7458" y="1393"/>
                  <a:pt x="8233" y="1080"/>
                  <a:pt x="9029" y="1080"/>
                </a:cubicBezTo>
                <a:cubicBezTo>
                  <a:pt x="9467" y="1080"/>
                  <a:pt x="9840" y="1171"/>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3"/>
                  <a:pt x="11247" y="9602"/>
                  <a:pt x="11210" y="9679"/>
                </a:cubicBezTo>
                <a:cubicBezTo>
                  <a:pt x="11181" y="9712"/>
                  <a:pt x="11153" y="9748"/>
                  <a:pt x="11129" y="9785"/>
                </a:cubicBezTo>
                <a:cubicBezTo>
                  <a:pt x="11091" y="9842"/>
                  <a:pt x="11044" y="9901"/>
                  <a:pt x="10992" y="9969"/>
                </a:cubicBezTo>
                <a:cubicBezTo>
                  <a:pt x="10578" y="10507"/>
                  <a:pt x="9806" y="11509"/>
                  <a:pt x="9806" y="13567"/>
                </a:cubicBezTo>
                <a:cubicBezTo>
                  <a:pt x="9806" y="15971"/>
                  <a:pt x="11535" y="17087"/>
                  <a:pt x="12500" y="17361"/>
                </a:cubicBezTo>
                <a:cubicBezTo>
                  <a:pt x="13925" y="17915"/>
                  <a:pt x="15432" y="18664"/>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39"/>
                  <a:pt x="12999" y="4821"/>
                  <a:pt x="12211" y="2789"/>
                </a:cubicBezTo>
                <a:cubicBezTo>
                  <a:pt x="11716" y="1513"/>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6"/>
                  <a:pt x="0" y="17821"/>
                  <a:pt x="0" y="21060"/>
                </a:cubicBezTo>
                <a:cubicBezTo>
                  <a:pt x="0" y="21060"/>
                  <a:pt x="0" y="21600"/>
                  <a:pt x="491" y="21600"/>
                </a:cubicBezTo>
                <a:lnTo>
                  <a:pt x="16200" y="21600"/>
                </a:lnTo>
                <a:cubicBezTo>
                  <a:pt x="16691" y="21600"/>
                  <a:pt x="16691" y="21060"/>
                  <a:pt x="16691" y="21060"/>
                </a:cubicBezTo>
                <a:cubicBezTo>
                  <a:pt x="16691" y="17821"/>
                  <a:pt x="14048" y="16816"/>
                  <a:pt x="12782" y="16326"/>
                </a:cubicBezTo>
                <a:moveTo>
                  <a:pt x="18035" y="15773"/>
                </a:moveTo>
                <a:cubicBezTo>
                  <a:pt x="18035" y="15773"/>
                  <a:pt x="16217" y="15311"/>
                  <a:pt x="16217" y="13290"/>
                </a:cubicBezTo>
                <a:cubicBezTo>
                  <a:pt x="16217" y="11514"/>
                  <a:pt x="17087" y="10889"/>
                  <a:pt x="17376" y="10458"/>
                </a:cubicBezTo>
                <a:cubicBezTo>
                  <a:pt x="17376" y="10458"/>
                  <a:pt x="17968" y="9905"/>
                  <a:pt x="17572" y="8122"/>
                </a:cubicBezTo>
                <a:cubicBezTo>
                  <a:pt x="18232" y="7145"/>
                  <a:pt x="18387" y="5419"/>
                  <a:pt x="17669" y="3589"/>
                </a:cubicBezTo>
                <a:cubicBezTo>
                  <a:pt x="17218" y="2442"/>
                  <a:pt x="16666" y="1814"/>
                  <a:pt x="16059" y="1448"/>
                </a:cubicBezTo>
                <a:cubicBezTo>
                  <a:pt x="15612" y="1179"/>
                  <a:pt x="15107" y="1081"/>
                  <a:pt x="14614" y="1081"/>
                </a:cubicBezTo>
                <a:cubicBezTo>
                  <a:pt x="13880" y="1081"/>
                  <a:pt x="13182" y="1301"/>
                  <a:pt x="12753" y="1513"/>
                </a:cubicBezTo>
                <a:cubicBezTo>
                  <a:pt x="12878" y="1781"/>
                  <a:pt x="12997" y="2064"/>
                  <a:pt x="13115" y="2365"/>
                </a:cubicBezTo>
                <a:cubicBezTo>
                  <a:pt x="13131" y="2408"/>
                  <a:pt x="13143" y="2453"/>
                  <a:pt x="13159" y="2496"/>
                </a:cubicBezTo>
                <a:cubicBezTo>
                  <a:pt x="13436" y="2360"/>
                  <a:pt x="13994" y="2159"/>
                  <a:pt x="14614" y="2159"/>
                </a:cubicBezTo>
                <a:cubicBezTo>
                  <a:pt x="15001" y="2159"/>
                  <a:pt x="15328" y="2239"/>
                  <a:pt x="15588" y="2396"/>
                </a:cubicBezTo>
                <a:cubicBezTo>
                  <a:pt x="15893" y="2579"/>
                  <a:pt x="16347" y="2947"/>
                  <a:pt x="16767" y="4018"/>
                </a:cubicBezTo>
                <a:cubicBezTo>
                  <a:pt x="17366" y="5540"/>
                  <a:pt x="17207" y="6853"/>
                  <a:pt x="16784" y="7478"/>
                </a:cubicBezTo>
                <a:cubicBezTo>
                  <a:pt x="16610" y="7736"/>
                  <a:pt x="16549" y="8066"/>
                  <a:pt x="16618" y="8379"/>
                </a:cubicBezTo>
                <a:cubicBezTo>
                  <a:pt x="16817" y="9273"/>
                  <a:pt x="16689" y="9648"/>
                  <a:pt x="16656" y="9723"/>
                </a:cubicBezTo>
                <a:cubicBezTo>
                  <a:pt x="16631" y="9753"/>
                  <a:pt x="16607" y="9785"/>
                  <a:pt x="16584" y="9819"/>
                </a:cubicBezTo>
                <a:cubicBezTo>
                  <a:pt x="16565" y="9848"/>
                  <a:pt x="16497" y="9929"/>
                  <a:pt x="16447" y="9988"/>
                </a:cubicBezTo>
                <a:cubicBezTo>
                  <a:pt x="16023" y="10487"/>
                  <a:pt x="15236" y="11418"/>
                  <a:pt x="15236" y="13290"/>
                </a:cubicBezTo>
                <a:cubicBezTo>
                  <a:pt x="15236" y="15520"/>
                  <a:pt x="16851" y="16555"/>
                  <a:pt x="17757" y="16810"/>
                </a:cubicBezTo>
                <a:cubicBezTo>
                  <a:pt x="19050" y="17306"/>
                  <a:pt x="20311" y="17925"/>
                  <a:pt x="20570" y="19439"/>
                </a:cubicBezTo>
                <a:lnTo>
                  <a:pt x="17464" y="19439"/>
                </a:lnTo>
                <a:cubicBezTo>
                  <a:pt x="17553" y="19773"/>
                  <a:pt x="17615" y="20131"/>
                  <a:pt x="17645" y="20519"/>
                </a:cubicBezTo>
                <a:lnTo>
                  <a:pt x="21152" y="20519"/>
                </a:lnTo>
                <a:cubicBezTo>
                  <a:pt x="21600" y="20519"/>
                  <a:pt x="21600" y="20034"/>
                  <a:pt x="21600" y="20034"/>
                </a:cubicBezTo>
                <a:cubicBezTo>
                  <a:pt x="21600" y="17119"/>
                  <a:pt x="19191" y="16215"/>
                  <a:pt x="18035" y="15773"/>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55" name="Google Shape;155;p25"/>
          <p:cNvSpPr/>
          <p:nvPr/>
        </p:nvSpPr>
        <p:spPr>
          <a:xfrm>
            <a:off x="6161751" y="2929111"/>
            <a:ext cx="166860" cy="240732"/>
          </a:xfrm>
          <a:custGeom>
            <a:rect b="b" l="l" r="r" t="t"/>
            <a:pathLst>
              <a:path extrusionOk="0" h="21600" w="21600">
                <a:moveTo>
                  <a:pt x="5400" y="6001"/>
                </a:moveTo>
                <a:lnTo>
                  <a:pt x="8345" y="6001"/>
                </a:lnTo>
                <a:cubicBezTo>
                  <a:pt x="8617" y="6001"/>
                  <a:pt x="8836" y="5732"/>
                  <a:pt x="8836" y="5400"/>
                </a:cubicBezTo>
                <a:cubicBezTo>
                  <a:pt x="8836" y="5070"/>
                  <a:pt x="8617" y="4800"/>
                  <a:pt x="8345" y="4800"/>
                </a:cubicBezTo>
                <a:lnTo>
                  <a:pt x="5400" y="4800"/>
                </a:lnTo>
                <a:cubicBezTo>
                  <a:pt x="5129" y="4800"/>
                  <a:pt x="4909" y="5070"/>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70"/>
                  <a:pt x="18926" y="16801"/>
                  <a:pt x="18655" y="16801"/>
                </a:cubicBezTo>
                <a:lnTo>
                  <a:pt x="18655" y="3601"/>
                </a:lnTo>
                <a:lnTo>
                  <a:pt x="20618" y="3601"/>
                </a:lnTo>
                <a:cubicBezTo>
                  <a:pt x="20618" y="3601"/>
                  <a:pt x="20618" y="20400"/>
                  <a:pt x="20618" y="20400"/>
                </a:cubicBezTo>
                <a:close/>
                <a:moveTo>
                  <a:pt x="17673" y="16801"/>
                </a:moveTo>
                <a:cubicBezTo>
                  <a:pt x="17401" y="16801"/>
                  <a:pt x="17182" y="17070"/>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70"/>
                  <a:pt x="4199" y="16801"/>
                  <a:pt x="3927" y="16801"/>
                </a:cubicBezTo>
                <a:lnTo>
                  <a:pt x="3927" y="3601"/>
                </a:lnTo>
                <a:lnTo>
                  <a:pt x="17673" y="3601"/>
                </a:lnTo>
                <a:cubicBezTo>
                  <a:pt x="17673" y="3601"/>
                  <a:pt x="17673" y="16801"/>
                  <a:pt x="17673" y="16801"/>
                </a:cubicBezTo>
                <a:close/>
                <a:moveTo>
                  <a:pt x="2945" y="16801"/>
                </a:moveTo>
                <a:cubicBezTo>
                  <a:pt x="2674" y="16801"/>
                  <a:pt x="2455" y="17070"/>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70"/>
                  <a:pt x="6653" y="7200"/>
                  <a:pt x="6382" y="7200"/>
                </a:cubicBezTo>
                <a:lnTo>
                  <a:pt x="5400" y="7200"/>
                </a:lnTo>
                <a:cubicBezTo>
                  <a:pt x="5129" y="7200"/>
                  <a:pt x="4909" y="7470"/>
                  <a:pt x="4909" y="7800"/>
                </a:cubicBezTo>
                <a:cubicBezTo>
                  <a:pt x="4909" y="8132"/>
                  <a:pt x="5129" y="8400"/>
                  <a:pt x="5400" y="8400"/>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56" name="Google Shape;156;p25"/>
          <p:cNvSpPr/>
          <p:nvPr/>
        </p:nvSpPr>
        <p:spPr>
          <a:xfrm>
            <a:off x="4347174" y="2451388"/>
            <a:ext cx="166860" cy="240732"/>
          </a:xfrm>
          <a:custGeom>
            <a:rect b="b" l="l" r="r" t="t"/>
            <a:pathLst>
              <a:path extrusionOk="0" h="21600" w="2160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cxnSp>
        <p:nvCxnSpPr>
          <p:cNvPr id="157" name="Google Shape;157;p25"/>
          <p:cNvCxnSpPr/>
          <p:nvPr/>
        </p:nvCxnSpPr>
        <p:spPr>
          <a:xfrm rot="-5400000">
            <a:off x="6108224" y="2372131"/>
            <a:ext cx="824400" cy="248700"/>
          </a:xfrm>
          <a:prstGeom prst="bentConnector2">
            <a:avLst/>
          </a:prstGeom>
          <a:noFill/>
          <a:ln cap="flat" cmpd="sng" w="9525">
            <a:solidFill>
              <a:srgbClr val="8A0D09"/>
            </a:solidFill>
            <a:prstDash val="dot"/>
            <a:miter lim="800000"/>
            <a:headEnd len="sm" w="sm" type="none"/>
            <a:tailEnd len="med" w="med" type="oval"/>
          </a:ln>
        </p:spPr>
      </p:cxnSp>
      <p:cxnSp>
        <p:nvCxnSpPr>
          <p:cNvPr id="158" name="Google Shape;158;p25"/>
          <p:cNvCxnSpPr/>
          <p:nvPr/>
        </p:nvCxnSpPr>
        <p:spPr>
          <a:xfrm rot="-5400000">
            <a:off x="7634224" y="3116581"/>
            <a:ext cx="824400" cy="248700"/>
          </a:xfrm>
          <a:prstGeom prst="bentConnector2">
            <a:avLst/>
          </a:prstGeom>
          <a:noFill/>
          <a:ln cap="flat" cmpd="sng" w="9525">
            <a:solidFill>
              <a:srgbClr val="8A0D09"/>
            </a:solidFill>
            <a:prstDash val="dot"/>
            <a:miter lim="800000"/>
            <a:headEnd len="sm" w="sm" type="none"/>
            <a:tailEnd len="med" w="med" type="oval"/>
          </a:ln>
        </p:spPr>
      </p:cxnSp>
      <p:cxnSp>
        <p:nvCxnSpPr>
          <p:cNvPr id="159" name="Google Shape;159;p25"/>
          <p:cNvCxnSpPr/>
          <p:nvPr/>
        </p:nvCxnSpPr>
        <p:spPr>
          <a:xfrm rot="-5400000">
            <a:off x="4353218" y="2078523"/>
            <a:ext cx="859800" cy="337800"/>
          </a:xfrm>
          <a:prstGeom prst="bentConnector2">
            <a:avLst/>
          </a:prstGeom>
          <a:noFill/>
          <a:ln cap="flat" cmpd="sng" w="9525">
            <a:solidFill>
              <a:srgbClr val="8A0D09"/>
            </a:solidFill>
            <a:prstDash val="dot"/>
            <a:miter lim="800000"/>
            <a:headEnd len="sm" w="sm" type="none"/>
            <a:tailEnd len="med" w="med" type="oval"/>
          </a:ln>
        </p:spPr>
      </p:cxnSp>
      <p:sp>
        <p:nvSpPr>
          <p:cNvPr id="160" name="Google Shape;160;p25"/>
          <p:cNvSpPr txBox="1"/>
          <p:nvPr/>
        </p:nvSpPr>
        <p:spPr>
          <a:xfrm flipH="1">
            <a:off x="5019893" y="1680122"/>
            <a:ext cx="1450200" cy="253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rgbClr val="3F3F3F"/>
              </a:buClr>
              <a:buSzPts val="1200"/>
              <a:buFont typeface="Quattrocento Sans"/>
              <a:buNone/>
            </a:pPr>
            <a:r>
              <a:rPr b="1" lang="en" sz="1200">
                <a:solidFill>
                  <a:srgbClr val="3F3F3F"/>
                </a:solidFill>
                <a:latin typeface="Open Sans"/>
                <a:ea typeface="Open Sans"/>
                <a:cs typeface="Open Sans"/>
                <a:sym typeface="Open Sans"/>
              </a:rPr>
              <a:t>Roadmap</a:t>
            </a:r>
            <a:endParaRPr sz="11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3"/>
          <p:cNvPicPr preferRelativeResize="0"/>
          <p:nvPr/>
        </p:nvPicPr>
        <p:blipFill>
          <a:blip r:embed="rId3">
            <a:alphaModFix/>
          </a:blip>
          <a:stretch>
            <a:fillRect/>
          </a:stretch>
        </p:blipFill>
        <p:spPr>
          <a:xfrm>
            <a:off x="4675651" y="1052625"/>
            <a:ext cx="4343399" cy="2885858"/>
          </a:xfrm>
          <a:prstGeom prst="rect">
            <a:avLst/>
          </a:prstGeom>
          <a:noFill/>
          <a:ln>
            <a:noFill/>
          </a:ln>
        </p:spPr>
      </p:pic>
      <p:pic>
        <p:nvPicPr>
          <p:cNvPr id="309" name="Google Shape;309;p43"/>
          <p:cNvPicPr preferRelativeResize="0"/>
          <p:nvPr/>
        </p:nvPicPr>
        <p:blipFill>
          <a:blip r:embed="rId4">
            <a:alphaModFix/>
          </a:blip>
          <a:stretch>
            <a:fillRect/>
          </a:stretch>
        </p:blipFill>
        <p:spPr>
          <a:xfrm>
            <a:off x="76200" y="1066800"/>
            <a:ext cx="4370850" cy="2904097"/>
          </a:xfrm>
          <a:prstGeom prst="rect">
            <a:avLst/>
          </a:prstGeom>
          <a:noFill/>
          <a:ln>
            <a:noFill/>
          </a:ln>
        </p:spPr>
      </p:pic>
      <p:sp>
        <p:nvSpPr>
          <p:cNvPr id="310" name="Google Shape;310;p43"/>
          <p:cNvSpPr txBox="1"/>
          <p:nvPr/>
        </p:nvSpPr>
        <p:spPr>
          <a:xfrm>
            <a:off x="411850" y="155600"/>
            <a:ext cx="3000000" cy="47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100">
                <a:solidFill>
                  <a:srgbClr val="C51926"/>
                </a:solidFill>
                <a:latin typeface="Open Sans"/>
                <a:ea typeface="Open Sans"/>
                <a:cs typeface="Open Sans"/>
                <a:sym typeface="Open Sans"/>
              </a:rPr>
              <a:t>Binary Classification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nvSpPr>
        <p:spPr>
          <a:xfrm>
            <a:off x="411850" y="155600"/>
            <a:ext cx="3000000" cy="47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100">
                <a:solidFill>
                  <a:srgbClr val="C51926"/>
                </a:solidFill>
                <a:latin typeface="Open Sans"/>
                <a:ea typeface="Open Sans"/>
                <a:cs typeface="Open Sans"/>
                <a:sym typeface="Open Sans"/>
              </a:rPr>
              <a:t>Binary Classification</a:t>
            </a:r>
            <a:endParaRPr/>
          </a:p>
        </p:txBody>
      </p:sp>
      <p:pic>
        <p:nvPicPr>
          <p:cNvPr id="316" name="Google Shape;316;p44"/>
          <p:cNvPicPr preferRelativeResize="0"/>
          <p:nvPr/>
        </p:nvPicPr>
        <p:blipFill>
          <a:blip r:embed="rId3">
            <a:alphaModFix/>
          </a:blip>
          <a:stretch>
            <a:fillRect/>
          </a:stretch>
        </p:blipFill>
        <p:spPr>
          <a:xfrm>
            <a:off x="152400" y="1012100"/>
            <a:ext cx="4370850" cy="2904097"/>
          </a:xfrm>
          <a:prstGeom prst="rect">
            <a:avLst/>
          </a:prstGeom>
          <a:noFill/>
          <a:ln>
            <a:noFill/>
          </a:ln>
        </p:spPr>
      </p:pic>
      <p:pic>
        <p:nvPicPr>
          <p:cNvPr id="317" name="Google Shape;317;p44"/>
          <p:cNvPicPr preferRelativeResize="0"/>
          <p:nvPr/>
        </p:nvPicPr>
        <p:blipFill>
          <a:blip r:embed="rId4">
            <a:alphaModFix/>
          </a:blip>
          <a:stretch>
            <a:fillRect/>
          </a:stretch>
        </p:blipFill>
        <p:spPr>
          <a:xfrm>
            <a:off x="4675650" y="1066800"/>
            <a:ext cx="4315951" cy="28676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Attention Bias</a:t>
            </a:r>
            <a:endParaRPr/>
          </a:p>
        </p:txBody>
      </p:sp>
      <p:pic>
        <p:nvPicPr>
          <p:cNvPr id="323" name="Google Shape;323;p45"/>
          <p:cNvPicPr preferRelativeResize="0"/>
          <p:nvPr/>
        </p:nvPicPr>
        <p:blipFill>
          <a:blip r:embed="rId3">
            <a:alphaModFix/>
          </a:blip>
          <a:stretch>
            <a:fillRect/>
          </a:stretch>
        </p:blipFill>
        <p:spPr>
          <a:xfrm>
            <a:off x="1519175" y="874522"/>
            <a:ext cx="5131583" cy="38259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Attention </a:t>
            </a:r>
            <a:r>
              <a:rPr lang="en"/>
              <a:t>Bias</a:t>
            </a:r>
            <a:endParaRPr/>
          </a:p>
        </p:txBody>
      </p:sp>
      <p:sp>
        <p:nvSpPr>
          <p:cNvPr id="329" name="Google Shape;329;p46"/>
          <p:cNvSpPr txBox="1"/>
          <p:nvPr>
            <p:ph idx="1" type="body"/>
          </p:nvPr>
        </p:nvSpPr>
        <p:spPr>
          <a:xfrm>
            <a:off x="469833" y="1096200"/>
            <a:ext cx="7886700" cy="456000"/>
          </a:xfrm>
          <a:prstGeom prst="rect">
            <a:avLst/>
          </a:prstGeom>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b="1" lang="en" sz="2100">
                <a:solidFill>
                  <a:srgbClr val="C51926"/>
                </a:solidFill>
              </a:rPr>
              <a:t> </a:t>
            </a:r>
            <a:r>
              <a:rPr b="1" lang="en" sz="1600"/>
              <a:t>Attention </a:t>
            </a:r>
            <a:r>
              <a:rPr b="1" lang="en" sz="1600"/>
              <a:t>Bias in LLMs: Reason and Supporting Research</a:t>
            </a:r>
            <a:endParaRPr b="1" sz="1600"/>
          </a:p>
        </p:txBody>
      </p:sp>
      <p:sp>
        <p:nvSpPr>
          <p:cNvPr id="330" name="Google Shape;330;p46"/>
          <p:cNvSpPr txBox="1"/>
          <p:nvPr>
            <p:ph idx="2" type="body"/>
          </p:nvPr>
        </p:nvSpPr>
        <p:spPr>
          <a:xfrm>
            <a:off x="469825" y="1552194"/>
            <a:ext cx="7886700" cy="2571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highlight>
                <a:schemeClr val="lt1"/>
              </a:highlight>
            </a:endParaRPr>
          </a:p>
          <a:p>
            <a:pPr indent="-317500" lvl="0" marL="457200" rtl="0" algn="l">
              <a:spcBef>
                <a:spcPts val="1000"/>
              </a:spcBef>
              <a:spcAft>
                <a:spcPts val="0"/>
              </a:spcAft>
              <a:buSzPts val="1400"/>
              <a:buChar char="▪"/>
            </a:pPr>
            <a:r>
              <a:rPr b="1" lang="en">
                <a:highlight>
                  <a:schemeClr val="lt1"/>
                </a:highlight>
              </a:rPr>
              <a:t>U-Shaped Attention Bias</a:t>
            </a:r>
            <a:r>
              <a:rPr lang="en">
                <a:highlight>
                  <a:schemeClr val="lt1"/>
                </a:highlight>
              </a:rPr>
              <a:t> - [</a:t>
            </a:r>
            <a:r>
              <a:rPr lang="en" u="sng">
                <a:solidFill>
                  <a:schemeClr val="dk2"/>
                </a:solidFill>
                <a:highlight>
                  <a:schemeClr val="lt1"/>
                </a:highlight>
                <a:hlinkClick r:id="rId3">
                  <a:extLst>
                    <a:ext uri="{A12FA001-AC4F-418D-AE19-62706E023703}">
                      <ahyp:hlinkClr val="tx"/>
                    </a:ext>
                  </a:extLst>
                </a:hlinkClick>
              </a:rPr>
              <a:t>Hsieh, Cheng-Yu</a:t>
            </a:r>
            <a:r>
              <a:rPr lang="en">
                <a:highlight>
                  <a:schemeClr val="lt1"/>
                </a:highlight>
              </a:rPr>
              <a:t>] - Study highlighted a U-shaped attention pattern where LLMs assign higher attention weights to tokens at the beginning and end of a sequence, which can lead to a bias towards the first document or label regardless of its relevance.</a:t>
            </a:r>
            <a:endParaRPr>
              <a:highlight>
                <a:schemeClr val="lt1"/>
              </a:highlight>
            </a:endParaRPr>
          </a:p>
          <a:p>
            <a:pPr indent="-317500" lvl="0" marL="457200" rtl="0" algn="l">
              <a:spcBef>
                <a:spcPts val="1000"/>
              </a:spcBef>
              <a:spcAft>
                <a:spcPts val="0"/>
              </a:spcAft>
              <a:buSzPts val="1400"/>
              <a:buChar char="▪"/>
            </a:pPr>
            <a:r>
              <a:rPr b="1" lang="en">
                <a:highlight>
                  <a:schemeClr val="lt1"/>
                </a:highlight>
              </a:rPr>
              <a:t>Found in the middle - </a:t>
            </a:r>
            <a:r>
              <a:rPr lang="en">
                <a:highlight>
                  <a:schemeClr val="lt1"/>
                </a:highlight>
              </a:rPr>
              <a:t>LLM’s struggle to capture relevant information located in the middle of their input even though when they are trained with large dataset.</a:t>
            </a:r>
            <a:endParaRPr>
              <a:highlight>
                <a:schemeClr val="lt1"/>
              </a:highlight>
            </a:endParaRPr>
          </a:p>
          <a:p>
            <a:pPr indent="-317500" lvl="0" marL="457200" rtl="0" algn="l">
              <a:spcBef>
                <a:spcPts val="1000"/>
              </a:spcBef>
              <a:spcAft>
                <a:spcPts val="0"/>
              </a:spcAft>
              <a:buSzPts val="1400"/>
              <a:buChar char="▪"/>
            </a:pPr>
            <a:r>
              <a:rPr b="1" lang="en">
                <a:highlight>
                  <a:schemeClr val="lt1"/>
                </a:highlight>
              </a:rPr>
              <a:t>Possible Solution</a:t>
            </a:r>
            <a:r>
              <a:rPr lang="en">
                <a:highlight>
                  <a:schemeClr val="lt1"/>
                </a:highlight>
              </a:rPr>
              <a:t>: To rerank the labels based on relevance.</a:t>
            </a:r>
            <a:endParaRPr>
              <a:highlight>
                <a:schemeClr val="lt1"/>
              </a:highlight>
            </a:endParaRPr>
          </a:p>
          <a:p>
            <a:pPr indent="0" lvl="0" marL="457200" rtl="0" algn="l">
              <a:spcBef>
                <a:spcPts val="1000"/>
              </a:spcBef>
              <a:spcAft>
                <a:spcPts val="900"/>
              </a:spcAft>
              <a:buNone/>
            </a:pPr>
            <a:r>
              <a:t/>
            </a:r>
            <a:endParaRPr>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47"/>
          <p:cNvGrpSpPr/>
          <p:nvPr/>
        </p:nvGrpSpPr>
        <p:grpSpPr>
          <a:xfrm>
            <a:off x="1595881" y="619123"/>
            <a:ext cx="5858150" cy="4274961"/>
            <a:chOff x="1459950" y="294425"/>
            <a:chExt cx="5719175" cy="4658850"/>
          </a:xfrm>
        </p:grpSpPr>
        <p:pic>
          <p:nvPicPr>
            <p:cNvPr id="336" name="Google Shape;336;p47"/>
            <p:cNvPicPr preferRelativeResize="0"/>
            <p:nvPr/>
          </p:nvPicPr>
          <p:blipFill>
            <a:blip r:embed="rId3">
              <a:alphaModFix/>
            </a:blip>
            <a:stretch>
              <a:fillRect/>
            </a:stretch>
          </p:blipFill>
          <p:spPr>
            <a:xfrm>
              <a:off x="1459950" y="604875"/>
              <a:ext cx="2384700" cy="1966875"/>
            </a:xfrm>
            <a:prstGeom prst="rect">
              <a:avLst/>
            </a:prstGeom>
            <a:noFill/>
            <a:ln>
              <a:noFill/>
            </a:ln>
          </p:spPr>
        </p:pic>
        <p:sp>
          <p:nvSpPr>
            <p:cNvPr id="337" name="Google Shape;337;p47"/>
            <p:cNvSpPr txBox="1"/>
            <p:nvPr/>
          </p:nvSpPr>
          <p:spPr>
            <a:xfrm>
              <a:off x="2314650" y="294425"/>
              <a:ext cx="473700" cy="36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True</a:t>
              </a:r>
              <a:endParaRPr sz="1000">
                <a:latin typeface="Open Sans"/>
                <a:ea typeface="Open Sans"/>
                <a:cs typeface="Open Sans"/>
                <a:sym typeface="Open Sans"/>
              </a:endParaRPr>
            </a:p>
          </p:txBody>
        </p:sp>
        <p:sp>
          <p:nvSpPr>
            <p:cNvPr id="338" name="Google Shape;338;p47"/>
            <p:cNvSpPr txBox="1"/>
            <p:nvPr/>
          </p:nvSpPr>
          <p:spPr>
            <a:xfrm>
              <a:off x="5612242" y="294429"/>
              <a:ext cx="661800" cy="36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Satire</a:t>
              </a:r>
              <a:endParaRPr sz="1000">
                <a:latin typeface="Open Sans"/>
                <a:ea typeface="Open Sans"/>
                <a:cs typeface="Open Sans"/>
                <a:sym typeface="Open Sans"/>
              </a:endParaRPr>
            </a:p>
          </p:txBody>
        </p:sp>
        <p:pic>
          <p:nvPicPr>
            <p:cNvPr id="339" name="Google Shape;339;p47"/>
            <p:cNvPicPr preferRelativeResize="0"/>
            <p:nvPr/>
          </p:nvPicPr>
          <p:blipFill>
            <a:blip r:embed="rId4">
              <a:alphaModFix/>
            </a:blip>
            <a:stretch>
              <a:fillRect/>
            </a:stretch>
          </p:blipFill>
          <p:spPr>
            <a:xfrm>
              <a:off x="4720400" y="633875"/>
              <a:ext cx="2384699" cy="1937874"/>
            </a:xfrm>
            <a:prstGeom prst="rect">
              <a:avLst/>
            </a:prstGeom>
            <a:noFill/>
            <a:ln>
              <a:noFill/>
            </a:ln>
          </p:spPr>
        </p:pic>
        <p:sp>
          <p:nvSpPr>
            <p:cNvPr id="340" name="Google Shape;340;p47"/>
            <p:cNvSpPr txBox="1"/>
            <p:nvPr/>
          </p:nvSpPr>
          <p:spPr>
            <a:xfrm>
              <a:off x="2230648" y="2686082"/>
              <a:ext cx="903300" cy="36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Misleading</a:t>
              </a:r>
              <a:endParaRPr sz="1000">
                <a:latin typeface="Open Sans"/>
                <a:ea typeface="Open Sans"/>
                <a:cs typeface="Open Sans"/>
                <a:sym typeface="Open Sans"/>
              </a:endParaRPr>
            </a:p>
          </p:txBody>
        </p:sp>
        <p:pic>
          <p:nvPicPr>
            <p:cNvPr id="341" name="Google Shape;341;p47"/>
            <p:cNvPicPr preferRelativeResize="0"/>
            <p:nvPr/>
          </p:nvPicPr>
          <p:blipFill rotWithShape="1">
            <a:blip r:embed="rId5">
              <a:alphaModFix/>
            </a:blip>
            <a:srcRect b="-2838" l="0" r="-5820" t="0"/>
            <a:stretch/>
          </p:blipFill>
          <p:spPr>
            <a:xfrm>
              <a:off x="1536150" y="2973225"/>
              <a:ext cx="2384700" cy="1937875"/>
            </a:xfrm>
            <a:prstGeom prst="rect">
              <a:avLst/>
            </a:prstGeom>
            <a:noFill/>
            <a:ln>
              <a:noFill/>
            </a:ln>
          </p:spPr>
        </p:pic>
        <p:pic>
          <p:nvPicPr>
            <p:cNvPr id="342" name="Google Shape;342;p47"/>
            <p:cNvPicPr preferRelativeResize="0"/>
            <p:nvPr/>
          </p:nvPicPr>
          <p:blipFill rotWithShape="1">
            <a:blip r:embed="rId6">
              <a:alphaModFix/>
            </a:blip>
            <a:srcRect b="0" l="0" r="0" t="2789"/>
            <a:stretch/>
          </p:blipFill>
          <p:spPr>
            <a:xfrm>
              <a:off x="4646375" y="2935425"/>
              <a:ext cx="2532750" cy="2017850"/>
            </a:xfrm>
            <a:prstGeom prst="rect">
              <a:avLst/>
            </a:prstGeom>
            <a:noFill/>
            <a:ln>
              <a:noFill/>
            </a:ln>
          </p:spPr>
        </p:pic>
        <p:sp>
          <p:nvSpPr>
            <p:cNvPr id="343" name="Google Shape;343;p47"/>
            <p:cNvSpPr txBox="1"/>
            <p:nvPr/>
          </p:nvSpPr>
          <p:spPr>
            <a:xfrm>
              <a:off x="5479950" y="2634525"/>
              <a:ext cx="794100" cy="36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Imposter</a:t>
              </a:r>
              <a:endParaRPr sz="1000">
                <a:latin typeface="Open Sans"/>
                <a:ea typeface="Open Sans"/>
                <a:cs typeface="Open Sans"/>
                <a:sym typeface="Open Sans"/>
              </a:endParaRPr>
            </a:p>
          </p:txBody>
        </p:sp>
      </p:grpSp>
      <p:grpSp>
        <p:nvGrpSpPr>
          <p:cNvPr id="344" name="Google Shape;344;p47"/>
          <p:cNvGrpSpPr/>
          <p:nvPr/>
        </p:nvGrpSpPr>
        <p:grpSpPr>
          <a:xfrm>
            <a:off x="7512625" y="2303325"/>
            <a:ext cx="2285025" cy="632100"/>
            <a:chOff x="7436425" y="2303325"/>
            <a:chExt cx="2285025" cy="632100"/>
          </a:xfrm>
        </p:grpSpPr>
        <p:sp>
          <p:nvSpPr>
            <p:cNvPr id="345" name="Google Shape;345;p47"/>
            <p:cNvSpPr txBox="1"/>
            <p:nvPr/>
          </p:nvSpPr>
          <p:spPr>
            <a:xfrm>
              <a:off x="7980850" y="2303325"/>
              <a:ext cx="17406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Llama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Mistral</a:t>
              </a:r>
              <a:endParaRPr sz="1000">
                <a:latin typeface="Open Sans"/>
                <a:ea typeface="Open Sans"/>
                <a:cs typeface="Open Sans"/>
                <a:sym typeface="Open Sans"/>
              </a:endParaRPr>
            </a:p>
          </p:txBody>
        </p:sp>
        <p:cxnSp>
          <p:nvCxnSpPr>
            <p:cNvPr id="346" name="Google Shape;346;p47"/>
            <p:cNvCxnSpPr/>
            <p:nvPr/>
          </p:nvCxnSpPr>
          <p:spPr>
            <a:xfrm flipH="1" rot="10800000">
              <a:off x="7436425" y="2450775"/>
              <a:ext cx="571500" cy="8400"/>
            </a:xfrm>
            <a:prstGeom prst="straightConnector1">
              <a:avLst/>
            </a:prstGeom>
            <a:noFill/>
            <a:ln cap="flat" cmpd="sng" w="9525">
              <a:solidFill>
                <a:srgbClr val="636EFA"/>
              </a:solidFill>
              <a:prstDash val="solid"/>
              <a:round/>
              <a:headEnd len="med" w="med" type="oval"/>
              <a:tailEnd len="med" w="med" type="oval"/>
            </a:ln>
          </p:spPr>
        </p:cxnSp>
        <p:cxnSp>
          <p:nvCxnSpPr>
            <p:cNvPr id="347" name="Google Shape;347;p47"/>
            <p:cNvCxnSpPr/>
            <p:nvPr/>
          </p:nvCxnSpPr>
          <p:spPr>
            <a:xfrm flipH="1" rot="10800000">
              <a:off x="7436425" y="2656875"/>
              <a:ext cx="571500" cy="8400"/>
            </a:xfrm>
            <a:prstGeom prst="straightConnector1">
              <a:avLst/>
            </a:prstGeom>
            <a:noFill/>
            <a:ln cap="flat" cmpd="sng" w="9525">
              <a:solidFill>
                <a:srgbClr val="EF553B"/>
              </a:solidFill>
              <a:prstDash val="solid"/>
              <a:round/>
              <a:headEnd len="med" w="med" type="oval"/>
              <a:tailEnd len="med" w="med" type="oval"/>
            </a:ln>
          </p:spPr>
        </p:cxnSp>
      </p:grpSp>
      <p:sp>
        <p:nvSpPr>
          <p:cNvPr id="348" name="Google Shape;348;p47"/>
          <p:cNvSpPr txBox="1"/>
          <p:nvPr>
            <p:ph type="title"/>
          </p:nvPr>
        </p:nvSpPr>
        <p:spPr>
          <a:xfrm>
            <a:off x="469825" y="273850"/>
            <a:ext cx="6984300" cy="496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Efficient Prompting Technique ( Few Shot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SLM vs LLM</a:t>
            </a:r>
            <a:endParaRPr/>
          </a:p>
        </p:txBody>
      </p:sp>
      <p:sp>
        <p:nvSpPr>
          <p:cNvPr id="354" name="Google Shape;354;p48"/>
          <p:cNvSpPr txBox="1"/>
          <p:nvPr>
            <p:ph idx="2" type="body"/>
          </p:nvPr>
        </p:nvSpPr>
        <p:spPr>
          <a:xfrm>
            <a:off x="469825" y="1172819"/>
            <a:ext cx="7886700" cy="2571000"/>
          </a:xfrm>
          <a:prstGeom prst="rect">
            <a:avLst/>
          </a:prstGeom>
        </p:spPr>
        <p:txBody>
          <a:bodyPr anchorCtr="0" anchor="t" bIns="34275" lIns="68575" spcFirstLastPara="1" rIns="68575" wrap="square" tIns="34275">
            <a:noAutofit/>
          </a:bodyPr>
          <a:lstStyle/>
          <a:p>
            <a:pPr indent="-215900" lvl="0" marL="304800" rtl="0" algn="l">
              <a:spcBef>
                <a:spcPts val="900"/>
              </a:spcBef>
              <a:spcAft>
                <a:spcPts val="0"/>
              </a:spcAft>
              <a:buSzPts val="1400"/>
              <a:buChar char="▪"/>
            </a:pPr>
            <a:r>
              <a:rPr lang="en"/>
              <a:t>RoBERTa managed to provide a accuracy of </a:t>
            </a:r>
            <a:r>
              <a:rPr b="1" lang="en"/>
              <a:t>23%</a:t>
            </a:r>
            <a:r>
              <a:rPr lang="en"/>
              <a:t> with the dataset of 500 rows and </a:t>
            </a:r>
            <a:r>
              <a:rPr b="1" lang="en"/>
              <a:t>30%</a:t>
            </a:r>
            <a:r>
              <a:rPr lang="en"/>
              <a:t> with the dataset of 1000 rows ( With fine-tuning ).</a:t>
            </a:r>
            <a:endParaRPr/>
          </a:p>
          <a:p>
            <a:pPr indent="-215900" lvl="0" marL="304800" rtl="0" algn="l">
              <a:spcBef>
                <a:spcPts val="900"/>
              </a:spcBef>
              <a:spcAft>
                <a:spcPts val="0"/>
              </a:spcAft>
              <a:buSzPts val="1400"/>
              <a:buChar char="▪"/>
            </a:pPr>
            <a:r>
              <a:rPr lang="en"/>
              <a:t>Whereas LLMs like Llama gave accuracy of </a:t>
            </a:r>
            <a:r>
              <a:rPr b="1" lang="en"/>
              <a:t>53%  </a:t>
            </a:r>
            <a:r>
              <a:rPr lang="en"/>
              <a:t>with </a:t>
            </a:r>
            <a:r>
              <a:rPr b="1" lang="en"/>
              <a:t>Few shot </a:t>
            </a:r>
            <a:r>
              <a:rPr lang="en"/>
              <a:t>and Mistral gave accuracy of </a:t>
            </a:r>
            <a:r>
              <a:rPr b="1" lang="en"/>
              <a:t>40%</a:t>
            </a:r>
            <a:r>
              <a:rPr lang="en"/>
              <a:t> with </a:t>
            </a:r>
            <a:r>
              <a:rPr b="1" lang="en"/>
              <a:t>CoT</a:t>
            </a:r>
            <a:r>
              <a:rPr lang="en"/>
              <a:t> prompting technique ( Without fine-tuning ).</a:t>
            </a:r>
            <a:endParaRPr/>
          </a:p>
          <a:p>
            <a:pPr indent="-215900" lvl="0" marL="304800" rtl="0" algn="l">
              <a:spcBef>
                <a:spcPts val="900"/>
              </a:spcBef>
              <a:spcAft>
                <a:spcPts val="0"/>
              </a:spcAft>
              <a:buSzPts val="1400"/>
              <a:buChar char="▪"/>
            </a:pPr>
            <a:r>
              <a:rPr lang="en"/>
              <a:t>Therefore, it’s clear that  SLM </a:t>
            </a:r>
            <a:r>
              <a:rPr b="1" lang="en"/>
              <a:t>couldn’t outperform</a:t>
            </a:r>
            <a:r>
              <a:rPr lang="en"/>
              <a:t> LLM with more or less the same approach but surprisingly a spike in accuracy wrt Roberta is seen as the size of dataset increases.</a:t>
            </a:r>
            <a:br>
              <a:rPr lang="en"/>
            </a:br>
            <a:endParaRPr/>
          </a:p>
          <a:p>
            <a:pPr indent="0" lvl="0" marL="304800" rtl="0" algn="l">
              <a:spcBef>
                <a:spcPts val="900"/>
              </a:spcBef>
              <a:spcAft>
                <a:spcPts val="0"/>
              </a:spcAft>
              <a:buNone/>
            </a:pPr>
            <a:r>
              <a:t/>
            </a:r>
            <a:endParaRPr/>
          </a:p>
          <a:p>
            <a:pPr indent="0" lvl="0" marL="304800" rtl="0" algn="l">
              <a:spcBef>
                <a:spcPts val="9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solidFill>
                  <a:srgbClr val="C51926"/>
                </a:solidFill>
              </a:rPr>
              <a:t>Fine tuning comparison on 500 vs 1000 </a:t>
            </a:r>
            <a:r>
              <a:rPr lang="en">
                <a:solidFill>
                  <a:srgbClr val="C51926"/>
                </a:solidFill>
              </a:rPr>
              <a:t>datasets</a:t>
            </a:r>
            <a:r>
              <a:rPr lang="en">
                <a:solidFill>
                  <a:srgbClr val="C51926"/>
                </a:solidFill>
              </a:rPr>
              <a:t> </a:t>
            </a:r>
            <a:endParaRPr>
              <a:solidFill>
                <a:srgbClr val="C51926"/>
              </a:solidFill>
            </a:endParaRPr>
          </a:p>
        </p:txBody>
      </p:sp>
      <p:sp>
        <p:nvSpPr>
          <p:cNvPr id="360" name="Google Shape;360;p49"/>
          <p:cNvSpPr txBox="1"/>
          <p:nvPr>
            <p:ph idx="1" type="body"/>
          </p:nvPr>
        </p:nvSpPr>
        <p:spPr>
          <a:xfrm>
            <a:off x="469833" y="1096200"/>
            <a:ext cx="7886700" cy="456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1600"/>
              <a:t>Model: Roberta</a:t>
            </a:r>
            <a:endParaRPr b="1" sz="1600"/>
          </a:p>
        </p:txBody>
      </p:sp>
      <p:pic>
        <p:nvPicPr>
          <p:cNvPr id="361" name="Google Shape;361;p49"/>
          <p:cNvPicPr preferRelativeResize="0"/>
          <p:nvPr/>
        </p:nvPicPr>
        <p:blipFill>
          <a:blip r:embed="rId3">
            <a:alphaModFix/>
          </a:blip>
          <a:stretch>
            <a:fillRect/>
          </a:stretch>
        </p:blipFill>
        <p:spPr>
          <a:xfrm>
            <a:off x="1579550" y="1552200"/>
            <a:ext cx="5488875" cy="2730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Summary</a:t>
            </a:r>
            <a:endParaRPr/>
          </a:p>
        </p:txBody>
      </p:sp>
      <p:sp>
        <p:nvSpPr>
          <p:cNvPr id="367" name="Google Shape;367;p50"/>
          <p:cNvSpPr txBox="1"/>
          <p:nvPr>
            <p:ph idx="2" type="body"/>
          </p:nvPr>
        </p:nvSpPr>
        <p:spPr>
          <a:xfrm>
            <a:off x="469825" y="1012752"/>
            <a:ext cx="7886700" cy="32691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a:t>SLM </a:t>
            </a:r>
            <a:r>
              <a:rPr b="1" lang="en"/>
              <a:t>couldn’t outperform</a:t>
            </a:r>
            <a:r>
              <a:rPr lang="en"/>
              <a:t> LLM. However, fine-tuning with larger datasets can improve the accuracy.</a:t>
            </a:r>
            <a:endParaRPr/>
          </a:p>
          <a:p>
            <a:pPr indent="-317500" lvl="0" marL="457200" rtl="0" algn="l">
              <a:lnSpc>
                <a:spcPct val="115000"/>
              </a:lnSpc>
              <a:spcBef>
                <a:spcPts val="0"/>
              </a:spcBef>
              <a:spcAft>
                <a:spcPts val="0"/>
              </a:spcAft>
              <a:buSzPts val="1400"/>
              <a:buChar char="▪"/>
            </a:pPr>
            <a:r>
              <a:rPr b="1" lang="en"/>
              <a:t>Few Shot  </a:t>
            </a:r>
            <a:r>
              <a:rPr lang="en"/>
              <a:t>prompting performs well across various models </a:t>
            </a:r>
            <a:r>
              <a:rPr lang="en"/>
              <a:t>giving equal weightage to all labels.</a:t>
            </a:r>
            <a:endParaRPr/>
          </a:p>
          <a:p>
            <a:pPr indent="-317500" lvl="0" marL="457200" rtl="0" algn="l">
              <a:lnSpc>
                <a:spcPct val="115000"/>
              </a:lnSpc>
              <a:spcBef>
                <a:spcPts val="0"/>
              </a:spcBef>
              <a:spcAft>
                <a:spcPts val="0"/>
              </a:spcAft>
              <a:buSzPts val="1400"/>
              <a:buChar char="▪"/>
            </a:pPr>
            <a:r>
              <a:rPr lang="en"/>
              <a:t>Attention bias can be </a:t>
            </a:r>
            <a:r>
              <a:rPr b="1" lang="en"/>
              <a:t>U-shaped</a:t>
            </a:r>
            <a:r>
              <a:rPr lang="en"/>
              <a:t> or </a:t>
            </a:r>
            <a:r>
              <a:rPr b="1" lang="en"/>
              <a:t>Found-in-the-middle</a:t>
            </a:r>
            <a:r>
              <a:rPr lang="en"/>
              <a:t>.</a:t>
            </a:r>
            <a:endParaRPr/>
          </a:p>
          <a:p>
            <a:pPr indent="-317500" lvl="0" marL="457200" rtl="0" algn="l">
              <a:lnSpc>
                <a:spcPct val="115000"/>
              </a:lnSpc>
              <a:spcBef>
                <a:spcPts val="0"/>
              </a:spcBef>
              <a:spcAft>
                <a:spcPts val="0"/>
              </a:spcAft>
              <a:buSzPts val="1400"/>
              <a:buChar char="▪"/>
            </a:pPr>
            <a:r>
              <a:rPr lang="en"/>
              <a:t>Solution is to rerank the categories based on the relevance or the difficulty LLMs face to categorise the labels.</a:t>
            </a:r>
            <a:endParaRPr/>
          </a:p>
          <a:p>
            <a:pPr indent="-317500" lvl="0" marL="457200" rtl="0" algn="l">
              <a:lnSpc>
                <a:spcPct val="115000"/>
              </a:lnSpc>
              <a:spcBef>
                <a:spcPts val="0"/>
              </a:spcBef>
              <a:spcAft>
                <a:spcPts val="0"/>
              </a:spcAft>
              <a:buSzPts val="1400"/>
              <a:buChar char="▪"/>
            </a:pPr>
            <a:r>
              <a:rPr lang="en"/>
              <a:t>The most deceptive disinformation category is </a:t>
            </a:r>
            <a:r>
              <a:rPr b="1" lang="en"/>
              <a:t>Imposter content</a:t>
            </a:r>
            <a:r>
              <a:rPr lang="en"/>
              <a:t> due to sophisticated mimicry of true content.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469825" y="273849"/>
            <a:ext cx="7886700" cy="4704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Clr>
                <a:schemeClr val="dk1"/>
              </a:buClr>
              <a:buSzPts val="1400"/>
              <a:buChar char="●"/>
            </a:pPr>
            <a:r>
              <a:rPr b="0" lang="en" sz="1400">
                <a:solidFill>
                  <a:schemeClr val="dk1"/>
                </a:solidFill>
              </a:rPr>
              <a:t>Prompting Methods</a:t>
            </a:r>
            <a:endParaRPr b="0" sz="1400">
              <a:solidFill>
                <a:schemeClr val="dk1"/>
              </a:solidFill>
            </a:endParaRPr>
          </a:p>
        </p:txBody>
      </p:sp>
      <p:graphicFrame>
        <p:nvGraphicFramePr>
          <p:cNvPr id="373" name="Google Shape;373;p51"/>
          <p:cNvGraphicFramePr/>
          <p:nvPr/>
        </p:nvGraphicFramePr>
        <p:xfrm>
          <a:off x="1430850" y="1175075"/>
          <a:ext cx="3000000" cy="3000000"/>
        </p:xfrm>
        <a:graphic>
          <a:graphicData uri="http://schemas.openxmlformats.org/drawingml/2006/table">
            <a:tbl>
              <a:tblPr>
                <a:noFill/>
                <a:tableStyleId>{E21F4A59-7CB0-4D1E-B89B-A1D435D5186D}</a:tableStyleId>
              </a:tblPr>
              <a:tblGrid>
                <a:gridCol w="2447800"/>
                <a:gridCol w="2447800"/>
                <a:gridCol w="2447800"/>
              </a:tblGrid>
              <a:tr h="335750">
                <a:tc>
                  <a:txBody>
                    <a:bodyPr/>
                    <a:lstStyle/>
                    <a:p>
                      <a:pPr indent="0" lvl="0" marL="0" rtl="0" algn="ctr">
                        <a:spcBef>
                          <a:spcPts val="0"/>
                        </a:spcBef>
                        <a:spcAft>
                          <a:spcPts val="0"/>
                        </a:spcAft>
                        <a:buNone/>
                      </a:pPr>
                      <a:r>
                        <a:rPr b="1" lang="en"/>
                        <a:t>Zero Shot Prompting</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Chain of Thoughts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Few Shot prompting</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97375">
                <a:tc>
                  <a:txBody>
                    <a:bodyPr/>
                    <a:lstStyle/>
                    <a:p>
                      <a:pPr indent="-317500" lvl="0" marL="457200" rtl="0" algn="l">
                        <a:spcBef>
                          <a:spcPts val="0"/>
                        </a:spcBef>
                        <a:spcAft>
                          <a:spcPts val="0"/>
                        </a:spcAft>
                        <a:buSzPts val="1400"/>
                        <a:buChar char="●"/>
                      </a:pPr>
                      <a:r>
                        <a:rPr lang="en"/>
                        <a:t>Prompt Used: </a:t>
                      </a:r>
                      <a:endParaRPr/>
                    </a:p>
                    <a:p>
                      <a:pPr indent="0" lvl="0" marL="0" rtl="0" algn="l">
                        <a:spcBef>
                          <a:spcPts val="0"/>
                        </a:spcBef>
                        <a:spcAft>
                          <a:spcPts val="0"/>
                        </a:spcAft>
                        <a:buNone/>
                      </a:pPr>
                      <a:r>
                        <a:rPr lang="en"/>
                        <a:t>Link - </a:t>
                      </a:r>
                      <a:r>
                        <a:rPr lang="en" u="sng">
                          <a:solidFill>
                            <a:srgbClr val="C61A27"/>
                          </a:solidFill>
                          <a:hlinkClick r:id="rId3">
                            <a:extLst>
                              <a:ext uri="{A12FA001-AC4F-418D-AE19-62706E023703}">
                                <ahyp:hlinkClr val="tx"/>
                              </a:ext>
                            </a:extLst>
                          </a:hlinkClick>
                        </a:rPr>
                        <a:t>Zero Shot Prompt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Prompt Used: </a:t>
                      </a:r>
                      <a:endParaRPr/>
                    </a:p>
                    <a:p>
                      <a:pPr indent="0" lvl="0" marL="0" rtl="0" algn="l">
                        <a:spcBef>
                          <a:spcPts val="0"/>
                        </a:spcBef>
                        <a:spcAft>
                          <a:spcPts val="0"/>
                        </a:spcAft>
                        <a:buNone/>
                      </a:pPr>
                      <a:r>
                        <a:rPr lang="en"/>
                        <a:t>Link - </a:t>
                      </a:r>
                      <a:r>
                        <a:rPr lang="en" u="sng">
                          <a:solidFill>
                            <a:srgbClr val="C61A27"/>
                          </a:solidFill>
                          <a:hlinkClick r:id="rId4">
                            <a:extLst>
                              <a:ext uri="{A12FA001-AC4F-418D-AE19-62706E023703}">
                                <ahyp:hlinkClr val="tx"/>
                              </a:ext>
                            </a:extLst>
                          </a:hlinkClick>
                        </a:rPr>
                        <a:t>CoT Prompt</a:t>
                      </a:r>
                      <a:endParaRPr/>
                    </a:p>
                    <a:p>
                      <a:pPr indent="0" lvl="0" marL="45720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Prompt Used: </a:t>
                      </a:r>
                      <a:endParaRPr/>
                    </a:p>
                    <a:p>
                      <a:pPr indent="0" lvl="0" marL="0" rtl="0" algn="l">
                        <a:spcBef>
                          <a:spcPts val="0"/>
                        </a:spcBef>
                        <a:spcAft>
                          <a:spcPts val="0"/>
                        </a:spcAft>
                        <a:buNone/>
                      </a:pPr>
                      <a:r>
                        <a:rPr lang="en"/>
                        <a:t>Link - </a:t>
                      </a:r>
                      <a:r>
                        <a:rPr lang="en" u="sng">
                          <a:solidFill>
                            <a:srgbClr val="C61A27"/>
                          </a:solidFill>
                          <a:hlinkClick r:id="rId5">
                            <a:extLst>
                              <a:ext uri="{A12FA001-AC4F-418D-AE19-62706E023703}">
                                <ahyp:hlinkClr val="tx"/>
                              </a:ext>
                            </a:extLst>
                          </a:hlinkClick>
                        </a:rPr>
                        <a:t>Few Shot Prompt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35750">
                <a:tc>
                  <a:txBody>
                    <a:bodyPr/>
                    <a:lstStyle/>
                    <a:p>
                      <a:pPr indent="-317500" lvl="0" marL="457200" rtl="0" algn="l">
                        <a:spcBef>
                          <a:spcPts val="0"/>
                        </a:spcBef>
                        <a:spcAft>
                          <a:spcPts val="0"/>
                        </a:spcAft>
                        <a:buSzPts val="1400"/>
                        <a:buChar char="●"/>
                      </a:pPr>
                      <a:r>
                        <a:rPr lang="en"/>
                        <a:t>Accuracy -  47%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Accuracy - 35.2%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Accuracy -  53%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16550">
                <a:tc>
                  <a:txBody>
                    <a:bodyPr/>
                    <a:lstStyle/>
                    <a:p>
                      <a:pPr indent="-317500" lvl="0" marL="457200" rtl="0" algn="l">
                        <a:spcBef>
                          <a:spcPts val="0"/>
                        </a:spcBef>
                        <a:spcAft>
                          <a:spcPts val="0"/>
                        </a:spcAft>
                        <a:buSzPts val="1400"/>
                        <a:buChar char="●"/>
                      </a:pPr>
                      <a:r>
                        <a:rPr lang="en"/>
                        <a:t>Label Bias -  satire, misleading</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Label Bias - true, satire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Label Bias - Mostly equal weightage.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374" name="Google Shape;374;p51"/>
          <p:cNvSpPr txBox="1"/>
          <p:nvPr>
            <p:ph type="title"/>
          </p:nvPr>
        </p:nvSpPr>
        <p:spPr>
          <a:xfrm>
            <a:off x="469825" y="2170475"/>
            <a:ext cx="1277400" cy="470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0" lang="en" sz="1400">
                <a:solidFill>
                  <a:schemeClr val="dk1"/>
                </a:solidFill>
              </a:rPr>
              <a:t>Llama </a:t>
            </a:r>
            <a:r>
              <a:rPr lang="en" sz="1400">
                <a:solidFill>
                  <a:schemeClr val="dk1"/>
                </a:solidFill>
              </a:rPr>
              <a:t>: </a:t>
            </a:r>
            <a:endParaRPr sz="1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52"/>
          <p:cNvGraphicFramePr/>
          <p:nvPr/>
        </p:nvGraphicFramePr>
        <p:xfrm>
          <a:off x="1592550" y="1103213"/>
          <a:ext cx="3000000" cy="3000000"/>
        </p:xfrm>
        <a:graphic>
          <a:graphicData uri="http://schemas.openxmlformats.org/drawingml/2006/table">
            <a:tbl>
              <a:tblPr>
                <a:noFill/>
                <a:tableStyleId>{E21F4A59-7CB0-4D1E-B89B-A1D435D5186D}</a:tableStyleId>
              </a:tblPr>
              <a:tblGrid>
                <a:gridCol w="2413000"/>
                <a:gridCol w="2413000"/>
                <a:gridCol w="2413000"/>
              </a:tblGrid>
              <a:tr h="279450">
                <a:tc>
                  <a:txBody>
                    <a:bodyPr/>
                    <a:lstStyle/>
                    <a:p>
                      <a:pPr indent="0" lvl="0" marL="0" rtl="0" algn="ctr">
                        <a:spcBef>
                          <a:spcPts val="0"/>
                        </a:spcBef>
                        <a:spcAft>
                          <a:spcPts val="0"/>
                        </a:spcAft>
                        <a:buNone/>
                      </a:pPr>
                      <a:r>
                        <a:rPr b="1" lang="en"/>
                        <a:t>Zero Shot Prompting</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Chain of Thoughts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Few Shot prompting</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17250">
                <a:tc>
                  <a:txBody>
                    <a:bodyPr/>
                    <a:lstStyle/>
                    <a:p>
                      <a:pPr indent="-317500" lvl="0" marL="457200" rtl="0" algn="l">
                        <a:spcBef>
                          <a:spcPts val="0"/>
                        </a:spcBef>
                        <a:spcAft>
                          <a:spcPts val="0"/>
                        </a:spcAft>
                        <a:buSzPts val="1400"/>
                        <a:buChar char="●"/>
                      </a:pPr>
                      <a:r>
                        <a:rPr lang="en"/>
                        <a:t>Prompt Used: </a:t>
                      </a:r>
                      <a:endParaRPr/>
                    </a:p>
                    <a:p>
                      <a:pPr indent="0" lvl="0" marL="0" rtl="0" algn="l">
                        <a:spcBef>
                          <a:spcPts val="0"/>
                        </a:spcBef>
                        <a:spcAft>
                          <a:spcPts val="0"/>
                        </a:spcAft>
                        <a:buNone/>
                      </a:pPr>
                      <a:r>
                        <a:rPr lang="en"/>
                        <a:t>Link - </a:t>
                      </a:r>
                      <a:r>
                        <a:rPr lang="en" u="sng">
                          <a:solidFill>
                            <a:schemeClr val="hlink"/>
                          </a:solidFill>
                          <a:hlinkClick r:id="rId3"/>
                        </a:rPr>
                        <a:t>Zero Shot Prompt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Prompt Used: </a:t>
                      </a:r>
                      <a:endParaRPr/>
                    </a:p>
                    <a:p>
                      <a:pPr indent="0" lvl="0" marL="0" rtl="0" algn="l">
                        <a:spcBef>
                          <a:spcPts val="0"/>
                        </a:spcBef>
                        <a:spcAft>
                          <a:spcPts val="0"/>
                        </a:spcAft>
                        <a:buNone/>
                      </a:pPr>
                      <a:r>
                        <a:rPr lang="en"/>
                        <a:t>Link - </a:t>
                      </a:r>
                      <a:r>
                        <a:rPr lang="en" u="sng">
                          <a:solidFill>
                            <a:schemeClr val="hlink"/>
                          </a:solidFill>
                          <a:hlinkClick r:id="rId4"/>
                        </a:rPr>
                        <a:t>CoT Prompt</a:t>
                      </a:r>
                      <a:endParaRPr/>
                    </a:p>
                    <a:p>
                      <a:pPr indent="0" lvl="0" marL="45720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Prompt Used: </a:t>
                      </a:r>
                      <a:endParaRPr/>
                    </a:p>
                    <a:p>
                      <a:pPr indent="0" lvl="0" marL="0" rtl="0" algn="l">
                        <a:spcBef>
                          <a:spcPts val="0"/>
                        </a:spcBef>
                        <a:spcAft>
                          <a:spcPts val="0"/>
                        </a:spcAft>
                        <a:buNone/>
                      </a:pPr>
                      <a:r>
                        <a:rPr lang="en"/>
                        <a:t>Link - </a:t>
                      </a:r>
                      <a:r>
                        <a:rPr lang="en" u="sng">
                          <a:solidFill>
                            <a:schemeClr val="hlink"/>
                          </a:solidFill>
                          <a:hlinkClick r:id="rId5"/>
                        </a:rPr>
                        <a:t>Few Shot Prompt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279450">
                <a:tc>
                  <a:txBody>
                    <a:bodyPr/>
                    <a:lstStyle/>
                    <a:p>
                      <a:pPr indent="-317500" lvl="0" marL="457200" rtl="0" algn="l">
                        <a:spcBef>
                          <a:spcPts val="0"/>
                        </a:spcBef>
                        <a:spcAft>
                          <a:spcPts val="0"/>
                        </a:spcAft>
                        <a:buSzPts val="1400"/>
                        <a:buChar char="●"/>
                      </a:pPr>
                      <a:r>
                        <a:rPr lang="en"/>
                        <a:t>Accuracy -  38.5%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Accuracy - 40%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Accuracy -  38.5%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254375">
                <a:tc>
                  <a:txBody>
                    <a:bodyPr/>
                    <a:lstStyle/>
                    <a:p>
                      <a:pPr indent="-317500" lvl="0" marL="457200" rtl="0" algn="l">
                        <a:spcBef>
                          <a:spcPts val="0"/>
                        </a:spcBef>
                        <a:spcAft>
                          <a:spcPts val="0"/>
                        </a:spcAft>
                        <a:buSzPts val="1400"/>
                        <a:buChar char="●"/>
                      </a:pPr>
                      <a:r>
                        <a:rPr lang="en"/>
                        <a:t>Label Bias -  true, satire, misleading</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Label Bias - true, satire, misleading</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Label Bias - Mostly equal weightage.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380" name="Google Shape;380;p52"/>
          <p:cNvSpPr txBox="1"/>
          <p:nvPr>
            <p:ph idx="1" type="body"/>
          </p:nvPr>
        </p:nvSpPr>
        <p:spPr>
          <a:xfrm>
            <a:off x="508982" y="1987650"/>
            <a:ext cx="848700" cy="456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Mistral</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59343" y="273847"/>
            <a:ext cx="7886700" cy="738905"/>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C51926"/>
              </a:buClr>
              <a:buSzPts val="2100"/>
              <a:buFont typeface="Open Sans"/>
              <a:buNone/>
            </a:pPr>
            <a:r>
              <a:rPr lang="en"/>
              <a:t>Problem Statement</a:t>
            </a:r>
            <a:endParaRPr/>
          </a:p>
        </p:txBody>
      </p:sp>
      <p:sp>
        <p:nvSpPr>
          <p:cNvPr id="166" name="Google Shape;166;p26"/>
          <p:cNvSpPr txBox="1"/>
          <p:nvPr>
            <p:ph idx="2" type="body"/>
          </p:nvPr>
        </p:nvSpPr>
        <p:spPr>
          <a:xfrm>
            <a:off x="332350" y="1326000"/>
            <a:ext cx="7940700" cy="1911600"/>
          </a:xfrm>
          <a:prstGeom prst="rect">
            <a:avLst/>
          </a:prstGeom>
          <a:noFill/>
          <a:ln>
            <a:noFill/>
          </a:ln>
        </p:spPr>
        <p:txBody>
          <a:bodyPr anchorCtr="0" anchor="t" bIns="34275" lIns="68575" spcFirstLastPara="1" rIns="68575" wrap="square" tIns="34275">
            <a:noAutofit/>
          </a:bodyPr>
          <a:lstStyle/>
          <a:p>
            <a:pPr indent="0" lvl="0" marL="0" rtl="0" algn="l">
              <a:spcBef>
                <a:spcPts val="900"/>
              </a:spcBef>
              <a:spcAft>
                <a:spcPts val="0"/>
              </a:spcAft>
              <a:buNone/>
            </a:pPr>
            <a:r>
              <a:t/>
            </a:r>
            <a:endParaRPr b="1"/>
          </a:p>
          <a:p>
            <a:pPr indent="-215900" lvl="0" marL="304800" marR="0" rtl="0" algn="l">
              <a:lnSpc>
                <a:spcPct val="100000"/>
              </a:lnSpc>
              <a:spcBef>
                <a:spcPts val="1000"/>
              </a:spcBef>
              <a:spcAft>
                <a:spcPts val="0"/>
              </a:spcAft>
              <a:buSzPts val="1400"/>
              <a:buChar char="▪"/>
            </a:pPr>
            <a:r>
              <a:rPr b="1" lang="en"/>
              <a:t>RQ1</a:t>
            </a:r>
            <a:r>
              <a:rPr lang="en"/>
              <a:t>:</a:t>
            </a:r>
            <a:r>
              <a:rPr b="1" lang="en"/>
              <a:t>  </a:t>
            </a:r>
            <a:r>
              <a:rPr lang="en"/>
              <a:t>How efficiently various LLM models  label the category of disinformation over simple and structured prompts ?</a:t>
            </a:r>
            <a:endParaRPr/>
          </a:p>
          <a:p>
            <a:pPr indent="-215900" lvl="0" marL="304800" rtl="0" algn="l">
              <a:lnSpc>
                <a:spcPct val="100000"/>
              </a:lnSpc>
              <a:spcBef>
                <a:spcPts val="1000"/>
              </a:spcBef>
              <a:spcAft>
                <a:spcPts val="0"/>
              </a:spcAft>
              <a:buSzPts val="1400"/>
              <a:buChar char="▪"/>
            </a:pPr>
            <a:r>
              <a:rPr b="1" lang="en"/>
              <a:t>RQ2</a:t>
            </a:r>
            <a:r>
              <a:rPr lang="en"/>
              <a:t>: Does accuracy depend on position of the categories? Which is the most deceptive disinformation category ?</a:t>
            </a:r>
            <a:endParaRPr/>
          </a:p>
          <a:p>
            <a:pPr indent="-215900" lvl="0" marL="304800" rtl="0" algn="l">
              <a:spcBef>
                <a:spcPts val="1000"/>
              </a:spcBef>
              <a:spcAft>
                <a:spcPts val="1000"/>
              </a:spcAft>
              <a:buSzPts val="1400"/>
              <a:buChar char="▪"/>
            </a:pPr>
            <a:r>
              <a:rPr b="1" lang="en"/>
              <a:t>RQ3</a:t>
            </a:r>
            <a:r>
              <a:rPr lang="en"/>
              <a:t>: Predictions of SLMs v/s LLMs. Can SLMs outperform LLMs with appropriate dataset ?</a:t>
            </a:r>
            <a:endParaRPr/>
          </a:p>
        </p:txBody>
      </p:sp>
      <p:sp>
        <p:nvSpPr>
          <p:cNvPr id="167" name="Google Shape;167;p26"/>
          <p:cNvSpPr txBox="1"/>
          <p:nvPr/>
        </p:nvSpPr>
        <p:spPr>
          <a:xfrm>
            <a:off x="-3062175" y="4933800"/>
            <a:ext cx="66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386" name="Google Shape;386;p53"/>
          <p:cNvSpPr txBox="1"/>
          <p:nvPr>
            <p:ph idx="2" type="body"/>
          </p:nvPr>
        </p:nvSpPr>
        <p:spPr>
          <a:xfrm>
            <a:off x="469825" y="1012744"/>
            <a:ext cx="7886700" cy="2571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u="sng">
                <a:solidFill>
                  <a:schemeClr val="dk2"/>
                </a:solidFill>
                <a:highlight>
                  <a:schemeClr val="lt1"/>
                </a:highlight>
                <a:hlinkClick r:id="rId3">
                  <a:extLst>
                    <a:ext uri="{A12FA001-AC4F-418D-AE19-62706E023703}">
                      <ahyp:hlinkClr val="tx"/>
                    </a:ext>
                  </a:extLst>
                </a:hlinkClick>
              </a:rPr>
              <a:t>Nakamura, K., Levy, S., &amp; Wang, W. Y. (2019)</a:t>
            </a:r>
            <a:r>
              <a:rPr lang="en"/>
              <a:t>.</a:t>
            </a:r>
            <a:endParaRPr/>
          </a:p>
          <a:p>
            <a:pPr indent="0" lvl="0" marL="0" rtl="0" algn="l">
              <a:spcBef>
                <a:spcPts val="1000"/>
              </a:spcBef>
              <a:spcAft>
                <a:spcPts val="0"/>
              </a:spcAft>
              <a:buClr>
                <a:schemeClr val="dk1"/>
              </a:buClr>
              <a:buSzPts val="1100"/>
              <a:buFont typeface="Arial"/>
              <a:buNone/>
            </a:pPr>
            <a:r>
              <a:rPr lang="en" u="sng">
                <a:solidFill>
                  <a:schemeClr val="dk2"/>
                </a:solidFill>
                <a:highlight>
                  <a:schemeClr val="lt1"/>
                </a:highlight>
                <a:hlinkClick r:id="rId4">
                  <a:extLst>
                    <a:ext uri="{A12FA001-AC4F-418D-AE19-62706E023703}">
                      <ahyp:hlinkClr val="tx"/>
                    </a:ext>
                  </a:extLst>
                </a:hlinkClick>
              </a:rPr>
              <a:t>Yu, Yijiong</a:t>
            </a:r>
            <a:r>
              <a:rPr lang="en"/>
              <a:t> - Mitigate Positional Bias in Large Language Models via Scaling a Single Dimension.</a:t>
            </a:r>
            <a:endParaRPr/>
          </a:p>
          <a:p>
            <a:pPr indent="0" lvl="0" marL="0" rtl="0" algn="l">
              <a:spcBef>
                <a:spcPts val="1000"/>
              </a:spcBef>
              <a:spcAft>
                <a:spcPts val="0"/>
              </a:spcAft>
              <a:buClr>
                <a:schemeClr val="dk1"/>
              </a:buClr>
              <a:buSzPts val="1100"/>
              <a:buFont typeface="Arial"/>
              <a:buNone/>
            </a:pPr>
            <a:r>
              <a:rPr lang="en" u="sng">
                <a:solidFill>
                  <a:schemeClr val="dk2"/>
                </a:solidFill>
                <a:highlight>
                  <a:schemeClr val="lt1"/>
                </a:highlight>
                <a:hlinkClick r:id="rId5">
                  <a:extLst>
                    <a:ext uri="{A12FA001-AC4F-418D-AE19-62706E023703}">
                      <ahyp:hlinkClr val="tx"/>
                    </a:ext>
                  </a:extLst>
                </a:hlinkClick>
              </a:rPr>
              <a:t>Hsieh, Cheng-Yu</a:t>
            </a:r>
            <a:r>
              <a:rPr lang="en"/>
              <a:t> - Found in the Middle: Calibrating positional Attention Bias Improves Long Context Utilization. </a:t>
            </a:r>
            <a:endParaRPr/>
          </a:p>
          <a:p>
            <a:pPr indent="0" lvl="0" marL="0" rtl="0" algn="l">
              <a:spcBef>
                <a:spcPts val="900"/>
              </a:spcBef>
              <a:spcAft>
                <a:spcPts val="0"/>
              </a:spcAft>
              <a:buClr>
                <a:schemeClr val="dk1"/>
              </a:buClr>
              <a:buSzPts val="1100"/>
              <a:buFont typeface="Arial"/>
              <a:buNone/>
            </a:pPr>
            <a:r>
              <a:rPr lang="en" u="sng">
                <a:solidFill>
                  <a:schemeClr val="dk2"/>
                </a:solidFill>
                <a:hlinkClick r:id="rId6">
                  <a:extLst>
                    <a:ext uri="{A12FA001-AC4F-418D-AE19-62706E023703}">
                      <ahyp:hlinkClr val="tx"/>
                    </a:ext>
                  </a:extLst>
                </a:hlinkClick>
              </a:rPr>
              <a:t>Disinformation and 7 common forms of Information Disorder</a:t>
            </a:r>
            <a:endParaRPr/>
          </a:p>
          <a:p>
            <a:pPr indent="0" lvl="0" marL="0" rtl="0" algn="l">
              <a:spcBef>
                <a:spcPts val="900"/>
              </a:spcBef>
              <a:spcAft>
                <a:spcPts val="0"/>
              </a:spcAft>
              <a:buClr>
                <a:schemeClr val="dk1"/>
              </a:buClr>
              <a:buSzPts val="1100"/>
              <a:buFont typeface="Arial"/>
              <a:buNone/>
            </a:pPr>
            <a:r>
              <a:rPr lang="en" u="sng">
                <a:solidFill>
                  <a:schemeClr val="dk2"/>
                </a:solidFill>
                <a:hlinkClick r:id="rId7">
                  <a:extLst>
                    <a:ext uri="{A12FA001-AC4F-418D-AE19-62706E023703}">
                      <ahyp:hlinkClr val="tx"/>
                    </a:ext>
                  </a:extLst>
                </a:hlinkClick>
              </a:rPr>
              <a:t>SLMv/sLLM</a:t>
            </a:r>
            <a:endParaRPr/>
          </a:p>
          <a:p>
            <a:pPr indent="0" lvl="0" marL="0" rtl="0" algn="l">
              <a:spcBef>
                <a:spcPts val="900"/>
              </a:spcBef>
              <a:spcAft>
                <a:spcPts val="0"/>
              </a:spcAft>
              <a:buClr>
                <a:schemeClr val="dk1"/>
              </a:buClr>
              <a:buSzPts val="1100"/>
              <a:buFont typeface="Arial"/>
              <a:buNone/>
            </a:pPr>
            <a:r>
              <a:t/>
            </a:r>
            <a:endParaRPr/>
          </a:p>
          <a:p>
            <a:pPr indent="0" lvl="0" marL="0" rtl="0" algn="l">
              <a:spcBef>
                <a:spcPts val="1000"/>
              </a:spcBef>
              <a:spcAft>
                <a:spcPts val="9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572703" y="2681056"/>
            <a:ext cx="8194190" cy="994172"/>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Open Sans ExtraBold"/>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73" name="Google Shape;173;p27"/>
          <p:cNvSpPr txBox="1"/>
          <p:nvPr>
            <p:ph idx="2" type="body"/>
          </p:nvPr>
        </p:nvSpPr>
        <p:spPr>
          <a:xfrm>
            <a:off x="469825" y="1290500"/>
            <a:ext cx="8198400" cy="19341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0"/>
              </a:spcBef>
              <a:spcAft>
                <a:spcPts val="0"/>
              </a:spcAft>
              <a:buSzPts val="1400"/>
              <a:buChar char="●"/>
            </a:pPr>
            <a:r>
              <a:rPr lang="en"/>
              <a:t>Disinformation v/s Misinformation</a:t>
            </a:r>
            <a:endParaRPr/>
          </a:p>
          <a:p>
            <a:pPr indent="-317500" lvl="0" marL="457200" rtl="0" algn="l">
              <a:lnSpc>
                <a:spcPct val="150000"/>
              </a:lnSpc>
              <a:spcBef>
                <a:spcPts val="0"/>
              </a:spcBef>
              <a:spcAft>
                <a:spcPts val="0"/>
              </a:spcAft>
              <a:buSzPts val="1400"/>
              <a:buChar char="●"/>
            </a:pPr>
            <a:r>
              <a:rPr lang="en"/>
              <a:t>Types of </a:t>
            </a:r>
            <a:r>
              <a:rPr lang="en"/>
              <a:t>disinformation</a:t>
            </a:r>
            <a:r>
              <a:rPr lang="en"/>
              <a:t> :  Satire, False Connection, Misleading, Imposter, Manipulated and Fabricated.</a:t>
            </a:r>
            <a:endParaRPr/>
          </a:p>
          <a:p>
            <a:pPr indent="-317500" lvl="0" marL="457200" rtl="0" algn="l">
              <a:lnSpc>
                <a:spcPct val="150000"/>
              </a:lnSpc>
              <a:spcBef>
                <a:spcPts val="0"/>
              </a:spcBef>
              <a:spcAft>
                <a:spcPts val="0"/>
              </a:spcAft>
              <a:buSzPts val="1400"/>
              <a:buChar char="●"/>
            </a:pPr>
            <a:r>
              <a:rPr lang="en"/>
              <a:t>Need to categorize.</a:t>
            </a:r>
            <a:endParaRPr/>
          </a:p>
          <a:p>
            <a:pPr indent="-317500" lvl="0" marL="457200" rtl="0" algn="l">
              <a:lnSpc>
                <a:spcPct val="150000"/>
              </a:lnSpc>
              <a:spcBef>
                <a:spcPts val="0"/>
              </a:spcBef>
              <a:spcAft>
                <a:spcPts val="0"/>
              </a:spcAft>
              <a:buSzPts val="1400"/>
              <a:buChar char="●"/>
            </a:pPr>
            <a:r>
              <a:rPr lang="en"/>
              <a:t>Importance of prompting technique.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28"/>
          <p:cNvGrpSpPr/>
          <p:nvPr/>
        </p:nvGrpSpPr>
        <p:grpSpPr>
          <a:xfrm>
            <a:off x="274047" y="227981"/>
            <a:ext cx="8595978" cy="4790481"/>
            <a:chOff x="587633" y="315849"/>
            <a:chExt cx="11461304" cy="6387308"/>
          </a:xfrm>
        </p:grpSpPr>
        <p:grpSp>
          <p:nvGrpSpPr>
            <p:cNvPr id="179" name="Google Shape;179;p28"/>
            <p:cNvGrpSpPr/>
            <p:nvPr/>
          </p:nvGrpSpPr>
          <p:grpSpPr>
            <a:xfrm>
              <a:off x="2115039" y="1300680"/>
              <a:ext cx="7766591" cy="5402477"/>
              <a:chOff x="2115039" y="1300680"/>
              <a:chExt cx="7766591" cy="5402477"/>
            </a:xfrm>
          </p:grpSpPr>
          <p:sp>
            <p:nvSpPr>
              <p:cNvPr id="180" name="Google Shape;180;p28"/>
              <p:cNvSpPr/>
              <p:nvPr/>
            </p:nvSpPr>
            <p:spPr>
              <a:xfrm>
                <a:off x="5348075" y="2226744"/>
                <a:ext cx="1474968" cy="607676"/>
              </a:xfrm>
              <a:custGeom>
                <a:rect b="b" l="l" r="r" t="t"/>
                <a:pathLst>
                  <a:path extrusionOk="0" h="607676" w="1474968">
                    <a:moveTo>
                      <a:pt x="807522" y="331954"/>
                    </a:moveTo>
                    <a:cubicBezTo>
                      <a:pt x="542278" y="331954"/>
                      <a:pt x="332702" y="431876"/>
                      <a:pt x="341029" y="562955"/>
                    </a:cubicBezTo>
                    <a:lnTo>
                      <a:pt x="343929" y="607677"/>
                    </a:lnTo>
                    <a:lnTo>
                      <a:pt x="0" y="607677"/>
                    </a:lnTo>
                    <a:lnTo>
                      <a:pt x="1403" y="562955"/>
                    </a:lnTo>
                    <a:cubicBezTo>
                      <a:pt x="7859" y="350291"/>
                      <a:pt x="356934" y="194980"/>
                      <a:pt x="779267" y="194980"/>
                    </a:cubicBezTo>
                    <a:cubicBezTo>
                      <a:pt x="1033846" y="194980"/>
                      <a:pt x="1210582" y="107969"/>
                      <a:pt x="1175590" y="7859"/>
                    </a:cubicBezTo>
                    <a:lnTo>
                      <a:pt x="1172877" y="0"/>
                    </a:lnTo>
                    <a:lnTo>
                      <a:pt x="1459547" y="0"/>
                    </a:lnTo>
                    <a:lnTo>
                      <a:pt x="1463009" y="7859"/>
                    </a:lnTo>
                    <a:cubicBezTo>
                      <a:pt x="1538606" y="178233"/>
                      <a:pt x="1248193" y="331954"/>
                      <a:pt x="807522" y="331954"/>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1" name="Google Shape;181;p28"/>
              <p:cNvSpPr/>
              <p:nvPr/>
            </p:nvSpPr>
            <p:spPr>
              <a:xfrm>
                <a:off x="4097449" y="1465722"/>
                <a:ext cx="1261291" cy="352817"/>
              </a:xfrm>
              <a:custGeom>
                <a:rect b="b" l="l" r="r" t="t"/>
                <a:pathLst>
                  <a:path extrusionOk="0" h="352817" w="1261291">
                    <a:moveTo>
                      <a:pt x="1261292" y="0"/>
                    </a:moveTo>
                    <a:lnTo>
                      <a:pt x="1261292" y="6736"/>
                    </a:lnTo>
                    <a:cubicBezTo>
                      <a:pt x="1257175" y="101700"/>
                      <a:pt x="991369" y="184969"/>
                      <a:pt x="669053" y="184969"/>
                    </a:cubicBezTo>
                    <a:cubicBezTo>
                      <a:pt x="475008" y="184969"/>
                      <a:pt x="294810" y="237925"/>
                      <a:pt x="265806" y="306598"/>
                    </a:cubicBezTo>
                    <a:lnTo>
                      <a:pt x="254392" y="333638"/>
                    </a:lnTo>
                    <a:cubicBezTo>
                      <a:pt x="251763" y="339691"/>
                      <a:pt x="250359" y="346212"/>
                      <a:pt x="250275" y="352817"/>
                    </a:cubicBezTo>
                    <a:lnTo>
                      <a:pt x="0" y="352817"/>
                    </a:lnTo>
                    <a:cubicBezTo>
                      <a:pt x="1824" y="346184"/>
                      <a:pt x="4332" y="339756"/>
                      <a:pt x="7485" y="333638"/>
                    </a:cubicBezTo>
                    <a:lnTo>
                      <a:pt x="21425" y="306598"/>
                    </a:lnTo>
                    <a:cubicBezTo>
                      <a:pt x="79059" y="194980"/>
                      <a:pt x="376956" y="111150"/>
                      <a:pt x="689355" y="111150"/>
                    </a:cubicBezTo>
                    <a:cubicBezTo>
                      <a:pt x="877693" y="111150"/>
                      <a:pt x="1037401" y="63340"/>
                      <a:pt x="1044886" y="7017"/>
                    </a:cubicBezTo>
                    <a:lnTo>
                      <a:pt x="1045822" y="281"/>
                    </a:ln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2" name="Google Shape;182;p28"/>
              <p:cNvSpPr/>
              <p:nvPr/>
            </p:nvSpPr>
            <p:spPr>
              <a:xfrm>
                <a:off x="8086226" y="3696490"/>
                <a:ext cx="1795404" cy="3006667"/>
              </a:xfrm>
              <a:custGeom>
                <a:rect b="b" l="l" r="r" t="t"/>
                <a:pathLst>
                  <a:path extrusionOk="0" h="3006667" w="1795404">
                    <a:moveTo>
                      <a:pt x="640887" y="1424275"/>
                    </a:moveTo>
                    <a:lnTo>
                      <a:pt x="1325284" y="2668632"/>
                    </a:lnTo>
                    <a:cubicBezTo>
                      <a:pt x="1425956" y="2851450"/>
                      <a:pt x="1352791" y="3006667"/>
                      <a:pt x="1156875" y="3006667"/>
                    </a:cubicBezTo>
                    <a:cubicBezTo>
                      <a:pt x="960959" y="3006667"/>
                      <a:pt x="732296" y="2851450"/>
                      <a:pt x="648934" y="2668632"/>
                    </a:cubicBezTo>
                    <a:lnTo>
                      <a:pt x="81488" y="1424275"/>
                    </a:lnTo>
                    <a:cubicBezTo>
                      <a:pt x="-171126" y="869647"/>
                      <a:pt x="186370" y="489416"/>
                      <a:pt x="839330" y="489416"/>
                    </a:cubicBezTo>
                    <a:cubicBezTo>
                      <a:pt x="1232285" y="489416"/>
                      <a:pt x="1381982" y="285360"/>
                      <a:pt x="1190370" y="56136"/>
                    </a:cubicBezTo>
                    <a:lnTo>
                      <a:pt x="1143589" y="0"/>
                    </a:lnTo>
                    <a:lnTo>
                      <a:pt x="1568636" y="0"/>
                    </a:lnTo>
                    <a:lnTo>
                      <a:pt x="1620562" y="56136"/>
                    </a:lnTo>
                    <a:cubicBezTo>
                      <a:pt x="1986104" y="449840"/>
                      <a:pt x="1766985" y="823896"/>
                      <a:pt x="1070705" y="823896"/>
                    </a:cubicBezTo>
                    <a:cubicBezTo>
                      <a:pt x="651834" y="823896"/>
                      <a:pt x="450211" y="1077445"/>
                      <a:pt x="640887" y="1424275"/>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3" name="Google Shape;183;p28"/>
              <p:cNvSpPr/>
              <p:nvPr/>
            </p:nvSpPr>
            <p:spPr>
              <a:xfrm>
                <a:off x="5347699" y="2834421"/>
                <a:ext cx="4307536" cy="862255"/>
              </a:xfrm>
              <a:custGeom>
                <a:rect b="b" l="l" r="r" t="t"/>
                <a:pathLst>
                  <a:path extrusionOk="0" h="862255" w="4307536">
                    <a:moveTo>
                      <a:pt x="4307537" y="862255"/>
                    </a:moveTo>
                    <a:lnTo>
                      <a:pt x="3882491" y="862255"/>
                    </a:lnTo>
                    <a:lnTo>
                      <a:pt x="3860878" y="836433"/>
                    </a:lnTo>
                    <a:cubicBezTo>
                      <a:pt x="3693124" y="635371"/>
                      <a:pt x="3302882" y="484644"/>
                      <a:pt x="2977946" y="484644"/>
                    </a:cubicBezTo>
                    <a:lnTo>
                      <a:pt x="964519" y="484644"/>
                    </a:lnTo>
                    <a:cubicBezTo>
                      <a:pt x="424768" y="484644"/>
                      <a:pt x="-7389" y="256263"/>
                      <a:pt x="96" y="7952"/>
                    </a:cubicBezTo>
                    <a:lnTo>
                      <a:pt x="96" y="0"/>
                    </a:lnTo>
                    <a:lnTo>
                      <a:pt x="344025" y="0"/>
                    </a:lnTo>
                    <a:lnTo>
                      <a:pt x="344586" y="7952"/>
                    </a:lnTo>
                    <a:cubicBezTo>
                      <a:pt x="353942" y="153533"/>
                      <a:pt x="613293" y="280776"/>
                      <a:pt x="922230" y="280776"/>
                    </a:cubicBezTo>
                    <a:lnTo>
                      <a:pt x="2836856" y="280776"/>
                    </a:lnTo>
                    <a:cubicBezTo>
                      <a:pt x="3350037" y="280776"/>
                      <a:pt x="3982226" y="512058"/>
                      <a:pt x="4283492" y="836433"/>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4" name="Google Shape;184;p28"/>
              <p:cNvSpPr/>
              <p:nvPr/>
            </p:nvSpPr>
            <p:spPr>
              <a:xfrm>
                <a:off x="2115039" y="1300680"/>
                <a:ext cx="3244312" cy="165041"/>
              </a:xfrm>
              <a:custGeom>
                <a:rect b="b" l="l" r="r" t="t"/>
                <a:pathLst>
                  <a:path extrusionOk="0" h="165041" w="3244312">
                    <a:moveTo>
                      <a:pt x="3244264" y="151007"/>
                    </a:moveTo>
                    <a:lnTo>
                      <a:pt x="3243702" y="165041"/>
                    </a:lnTo>
                    <a:lnTo>
                      <a:pt x="3028513" y="165041"/>
                    </a:lnTo>
                    <a:lnTo>
                      <a:pt x="3030478" y="151007"/>
                    </a:lnTo>
                    <a:cubicBezTo>
                      <a:pt x="3037682" y="98333"/>
                      <a:pt x="2904171" y="57447"/>
                      <a:pt x="2733048" y="57447"/>
                    </a:cubicBezTo>
                    <a:lnTo>
                      <a:pt x="77234" y="57447"/>
                    </a:lnTo>
                    <a:cubicBezTo>
                      <a:pt x="21097" y="57447"/>
                      <a:pt x="-12023" y="44161"/>
                      <a:pt x="4069" y="28069"/>
                    </a:cubicBezTo>
                    <a:cubicBezTo>
                      <a:pt x="20162" y="11976"/>
                      <a:pt x="77140" y="0"/>
                      <a:pt x="132247" y="0"/>
                    </a:cubicBezTo>
                    <a:lnTo>
                      <a:pt x="2749328" y="0"/>
                    </a:lnTo>
                    <a:cubicBezTo>
                      <a:pt x="3025987" y="-187"/>
                      <a:pt x="3248100" y="65306"/>
                      <a:pt x="3244264" y="151007"/>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5" name="Google Shape;185;p28"/>
              <p:cNvSpPr/>
              <p:nvPr/>
            </p:nvSpPr>
            <p:spPr>
              <a:xfrm>
                <a:off x="4094619" y="1818726"/>
                <a:ext cx="2713003" cy="408018"/>
              </a:xfrm>
              <a:custGeom>
                <a:rect b="b" l="l" r="r" t="t"/>
                <a:pathLst>
                  <a:path extrusionOk="0" h="408018" w="2713003">
                    <a:moveTo>
                      <a:pt x="2713003" y="408018"/>
                    </a:moveTo>
                    <a:lnTo>
                      <a:pt x="2426333" y="408018"/>
                    </a:lnTo>
                    <a:lnTo>
                      <a:pt x="2416229" y="379108"/>
                    </a:lnTo>
                    <a:cubicBezTo>
                      <a:pt x="2384138" y="286951"/>
                      <a:pt x="2177088" y="216032"/>
                      <a:pt x="1952916" y="216032"/>
                    </a:cubicBezTo>
                    <a:lnTo>
                      <a:pt x="564101" y="216032"/>
                    </a:lnTo>
                    <a:cubicBezTo>
                      <a:pt x="210909" y="216032"/>
                      <a:pt x="-28512" y="116577"/>
                      <a:pt x="2737" y="0"/>
                    </a:cubicBezTo>
                    <a:lnTo>
                      <a:pt x="252637" y="0"/>
                    </a:lnTo>
                    <a:cubicBezTo>
                      <a:pt x="252637" y="65492"/>
                      <a:pt x="394101" y="117606"/>
                      <a:pt x="591514" y="117606"/>
                    </a:cubicBezTo>
                    <a:lnTo>
                      <a:pt x="1932614" y="117606"/>
                    </a:lnTo>
                    <a:cubicBezTo>
                      <a:pt x="2292074" y="117606"/>
                      <a:pt x="2633851" y="229037"/>
                      <a:pt x="2699811" y="379576"/>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grpSp>
        <p:sp>
          <p:nvSpPr>
            <p:cNvPr id="186" name="Google Shape;186;p28"/>
            <p:cNvSpPr/>
            <p:nvPr/>
          </p:nvSpPr>
          <p:spPr>
            <a:xfrm>
              <a:off x="3419825" y="2024799"/>
              <a:ext cx="809320" cy="977095"/>
            </a:xfrm>
            <a:custGeom>
              <a:rect b="b" l="l" r="r" t="t"/>
              <a:pathLst>
                <a:path extrusionOk="0" h="977095" w="809320">
                  <a:moveTo>
                    <a:pt x="118505" y="690893"/>
                  </a:moveTo>
                  <a:lnTo>
                    <a:pt x="404614" y="977096"/>
                  </a:lnTo>
                  <a:lnTo>
                    <a:pt x="690816" y="690893"/>
                  </a:lnTo>
                  <a:cubicBezTo>
                    <a:pt x="848822" y="532841"/>
                    <a:pt x="848822" y="276635"/>
                    <a:pt x="690816" y="118582"/>
                  </a:cubicBezTo>
                  <a:lnTo>
                    <a:pt x="690816" y="118582"/>
                  </a:lnTo>
                  <a:cubicBezTo>
                    <a:pt x="532877" y="-39460"/>
                    <a:pt x="276726" y="-39535"/>
                    <a:pt x="118687" y="118405"/>
                  </a:cubicBezTo>
                  <a:cubicBezTo>
                    <a:pt x="118626" y="118461"/>
                    <a:pt x="118566" y="118526"/>
                    <a:pt x="118505" y="118582"/>
                  </a:cubicBezTo>
                  <a:lnTo>
                    <a:pt x="118505" y="118582"/>
                  </a:lnTo>
                  <a:cubicBezTo>
                    <a:pt x="-39502" y="276635"/>
                    <a:pt x="-39502" y="532841"/>
                    <a:pt x="118505" y="69089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7" name="Google Shape;187;p28"/>
            <p:cNvSpPr/>
            <p:nvPr/>
          </p:nvSpPr>
          <p:spPr>
            <a:xfrm>
              <a:off x="5603846" y="3393084"/>
              <a:ext cx="948708" cy="1145188"/>
            </a:xfrm>
            <a:custGeom>
              <a:rect b="b" l="l" r="r" t="t"/>
              <a:pathLst>
                <a:path extrusionOk="0" h="1145188" w="948708">
                  <a:moveTo>
                    <a:pt x="474354" y="1145189"/>
                  </a:moveTo>
                  <a:lnTo>
                    <a:pt x="809769" y="809774"/>
                  </a:lnTo>
                  <a:cubicBezTo>
                    <a:pt x="995019" y="624533"/>
                    <a:pt x="995019" y="324184"/>
                    <a:pt x="809779" y="138934"/>
                  </a:cubicBezTo>
                  <a:cubicBezTo>
                    <a:pt x="624528" y="-46307"/>
                    <a:pt x="324189" y="-46316"/>
                    <a:pt x="138939" y="138934"/>
                  </a:cubicBezTo>
                  <a:cubicBezTo>
                    <a:pt x="-46311" y="324175"/>
                    <a:pt x="-46311" y="624524"/>
                    <a:pt x="138930" y="809764"/>
                  </a:cubicBezTo>
                  <a:cubicBezTo>
                    <a:pt x="138939" y="809774"/>
                    <a:pt x="138939" y="809774"/>
                    <a:pt x="138939" y="80977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8" name="Google Shape;188;p28"/>
            <p:cNvSpPr/>
            <p:nvPr/>
          </p:nvSpPr>
          <p:spPr>
            <a:xfrm>
              <a:off x="3635634" y="315849"/>
              <a:ext cx="728277" cy="879294"/>
            </a:xfrm>
            <a:custGeom>
              <a:rect b="b" l="l" r="r" t="t"/>
              <a:pathLst>
                <a:path extrusionOk="0" h="879294" w="728277">
                  <a:moveTo>
                    <a:pt x="363951" y="879295"/>
                  </a:moveTo>
                  <a:lnTo>
                    <a:pt x="621430" y="621815"/>
                  </a:lnTo>
                  <a:cubicBezTo>
                    <a:pt x="763746" y="479717"/>
                    <a:pt x="763914" y="249158"/>
                    <a:pt x="621814" y="106846"/>
                  </a:cubicBezTo>
                  <a:cubicBezTo>
                    <a:pt x="479714" y="-35464"/>
                    <a:pt x="249158" y="-35638"/>
                    <a:pt x="106846" y="106461"/>
                  </a:cubicBezTo>
                  <a:cubicBezTo>
                    <a:pt x="-35465" y="248560"/>
                    <a:pt x="-35637" y="479119"/>
                    <a:pt x="106461" y="621432"/>
                  </a:cubicBezTo>
                  <a:cubicBezTo>
                    <a:pt x="106589" y="621563"/>
                    <a:pt x="106718" y="621685"/>
                    <a:pt x="106846" y="62181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89" name="Google Shape;189;p28"/>
            <p:cNvSpPr/>
            <p:nvPr/>
          </p:nvSpPr>
          <p:spPr>
            <a:xfrm>
              <a:off x="5469094" y="733897"/>
              <a:ext cx="832317" cy="1004741"/>
            </a:xfrm>
            <a:custGeom>
              <a:rect b="b" l="l" r="r" t="t"/>
              <a:pathLst>
                <a:path extrusionOk="0" h="1004741" w="832317">
                  <a:moveTo>
                    <a:pt x="416301" y="1004741"/>
                  </a:moveTo>
                  <a:lnTo>
                    <a:pt x="710456" y="710399"/>
                  </a:lnTo>
                  <a:cubicBezTo>
                    <a:pt x="872961" y="547866"/>
                    <a:pt x="872933" y="284371"/>
                    <a:pt x="710399" y="121863"/>
                  </a:cubicBezTo>
                  <a:cubicBezTo>
                    <a:pt x="547866" y="-40642"/>
                    <a:pt x="284371" y="-40618"/>
                    <a:pt x="121865" y="121918"/>
                  </a:cubicBezTo>
                  <a:cubicBezTo>
                    <a:pt x="-40622" y="284427"/>
                    <a:pt x="-40622" y="547885"/>
                    <a:pt x="121865" y="710399"/>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90" name="Google Shape;190;p28"/>
            <p:cNvSpPr/>
            <p:nvPr/>
          </p:nvSpPr>
          <p:spPr>
            <a:xfrm>
              <a:off x="7137656" y="1669424"/>
              <a:ext cx="862067" cy="1040561"/>
            </a:xfrm>
            <a:custGeom>
              <a:rect b="b" l="l" r="r" t="t"/>
              <a:pathLst>
                <a:path extrusionOk="0" h="1040561" w="862067">
                  <a:moveTo>
                    <a:pt x="430989" y="1040561"/>
                  </a:moveTo>
                  <a:lnTo>
                    <a:pt x="735809" y="735834"/>
                  </a:lnTo>
                  <a:cubicBezTo>
                    <a:pt x="904144" y="567509"/>
                    <a:pt x="904153" y="294592"/>
                    <a:pt x="735837" y="126258"/>
                  </a:cubicBezTo>
                  <a:cubicBezTo>
                    <a:pt x="567512" y="-42077"/>
                    <a:pt x="294596" y="-42086"/>
                    <a:pt x="126261" y="126230"/>
                  </a:cubicBezTo>
                  <a:cubicBezTo>
                    <a:pt x="-42073" y="294555"/>
                    <a:pt x="-42092" y="567472"/>
                    <a:pt x="126233" y="735806"/>
                  </a:cubicBezTo>
                  <a:cubicBezTo>
                    <a:pt x="126243" y="735815"/>
                    <a:pt x="126252" y="735825"/>
                    <a:pt x="126261" y="735834"/>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91" name="Google Shape;191;p28"/>
            <p:cNvSpPr txBox="1"/>
            <p:nvPr/>
          </p:nvSpPr>
          <p:spPr>
            <a:xfrm>
              <a:off x="6493698" y="756750"/>
              <a:ext cx="2668800" cy="639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Georgia"/>
                <a:buNone/>
              </a:pPr>
              <a:r>
                <a:rPr b="1" lang="en" sz="900">
                  <a:latin typeface="Open Sans"/>
                  <a:ea typeface="Open Sans"/>
                  <a:cs typeface="Open Sans"/>
                  <a:sym typeface="Open Sans"/>
                </a:rPr>
                <a:t>Creating Dataset</a:t>
              </a:r>
              <a:endParaRPr sz="1100">
                <a:latin typeface="Open Sans"/>
                <a:ea typeface="Open Sans"/>
                <a:cs typeface="Open Sans"/>
                <a:sym typeface="Open Sans"/>
              </a:endParaRPr>
            </a:p>
            <a:p>
              <a:pPr indent="0" lvl="0" marL="0" marR="0" rtl="0" algn="l">
                <a:lnSpc>
                  <a:spcPct val="100000"/>
                </a:lnSpc>
                <a:spcBef>
                  <a:spcPts val="500"/>
                </a:spcBef>
                <a:spcAft>
                  <a:spcPts val="0"/>
                </a:spcAft>
                <a:buClr>
                  <a:srgbClr val="000000"/>
                </a:buClr>
                <a:buSzPts val="900"/>
                <a:buFont typeface="Geo"/>
                <a:buNone/>
              </a:pPr>
              <a:r>
                <a:rPr lang="en" sz="900">
                  <a:latin typeface="Open Sans"/>
                  <a:ea typeface="Open Sans"/>
                  <a:cs typeface="Open Sans"/>
                  <a:sym typeface="Open Sans"/>
                </a:rPr>
                <a:t>Dataset creation based on </a:t>
              </a:r>
              <a:r>
                <a:rPr lang="en" sz="900">
                  <a:latin typeface="Open Sans"/>
                  <a:ea typeface="Open Sans"/>
                  <a:cs typeface="Open Sans"/>
                  <a:sym typeface="Open Sans"/>
                </a:rPr>
                <a:t>Fakeddit</a:t>
              </a:r>
              <a:r>
                <a:rPr lang="en" sz="900">
                  <a:latin typeface="Open Sans"/>
                  <a:ea typeface="Open Sans"/>
                  <a:cs typeface="Open Sans"/>
                  <a:sym typeface="Open Sans"/>
                </a:rPr>
                <a:t> data</a:t>
              </a:r>
              <a:endParaRPr sz="1100">
                <a:latin typeface="Open Sans"/>
                <a:ea typeface="Open Sans"/>
                <a:cs typeface="Open Sans"/>
                <a:sym typeface="Open Sans"/>
              </a:endParaRPr>
            </a:p>
          </p:txBody>
        </p:sp>
        <p:sp>
          <p:nvSpPr>
            <p:cNvPr id="192" name="Google Shape;192;p28"/>
            <p:cNvSpPr txBox="1"/>
            <p:nvPr/>
          </p:nvSpPr>
          <p:spPr>
            <a:xfrm>
              <a:off x="8086226" y="1874233"/>
              <a:ext cx="2668800" cy="45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Georgia"/>
                <a:buNone/>
              </a:pPr>
              <a:r>
                <a:rPr b="1" lang="en" sz="900">
                  <a:latin typeface="Open Sans"/>
                  <a:ea typeface="Open Sans"/>
                  <a:cs typeface="Open Sans"/>
                  <a:sym typeface="Open Sans"/>
                </a:rPr>
                <a:t>Prompting Techniques</a:t>
              </a:r>
              <a:endParaRPr sz="1100">
                <a:latin typeface="Open Sans"/>
                <a:ea typeface="Open Sans"/>
                <a:cs typeface="Open Sans"/>
                <a:sym typeface="Open Sans"/>
              </a:endParaRPr>
            </a:p>
            <a:p>
              <a:pPr indent="0" lvl="0" marL="0" marR="0" rtl="0" algn="l">
                <a:lnSpc>
                  <a:spcPct val="100000"/>
                </a:lnSpc>
                <a:spcBef>
                  <a:spcPts val="500"/>
                </a:spcBef>
                <a:spcAft>
                  <a:spcPts val="0"/>
                </a:spcAft>
                <a:buClr>
                  <a:srgbClr val="000000"/>
                </a:buClr>
                <a:buSzPts val="900"/>
                <a:buFont typeface="Geo"/>
                <a:buNone/>
              </a:pPr>
              <a:r>
                <a:rPr lang="en" sz="900">
                  <a:latin typeface="Open Sans"/>
                  <a:ea typeface="Open Sans"/>
                  <a:cs typeface="Open Sans"/>
                  <a:sym typeface="Open Sans"/>
                </a:rPr>
                <a:t>Experimenting on various </a:t>
              </a:r>
              <a:r>
                <a:rPr lang="en" sz="900">
                  <a:latin typeface="Open Sans"/>
                  <a:ea typeface="Open Sans"/>
                  <a:cs typeface="Open Sans"/>
                  <a:sym typeface="Open Sans"/>
                </a:rPr>
                <a:t>prompts</a:t>
              </a:r>
              <a:endParaRPr sz="1100">
                <a:latin typeface="Open Sans"/>
                <a:ea typeface="Open Sans"/>
                <a:cs typeface="Open Sans"/>
                <a:sym typeface="Open Sans"/>
              </a:endParaRPr>
            </a:p>
          </p:txBody>
        </p:sp>
        <p:sp>
          <p:nvSpPr>
            <p:cNvPr id="193" name="Google Shape;193;p28"/>
            <p:cNvSpPr txBox="1"/>
            <p:nvPr/>
          </p:nvSpPr>
          <p:spPr>
            <a:xfrm>
              <a:off x="870705" y="390199"/>
              <a:ext cx="2668800" cy="639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Georgia"/>
                <a:buNone/>
              </a:pPr>
              <a:r>
                <a:rPr b="1" lang="en" sz="900">
                  <a:latin typeface="Open Sans"/>
                  <a:ea typeface="Open Sans"/>
                  <a:cs typeface="Open Sans"/>
                  <a:sym typeface="Open Sans"/>
                </a:rPr>
                <a:t>Kickstart</a:t>
              </a:r>
              <a:endParaRPr sz="1100">
                <a:latin typeface="Open Sans"/>
                <a:ea typeface="Open Sans"/>
                <a:cs typeface="Open Sans"/>
                <a:sym typeface="Open Sans"/>
              </a:endParaRPr>
            </a:p>
            <a:p>
              <a:pPr indent="0" lvl="0" marL="0" marR="0" rtl="0" algn="r">
                <a:lnSpc>
                  <a:spcPct val="100000"/>
                </a:lnSpc>
                <a:spcBef>
                  <a:spcPts val="500"/>
                </a:spcBef>
                <a:spcAft>
                  <a:spcPts val="0"/>
                </a:spcAft>
                <a:buClr>
                  <a:srgbClr val="000000"/>
                </a:buClr>
                <a:buSzPts val="900"/>
                <a:buFont typeface="Geo"/>
                <a:buNone/>
              </a:pPr>
              <a:r>
                <a:rPr lang="en" sz="900">
                  <a:latin typeface="Open Sans"/>
                  <a:ea typeface="Open Sans"/>
                  <a:cs typeface="Open Sans"/>
                  <a:sym typeface="Open Sans"/>
                </a:rPr>
                <a:t>Defining research questions and methodology</a:t>
              </a:r>
              <a:endParaRPr sz="1100">
                <a:latin typeface="Open Sans"/>
                <a:ea typeface="Open Sans"/>
                <a:cs typeface="Open Sans"/>
                <a:sym typeface="Open Sans"/>
              </a:endParaRPr>
            </a:p>
          </p:txBody>
        </p:sp>
        <p:sp>
          <p:nvSpPr>
            <p:cNvPr id="194" name="Google Shape;194;p28"/>
            <p:cNvSpPr txBox="1"/>
            <p:nvPr/>
          </p:nvSpPr>
          <p:spPr>
            <a:xfrm>
              <a:off x="587633" y="2203478"/>
              <a:ext cx="2668800" cy="639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Georgia"/>
                <a:buNone/>
              </a:pPr>
              <a:r>
                <a:rPr b="1" lang="en" sz="900">
                  <a:latin typeface="Open Sans"/>
                  <a:ea typeface="Open Sans"/>
                  <a:cs typeface="Open Sans"/>
                  <a:sym typeface="Open Sans"/>
                </a:rPr>
                <a:t>Model Selection and text classification</a:t>
              </a:r>
              <a:endParaRPr sz="1100">
                <a:latin typeface="Open Sans"/>
                <a:ea typeface="Open Sans"/>
                <a:cs typeface="Open Sans"/>
                <a:sym typeface="Open Sans"/>
              </a:endParaRPr>
            </a:p>
            <a:p>
              <a:pPr indent="0" lvl="0" marL="0" marR="0" rtl="0" algn="r">
                <a:lnSpc>
                  <a:spcPct val="100000"/>
                </a:lnSpc>
                <a:spcBef>
                  <a:spcPts val="500"/>
                </a:spcBef>
                <a:spcAft>
                  <a:spcPts val="0"/>
                </a:spcAft>
                <a:buClr>
                  <a:srgbClr val="000000"/>
                </a:buClr>
                <a:buSzPts val="900"/>
                <a:buFont typeface="Geo"/>
                <a:buNone/>
              </a:pPr>
              <a:r>
                <a:rPr lang="en" sz="900">
                  <a:latin typeface="Open Sans"/>
                  <a:ea typeface="Open Sans"/>
                  <a:cs typeface="Open Sans"/>
                  <a:sym typeface="Open Sans"/>
                </a:rPr>
                <a:t>Model selection and fine tuning</a:t>
              </a:r>
              <a:endParaRPr sz="1100">
                <a:latin typeface="Open Sans"/>
                <a:ea typeface="Open Sans"/>
                <a:cs typeface="Open Sans"/>
                <a:sym typeface="Open Sans"/>
              </a:endParaRPr>
            </a:p>
          </p:txBody>
        </p:sp>
        <p:sp>
          <p:nvSpPr>
            <p:cNvPr id="195" name="Google Shape;195;p28"/>
            <p:cNvSpPr txBox="1"/>
            <p:nvPr/>
          </p:nvSpPr>
          <p:spPr>
            <a:xfrm>
              <a:off x="2800308" y="3650207"/>
              <a:ext cx="2668800" cy="45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Georgia"/>
                <a:buNone/>
              </a:pPr>
              <a:r>
                <a:rPr b="1" lang="en" sz="900">
                  <a:latin typeface="Open Sans"/>
                  <a:ea typeface="Open Sans"/>
                  <a:cs typeface="Open Sans"/>
                  <a:sym typeface="Open Sans"/>
                </a:rPr>
                <a:t>Evaluation</a:t>
              </a:r>
              <a:endParaRPr sz="1100">
                <a:latin typeface="Open Sans"/>
                <a:ea typeface="Open Sans"/>
                <a:cs typeface="Open Sans"/>
                <a:sym typeface="Open Sans"/>
              </a:endParaRPr>
            </a:p>
            <a:p>
              <a:pPr indent="0" lvl="0" marL="0" marR="0" rtl="0" algn="r">
                <a:lnSpc>
                  <a:spcPct val="100000"/>
                </a:lnSpc>
                <a:spcBef>
                  <a:spcPts val="500"/>
                </a:spcBef>
                <a:spcAft>
                  <a:spcPts val="0"/>
                </a:spcAft>
                <a:buClr>
                  <a:srgbClr val="000000"/>
                </a:buClr>
                <a:buSzPts val="900"/>
                <a:buFont typeface="Geo"/>
                <a:buNone/>
              </a:pPr>
              <a:r>
                <a:rPr lang="en" sz="900">
                  <a:latin typeface="Open Sans"/>
                  <a:ea typeface="Open Sans"/>
                  <a:cs typeface="Open Sans"/>
                  <a:sym typeface="Open Sans"/>
                </a:rPr>
                <a:t>Evaluation of the results</a:t>
              </a:r>
              <a:r>
                <a:rPr i="0" lang="en" sz="900" u="none" cap="none" strike="noStrike">
                  <a:solidFill>
                    <a:srgbClr val="000000"/>
                  </a:solidFill>
                  <a:latin typeface="Open Sans"/>
                  <a:ea typeface="Open Sans"/>
                  <a:cs typeface="Open Sans"/>
                  <a:sym typeface="Open Sans"/>
                </a:rPr>
                <a:t>  </a:t>
              </a:r>
              <a:endParaRPr sz="1100">
                <a:latin typeface="Open Sans"/>
                <a:ea typeface="Open Sans"/>
                <a:cs typeface="Open Sans"/>
                <a:sym typeface="Open Sans"/>
              </a:endParaRPr>
            </a:p>
          </p:txBody>
        </p:sp>
        <p:sp>
          <p:nvSpPr>
            <p:cNvPr id="196" name="Google Shape;196;p28"/>
            <p:cNvSpPr/>
            <p:nvPr/>
          </p:nvSpPr>
          <p:spPr>
            <a:xfrm>
              <a:off x="8987173" y="4603554"/>
              <a:ext cx="894157" cy="1079340"/>
            </a:xfrm>
            <a:custGeom>
              <a:rect b="b" l="l" r="r" t="t"/>
              <a:pathLst>
                <a:path extrusionOk="0" h="1145188" w="948708">
                  <a:moveTo>
                    <a:pt x="474354" y="1145189"/>
                  </a:moveTo>
                  <a:lnTo>
                    <a:pt x="809769" y="809774"/>
                  </a:lnTo>
                  <a:cubicBezTo>
                    <a:pt x="995019" y="624533"/>
                    <a:pt x="995019" y="324184"/>
                    <a:pt x="809779" y="138934"/>
                  </a:cubicBezTo>
                  <a:cubicBezTo>
                    <a:pt x="624528" y="-46307"/>
                    <a:pt x="324189" y="-46316"/>
                    <a:pt x="138939" y="138934"/>
                  </a:cubicBezTo>
                  <a:cubicBezTo>
                    <a:pt x="-46311" y="324175"/>
                    <a:pt x="-46311" y="624524"/>
                    <a:pt x="138930" y="809764"/>
                  </a:cubicBezTo>
                  <a:cubicBezTo>
                    <a:pt x="138939" y="809774"/>
                    <a:pt x="138939" y="809774"/>
                    <a:pt x="138939" y="809774"/>
                  </a:cubicBezTo>
                  <a:close/>
                </a:path>
              </a:pathLst>
            </a:custGeom>
            <a:solidFill>
              <a:srgbClr val="C519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97" name="Google Shape;197;p28"/>
            <p:cNvSpPr txBox="1"/>
            <p:nvPr/>
          </p:nvSpPr>
          <p:spPr>
            <a:xfrm>
              <a:off x="9983737" y="4804176"/>
              <a:ext cx="2065200" cy="45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Georgia"/>
                <a:buNone/>
              </a:pPr>
              <a:r>
                <a:rPr b="1" i="0" lang="en" sz="900" u="none" cap="none" strike="noStrike">
                  <a:solidFill>
                    <a:srgbClr val="000000"/>
                  </a:solidFill>
                  <a:latin typeface="Open Sans"/>
                  <a:ea typeface="Open Sans"/>
                  <a:cs typeface="Open Sans"/>
                  <a:sym typeface="Open Sans"/>
                </a:rPr>
                <a:t>C</a:t>
              </a:r>
              <a:r>
                <a:rPr b="1" lang="en" sz="900">
                  <a:latin typeface="Open Sans"/>
                  <a:ea typeface="Open Sans"/>
                  <a:cs typeface="Open Sans"/>
                  <a:sym typeface="Open Sans"/>
                </a:rPr>
                <a:t>onclusion</a:t>
              </a:r>
              <a:endParaRPr sz="1100">
                <a:latin typeface="Open Sans"/>
                <a:ea typeface="Open Sans"/>
                <a:cs typeface="Open Sans"/>
                <a:sym typeface="Open Sans"/>
              </a:endParaRPr>
            </a:p>
            <a:p>
              <a:pPr indent="0" lvl="0" marL="0" marR="0" rtl="0" algn="l">
                <a:lnSpc>
                  <a:spcPct val="100000"/>
                </a:lnSpc>
                <a:spcBef>
                  <a:spcPts val="500"/>
                </a:spcBef>
                <a:spcAft>
                  <a:spcPts val="0"/>
                </a:spcAft>
                <a:buClr>
                  <a:srgbClr val="000000"/>
                </a:buClr>
                <a:buSzPts val="900"/>
                <a:buFont typeface="Geo"/>
                <a:buNone/>
              </a:pPr>
              <a:r>
                <a:rPr lang="en" sz="900">
                  <a:latin typeface="Open Sans"/>
                  <a:ea typeface="Open Sans"/>
                  <a:cs typeface="Open Sans"/>
                  <a:sym typeface="Open Sans"/>
                </a:rPr>
                <a:t>Concluding the observations</a:t>
              </a:r>
              <a:endParaRPr sz="1100">
                <a:latin typeface="Open Sans"/>
                <a:ea typeface="Open Sans"/>
                <a:cs typeface="Open Sans"/>
                <a:sym typeface="Open Sans"/>
              </a:endParaRPr>
            </a:p>
          </p:txBody>
        </p:sp>
        <p:sp>
          <p:nvSpPr>
            <p:cNvPr id="198" name="Google Shape;198;p28"/>
            <p:cNvSpPr/>
            <p:nvPr/>
          </p:nvSpPr>
          <p:spPr>
            <a:xfrm>
              <a:off x="3846803" y="501634"/>
              <a:ext cx="320976" cy="392310"/>
            </a:xfrm>
            <a:custGeom>
              <a:rect b="b" l="l" r="r" t="t"/>
              <a:pathLst>
                <a:path extrusionOk="0" h="21600" w="2160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199" name="Google Shape;199;p28"/>
            <p:cNvSpPr/>
            <p:nvPr/>
          </p:nvSpPr>
          <p:spPr>
            <a:xfrm>
              <a:off x="5843602" y="3685898"/>
              <a:ext cx="392310" cy="320976"/>
            </a:xfrm>
            <a:custGeom>
              <a:rect b="b" l="l" r="r" t="t"/>
              <a:pathLst>
                <a:path extrusionOk="0" h="21600" w="2160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200" name="Google Shape;200;p28"/>
            <p:cNvSpPr/>
            <p:nvPr/>
          </p:nvSpPr>
          <p:spPr>
            <a:xfrm>
              <a:off x="9262909" y="4887991"/>
              <a:ext cx="392310" cy="392310"/>
            </a:xfrm>
            <a:custGeom>
              <a:rect b="b" l="l" r="r" t="t"/>
              <a:pathLst>
                <a:path extrusionOk="0" h="21600" w="2160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201" name="Google Shape;201;p28"/>
            <p:cNvSpPr/>
            <p:nvPr/>
          </p:nvSpPr>
          <p:spPr>
            <a:xfrm>
              <a:off x="3646571" y="2226744"/>
              <a:ext cx="392310" cy="392310"/>
            </a:xfrm>
            <a:custGeom>
              <a:rect b="b" l="l" r="r" t="t"/>
              <a:pathLst>
                <a:path extrusionOk="0" h="21600" w="2160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202" name="Google Shape;202;p28"/>
            <p:cNvSpPr/>
            <p:nvPr/>
          </p:nvSpPr>
          <p:spPr>
            <a:xfrm>
              <a:off x="5715779" y="989005"/>
              <a:ext cx="392310" cy="320976"/>
            </a:xfrm>
            <a:custGeom>
              <a:rect b="b" l="l" r="r" t="t"/>
              <a:pathLst>
                <a:path extrusionOk="0" h="21600" w="21600">
                  <a:moveTo>
                    <a:pt x="5400" y="6001"/>
                  </a:moveTo>
                  <a:lnTo>
                    <a:pt x="8345" y="6001"/>
                  </a:lnTo>
                  <a:cubicBezTo>
                    <a:pt x="8617" y="6001"/>
                    <a:pt x="8836" y="5732"/>
                    <a:pt x="8836" y="5400"/>
                  </a:cubicBezTo>
                  <a:cubicBezTo>
                    <a:pt x="8836" y="5070"/>
                    <a:pt x="8617" y="4800"/>
                    <a:pt x="8345" y="4800"/>
                  </a:cubicBezTo>
                  <a:lnTo>
                    <a:pt x="5400" y="4800"/>
                  </a:lnTo>
                  <a:cubicBezTo>
                    <a:pt x="5129" y="4800"/>
                    <a:pt x="4909" y="5070"/>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70"/>
                    <a:pt x="18926" y="16801"/>
                    <a:pt x="18655" y="16801"/>
                  </a:cubicBezTo>
                  <a:lnTo>
                    <a:pt x="18655" y="3601"/>
                  </a:lnTo>
                  <a:lnTo>
                    <a:pt x="20618" y="3601"/>
                  </a:lnTo>
                  <a:cubicBezTo>
                    <a:pt x="20618" y="3601"/>
                    <a:pt x="20618" y="20400"/>
                    <a:pt x="20618" y="20400"/>
                  </a:cubicBezTo>
                  <a:close/>
                  <a:moveTo>
                    <a:pt x="17673" y="16801"/>
                  </a:moveTo>
                  <a:cubicBezTo>
                    <a:pt x="17401" y="16801"/>
                    <a:pt x="17182" y="17070"/>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70"/>
                    <a:pt x="4199" y="16801"/>
                    <a:pt x="3927" y="16801"/>
                  </a:cubicBezTo>
                  <a:lnTo>
                    <a:pt x="3927" y="3601"/>
                  </a:lnTo>
                  <a:lnTo>
                    <a:pt x="17673" y="3601"/>
                  </a:lnTo>
                  <a:cubicBezTo>
                    <a:pt x="17673" y="3601"/>
                    <a:pt x="17673" y="16801"/>
                    <a:pt x="17673" y="16801"/>
                  </a:cubicBezTo>
                  <a:close/>
                  <a:moveTo>
                    <a:pt x="2945" y="16801"/>
                  </a:moveTo>
                  <a:cubicBezTo>
                    <a:pt x="2674" y="16801"/>
                    <a:pt x="2455" y="17070"/>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70"/>
                    <a:pt x="6653" y="7200"/>
                    <a:pt x="6382" y="7200"/>
                  </a:cubicBezTo>
                  <a:lnTo>
                    <a:pt x="5400" y="7200"/>
                  </a:lnTo>
                  <a:cubicBezTo>
                    <a:pt x="5129" y="7200"/>
                    <a:pt x="4909" y="7470"/>
                    <a:pt x="4909" y="7800"/>
                  </a:cubicBezTo>
                  <a:cubicBezTo>
                    <a:pt x="4909" y="8132"/>
                    <a:pt x="5129" y="8400"/>
                    <a:pt x="5400" y="8400"/>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sp>
          <p:nvSpPr>
            <p:cNvPr id="203" name="Google Shape;203;p28"/>
            <p:cNvSpPr/>
            <p:nvPr/>
          </p:nvSpPr>
          <p:spPr>
            <a:xfrm>
              <a:off x="7359869" y="1870183"/>
              <a:ext cx="417636" cy="379782"/>
            </a:xfrm>
            <a:custGeom>
              <a:rect b="b" l="l" r="r" t="t"/>
              <a:pathLst>
                <a:path extrusionOk="0" h="21600" w="21600">
                  <a:moveTo>
                    <a:pt x="1016" y="20520"/>
                  </a:moveTo>
                  <a:cubicBezTo>
                    <a:pt x="1258" y="18675"/>
                    <a:pt x="2752" y="17922"/>
                    <a:pt x="4191" y="17361"/>
                  </a:cubicBezTo>
                  <a:cubicBezTo>
                    <a:pt x="5156" y="17087"/>
                    <a:pt x="6884" y="15971"/>
                    <a:pt x="6884" y="13567"/>
                  </a:cubicBezTo>
                  <a:cubicBezTo>
                    <a:pt x="6884" y="11509"/>
                    <a:pt x="6113" y="10507"/>
                    <a:pt x="5698" y="9969"/>
                  </a:cubicBezTo>
                  <a:cubicBezTo>
                    <a:pt x="5646" y="9901"/>
                    <a:pt x="5599" y="9842"/>
                    <a:pt x="5562" y="9785"/>
                  </a:cubicBezTo>
                  <a:cubicBezTo>
                    <a:pt x="5550" y="9768"/>
                    <a:pt x="5538" y="9751"/>
                    <a:pt x="5526" y="9734"/>
                  </a:cubicBezTo>
                  <a:cubicBezTo>
                    <a:pt x="5491" y="9662"/>
                    <a:pt x="5297" y="9177"/>
                    <a:pt x="5553" y="8011"/>
                  </a:cubicBezTo>
                  <a:cubicBezTo>
                    <a:pt x="5604" y="7777"/>
                    <a:pt x="5583" y="7531"/>
                    <a:pt x="5493" y="7311"/>
                  </a:cubicBezTo>
                  <a:cubicBezTo>
                    <a:pt x="5249" y="6721"/>
                    <a:pt x="4603" y="5151"/>
                    <a:pt x="5035" y="3987"/>
                  </a:cubicBezTo>
                  <a:cubicBezTo>
                    <a:pt x="5619" y="2410"/>
                    <a:pt x="6140" y="2098"/>
                    <a:pt x="7085" y="1642"/>
                  </a:cubicBezTo>
                  <a:cubicBezTo>
                    <a:pt x="7132" y="1619"/>
                    <a:pt x="7177" y="1592"/>
                    <a:pt x="7220" y="1562"/>
                  </a:cubicBezTo>
                  <a:cubicBezTo>
                    <a:pt x="7458" y="1393"/>
                    <a:pt x="8233" y="1080"/>
                    <a:pt x="9029" y="1080"/>
                  </a:cubicBezTo>
                  <a:cubicBezTo>
                    <a:pt x="9467" y="1080"/>
                    <a:pt x="9840" y="1171"/>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3"/>
                    <a:pt x="11247" y="9602"/>
                    <a:pt x="11210" y="9679"/>
                  </a:cubicBezTo>
                  <a:cubicBezTo>
                    <a:pt x="11181" y="9712"/>
                    <a:pt x="11153" y="9748"/>
                    <a:pt x="11129" y="9785"/>
                  </a:cubicBezTo>
                  <a:cubicBezTo>
                    <a:pt x="11091" y="9842"/>
                    <a:pt x="11044" y="9901"/>
                    <a:pt x="10992" y="9969"/>
                  </a:cubicBezTo>
                  <a:cubicBezTo>
                    <a:pt x="10578" y="10507"/>
                    <a:pt x="9806" y="11509"/>
                    <a:pt x="9806" y="13567"/>
                  </a:cubicBezTo>
                  <a:cubicBezTo>
                    <a:pt x="9806" y="15971"/>
                    <a:pt x="11535" y="17087"/>
                    <a:pt x="12500" y="17361"/>
                  </a:cubicBezTo>
                  <a:cubicBezTo>
                    <a:pt x="13925" y="17915"/>
                    <a:pt x="15432" y="18664"/>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39"/>
                    <a:pt x="12999" y="4821"/>
                    <a:pt x="12211" y="2789"/>
                  </a:cubicBezTo>
                  <a:cubicBezTo>
                    <a:pt x="11716" y="1513"/>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6"/>
                    <a:pt x="0" y="17821"/>
                    <a:pt x="0" y="21060"/>
                  </a:cubicBezTo>
                  <a:cubicBezTo>
                    <a:pt x="0" y="21060"/>
                    <a:pt x="0" y="21600"/>
                    <a:pt x="491" y="21600"/>
                  </a:cubicBezTo>
                  <a:lnTo>
                    <a:pt x="16200" y="21600"/>
                  </a:lnTo>
                  <a:cubicBezTo>
                    <a:pt x="16691" y="21600"/>
                    <a:pt x="16691" y="21060"/>
                    <a:pt x="16691" y="21060"/>
                  </a:cubicBezTo>
                  <a:cubicBezTo>
                    <a:pt x="16691" y="17821"/>
                    <a:pt x="14048" y="16816"/>
                    <a:pt x="12782" y="16326"/>
                  </a:cubicBezTo>
                  <a:moveTo>
                    <a:pt x="18035" y="15773"/>
                  </a:moveTo>
                  <a:cubicBezTo>
                    <a:pt x="18035" y="15773"/>
                    <a:pt x="16217" y="15311"/>
                    <a:pt x="16217" y="13290"/>
                  </a:cubicBezTo>
                  <a:cubicBezTo>
                    <a:pt x="16217" y="11514"/>
                    <a:pt x="17087" y="10889"/>
                    <a:pt x="17376" y="10458"/>
                  </a:cubicBezTo>
                  <a:cubicBezTo>
                    <a:pt x="17376" y="10458"/>
                    <a:pt x="17968" y="9905"/>
                    <a:pt x="17572" y="8122"/>
                  </a:cubicBezTo>
                  <a:cubicBezTo>
                    <a:pt x="18232" y="7145"/>
                    <a:pt x="18387" y="5419"/>
                    <a:pt x="17669" y="3589"/>
                  </a:cubicBezTo>
                  <a:cubicBezTo>
                    <a:pt x="17218" y="2442"/>
                    <a:pt x="16666" y="1814"/>
                    <a:pt x="16059" y="1448"/>
                  </a:cubicBezTo>
                  <a:cubicBezTo>
                    <a:pt x="15612" y="1179"/>
                    <a:pt x="15107" y="1081"/>
                    <a:pt x="14614" y="1081"/>
                  </a:cubicBezTo>
                  <a:cubicBezTo>
                    <a:pt x="13880" y="1081"/>
                    <a:pt x="13182" y="1301"/>
                    <a:pt x="12753" y="1513"/>
                  </a:cubicBezTo>
                  <a:cubicBezTo>
                    <a:pt x="12878" y="1781"/>
                    <a:pt x="12997" y="2064"/>
                    <a:pt x="13115" y="2365"/>
                  </a:cubicBezTo>
                  <a:cubicBezTo>
                    <a:pt x="13131" y="2408"/>
                    <a:pt x="13143" y="2453"/>
                    <a:pt x="13159" y="2496"/>
                  </a:cubicBezTo>
                  <a:cubicBezTo>
                    <a:pt x="13436" y="2360"/>
                    <a:pt x="13994" y="2159"/>
                    <a:pt x="14614" y="2159"/>
                  </a:cubicBezTo>
                  <a:cubicBezTo>
                    <a:pt x="15001" y="2159"/>
                    <a:pt x="15328" y="2239"/>
                    <a:pt x="15588" y="2396"/>
                  </a:cubicBezTo>
                  <a:cubicBezTo>
                    <a:pt x="15893" y="2579"/>
                    <a:pt x="16347" y="2947"/>
                    <a:pt x="16767" y="4018"/>
                  </a:cubicBezTo>
                  <a:cubicBezTo>
                    <a:pt x="17366" y="5540"/>
                    <a:pt x="17207" y="6853"/>
                    <a:pt x="16784" y="7478"/>
                  </a:cubicBezTo>
                  <a:cubicBezTo>
                    <a:pt x="16610" y="7736"/>
                    <a:pt x="16549" y="8066"/>
                    <a:pt x="16618" y="8379"/>
                  </a:cubicBezTo>
                  <a:cubicBezTo>
                    <a:pt x="16817" y="9273"/>
                    <a:pt x="16689" y="9648"/>
                    <a:pt x="16656" y="9723"/>
                  </a:cubicBezTo>
                  <a:cubicBezTo>
                    <a:pt x="16631" y="9753"/>
                    <a:pt x="16607" y="9785"/>
                    <a:pt x="16584" y="9819"/>
                  </a:cubicBezTo>
                  <a:cubicBezTo>
                    <a:pt x="16565" y="9848"/>
                    <a:pt x="16497" y="9929"/>
                    <a:pt x="16447" y="9988"/>
                  </a:cubicBezTo>
                  <a:cubicBezTo>
                    <a:pt x="16023" y="10487"/>
                    <a:pt x="15236" y="11418"/>
                    <a:pt x="15236" y="13290"/>
                  </a:cubicBezTo>
                  <a:cubicBezTo>
                    <a:pt x="15236" y="15520"/>
                    <a:pt x="16851" y="16555"/>
                    <a:pt x="17757" y="16810"/>
                  </a:cubicBezTo>
                  <a:cubicBezTo>
                    <a:pt x="19050" y="17306"/>
                    <a:pt x="20311" y="17925"/>
                    <a:pt x="20570" y="19439"/>
                  </a:cubicBezTo>
                  <a:lnTo>
                    <a:pt x="17464" y="19439"/>
                  </a:lnTo>
                  <a:cubicBezTo>
                    <a:pt x="17553" y="19773"/>
                    <a:pt x="17615" y="20131"/>
                    <a:pt x="17645" y="20519"/>
                  </a:cubicBezTo>
                  <a:lnTo>
                    <a:pt x="21152" y="20519"/>
                  </a:lnTo>
                  <a:cubicBezTo>
                    <a:pt x="21600" y="20519"/>
                    <a:pt x="21600" y="20034"/>
                    <a:pt x="21600" y="20034"/>
                  </a:cubicBezTo>
                  <a:cubicBezTo>
                    <a:pt x="21600" y="17119"/>
                    <a:pt x="19191" y="16215"/>
                    <a:pt x="18035" y="15773"/>
                  </a:cubicBezTo>
                </a:path>
              </a:pathLst>
            </a:custGeom>
            <a:solidFill>
              <a:schemeClr val="lt1"/>
            </a:solid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chemeClr val="dk1"/>
                </a:buClr>
                <a:buSzPts val="1400"/>
                <a:buFont typeface="Calibri"/>
                <a:buNone/>
              </a:pPr>
              <a:r>
                <a:t/>
              </a:r>
              <a:endParaRPr i="0" sz="1400" u="none" cap="none" strike="noStrike">
                <a:solidFill>
                  <a:srgbClr val="000000"/>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Dataset</a:t>
            </a:r>
            <a:endParaRPr/>
          </a:p>
        </p:txBody>
      </p:sp>
      <p:sp>
        <p:nvSpPr>
          <p:cNvPr id="209" name="Google Shape;209;p29"/>
          <p:cNvSpPr txBox="1"/>
          <p:nvPr/>
        </p:nvSpPr>
        <p:spPr>
          <a:xfrm>
            <a:off x="469825" y="900850"/>
            <a:ext cx="80808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Fakeddit Dataset</a:t>
            </a:r>
            <a:endParaRPr b="1">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solidFill>
                  <a:srgbClr val="222222"/>
                </a:solidFill>
                <a:highlight>
                  <a:srgbClr val="FFFFFF"/>
                </a:highlight>
                <a:latin typeface="Open Sans"/>
                <a:ea typeface="Open Sans"/>
                <a:cs typeface="Open Sans"/>
                <a:sym typeface="Open Sans"/>
              </a:rPr>
              <a:t>Multimodal fake news dataset consisting of over 1 million samples - </a:t>
            </a:r>
            <a:r>
              <a:rPr lang="en" u="sng">
                <a:solidFill>
                  <a:schemeClr val="hlink"/>
                </a:solidFill>
                <a:highlight>
                  <a:srgbClr val="FFFFFF"/>
                </a:highlight>
                <a:latin typeface="Open Sans"/>
                <a:ea typeface="Open Sans"/>
                <a:cs typeface="Open Sans"/>
                <a:sym typeface="Open Sans"/>
                <a:hlinkClick r:id="rId3"/>
              </a:rPr>
              <a:t>Nakamura, K., Levy, S., &amp; Wang, W. Y. (2019). r/fakeddit: A new multimodal benchmark dataset for fine-grained fake news detection</a:t>
            </a:r>
            <a:r>
              <a:rPr lang="en">
                <a:latin typeface="Open Sans"/>
                <a:ea typeface="Open Sans"/>
                <a:cs typeface="Open Sans"/>
                <a:sym typeface="Open Sans"/>
              </a:rPr>
              <a:t>.</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Classifying</a:t>
            </a:r>
            <a:r>
              <a:rPr lang="en">
                <a:latin typeface="Open Sans"/>
                <a:ea typeface="Open Sans"/>
                <a:cs typeface="Open Sans"/>
                <a:sym typeface="Open Sans"/>
              </a:rPr>
              <a:t> data into 6 categories : True, Satire, Misleading, Imposter, False Connection and Manipulated Content.</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Not appropriate for our application as </a:t>
            </a:r>
            <a:endParaRPr>
              <a:latin typeface="Open Sans"/>
              <a:ea typeface="Open Sans"/>
              <a:cs typeface="Open Sans"/>
              <a:sym typeface="Open Sans"/>
            </a:endParaRPr>
          </a:p>
          <a:p>
            <a:pPr indent="-317500" lvl="1" marL="914400" rtl="0" algn="l">
              <a:spcBef>
                <a:spcPts val="1000"/>
              </a:spcBef>
              <a:spcAft>
                <a:spcPts val="0"/>
              </a:spcAft>
              <a:buSzPts val="1400"/>
              <a:buFont typeface="Open Sans"/>
              <a:buChar char="○"/>
            </a:pPr>
            <a:r>
              <a:rPr lang="en">
                <a:latin typeface="Open Sans"/>
                <a:ea typeface="Open Sans"/>
                <a:cs typeface="Open Sans"/>
                <a:sym typeface="Open Sans"/>
              </a:rPr>
              <a:t>It is more focused on Multimodal data - text, image, metadata, and comments data.</a:t>
            </a:r>
            <a:endParaRPr>
              <a:latin typeface="Open Sans"/>
              <a:ea typeface="Open Sans"/>
              <a:cs typeface="Open Sans"/>
              <a:sym typeface="Open Sans"/>
            </a:endParaRPr>
          </a:p>
          <a:p>
            <a:pPr indent="-317500" lvl="1" marL="914400" rtl="0" algn="l">
              <a:spcBef>
                <a:spcPts val="1000"/>
              </a:spcBef>
              <a:spcAft>
                <a:spcPts val="0"/>
              </a:spcAft>
              <a:buSzPts val="1400"/>
              <a:buFont typeface="Open Sans"/>
              <a:buChar char="○"/>
            </a:pPr>
            <a:r>
              <a:rPr lang="en">
                <a:latin typeface="Open Sans"/>
                <a:ea typeface="Open Sans"/>
                <a:cs typeface="Open Sans"/>
                <a:sym typeface="Open Sans"/>
              </a:rPr>
              <a:t>False connection and Manipulated content focuses more on images.</a:t>
            </a:r>
            <a:endParaRPr>
              <a:latin typeface="Open Sans"/>
              <a:ea typeface="Open Sans"/>
              <a:cs typeface="Open Sans"/>
              <a:sym typeface="Open Sans"/>
            </a:endParaRPr>
          </a:p>
          <a:p>
            <a:pPr indent="-317500" lvl="0" marL="457200" rtl="0" algn="l">
              <a:spcBef>
                <a:spcPts val="1000"/>
              </a:spcBef>
              <a:spcAft>
                <a:spcPts val="1000"/>
              </a:spcAft>
              <a:buSzPts val="1400"/>
              <a:buFont typeface="Open Sans"/>
              <a:buChar char="●"/>
            </a:pPr>
            <a:r>
              <a:rPr lang="en">
                <a:latin typeface="Open Sans"/>
                <a:ea typeface="Open Sans"/>
                <a:cs typeface="Open Sans"/>
                <a:sym typeface="Open Sans"/>
              </a:rPr>
              <a:t>However, subreddits are made used as sources.</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List of subreddits used in Dataset</a:t>
            </a:r>
            <a:endParaRPr/>
          </a:p>
        </p:txBody>
      </p:sp>
      <p:graphicFrame>
        <p:nvGraphicFramePr>
          <p:cNvPr id="215" name="Google Shape;215;p30"/>
          <p:cNvGraphicFramePr/>
          <p:nvPr/>
        </p:nvGraphicFramePr>
        <p:xfrm>
          <a:off x="980150" y="1250963"/>
          <a:ext cx="3000000" cy="3000000"/>
        </p:xfrm>
        <a:graphic>
          <a:graphicData uri="http://schemas.openxmlformats.org/drawingml/2006/table">
            <a:tbl>
              <a:tblPr>
                <a:noFill/>
                <a:tableStyleId>{E21F4A59-7CB0-4D1E-B89B-A1D435D5186D}</a:tableStyleId>
              </a:tblPr>
              <a:tblGrid>
                <a:gridCol w="2166825"/>
                <a:gridCol w="1149875"/>
                <a:gridCol w="3183800"/>
              </a:tblGrid>
              <a:tr h="316550">
                <a:tc>
                  <a:txBody>
                    <a:bodyPr/>
                    <a:lstStyle/>
                    <a:p>
                      <a:pPr indent="0" lvl="0" marL="0" rtl="0" algn="l">
                        <a:spcBef>
                          <a:spcPts val="0"/>
                        </a:spcBef>
                        <a:spcAft>
                          <a:spcPts val="0"/>
                        </a:spcAft>
                        <a:buNone/>
                      </a:pPr>
                      <a:r>
                        <a:rPr lang="en" sz="900">
                          <a:solidFill>
                            <a:srgbClr val="222222"/>
                          </a:solidFill>
                          <a:latin typeface="Open Sans"/>
                          <a:ea typeface="Open Sans"/>
                          <a:cs typeface="Open Sans"/>
                          <a:sym typeface="Open Sans"/>
                        </a:rPr>
                        <a:t>Subreddit</a:t>
                      </a:r>
                      <a:endParaRPr sz="900">
                        <a:solidFill>
                          <a:srgbClr val="222222"/>
                        </a:solidFill>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sz="900">
                          <a:solidFill>
                            <a:srgbClr val="222222"/>
                          </a:solidFill>
                          <a:latin typeface="Open Sans"/>
                          <a:ea typeface="Open Sans"/>
                          <a:cs typeface="Open Sans"/>
                          <a:sym typeface="Open Sans"/>
                        </a:rPr>
                        <a:t>Category</a:t>
                      </a:r>
                      <a:endParaRPr sz="900">
                        <a:solidFill>
                          <a:srgbClr val="222222"/>
                        </a:solidFill>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sz="900">
                          <a:solidFill>
                            <a:srgbClr val="222222"/>
                          </a:solidFill>
                          <a:latin typeface="Open Sans"/>
                          <a:ea typeface="Open Sans"/>
                          <a:cs typeface="Open Sans"/>
                          <a:sym typeface="Open Sans"/>
                        </a:rPr>
                        <a:t>URL</a:t>
                      </a:r>
                      <a:endParaRPr sz="900">
                        <a:solidFill>
                          <a:srgbClr val="222222"/>
                        </a:solidFill>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rgbClr val="B7B7B7"/>
                    </a:solidFill>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neutralnews</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True</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https://www.reddit.com/r/neutralnews</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upliftingnews</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True</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https://www.reddit.com/r/upliftingnews</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usnews</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True</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https://www.reddit.com/r/usnews</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theonion</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Satire</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https://www.reddit.com/r/theonion</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waterfordwhispersnews</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Satire</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https://www.reddit.com/r/waterfordwhispersnews</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savedyouaclick</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Misleading</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https://www.reddit.com/r/savedyouaclick</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subredditsimulator</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Imposter</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https://www.reddit.com/r/subredditsimulator</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16550">
                <a:tc>
                  <a:txBody>
                    <a:bodyPr/>
                    <a:lstStyle/>
                    <a:p>
                      <a:pPr indent="0" lvl="0" marL="0" rtl="0" algn="l">
                        <a:spcBef>
                          <a:spcPts val="0"/>
                        </a:spcBef>
                        <a:spcAft>
                          <a:spcPts val="0"/>
                        </a:spcAft>
                        <a:buNone/>
                      </a:pPr>
                      <a:r>
                        <a:rPr lang="en" sz="900">
                          <a:latin typeface="Open Sans"/>
                          <a:ea typeface="Open Sans"/>
                          <a:cs typeface="Open Sans"/>
                          <a:sym typeface="Open Sans"/>
                        </a:rPr>
                        <a:t>subsimulatorgpt2</a:t>
                      </a:r>
                      <a:endParaRPr sz="900">
                        <a:latin typeface="Open Sans"/>
                        <a:ea typeface="Open Sans"/>
                        <a:cs typeface="Open Sans"/>
                        <a:sym typeface="Open Sans"/>
                      </a:endParaRPr>
                    </a:p>
                  </a:txBody>
                  <a:tcPr marT="91425" marB="91425" marR="91425" marL="91425">
                    <a:lnL cap="flat" cmpd="sng" w="9525">
                      <a:solidFill>
                        <a:schemeClr val="lt1"/>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Imposter</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Open Sans"/>
                          <a:ea typeface="Open Sans"/>
                          <a:cs typeface="Open Sans"/>
                          <a:sym typeface="Open Sans"/>
                        </a:rPr>
                        <a:t>https://www.reddit.com/r/subsimulatorgpt2</a:t>
                      </a:r>
                      <a:endParaRPr sz="900">
                        <a:latin typeface="Open Sans"/>
                        <a:ea typeface="Open Sans"/>
                        <a:cs typeface="Open Sans"/>
                        <a:sym typeface="Open Sans"/>
                      </a:endParaRPr>
                    </a:p>
                  </a:txBody>
                  <a:tcPr marT="91425" marB="91425" marR="91425" marL="91425">
                    <a:lnL cap="flat" cmpd="sng" w="9525">
                      <a:solidFill>
                        <a:srgbClr val="22222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 Collection</a:t>
            </a:r>
            <a:endParaRPr/>
          </a:p>
        </p:txBody>
      </p:sp>
      <p:sp>
        <p:nvSpPr>
          <p:cNvPr id="221" name="Google Shape;221;p31"/>
          <p:cNvSpPr txBox="1"/>
          <p:nvPr>
            <p:ph idx="2" type="body"/>
          </p:nvPr>
        </p:nvSpPr>
        <p:spPr>
          <a:xfrm>
            <a:off x="469900" y="835175"/>
            <a:ext cx="4361700" cy="33528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SzPts val="1400"/>
              <a:buChar char="●"/>
            </a:pPr>
            <a:r>
              <a:rPr lang="en" u="sng">
                <a:solidFill>
                  <a:schemeClr val="hlink"/>
                </a:solidFill>
                <a:hlinkClick r:id="rId3"/>
              </a:rPr>
              <a:t>PullPush API</a:t>
            </a:r>
            <a:r>
              <a:rPr lang="en"/>
              <a:t> - Service for the indexing and retrieval of content that Reddit users have submitted to Reddit.</a:t>
            </a:r>
            <a:endParaRPr/>
          </a:p>
          <a:p>
            <a:pPr indent="-317500" lvl="0" marL="457200" rtl="0" algn="l">
              <a:spcBef>
                <a:spcPts val="1000"/>
              </a:spcBef>
              <a:spcAft>
                <a:spcPts val="0"/>
              </a:spcAft>
              <a:buSzPts val="1400"/>
              <a:buChar char="●"/>
            </a:pPr>
            <a:r>
              <a:rPr lang="en"/>
              <a:t>Python libraries like BeautifulSoup, Newspaper3k used for web scraping.</a:t>
            </a:r>
            <a:endParaRPr/>
          </a:p>
          <a:p>
            <a:pPr indent="-317500" lvl="0" marL="457200" rtl="0" algn="l">
              <a:spcBef>
                <a:spcPts val="1000"/>
              </a:spcBef>
              <a:spcAft>
                <a:spcPts val="0"/>
              </a:spcAft>
              <a:buSzPts val="1400"/>
              <a:buChar char="●"/>
            </a:pPr>
            <a:r>
              <a:rPr b="1" lang="en"/>
              <a:t>Quality Assurance</a:t>
            </a:r>
            <a:endParaRPr b="1"/>
          </a:p>
          <a:p>
            <a:pPr indent="-304800" lvl="1" marL="914400" rtl="0" algn="l">
              <a:spcBef>
                <a:spcPts val="1000"/>
              </a:spcBef>
              <a:spcAft>
                <a:spcPts val="0"/>
              </a:spcAft>
              <a:buSzPts val="1200"/>
              <a:buChar char="○"/>
            </a:pPr>
            <a:r>
              <a:rPr lang="en"/>
              <a:t>Each subreddit has moderators that ensure submissions pertain to the subreddit theme.</a:t>
            </a:r>
            <a:endParaRPr/>
          </a:p>
          <a:p>
            <a:pPr indent="-304800" lvl="1" marL="914400" rtl="0" algn="l">
              <a:spcBef>
                <a:spcPts val="1000"/>
              </a:spcBef>
              <a:spcAft>
                <a:spcPts val="1000"/>
              </a:spcAft>
              <a:buSzPts val="1200"/>
              <a:buChar char="○"/>
            </a:pPr>
            <a:r>
              <a:rPr lang="en"/>
              <a:t>Filtered out submissions that had a upvote ratio of less than 1 to further ensure that the collected data is credible.</a:t>
            </a:r>
            <a:endParaRPr/>
          </a:p>
        </p:txBody>
      </p:sp>
      <p:pic>
        <p:nvPicPr>
          <p:cNvPr id="222" name="Google Shape;222;p31"/>
          <p:cNvPicPr preferRelativeResize="0"/>
          <p:nvPr/>
        </p:nvPicPr>
        <p:blipFill>
          <a:blip r:embed="rId4">
            <a:alphaModFix/>
          </a:blip>
          <a:stretch>
            <a:fillRect/>
          </a:stretch>
        </p:blipFill>
        <p:spPr>
          <a:xfrm>
            <a:off x="4985350" y="1190400"/>
            <a:ext cx="3743901" cy="251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69833" y="273847"/>
            <a:ext cx="7886700" cy="738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Models </a:t>
            </a:r>
            <a:endParaRPr/>
          </a:p>
        </p:txBody>
      </p:sp>
      <p:sp>
        <p:nvSpPr>
          <p:cNvPr id="228" name="Google Shape;228;p32"/>
          <p:cNvSpPr txBox="1"/>
          <p:nvPr>
            <p:ph idx="2" type="body"/>
          </p:nvPr>
        </p:nvSpPr>
        <p:spPr>
          <a:xfrm>
            <a:off x="469900" y="1427725"/>
            <a:ext cx="7886700" cy="27603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0"/>
              </a:spcBef>
              <a:spcAft>
                <a:spcPts val="0"/>
              </a:spcAft>
              <a:buSzPts val="1400"/>
              <a:buChar char="●"/>
            </a:pPr>
            <a:r>
              <a:rPr lang="en"/>
              <a:t>SLM</a:t>
            </a:r>
            <a:endParaRPr/>
          </a:p>
          <a:p>
            <a:pPr indent="-317500" lvl="1" marL="914400" marR="0" rtl="0" algn="l">
              <a:lnSpc>
                <a:spcPct val="150000"/>
              </a:lnSpc>
              <a:spcBef>
                <a:spcPts val="0"/>
              </a:spcBef>
              <a:spcAft>
                <a:spcPts val="0"/>
              </a:spcAft>
              <a:buSzPts val="1400"/>
              <a:buChar char="○"/>
            </a:pPr>
            <a:r>
              <a:rPr lang="en" sz="1400"/>
              <a:t>RoBERTa</a:t>
            </a:r>
            <a:endParaRPr sz="1400"/>
          </a:p>
          <a:p>
            <a:pPr indent="-317500" lvl="0" marL="457200" marR="0" rtl="0" algn="l">
              <a:lnSpc>
                <a:spcPct val="150000"/>
              </a:lnSpc>
              <a:spcBef>
                <a:spcPts val="1000"/>
              </a:spcBef>
              <a:spcAft>
                <a:spcPts val="0"/>
              </a:spcAft>
              <a:buSzPts val="1400"/>
              <a:buChar char="●"/>
            </a:pPr>
            <a:r>
              <a:rPr lang="en"/>
              <a:t>LLM</a:t>
            </a:r>
            <a:endParaRPr/>
          </a:p>
          <a:p>
            <a:pPr indent="-317500" lvl="1" marL="914400" marR="0" rtl="0" algn="l">
              <a:lnSpc>
                <a:spcPct val="150000"/>
              </a:lnSpc>
              <a:spcBef>
                <a:spcPts val="0"/>
              </a:spcBef>
              <a:spcAft>
                <a:spcPts val="0"/>
              </a:spcAft>
              <a:buSzPts val="1400"/>
              <a:buChar char="○"/>
            </a:pPr>
            <a:r>
              <a:rPr lang="en" sz="1400"/>
              <a:t>Llama-3-8B-Instruct</a:t>
            </a:r>
            <a:endParaRPr sz="1400"/>
          </a:p>
          <a:p>
            <a:pPr indent="-317500" lvl="1" marL="914400" marR="0" rtl="0" algn="l">
              <a:lnSpc>
                <a:spcPct val="150000"/>
              </a:lnSpc>
              <a:spcBef>
                <a:spcPts val="0"/>
              </a:spcBef>
              <a:spcAft>
                <a:spcPts val="0"/>
              </a:spcAft>
              <a:buSzPts val="1400"/>
              <a:buChar char="○"/>
            </a:pPr>
            <a:r>
              <a:rPr lang="en" sz="1400"/>
              <a:t>Gemma-2-9b-it</a:t>
            </a:r>
            <a:endParaRPr sz="1400"/>
          </a:p>
          <a:p>
            <a:pPr indent="-317500" lvl="1" marL="914400" marR="0" rtl="0" algn="l">
              <a:lnSpc>
                <a:spcPct val="150000"/>
              </a:lnSpc>
              <a:spcBef>
                <a:spcPts val="0"/>
              </a:spcBef>
              <a:spcAft>
                <a:spcPts val="0"/>
              </a:spcAft>
              <a:buSzPts val="1400"/>
              <a:buChar char="○"/>
            </a:pPr>
            <a:r>
              <a:rPr lang="en" sz="1400"/>
              <a:t>Mistral-7B-Instruct-v0.3</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Hervorhebungen">
  <a:themeElements>
    <a:clrScheme name="Master Rot">
      <a:dk1>
        <a:srgbClr val="FFFFFF"/>
      </a:dk1>
      <a:lt1>
        <a:srgbClr val="FFFFFF"/>
      </a:lt1>
      <a:dk2>
        <a:srgbClr val="C61A27"/>
      </a:dk2>
      <a:lt2>
        <a:srgbClr val="C61A27"/>
      </a:lt2>
      <a:accent1>
        <a:srgbClr val="C51925"/>
      </a:accent1>
      <a:accent2>
        <a:srgbClr val="004861"/>
      </a:accent2>
      <a:accent3>
        <a:srgbClr val="DD7522"/>
      </a:accent3>
      <a:accent4>
        <a:srgbClr val="793379"/>
      </a:accent4>
      <a:accent5>
        <a:srgbClr val="00978A"/>
      </a:accent5>
      <a:accent6>
        <a:srgbClr val="009BD6"/>
      </a:accent6>
      <a:hlink>
        <a:srgbClr val="FFFFFF"/>
      </a:hlink>
      <a:folHlink>
        <a:srgbClr val="83A0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elseiten">
  <a:themeElements>
    <a:clrScheme name="Benutzerdefiniert 2">
      <a:dk1>
        <a:srgbClr val="000000"/>
      </a:dk1>
      <a:lt1>
        <a:srgbClr val="FFFFFF"/>
      </a:lt1>
      <a:dk2>
        <a:srgbClr val="C61A27"/>
      </a:dk2>
      <a:lt2>
        <a:srgbClr val="FFFFFF"/>
      </a:lt2>
      <a:accent1>
        <a:srgbClr val="C61A27"/>
      </a:accent1>
      <a:accent2>
        <a:srgbClr val="004861"/>
      </a:accent2>
      <a:accent3>
        <a:srgbClr val="DD7522"/>
      </a:accent3>
      <a:accent4>
        <a:srgbClr val="793379"/>
      </a:accent4>
      <a:accent5>
        <a:srgbClr val="00978A"/>
      </a:accent5>
      <a:accent6>
        <a:srgbClr val="009BD6"/>
      </a:accent6>
      <a:hlink>
        <a:srgbClr val="C61A27"/>
      </a:hlink>
      <a:folHlink>
        <a:srgbClr val="83A0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