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  <p:sldMasterId id="2147483669" r:id="rId5"/>
    <p:sldMasterId id="214748367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y="5143500" cx="9144000"/>
  <p:notesSz cx="6858000" cy="9144000"/>
  <p:embeddedFontLst>
    <p:embeddedFont>
      <p:font typeface="Open Sans SemiBold"/>
      <p:regular r:id="rId14"/>
      <p:bold r:id="rId15"/>
      <p:italic r:id="rId16"/>
      <p:boldItalic r:id="rId17"/>
    </p:embeddedFont>
    <p:embeddedFont>
      <p:font typeface="Open Sans ExtraBold"/>
      <p:bold r:id="rId18"/>
      <p:boldItalic r:id="rId19"/>
    </p:embeddedFont>
    <p:embeddedFont>
      <p:font typeface="Open Sans Light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Light-regular.fntdata"/><Relationship Id="rId22" Type="http://schemas.openxmlformats.org/officeDocument/2006/relationships/font" Target="fonts/OpenSansLight-italic.fntdata"/><Relationship Id="rId21" Type="http://schemas.openxmlformats.org/officeDocument/2006/relationships/font" Target="fonts/OpenSansLight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OpenSansLigh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font" Target="fonts/OpenSansSemiBold-bold.fntdata"/><Relationship Id="rId14" Type="http://schemas.openxmlformats.org/officeDocument/2006/relationships/font" Target="fonts/OpenSansSemiBold-regular.fntdata"/><Relationship Id="rId17" Type="http://schemas.openxmlformats.org/officeDocument/2006/relationships/font" Target="fonts/OpenSansSemiBold-boldItalic.fntdata"/><Relationship Id="rId16" Type="http://schemas.openxmlformats.org/officeDocument/2006/relationships/font" Target="fonts/OpenSansSemiBold-italic.fntdata"/><Relationship Id="rId19" Type="http://schemas.openxmlformats.org/officeDocument/2006/relationships/font" Target="fonts/OpenSansExtraBold-boldItalic.fntdata"/><Relationship Id="rId18" Type="http://schemas.openxmlformats.org/officeDocument/2006/relationships/font" Target="fonts/OpenSansExtra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e59089177c_1_13:notes"/>
          <p:cNvSpPr txBox="1"/>
          <p:nvPr>
            <p:ph idx="1" type="body"/>
          </p:nvPr>
        </p:nvSpPr>
        <p:spPr>
          <a:xfrm>
            <a:off x="685800" y="3300413"/>
            <a:ext cx="5486400" cy="27003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2e59089177c_1_13:notes"/>
          <p:cNvSpPr/>
          <p:nvPr>
            <p:ph idx="2" type="sldImg"/>
          </p:nvPr>
        </p:nvSpPr>
        <p:spPr>
          <a:xfrm>
            <a:off x="685800" y="857250"/>
            <a:ext cx="54864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59089177c_1_59:notes"/>
          <p:cNvSpPr txBox="1"/>
          <p:nvPr>
            <p:ph idx="1" type="body"/>
          </p:nvPr>
        </p:nvSpPr>
        <p:spPr>
          <a:xfrm>
            <a:off x="685800" y="3300413"/>
            <a:ext cx="5486400" cy="27003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2e59089177c_1_59:notes"/>
          <p:cNvSpPr/>
          <p:nvPr>
            <p:ph idx="2" type="sldImg"/>
          </p:nvPr>
        </p:nvSpPr>
        <p:spPr>
          <a:xfrm>
            <a:off x="685800" y="857250"/>
            <a:ext cx="54864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59089177c_1_64:notes"/>
          <p:cNvSpPr txBox="1"/>
          <p:nvPr>
            <p:ph idx="1" type="body"/>
          </p:nvPr>
        </p:nvSpPr>
        <p:spPr>
          <a:xfrm>
            <a:off x="685800" y="3300413"/>
            <a:ext cx="5486400" cy="27003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2e59089177c_1_64:notes"/>
          <p:cNvSpPr/>
          <p:nvPr>
            <p:ph idx="2" type="sldImg"/>
          </p:nvPr>
        </p:nvSpPr>
        <p:spPr>
          <a:xfrm>
            <a:off x="685800" y="857250"/>
            <a:ext cx="54864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59089177c_1_70:notes"/>
          <p:cNvSpPr txBox="1"/>
          <p:nvPr>
            <p:ph idx="1" type="body"/>
          </p:nvPr>
        </p:nvSpPr>
        <p:spPr>
          <a:xfrm>
            <a:off x="685800" y="3300413"/>
            <a:ext cx="5486400" cy="27003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2e59089177c_1_70:notes"/>
          <p:cNvSpPr/>
          <p:nvPr>
            <p:ph idx="2" type="sldImg"/>
          </p:nvPr>
        </p:nvSpPr>
        <p:spPr>
          <a:xfrm>
            <a:off x="685800" y="857250"/>
            <a:ext cx="54864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e59089177c_1_75:notes"/>
          <p:cNvSpPr txBox="1"/>
          <p:nvPr>
            <p:ph idx="1" type="body"/>
          </p:nvPr>
        </p:nvSpPr>
        <p:spPr>
          <a:xfrm>
            <a:off x="685800" y="3300413"/>
            <a:ext cx="5486400" cy="27003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2e59089177c_1_75:notes"/>
          <p:cNvSpPr/>
          <p:nvPr>
            <p:ph idx="2" type="sldImg"/>
          </p:nvPr>
        </p:nvSpPr>
        <p:spPr>
          <a:xfrm>
            <a:off x="685800" y="857250"/>
            <a:ext cx="54864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59089177c_1_80:notes"/>
          <p:cNvSpPr txBox="1"/>
          <p:nvPr>
            <p:ph idx="1" type="body"/>
          </p:nvPr>
        </p:nvSpPr>
        <p:spPr>
          <a:xfrm>
            <a:off x="685800" y="3300413"/>
            <a:ext cx="5486400" cy="27003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2e59089177c_1_80:notes"/>
          <p:cNvSpPr/>
          <p:nvPr>
            <p:ph idx="2" type="sldImg"/>
          </p:nvPr>
        </p:nvSpPr>
        <p:spPr>
          <a:xfrm>
            <a:off x="685800" y="857250"/>
            <a:ext cx="54864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jp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seite">
  <p:cSld name="Zwischenseit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type="title"/>
          </p:nvPr>
        </p:nvSpPr>
        <p:spPr>
          <a:xfrm>
            <a:off x="572703" y="2681056"/>
            <a:ext cx="8194190" cy="9941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 ExtraBold"/>
              <a:buNone/>
              <a:defRPr b="1" i="0" sz="3300" u="none" cap="none" strike="noStrik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pic>
        <p:nvPicPr>
          <p:cNvPr id="54" name="Google Shape;5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4536" y="2756776"/>
            <a:ext cx="277873" cy="302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rvorgehobene Information">
  <p:cSld name="Hervorgehobene Informa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type="title"/>
          </p:nvPr>
        </p:nvSpPr>
        <p:spPr>
          <a:xfrm>
            <a:off x="467837" y="271022"/>
            <a:ext cx="7886700" cy="5631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Open Sans ExtraBold"/>
              <a:buNone/>
              <a:defRPr b="0" i="0" sz="2100" u="none" cap="none" strike="noStrik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7" name="Google Shape;57;p15"/>
          <p:cNvSpPr/>
          <p:nvPr>
            <p:ph idx="2" type="pic"/>
          </p:nvPr>
        </p:nvSpPr>
        <p:spPr>
          <a:xfrm>
            <a:off x="5110480" y="1500662"/>
            <a:ext cx="3402836" cy="2698769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5"/>
          <p:cNvSpPr txBox="1"/>
          <p:nvPr>
            <p:ph idx="1" type="body"/>
          </p:nvPr>
        </p:nvSpPr>
        <p:spPr>
          <a:xfrm>
            <a:off x="467837" y="1500662"/>
            <a:ext cx="4104163" cy="269876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nkeseite">
  <p:cSld name="Dankeseit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572703" y="2681057"/>
            <a:ext cx="8194190" cy="48247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 ExtraBold"/>
              <a:buNone/>
              <a:defRPr b="1" i="0" sz="3300" u="none" cap="none" strike="noStrik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573089" y="3284935"/>
            <a:ext cx="8193087" cy="9179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62" name="Google Shape;62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4536" y="2756776"/>
            <a:ext cx="277873" cy="302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Benutzerdefiniertes Layout">
  <p:cSld name="8_Benutzerdefiniertes Layou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/>
          <p:nvPr>
            <p:ph type="title"/>
          </p:nvPr>
        </p:nvSpPr>
        <p:spPr>
          <a:xfrm>
            <a:off x="469833" y="273847"/>
            <a:ext cx="7886700" cy="73890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1926"/>
              </a:buClr>
              <a:buSzPts val="2100"/>
              <a:buFont typeface="Open Sans"/>
              <a:buNone/>
              <a:defRPr b="1" i="0" sz="2100" u="none" cap="none" strike="noStrike">
                <a:solidFill>
                  <a:srgbClr val="C519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1" name="Google Shape;71;p18"/>
          <p:cNvSpPr txBox="1"/>
          <p:nvPr>
            <p:ph idx="1" type="body"/>
          </p:nvPr>
        </p:nvSpPr>
        <p:spPr>
          <a:xfrm>
            <a:off x="469833" y="1096200"/>
            <a:ext cx="7886700" cy="4560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2" name="Google Shape;72;p18"/>
          <p:cNvSpPr txBox="1"/>
          <p:nvPr>
            <p:ph idx="2" type="body"/>
          </p:nvPr>
        </p:nvSpPr>
        <p:spPr>
          <a:xfrm>
            <a:off x="469900" y="1616869"/>
            <a:ext cx="7886633" cy="257095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marR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links &amp; Aufzählung">
  <p:cSld name="Bild links &amp; Aufzählung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469833" y="273847"/>
            <a:ext cx="7886700" cy="81155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1926"/>
              </a:buClr>
              <a:buSzPts val="2100"/>
              <a:buFont typeface="Open Sans"/>
              <a:buNone/>
              <a:defRPr b="1" i="0" sz="2100" u="none" cap="none" strike="noStrike">
                <a:solidFill>
                  <a:srgbClr val="C519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5" name="Google Shape;75;p19"/>
          <p:cNvSpPr/>
          <p:nvPr>
            <p:ph idx="2" type="pic"/>
          </p:nvPr>
        </p:nvSpPr>
        <p:spPr>
          <a:xfrm>
            <a:off x="575332" y="1101293"/>
            <a:ext cx="3314700" cy="220944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469900" y="3427407"/>
            <a:ext cx="3314700" cy="41433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Open Sans Light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7" name="Google Shape;77;p19"/>
          <p:cNvSpPr txBox="1"/>
          <p:nvPr>
            <p:ph idx="3" type="body"/>
          </p:nvPr>
        </p:nvSpPr>
        <p:spPr>
          <a:xfrm>
            <a:off x="4075046" y="1101294"/>
            <a:ext cx="4294186" cy="220943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in Bild, das computer, Computer, drinnen, arbeitend enthält.&#10;&#10;Automatisch generierte Beschreibung" id="79" name="Google Shape;79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0"/>
          <p:cNvSpPr/>
          <p:nvPr/>
        </p:nvSpPr>
        <p:spPr>
          <a:xfrm>
            <a:off x="-1" y="2571750"/>
            <a:ext cx="7217001" cy="1212783"/>
          </a:xfrm>
          <a:prstGeom prst="rect">
            <a:avLst/>
          </a:prstGeom>
          <a:solidFill>
            <a:srgbClr val="C519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Google Shape;81;p20"/>
          <p:cNvSpPr txBox="1"/>
          <p:nvPr>
            <p:ph type="title"/>
          </p:nvPr>
        </p:nvSpPr>
        <p:spPr>
          <a:xfrm>
            <a:off x="572704" y="2681056"/>
            <a:ext cx="6412296" cy="9941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 ExtraBold"/>
              <a:buNone/>
              <a:defRPr b="1" i="0" sz="3300" u="none" cap="none" strike="noStrik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2" name="Google Shape;82;p20"/>
          <p:cNvSpPr txBox="1"/>
          <p:nvPr>
            <p:ph idx="1" type="body"/>
          </p:nvPr>
        </p:nvSpPr>
        <p:spPr>
          <a:xfrm>
            <a:off x="573088" y="4361259"/>
            <a:ext cx="3998912" cy="7822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Open Sans"/>
              <a:buNone/>
              <a:defRPr b="0" i="0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984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83" name="Google Shape;8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17000" y="248928"/>
            <a:ext cx="1602636" cy="476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4536" y="2756776"/>
            <a:ext cx="277873" cy="302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Inhalt">
  <p:cSld name="1_Titel und Inhal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in Bild, das gefliest, Ziegelstein, Kachel enthält.&#10;&#10;Automatisch generierte Beschreibung" id="86" name="Google Shape;86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840656"/>
            <a:ext cx="9144000" cy="430284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1"/>
          <p:cNvSpPr/>
          <p:nvPr/>
        </p:nvSpPr>
        <p:spPr>
          <a:xfrm>
            <a:off x="0" y="2571750"/>
            <a:ext cx="1145406" cy="1212783"/>
          </a:xfrm>
          <a:prstGeom prst="rect">
            <a:avLst/>
          </a:prstGeom>
          <a:solidFill>
            <a:srgbClr val="C519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21"/>
          <p:cNvSpPr txBox="1"/>
          <p:nvPr>
            <p:ph type="title"/>
          </p:nvPr>
        </p:nvSpPr>
        <p:spPr>
          <a:xfrm>
            <a:off x="572703" y="2681057"/>
            <a:ext cx="8194190" cy="48247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 ExtraBold"/>
              <a:buNone/>
              <a:defRPr b="1" i="0" sz="3300" u="none" cap="none" strike="noStrik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9" name="Google Shape;89;p21"/>
          <p:cNvSpPr txBox="1"/>
          <p:nvPr>
            <p:ph idx="1" type="body"/>
          </p:nvPr>
        </p:nvSpPr>
        <p:spPr>
          <a:xfrm>
            <a:off x="565168" y="3246965"/>
            <a:ext cx="8254469" cy="7512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 SemiBold"/>
              <a:buNone/>
              <a:defRPr b="1" i="0" sz="1800" u="none" cap="none" strike="noStrik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2" type="body"/>
          </p:nvPr>
        </p:nvSpPr>
        <p:spPr>
          <a:xfrm>
            <a:off x="573088" y="4361259"/>
            <a:ext cx="3998912" cy="7822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Open Sans"/>
              <a:buNone/>
              <a:defRPr b="0" i="0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984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91" name="Google Shape;9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536" y="2756776"/>
            <a:ext cx="277873" cy="302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17000" y="248928"/>
            <a:ext cx="1602636" cy="476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 und Inhalt">
  <p:cSld name="2_Titel und Inhal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in Bild, das Boden, gefliest enthält.&#10;&#10;Automatisch generierte Beschreibung" id="94" name="Google Shape;94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2"/>
          <p:cNvSpPr/>
          <p:nvPr/>
        </p:nvSpPr>
        <p:spPr>
          <a:xfrm>
            <a:off x="0" y="2571750"/>
            <a:ext cx="1145406" cy="1212783"/>
          </a:xfrm>
          <a:prstGeom prst="rect">
            <a:avLst/>
          </a:prstGeom>
          <a:solidFill>
            <a:srgbClr val="C519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22"/>
          <p:cNvSpPr txBox="1"/>
          <p:nvPr>
            <p:ph idx="1" type="body"/>
          </p:nvPr>
        </p:nvSpPr>
        <p:spPr>
          <a:xfrm>
            <a:off x="573088" y="4361259"/>
            <a:ext cx="3372270" cy="7822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Open Sans"/>
              <a:buNone/>
              <a:defRPr b="0" i="0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984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7" name="Google Shape;97;p22"/>
          <p:cNvSpPr txBox="1"/>
          <p:nvPr>
            <p:ph type="title"/>
          </p:nvPr>
        </p:nvSpPr>
        <p:spPr>
          <a:xfrm>
            <a:off x="572703" y="2681057"/>
            <a:ext cx="8194190" cy="48247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 ExtraBold"/>
              <a:buNone/>
              <a:defRPr b="1" i="0" sz="3300" u="none" cap="none" strike="noStrik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8" name="Google Shape;98;p22"/>
          <p:cNvSpPr txBox="1"/>
          <p:nvPr>
            <p:ph idx="2" type="body"/>
          </p:nvPr>
        </p:nvSpPr>
        <p:spPr>
          <a:xfrm>
            <a:off x="565168" y="3246965"/>
            <a:ext cx="8254469" cy="7512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 SemiBold"/>
              <a:buNone/>
              <a:defRPr b="1" i="0" sz="1800" u="none" cap="none" strike="noStrik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99" name="Google Shape;9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536" y="2756776"/>
            <a:ext cx="277873" cy="302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17000" y="248928"/>
            <a:ext cx="1602636" cy="476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enutzerdefiniertes Layout">
  <p:cSld name="1_Benutzerdefiniertes Layou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 txBox="1"/>
          <p:nvPr>
            <p:ph type="title"/>
          </p:nvPr>
        </p:nvSpPr>
        <p:spPr>
          <a:xfrm>
            <a:off x="469833" y="273847"/>
            <a:ext cx="7886700" cy="81155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1926"/>
              </a:buClr>
              <a:buSzPts val="2100"/>
              <a:buFont typeface="Open Sans"/>
              <a:buNone/>
              <a:defRPr b="1" i="0" sz="2100" u="none" cap="none" strike="noStrike">
                <a:solidFill>
                  <a:srgbClr val="C519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3" name="Google Shape;103;p23"/>
          <p:cNvSpPr txBox="1"/>
          <p:nvPr>
            <p:ph idx="1" type="body"/>
          </p:nvPr>
        </p:nvSpPr>
        <p:spPr>
          <a:xfrm>
            <a:off x="469834" y="1085402"/>
            <a:ext cx="6357685" cy="31045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theme" Target="../theme/theme4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51926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284330" y="-255265"/>
            <a:ext cx="2185838" cy="1620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/>
          <p:nvPr/>
        </p:nvSpPr>
        <p:spPr>
          <a:xfrm>
            <a:off x="8194897" y="4895322"/>
            <a:ext cx="495804" cy="9952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6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17"/>
          <p:cNvSpPr/>
          <p:nvPr/>
        </p:nvSpPr>
        <p:spPr>
          <a:xfrm>
            <a:off x="6749470" y="4895321"/>
            <a:ext cx="1326000" cy="1094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Oktober 2023</a:t>
            </a:r>
            <a:endParaRPr b="0" i="0" sz="800" u="none" cap="none" strike="noStrike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" name="Google Shape;66;p17"/>
          <p:cNvSpPr/>
          <p:nvPr/>
        </p:nvSpPr>
        <p:spPr>
          <a:xfrm>
            <a:off x="565695" y="4881822"/>
            <a:ext cx="3398406" cy="178842"/>
          </a:xfrm>
          <a:prstGeom prst="rect">
            <a:avLst/>
          </a:prstGeom>
          <a:noFill/>
          <a:ln>
            <a:noFill/>
          </a:ln>
        </p:spPr>
        <p:txBody>
          <a:bodyPr anchorCtr="0" anchor="t" bIns="35100" lIns="67500" spcFirstLastPara="1" rIns="67500" wrap="square" tIns="35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Open Sans"/>
              <a:buNone/>
            </a:pPr>
            <a:r>
              <a:rPr b="0" i="0" lang="en" sz="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Die neue Universität Koblenz</a:t>
            </a:r>
            <a:endParaRPr b="0" i="0" sz="6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7" name="Google Shape;67;p1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31495" y="4935396"/>
            <a:ext cx="55688" cy="59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01246" y="285884"/>
            <a:ext cx="1344308" cy="39991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/>
          <p:nvPr>
            <p:ph type="title"/>
          </p:nvPr>
        </p:nvSpPr>
        <p:spPr>
          <a:xfrm>
            <a:off x="572703" y="2681056"/>
            <a:ext cx="8194190" cy="9941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 ExtraBold"/>
              <a:buNone/>
            </a:pPr>
            <a:r>
              <a:rPr lang="en"/>
              <a:t>Identification of Disinformation types in LLMs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/>
          <p:nvPr>
            <p:ph type="title"/>
          </p:nvPr>
        </p:nvSpPr>
        <p:spPr>
          <a:xfrm>
            <a:off x="359343" y="273847"/>
            <a:ext cx="7886700" cy="73890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1926"/>
              </a:buClr>
              <a:buSzPts val="2100"/>
              <a:buFont typeface="Open Sans"/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14" name="Google Shape;114;p25"/>
          <p:cNvSpPr txBox="1"/>
          <p:nvPr>
            <p:ph idx="2" type="body"/>
          </p:nvPr>
        </p:nvSpPr>
        <p:spPr>
          <a:xfrm>
            <a:off x="305275" y="1221575"/>
            <a:ext cx="7940700" cy="15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15900" lvl="0" marL="30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/>
              <a:t>RQ1:  How efficiently different LLMs label the category of disinformation over simple run and when structured prompts are used?</a:t>
            </a:r>
            <a:endParaRPr/>
          </a:p>
          <a:p>
            <a:pPr indent="-215900" lvl="0" marL="3048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</a:pPr>
            <a:r>
              <a:rPr lang="en"/>
              <a:t>RQ2: Predictions of SLMs v/s LLMs. Can SLMs outperform LLMs with appropriate dataset ?</a:t>
            </a:r>
            <a:endParaRPr/>
          </a:p>
          <a:p>
            <a:pPr indent="-215900" lvl="0" marL="3048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</a:pPr>
            <a:r>
              <a:rPr lang="en"/>
              <a:t>RQ3: Which is the most deceptive disinformation category and reasons for the same?</a:t>
            </a:r>
            <a:endParaRPr/>
          </a:p>
        </p:txBody>
      </p:sp>
      <p:sp>
        <p:nvSpPr>
          <p:cNvPr id="115" name="Google Shape;115;p25"/>
          <p:cNvSpPr txBox="1"/>
          <p:nvPr/>
        </p:nvSpPr>
        <p:spPr>
          <a:xfrm>
            <a:off x="813575" y="4984500"/>
            <a:ext cx="660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/>
          <p:nvPr>
            <p:ph type="title"/>
          </p:nvPr>
        </p:nvSpPr>
        <p:spPr>
          <a:xfrm>
            <a:off x="469833" y="273847"/>
            <a:ext cx="7886700" cy="81155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1926"/>
              </a:buClr>
              <a:buSzPts val="2100"/>
              <a:buFont typeface="Open Sans"/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121" name="Google Shape;121;p26"/>
          <p:cNvSpPr txBox="1"/>
          <p:nvPr>
            <p:ph idx="3" type="body"/>
          </p:nvPr>
        </p:nvSpPr>
        <p:spPr>
          <a:xfrm>
            <a:off x="521494" y="897255"/>
            <a:ext cx="4314825" cy="23264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15900" lvl="0" marL="215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</a:pPr>
            <a:r>
              <a:rPr lang="en"/>
              <a:t>RoBERTa, a SLM model was loaded with a dataset consisting of 318 rows. </a:t>
            </a:r>
            <a:endParaRPr/>
          </a:p>
          <a:p>
            <a:pPr indent="-215900" lvl="0" marL="2159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</a:pPr>
            <a:r>
              <a:rPr lang="en"/>
              <a:t>The predictions made by RoBerTa was compared with the actual labelings. As of now only the following categories or labels were considered, true content, satire, misleading content and imposter content.</a:t>
            </a:r>
            <a:endParaRPr/>
          </a:p>
          <a:p>
            <a:pPr indent="-215900" lvl="0" marL="2159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</a:pPr>
            <a:r>
              <a:rPr lang="en"/>
              <a:t>Surprisingly, the accuracy for right predictions was nearly 40% without initial training.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br>
              <a:rPr lang="en"/>
            </a:br>
            <a:endParaRPr/>
          </a:p>
        </p:txBody>
      </p:sp>
      <p:pic>
        <p:nvPicPr>
          <p:cNvPr id="122" name="Google Shape;1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6325" y="897251"/>
            <a:ext cx="4121949" cy="255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"/>
          <p:cNvSpPr txBox="1"/>
          <p:nvPr>
            <p:ph type="title"/>
          </p:nvPr>
        </p:nvSpPr>
        <p:spPr>
          <a:xfrm>
            <a:off x="469833" y="273847"/>
            <a:ext cx="7886700" cy="73890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1926"/>
              </a:buClr>
              <a:buSzPts val="2100"/>
              <a:buFont typeface="Open Sans"/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28" name="Google Shape;128;p27"/>
          <p:cNvSpPr txBox="1"/>
          <p:nvPr>
            <p:ph idx="2" type="body"/>
          </p:nvPr>
        </p:nvSpPr>
        <p:spPr>
          <a:xfrm>
            <a:off x="467518" y="1059180"/>
            <a:ext cx="7886633" cy="257095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15900" lvl="0" marL="30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</a:pPr>
            <a:r>
              <a:rPr lang="en"/>
              <a:t>Fakeddit Dataset had only titles and labels of the categories of disinformation but not the description.</a:t>
            </a:r>
            <a:endParaRPr/>
          </a:p>
          <a:p>
            <a:pPr indent="-215900" lvl="0" marL="304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</a:pPr>
            <a:r>
              <a:rPr lang="en"/>
              <a:t>Considering Fakeddit Dataset to be huge, A new dataset was created with 318 rows. But for the two categories, Manipulated and false connection only image were found not textual data.</a:t>
            </a:r>
            <a:endParaRPr/>
          </a:p>
          <a:p>
            <a:pPr indent="-127000" lvl="0" marL="304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t/>
            </a:r>
            <a:endParaRPr/>
          </a:p>
          <a:p>
            <a:pPr indent="-127000" lvl="0" marL="304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/>
          <p:nvPr>
            <p:ph type="title"/>
          </p:nvPr>
        </p:nvSpPr>
        <p:spPr>
          <a:xfrm>
            <a:off x="469833" y="273847"/>
            <a:ext cx="7886700" cy="73890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1926"/>
              </a:buClr>
              <a:buSzPts val="2100"/>
              <a:buFont typeface="Open Sans"/>
              <a:buNone/>
            </a:pPr>
            <a:r>
              <a:rPr lang="en"/>
              <a:t>Further Work</a:t>
            </a:r>
            <a:endParaRPr/>
          </a:p>
        </p:txBody>
      </p:sp>
      <p:sp>
        <p:nvSpPr>
          <p:cNvPr id="134" name="Google Shape;134;p28"/>
          <p:cNvSpPr txBox="1"/>
          <p:nvPr>
            <p:ph idx="2" type="body"/>
          </p:nvPr>
        </p:nvSpPr>
        <p:spPr>
          <a:xfrm>
            <a:off x="521335" y="1167289"/>
            <a:ext cx="7886633" cy="257095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15900" lvl="0" marL="30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</a:pPr>
            <a:r>
              <a:rPr lang="en"/>
              <a:t>Text Dataset related to False and Manipulated content is to be found and added to the Dataset. If not found images shall also be considered for categorization.</a:t>
            </a:r>
            <a:endParaRPr/>
          </a:p>
          <a:p>
            <a:pPr indent="-215900" lvl="0" marL="304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</a:pPr>
            <a:r>
              <a:rPr lang="en"/>
              <a:t>As of now direct run is made without the use of the prompts.  A general prompt to be finalised which can yield better accuracy rates compared to direct run and the comparisons of them are to be presented.</a:t>
            </a:r>
            <a:endParaRPr/>
          </a:p>
          <a:p>
            <a:pPr indent="-215900" lvl="0" marL="304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</a:pPr>
            <a:r>
              <a:rPr lang="en"/>
              <a:t>Attempt to train the SLMs with a bigger dataset is to be made for comparison purpose.</a:t>
            </a:r>
            <a:endParaRPr/>
          </a:p>
          <a:p>
            <a:pPr indent="-215900" lvl="0" marL="304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</a:pPr>
            <a:r>
              <a:rPr lang="en"/>
              <a:t>Once the prompt is finalised, it is to be tested on the LLM APIs too.</a:t>
            </a:r>
            <a:endParaRPr/>
          </a:p>
          <a:p>
            <a:pPr indent="0" lvl="0" marL="889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127000" lvl="0" marL="304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 txBox="1"/>
          <p:nvPr>
            <p:ph type="title"/>
          </p:nvPr>
        </p:nvSpPr>
        <p:spPr>
          <a:xfrm>
            <a:off x="572703" y="2681056"/>
            <a:ext cx="8194190" cy="9941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 ExtraBold"/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ervorhebungen">
  <a:themeElements>
    <a:clrScheme name="Master Rot">
      <a:dk1>
        <a:srgbClr val="FFFFFF"/>
      </a:dk1>
      <a:lt1>
        <a:srgbClr val="FFFFFF"/>
      </a:lt1>
      <a:dk2>
        <a:srgbClr val="C61A27"/>
      </a:dk2>
      <a:lt2>
        <a:srgbClr val="C61A27"/>
      </a:lt2>
      <a:accent1>
        <a:srgbClr val="C51925"/>
      </a:accent1>
      <a:accent2>
        <a:srgbClr val="004861"/>
      </a:accent2>
      <a:accent3>
        <a:srgbClr val="DD7522"/>
      </a:accent3>
      <a:accent4>
        <a:srgbClr val="793379"/>
      </a:accent4>
      <a:accent5>
        <a:srgbClr val="00978A"/>
      </a:accent5>
      <a:accent6>
        <a:srgbClr val="009BD6"/>
      </a:accent6>
      <a:hlink>
        <a:srgbClr val="FFFFFF"/>
      </a:hlink>
      <a:folHlink>
        <a:srgbClr val="83A0A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itelseiten">
  <a:themeElements>
    <a:clrScheme name="Benutzerdefiniert 2">
      <a:dk1>
        <a:srgbClr val="000000"/>
      </a:dk1>
      <a:lt1>
        <a:srgbClr val="FFFFFF"/>
      </a:lt1>
      <a:dk2>
        <a:srgbClr val="C61A27"/>
      </a:dk2>
      <a:lt2>
        <a:srgbClr val="FFFFFF"/>
      </a:lt2>
      <a:accent1>
        <a:srgbClr val="C61A27"/>
      </a:accent1>
      <a:accent2>
        <a:srgbClr val="004861"/>
      </a:accent2>
      <a:accent3>
        <a:srgbClr val="DD7522"/>
      </a:accent3>
      <a:accent4>
        <a:srgbClr val="793379"/>
      </a:accent4>
      <a:accent5>
        <a:srgbClr val="00978A"/>
      </a:accent5>
      <a:accent6>
        <a:srgbClr val="009BD6"/>
      </a:accent6>
      <a:hlink>
        <a:srgbClr val="C61A27"/>
      </a:hlink>
      <a:folHlink>
        <a:srgbClr val="83A0A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