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9" r:id="rId1"/>
  </p:sldMasterIdLst>
  <p:sldIdLst>
    <p:sldId id="257" r:id="rId2"/>
    <p:sldId id="285" r:id="rId3"/>
    <p:sldId id="290" r:id="rId4"/>
    <p:sldId id="286" r:id="rId5"/>
    <p:sldId id="287" r:id="rId6"/>
    <p:sldId id="313" r:id="rId7"/>
    <p:sldId id="314" r:id="rId8"/>
    <p:sldId id="260" r:id="rId9"/>
    <p:sldId id="261" r:id="rId10"/>
    <p:sldId id="262" r:id="rId11"/>
    <p:sldId id="322" r:id="rId12"/>
    <p:sldId id="323" r:id="rId13"/>
    <p:sldId id="324" r:id="rId14"/>
    <p:sldId id="325" r:id="rId15"/>
    <p:sldId id="326" r:id="rId16"/>
    <p:sldId id="327" r:id="rId17"/>
    <p:sldId id="318" r:id="rId18"/>
    <p:sldId id="319" r:id="rId19"/>
    <p:sldId id="320" r:id="rId20"/>
    <p:sldId id="321" r:id="rId21"/>
    <p:sldId id="315" r:id="rId22"/>
    <p:sldId id="316" r:id="rId23"/>
    <p:sldId id="317" r:id="rId24"/>
    <p:sldId id="304" r:id="rId25"/>
    <p:sldId id="311" r:id="rId26"/>
    <p:sldId id="305" r:id="rId27"/>
    <p:sldId id="31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4" d="100"/>
          <a:sy n="74" d="100"/>
        </p:scale>
        <p:origin x="104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7C6B14C-EBF4-4CAB-895B-64614E5A849B}" type="datetimeFigureOut">
              <a:rPr lang="en-IN" smtClean="0"/>
              <a:pPr/>
              <a:t>18-10-2024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BC1A71-7719-4946-B68C-DC22F4274750}" type="slidenum">
              <a:rPr lang="en-IN" smtClean="0"/>
              <a:pPr/>
              <a:t>‹#›</a:t>
            </a:fld>
            <a:endParaRPr lang="en-IN"/>
          </a:p>
        </p:txBody>
      </p:sp>
    </p:spTree>
    <p:extLst>
      <p:ext uri="{BB962C8B-B14F-4D97-AF65-F5344CB8AC3E}">
        <p14:creationId xmlns:p14="http://schemas.microsoft.com/office/powerpoint/2010/main" val="3605432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C6B14C-EBF4-4CAB-895B-64614E5A849B}" type="datetimeFigureOut">
              <a:rPr lang="en-IN" smtClean="0"/>
              <a:pPr/>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BC1A71-7719-4946-B68C-DC22F4274750}" type="slidenum">
              <a:rPr lang="en-IN" smtClean="0"/>
              <a:pPr/>
              <a:t>‹#›</a:t>
            </a:fld>
            <a:endParaRPr lang="en-IN"/>
          </a:p>
        </p:txBody>
      </p:sp>
    </p:spTree>
    <p:extLst>
      <p:ext uri="{BB962C8B-B14F-4D97-AF65-F5344CB8AC3E}">
        <p14:creationId xmlns:p14="http://schemas.microsoft.com/office/powerpoint/2010/main" val="514851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C6B14C-EBF4-4CAB-895B-64614E5A849B}" type="datetimeFigureOut">
              <a:rPr lang="en-IN" smtClean="0"/>
              <a:pPr/>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BC1A71-7719-4946-B68C-DC22F4274750}" type="slidenum">
              <a:rPr lang="en-IN" smtClean="0"/>
              <a:pPr/>
              <a:t>‹#›</a:t>
            </a:fld>
            <a:endParaRPr lang="en-IN"/>
          </a:p>
        </p:txBody>
      </p:sp>
    </p:spTree>
    <p:extLst>
      <p:ext uri="{BB962C8B-B14F-4D97-AF65-F5344CB8AC3E}">
        <p14:creationId xmlns:p14="http://schemas.microsoft.com/office/powerpoint/2010/main" val="3550466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C6B14C-EBF4-4CAB-895B-64614E5A849B}" type="datetimeFigureOut">
              <a:rPr lang="en-IN" smtClean="0"/>
              <a:pPr/>
              <a:t>18-10-2024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BC1A71-7719-4946-B68C-DC22F4274750}" type="slidenum">
              <a:rPr lang="en-IN" smtClean="0"/>
              <a:pPr/>
              <a:t>‹#›</a:t>
            </a:fld>
            <a:endParaRPr lang="en-IN"/>
          </a:p>
        </p:txBody>
      </p:sp>
    </p:spTree>
    <p:extLst>
      <p:ext uri="{BB962C8B-B14F-4D97-AF65-F5344CB8AC3E}">
        <p14:creationId xmlns:p14="http://schemas.microsoft.com/office/powerpoint/2010/main" val="613563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7C6B14C-EBF4-4CAB-895B-64614E5A849B}" type="datetimeFigureOut">
              <a:rPr lang="en-IN" smtClean="0"/>
              <a:pPr/>
              <a:t>18-10-2024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BC1A71-7719-4946-B68C-DC22F4274750}" type="slidenum">
              <a:rPr lang="en-IN" smtClean="0"/>
              <a:pPr/>
              <a:t>‹#›</a:t>
            </a:fld>
            <a:endParaRPr lang="en-IN"/>
          </a:p>
        </p:txBody>
      </p:sp>
    </p:spTree>
    <p:extLst>
      <p:ext uri="{BB962C8B-B14F-4D97-AF65-F5344CB8AC3E}">
        <p14:creationId xmlns:p14="http://schemas.microsoft.com/office/powerpoint/2010/main" val="2319359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7C6B14C-EBF4-4CAB-895B-64614E5A849B}" type="datetimeFigureOut">
              <a:rPr lang="en-IN" smtClean="0"/>
              <a:pPr/>
              <a:t>18-10-2024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A2BC1A71-7719-4946-B68C-DC22F4274750}" type="slidenum">
              <a:rPr lang="en-IN" smtClean="0"/>
              <a:pPr/>
              <a:t>‹#›</a:t>
            </a:fld>
            <a:endParaRPr lang="en-IN"/>
          </a:p>
        </p:txBody>
      </p:sp>
    </p:spTree>
    <p:extLst>
      <p:ext uri="{BB962C8B-B14F-4D97-AF65-F5344CB8AC3E}">
        <p14:creationId xmlns:p14="http://schemas.microsoft.com/office/powerpoint/2010/main" val="356988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7C6B14C-EBF4-4CAB-895B-64614E5A849B}" type="datetimeFigureOut">
              <a:rPr lang="en-IN" smtClean="0"/>
              <a:pPr/>
              <a:t>18-10-2024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BC1A71-7719-4946-B68C-DC22F4274750}" type="slidenum">
              <a:rPr lang="en-IN" smtClean="0"/>
              <a:pPr/>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0753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C6B14C-EBF4-4CAB-895B-64614E5A849B}" type="datetimeFigureOut">
              <a:rPr lang="en-IN" smtClean="0"/>
              <a:pPr/>
              <a:t>18-10-2024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BC1A71-7719-4946-B68C-DC22F4274750}" type="slidenum">
              <a:rPr lang="en-IN" smtClean="0"/>
              <a:pPr/>
              <a:t>‹#›</a:t>
            </a:fld>
            <a:endParaRPr lang="en-IN"/>
          </a:p>
        </p:txBody>
      </p:sp>
    </p:spTree>
    <p:extLst>
      <p:ext uri="{BB962C8B-B14F-4D97-AF65-F5344CB8AC3E}">
        <p14:creationId xmlns:p14="http://schemas.microsoft.com/office/powerpoint/2010/main" val="3221404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C6B14C-EBF4-4CAB-895B-64614E5A849B}" type="datetimeFigureOut">
              <a:rPr lang="en-IN" smtClean="0"/>
              <a:pPr/>
              <a:t>18-10-2024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BC1A71-7719-4946-B68C-DC22F4274750}" type="slidenum">
              <a:rPr lang="en-IN" smtClean="0"/>
              <a:pPr/>
              <a:t>‹#›</a:t>
            </a:fld>
            <a:endParaRPr lang="en-IN"/>
          </a:p>
        </p:txBody>
      </p:sp>
    </p:spTree>
    <p:extLst>
      <p:ext uri="{BB962C8B-B14F-4D97-AF65-F5344CB8AC3E}">
        <p14:creationId xmlns:p14="http://schemas.microsoft.com/office/powerpoint/2010/main" val="2299512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07C6B14C-EBF4-4CAB-895B-64614E5A849B}" type="datetimeFigureOut">
              <a:rPr lang="en-IN" smtClean="0"/>
              <a:pPr/>
              <a:t>18-10-2024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A2BC1A71-7719-4946-B68C-DC22F4274750}" type="slidenum">
              <a:rPr lang="en-IN" smtClean="0"/>
              <a:pPr/>
              <a:t>‹#›</a:t>
            </a:fld>
            <a:endParaRPr lang="en-IN"/>
          </a:p>
        </p:txBody>
      </p:sp>
    </p:spTree>
    <p:extLst>
      <p:ext uri="{BB962C8B-B14F-4D97-AF65-F5344CB8AC3E}">
        <p14:creationId xmlns:p14="http://schemas.microsoft.com/office/powerpoint/2010/main" val="2385144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7C6B14C-EBF4-4CAB-895B-64614E5A849B}" type="datetimeFigureOut">
              <a:rPr lang="en-IN" smtClean="0"/>
              <a:pPr/>
              <a:t>18-10-2024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A2BC1A71-7719-4946-B68C-DC22F4274750}" type="slidenum">
              <a:rPr lang="en-IN" smtClean="0"/>
              <a:pPr/>
              <a:t>‹#›</a:t>
            </a:fld>
            <a:endParaRPr lang="en-IN"/>
          </a:p>
        </p:txBody>
      </p:sp>
    </p:spTree>
    <p:extLst>
      <p:ext uri="{BB962C8B-B14F-4D97-AF65-F5344CB8AC3E}">
        <p14:creationId xmlns:p14="http://schemas.microsoft.com/office/powerpoint/2010/main" val="1247544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7C6B14C-EBF4-4CAB-895B-64614E5A849B}" type="datetimeFigureOut">
              <a:rPr lang="en-IN" smtClean="0"/>
              <a:pPr/>
              <a:t>18-10-2024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2BC1A71-7719-4946-B68C-DC22F4274750}" type="slidenum">
              <a:rPr lang="en-IN" smtClean="0"/>
              <a:pPr/>
              <a:t>‹#›</a:t>
            </a:fld>
            <a:endParaRPr lang="en-IN"/>
          </a:p>
        </p:txBody>
      </p:sp>
    </p:spTree>
    <p:extLst>
      <p:ext uri="{BB962C8B-B14F-4D97-AF65-F5344CB8AC3E}">
        <p14:creationId xmlns:p14="http://schemas.microsoft.com/office/powerpoint/2010/main" val="3429920850"/>
      </p:ext>
    </p:extLst>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61AB9-8885-B9CC-B647-E7BEBC96BF43}"/>
              </a:ext>
            </a:extLst>
          </p:cNvPr>
          <p:cNvSpPr>
            <a:spLocks noGrp="1"/>
          </p:cNvSpPr>
          <p:nvPr>
            <p:ph type="title"/>
          </p:nvPr>
        </p:nvSpPr>
        <p:spPr>
          <a:xfrm>
            <a:off x="224851" y="149903"/>
            <a:ext cx="11737299" cy="1768838"/>
          </a:xfrm>
        </p:spPr>
        <p:txBody>
          <a:bodyPr>
            <a:noAutofit/>
          </a:bodyPr>
          <a:lstStyle/>
          <a:p>
            <a:pPr algn="ctr">
              <a:lnSpc>
                <a:spcPct val="107000"/>
              </a:lnSpc>
              <a:spcAft>
                <a:spcPts val="800"/>
              </a:spcAft>
            </a:pPr>
            <a: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t>COMBATMED-PRO-HEALTHCARE  APP FOR MILITARY PERSONNEL</a:t>
            </a:r>
          </a:p>
        </p:txBody>
      </p:sp>
      <p:sp>
        <p:nvSpPr>
          <p:cNvPr id="3" name="Content Placeholder 2">
            <a:extLst>
              <a:ext uri="{FF2B5EF4-FFF2-40B4-BE49-F238E27FC236}">
                <a16:creationId xmlns:a16="http://schemas.microsoft.com/office/drawing/2014/main" id="{03536AB2-099E-FC60-8E8E-787F5682F842}"/>
              </a:ext>
            </a:extLst>
          </p:cNvPr>
          <p:cNvSpPr>
            <a:spLocks noGrp="1"/>
          </p:cNvSpPr>
          <p:nvPr>
            <p:ph idx="1"/>
          </p:nvPr>
        </p:nvSpPr>
        <p:spPr>
          <a:xfrm>
            <a:off x="224852" y="2473377"/>
            <a:ext cx="11128948" cy="3703586"/>
          </a:xfrm>
        </p:spPr>
        <p:txBody>
          <a:bodyPr>
            <a:normAutofit lnSpcReduction="10000"/>
          </a:bodyPr>
          <a:lstStyle/>
          <a:p>
            <a:pPr marL="0" indent="0" algn="r">
              <a:buNone/>
            </a:pPr>
            <a:r>
              <a:rPr lang="en-US" sz="2800" b="1" dirty="0">
                <a:latin typeface="Times New Roman" panose="02020603050405020304" pitchFamily="18" charset="0"/>
                <a:cs typeface="Times New Roman" panose="02020603050405020304" pitchFamily="18" charset="0"/>
              </a:rPr>
              <a:t>GUIDE:  </a:t>
            </a:r>
            <a:r>
              <a:rPr lang="en-US" sz="2800" dirty="0">
                <a:latin typeface="Times New Roman" panose="02020603050405020304" pitchFamily="18" charset="0"/>
                <a:cs typeface="Times New Roman" panose="02020603050405020304" pitchFamily="18" charset="0"/>
              </a:rPr>
              <a:t>DR.M.S.VINMATHI,M.E.,</a:t>
            </a:r>
            <a:r>
              <a:rPr lang="en-US" sz="2800" dirty="0" err="1">
                <a:latin typeface="Times New Roman" panose="02020603050405020304" pitchFamily="18" charset="0"/>
                <a:cs typeface="Times New Roman" panose="02020603050405020304" pitchFamily="18" charset="0"/>
              </a:rPr>
              <a:t>Ph.D</a:t>
            </a:r>
            <a:r>
              <a:rPr lang="en-US" sz="2800" dirty="0">
                <a:latin typeface="Times New Roman" panose="02020603050405020304" pitchFamily="18" charset="0"/>
                <a:cs typeface="Times New Roman" panose="02020603050405020304" pitchFamily="18" charset="0"/>
              </a:rPr>
              <a:t>.,</a:t>
            </a:r>
          </a:p>
          <a:p>
            <a:pPr marL="0" indent="0" algn="r">
              <a:buNone/>
            </a:pPr>
            <a:r>
              <a:rPr lang="en-US" sz="2800" dirty="0">
                <a:latin typeface="Times New Roman" panose="02020603050405020304" pitchFamily="18" charset="0"/>
                <a:cs typeface="Times New Roman" panose="02020603050405020304" pitchFamily="18" charset="0"/>
              </a:rPr>
              <a:t>SUPERVISOR</a:t>
            </a:r>
          </a:p>
          <a:p>
            <a:pPr marL="0" indent="0" algn="r">
              <a:buNone/>
            </a:pPr>
            <a:r>
              <a:rPr lang="en-US" sz="2800" dirty="0">
                <a:latin typeface="Times New Roman" panose="02020603050405020304" pitchFamily="18" charset="0"/>
                <a:cs typeface="Times New Roman" panose="02020603050405020304" pitchFamily="18" charset="0"/>
              </a:rPr>
              <a:t>ASSOCIATE PROFESSOR</a:t>
            </a:r>
          </a:p>
          <a:p>
            <a:pPr marL="0" indent="0" algn="r">
              <a:buNone/>
            </a:pPr>
            <a:r>
              <a:rPr lang="en-US" sz="2800" dirty="0">
                <a:latin typeface="Times New Roman" panose="02020603050405020304" pitchFamily="18" charset="0"/>
                <a:cs typeface="Times New Roman" panose="02020603050405020304" pitchFamily="18" charset="0"/>
              </a:rPr>
              <a:t>BY</a:t>
            </a:r>
          </a:p>
          <a:p>
            <a:pPr marL="0" indent="0" algn="r">
              <a:buNone/>
            </a:pPr>
            <a:r>
              <a:rPr lang="en-US" sz="2800" b="1" dirty="0">
                <a:latin typeface="Times New Roman" panose="02020603050405020304" pitchFamily="18" charset="0"/>
                <a:cs typeface="Times New Roman" panose="02020603050405020304" pitchFamily="18" charset="0"/>
              </a:rPr>
              <a:t>BATCH </a:t>
            </a:r>
            <a:r>
              <a:rPr lang="en-US" sz="2800" b="1">
                <a:latin typeface="Times New Roman" panose="02020603050405020304" pitchFamily="18" charset="0"/>
                <a:cs typeface="Times New Roman" panose="02020603050405020304" pitchFamily="18" charset="0"/>
              </a:rPr>
              <a:t>– C2</a:t>
            </a:r>
            <a:endParaRPr lang="en-US" sz="2800" b="1" dirty="0">
              <a:latin typeface="Times New Roman" panose="02020603050405020304" pitchFamily="18" charset="0"/>
              <a:cs typeface="Times New Roman" panose="02020603050405020304" pitchFamily="18" charset="0"/>
            </a:endParaRPr>
          </a:p>
          <a:p>
            <a:pPr marL="0" indent="0" algn="r">
              <a:buNone/>
            </a:pPr>
            <a:r>
              <a:rPr lang="en-US" sz="2800" dirty="0">
                <a:latin typeface="Times New Roman" panose="02020603050405020304" pitchFamily="18" charset="0"/>
                <a:cs typeface="Times New Roman" panose="02020603050405020304" pitchFamily="18" charset="0"/>
              </a:rPr>
              <a:t>RAMYA  AB (2022PECCS259)</a:t>
            </a:r>
          </a:p>
          <a:p>
            <a:pPr marL="0" indent="0" algn="r">
              <a:buNone/>
            </a:pPr>
            <a:r>
              <a:rPr lang="en-US" sz="2800" dirty="0">
                <a:latin typeface="Times New Roman" panose="02020603050405020304" pitchFamily="18" charset="0"/>
                <a:cs typeface="Times New Roman" panose="02020603050405020304" pitchFamily="18" charset="0"/>
              </a:rPr>
              <a:t>RADHIKA K(2022PECCS254)</a:t>
            </a:r>
          </a:p>
          <a:p>
            <a:pPr marL="0" indent="0">
              <a:buNone/>
            </a:pPr>
            <a:endParaRPr lang="en-IN" dirty="0"/>
          </a:p>
        </p:txBody>
      </p:sp>
    </p:spTree>
    <p:extLst>
      <p:ext uri="{BB962C8B-B14F-4D97-AF65-F5344CB8AC3E}">
        <p14:creationId xmlns:p14="http://schemas.microsoft.com/office/powerpoint/2010/main" val="2616760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3D224-4309-F13D-1A8C-89715755398B}"/>
              </a:ext>
            </a:extLst>
          </p:cNvPr>
          <p:cNvSpPr>
            <a:spLocks noGrp="1"/>
          </p:cNvSpPr>
          <p:nvPr>
            <p:ph type="title"/>
          </p:nvPr>
        </p:nvSpPr>
        <p:spPr>
          <a:xfrm>
            <a:off x="645687" y="293546"/>
            <a:ext cx="11215255" cy="742013"/>
          </a:xfrm>
        </p:spPr>
        <p:txBody>
          <a:bodyPr>
            <a:normAutofit fontScale="90000"/>
          </a:bodyPr>
          <a:lstStyle/>
          <a:p>
            <a:r>
              <a:rPr lang="en-US" sz="3600" b="1" dirty="0">
                <a:latin typeface="Times New Roman" panose="02020603050405020304" pitchFamily="18" charset="0"/>
                <a:cs typeface="Times New Roman" panose="02020603050405020304" pitchFamily="18" charset="0"/>
              </a:rPr>
              <a:t>CLASS DIAGRAM</a:t>
            </a:r>
            <a:endParaRPr lang="en-IN" sz="3600" b="1" dirty="0">
              <a:latin typeface="Times New Roman" panose="02020603050405020304" pitchFamily="18" charset="0"/>
              <a:cs typeface="Times New Roman" panose="02020603050405020304" pitchFamily="18" charset="0"/>
            </a:endParaRPr>
          </a:p>
        </p:txBody>
      </p:sp>
      <p:pic>
        <p:nvPicPr>
          <p:cNvPr id="6" name="Image 6">
            <a:extLst>
              <a:ext uri="{FF2B5EF4-FFF2-40B4-BE49-F238E27FC236}">
                <a16:creationId xmlns:a16="http://schemas.microsoft.com/office/drawing/2014/main" id="{195AF005-CA24-389A-B477-EEE8FC3BDCC6}"/>
              </a:ext>
            </a:extLst>
          </p:cNvPr>
          <p:cNvPicPr>
            <a:picLocks/>
          </p:cNvPicPr>
          <p:nvPr/>
        </p:nvPicPr>
        <p:blipFill>
          <a:blip r:embed="rId2" cstate="print"/>
          <a:stretch>
            <a:fillRect/>
          </a:stretch>
        </p:blipFill>
        <p:spPr>
          <a:xfrm>
            <a:off x="1582993" y="1415845"/>
            <a:ext cx="9340645" cy="4670323"/>
          </a:xfrm>
          <a:prstGeom prst="rect">
            <a:avLst/>
          </a:prstGeom>
        </p:spPr>
      </p:pic>
    </p:spTree>
    <p:extLst>
      <p:ext uri="{BB962C8B-B14F-4D97-AF65-F5344CB8AC3E}">
        <p14:creationId xmlns:p14="http://schemas.microsoft.com/office/powerpoint/2010/main" val="1945665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512B5-6021-BA2C-CCC6-DDB4A85BA107}"/>
              </a:ext>
            </a:extLst>
          </p:cNvPr>
          <p:cNvSpPr>
            <a:spLocks noGrp="1"/>
          </p:cNvSpPr>
          <p:nvPr>
            <p:ph type="title"/>
          </p:nvPr>
        </p:nvSpPr>
        <p:spPr>
          <a:xfrm>
            <a:off x="798653" y="138897"/>
            <a:ext cx="10556111" cy="949123"/>
          </a:xfrm>
        </p:spPr>
        <p:txBody>
          <a:bodyPr>
            <a:normAutofit/>
          </a:bodyPr>
          <a:lstStyle/>
          <a:p>
            <a:r>
              <a:rPr lang="en-IN" sz="3200" b="1" dirty="0">
                <a:latin typeface="Times New Roman" panose="02020603050405020304" pitchFamily="18" charset="0"/>
                <a:cs typeface="Times New Roman" panose="02020603050405020304" pitchFamily="18" charset="0"/>
              </a:rPr>
              <a:t>Sequence diagram</a:t>
            </a:r>
          </a:p>
        </p:txBody>
      </p:sp>
      <p:pic>
        <p:nvPicPr>
          <p:cNvPr id="4" name="Image 7">
            <a:extLst>
              <a:ext uri="{FF2B5EF4-FFF2-40B4-BE49-F238E27FC236}">
                <a16:creationId xmlns:a16="http://schemas.microsoft.com/office/drawing/2014/main" id="{BB4A42AE-018D-A30F-C225-23F5EBA2ECF4}"/>
              </a:ext>
            </a:extLst>
          </p:cNvPr>
          <p:cNvPicPr>
            <a:picLocks/>
          </p:cNvPicPr>
          <p:nvPr/>
        </p:nvPicPr>
        <p:blipFill>
          <a:blip r:embed="rId2" cstate="print"/>
          <a:stretch>
            <a:fillRect/>
          </a:stretch>
        </p:blipFill>
        <p:spPr>
          <a:xfrm>
            <a:off x="1736203" y="1307939"/>
            <a:ext cx="9259746" cy="5411164"/>
          </a:xfrm>
          <a:prstGeom prst="rect">
            <a:avLst/>
          </a:prstGeom>
        </p:spPr>
      </p:pic>
    </p:spTree>
    <p:extLst>
      <p:ext uri="{BB962C8B-B14F-4D97-AF65-F5344CB8AC3E}">
        <p14:creationId xmlns:p14="http://schemas.microsoft.com/office/powerpoint/2010/main" val="339410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E371D-78B6-8038-8B11-433511A7EDD2}"/>
              </a:ext>
            </a:extLst>
          </p:cNvPr>
          <p:cNvSpPr>
            <a:spLocks noGrp="1"/>
          </p:cNvSpPr>
          <p:nvPr>
            <p:ph type="title"/>
          </p:nvPr>
        </p:nvSpPr>
        <p:spPr>
          <a:xfrm>
            <a:off x="1111170" y="133110"/>
            <a:ext cx="9792182" cy="723418"/>
          </a:xfrm>
        </p:spPr>
        <p:txBody>
          <a:bodyPr>
            <a:normAutofit fontScale="90000"/>
          </a:bodyPr>
          <a:lstStyle/>
          <a:p>
            <a:r>
              <a:rPr lang="en-IN" sz="3200" b="1" dirty="0">
                <a:latin typeface="Times New Roman" panose="02020603050405020304" pitchFamily="18" charset="0"/>
                <a:cs typeface="Times New Roman" panose="02020603050405020304" pitchFamily="18" charset="0"/>
              </a:rPr>
              <a:t>State chart diagram</a:t>
            </a:r>
          </a:p>
        </p:txBody>
      </p:sp>
      <p:pic>
        <p:nvPicPr>
          <p:cNvPr id="4" name="Image 8">
            <a:extLst>
              <a:ext uri="{FF2B5EF4-FFF2-40B4-BE49-F238E27FC236}">
                <a16:creationId xmlns:a16="http://schemas.microsoft.com/office/drawing/2014/main" id="{A28C8882-9A9C-9D6D-0E1B-C18C0E84E1CA}"/>
              </a:ext>
            </a:extLst>
          </p:cNvPr>
          <p:cNvPicPr>
            <a:picLocks/>
          </p:cNvPicPr>
          <p:nvPr/>
        </p:nvPicPr>
        <p:blipFill>
          <a:blip r:embed="rId2" cstate="print"/>
          <a:stretch>
            <a:fillRect/>
          </a:stretch>
        </p:blipFill>
        <p:spPr>
          <a:xfrm>
            <a:off x="104172" y="1076446"/>
            <a:ext cx="11586258" cy="5532700"/>
          </a:xfrm>
          <a:prstGeom prst="rect">
            <a:avLst/>
          </a:prstGeom>
        </p:spPr>
      </p:pic>
    </p:spTree>
    <p:extLst>
      <p:ext uri="{BB962C8B-B14F-4D97-AF65-F5344CB8AC3E}">
        <p14:creationId xmlns:p14="http://schemas.microsoft.com/office/powerpoint/2010/main" val="1710875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585BD-A962-20CA-BF8E-3C420CE11F76}"/>
              </a:ext>
            </a:extLst>
          </p:cNvPr>
          <p:cNvSpPr>
            <a:spLocks noGrp="1"/>
          </p:cNvSpPr>
          <p:nvPr>
            <p:ph type="title"/>
          </p:nvPr>
        </p:nvSpPr>
        <p:spPr>
          <a:xfrm>
            <a:off x="949124" y="347242"/>
            <a:ext cx="10336192" cy="770732"/>
          </a:xfrm>
        </p:spPr>
        <p:txBody>
          <a:bodyPr>
            <a:normAutofit fontScale="90000"/>
          </a:bodyPr>
          <a:lstStyle/>
          <a:p>
            <a:r>
              <a:rPr lang="en-IN" sz="3200" b="1" dirty="0">
                <a:latin typeface="Times New Roman" panose="02020603050405020304" pitchFamily="18" charset="0"/>
                <a:cs typeface="Times New Roman" panose="02020603050405020304" pitchFamily="18" charset="0"/>
              </a:rPr>
              <a:t>Activity diagram</a:t>
            </a:r>
          </a:p>
        </p:txBody>
      </p:sp>
      <p:pic>
        <p:nvPicPr>
          <p:cNvPr id="4" name="Image 9">
            <a:extLst>
              <a:ext uri="{FF2B5EF4-FFF2-40B4-BE49-F238E27FC236}">
                <a16:creationId xmlns:a16="http://schemas.microsoft.com/office/drawing/2014/main" id="{02B450E2-2804-68BE-2720-4427540149D0}"/>
              </a:ext>
            </a:extLst>
          </p:cNvPr>
          <p:cNvPicPr>
            <a:picLocks/>
          </p:cNvPicPr>
          <p:nvPr/>
        </p:nvPicPr>
        <p:blipFill>
          <a:blip r:embed="rId2" cstate="print"/>
          <a:stretch>
            <a:fillRect/>
          </a:stretch>
        </p:blipFill>
        <p:spPr>
          <a:xfrm>
            <a:off x="1192192" y="1342663"/>
            <a:ext cx="9942654" cy="5069712"/>
          </a:xfrm>
          <a:prstGeom prst="rect">
            <a:avLst/>
          </a:prstGeom>
        </p:spPr>
      </p:pic>
    </p:spTree>
    <p:extLst>
      <p:ext uri="{BB962C8B-B14F-4D97-AF65-F5344CB8AC3E}">
        <p14:creationId xmlns:p14="http://schemas.microsoft.com/office/powerpoint/2010/main" val="113595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C863-24A0-8163-A1B4-23EE72C465A3}"/>
              </a:ext>
            </a:extLst>
          </p:cNvPr>
          <p:cNvSpPr>
            <a:spLocks noGrp="1"/>
          </p:cNvSpPr>
          <p:nvPr>
            <p:ph type="title"/>
          </p:nvPr>
        </p:nvSpPr>
        <p:spPr>
          <a:xfrm>
            <a:off x="914400" y="312516"/>
            <a:ext cx="9873205" cy="1030147"/>
          </a:xfrm>
        </p:spPr>
        <p:txBody>
          <a:bodyPr>
            <a:noAutofit/>
          </a:bodyPr>
          <a:lstStyle/>
          <a:p>
            <a:r>
              <a:rPr lang="en-US" sz="3200" b="1" spc="-10" dirty="0">
                <a:effectLst/>
                <a:latin typeface="Times New Roman" panose="02020603050405020304" pitchFamily="18" charset="0"/>
                <a:ea typeface="Times New Roman" panose="02020603050405020304" pitchFamily="18" charset="0"/>
              </a:rPr>
              <a:t>DATAFLOW</a:t>
            </a:r>
            <a:r>
              <a:rPr lang="en-US" sz="3200" b="1" spc="-75" dirty="0">
                <a:effectLst/>
                <a:latin typeface="Times New Roman" panose="02020603050405020304" pitchFamily="18" charset="0"/>
                <a:ea typeface="Times New Roman" panose="02020603050405020304" pitchFamily="18" charset="0"/>
              </a:rPr>
              <a:t> </a:t>
            </a:r>
            <a:r>
              <a:rPr lang="en-US" sz="3200" b="1" spc="-10" dirty="0">
                <a:effectLst/>
                <a:latin typeface="Times New Roman" panose="02020603050405020304" pitchFamily="18" charset="0"/>
                <a:ea typeface="Times New Roman" panose="02020603050405020304" pitchFamily="18" charset="0"/>
              </a:rPr>
              <a:t>DIAGRAMs</a:t>
            </a:r>
            <a:br>
              <a:rPr lang="en-IN" sz="1800" spc="-20" dirty="0">
                <a:effectLst/>
                <a:latin typeface="Times New Roman" panose="02020603050405020304" pitchFamily="18" charset="0"/>
                <a:ea typeface="Times New Roman" panose="02020603050405020304" pitchFamily="18" charset="0"/>
              </a:rPr>
            </a:br>
            <a:endParaRPr lang="en-IN" sz="3200" b="1" dirty="0"/>
          </a:p>
        </p:txBody>
      </p:sp>
      <p:pic>
        <p:nvPicPr>
          <p:cNvPr id="6" name="Image 13">
            <a:extLst>
              <a:ext uri="{FF2B5EF4-FFF2-40B4-BE49-F238E27FC236}">
                <a16:creationId xmlns:a16="http://schemas.microsoft.com/office/drawing/2014/main" id="{E646183F-1D15-E9BF-FC76-F6E06ACA75F1}"/>
              </a:ext>
            </a:extLst>
          </p:cNvPr>
          <p:cNvPicPr>
            <a:picLocks/>
          </p:cNvPicPr>
          <p:nvPr/>
        </p:nvPicPr>
        <p:blipFill>
          <a:blip r:embed="rId2" cstate="print"/>
          <a:stretch>
            <a:fillRect/>
          </a:stretch>
        </p:blipFill>
        <p:spPr>
          <a:xfrm>
            <a:off x="1458410" y="2176041"/>
            <a:ext cx="8929868" cy="3252486"/>
          </a:xfrm>
          <a:prstGeom prst="rect">
            <a:avLst/>
          </a:prstGeom>
        </p:spPr>
      </p:pic>
      <p:sp>
        <p:nvSpPr>
          <p:cNvPr id="8" name="TextBox 7">
            <a:extLst>
              <a:ext uri="{FF2B5EF4-FFF2-40B4-BE49-F238E27FC236}">
                <a16:creationId xmlns:a16="http://schemas.microsoft.com/office/drawing/2014/main" id="{607C9F7F-D74F-2892-4DBC-56F43748698D}"/>
              </a:ext>
            </a:extLst>
          </p:cNvPr>
          <p:cNvSpPr txBox="1"/>
          <p:nvPr/>
        </p:nvSpPr>
        <p:spPr>
          <a:xfrm>
            <a:off x="3048965" y="5544274"/>
            <a:ext cx="6094070" cy="400110"/>
          </a:xfrm>
          <a:prstGeom prst="rect">
            <a:avLst/>
          </a:prstGeom>
          <a:noFill/>
        </p:spPr>
        <p:txBody>
          <a:bodyPr wrap="square">
            <a:spAutoFit/>
          </a:bodyPr>
          <a:lstStyle/>
          <a:p>
            <a:pPr marL="1484630" marR="466090" algn="l">
              <a:spcAft>
                <a:spcPts val="0"/>
              </a:spcAft>
            </a:pPr>
            <a:r>
              <a:rPr lang="en-US" sz="2000" b="1" dirty="0">
                <a:effectLst/>
                <a:latin typeface="Times New Roman" panose="02020603050405020304" pitchFamily="18" charset="0"/>
                <a:ea typeface="Times New Roman" panose="02020603050405020304" pitchFamily="18" charset="0"/>
              </a:rPr>
              <a:t>Data</a:t>
            </a:r>
            <a:r>
              <a:rPr lang="en-US" sz="2000" b="1" spc="-5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flow</a:t>
            </a:r>
            <a:r>
              <a:rPr lang="en-US" sz="2000" b="1" spc="-4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diagram</a:t>
            </a:r>
            <a:r>
              <a:rPr lang="en-US" sz="2000" b="1" spc="-13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level</a:t>
            </a:r>
            <a:r>
              <a:rPr lang="en-US" sz="2000" b="1" spc="-85" dirty="0">
                <a:effectLst/>
                <a:latin typeface="Times New Roman" panose="02020603050405020304" pitchFamily="18" charset="0"/>
                <a:ea typeface="Times New Roman" panose="02020603050405020304" pitchFamily="18" charset="0"/>
              </a:rPr>
              <a:t> </a:t>
            </a:r>
            <a:r>
              <a:rPr lang="en-US" sz="2000" b="1" spc="-50" dirty="0">
                <a:effectLst/>
                <a:latin typeface="Times New Roman" panose="02020603050405020304" pitchFamily="18" charset="0"/>
                <a:ea typeface="Times New Roman" panose="02020603050405020304" pitchFamily="18" charset="0"/>
              </a:rPr>
              <a:t>0</a:t>
            </a:r>
            <a:endParaRPr lang="en-IN" sz="20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82698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14">
            <a:extLst>
              <a:ext uri="{FF2B5EF4-FFF2-40B4-BE49-F238E27FC236}">
                <a16:creationId xmlns:a16="http://schemas.microsoft.com/office/drawing/2014/main" id="{ABBD3A27-159E-1F3E-2181-660F4CA94B1D}"/>
              </a:ext>
            </a:extLst>
          </p:cNvPr>
          <p:cNvPicPr>
            <a:picLocks/>
          </p:cNvPicPr>
          <p:nvPr/>
        </p:nvPicPr>
        <p:blipFill>
          <a:blip r:embed="rId2" cstate="print"/>
          <a:stretch>
            <a:fillRect/>
          </a:stretch>
        </p:blipFill>
        <p:spPr>
          <a:xfrm>
            <a:off x="1122745" y="671332"/>
            <a:ext cx="9884778" cy="4850321"/>
          </a:xfrm>
          <a:prstGeom prst="rect">
            <a:avLst/>
          </a:prstGeom>
        </p:spPr>
      </p:pic>
      <p:sp>
        <p:nvSpPr>
          <p:cNvPr id="6" name="TextBox 5">
            <a:extLst>
              <a:ext uri="{FF2B5EF4-FFF2-40B4-BE49-F238E27FC236}">
                <a16:creationId xmlns:a16="http://schemas.microsoft.com/office/drawing/2014/main" id="{D465C629-42CF-F6D1-5BF9-54C44B5C964E}"/>
              </a:ext>
            </a:extLst>
          </p:cNvPr>
          <p:cNvSpPr txBox="1"/>
          <p:nvPr/>
        </p:nvSpPr>
        <p:spPr>
          <a:xfrm>
            <a:off x="4667491" y="5521653"/>
            <a:ext cx="6094070" cy="400110"/>
          </a:xfrm>
          <a:prstGeom prst="rect">
            <a:avLst/>
          </a:prstGeom>
          <a:noFill/>
        </p:spPr>
        <p:txBody>
          <a:bodyPr wrap="square">
            <a:spAutoFit/>
          </a:bodyPr>
          <a:lstStyle/>
          <a:p>
            <a:r>
              <a:rPr lang="en-US" sz="2000" b="1" spc="-10" dirty="0">
                <a:effectLst/>
                <a:latin typeface="Times New Roman" panose="02020603050405020304" pitchFamily="18" charset="0"/>
                <a:ea typeface="Times New Roman" panose="02020603050405020304" pitchFamily="18" charset="0"/>
              </a:rPr>
              <a:t>Dataflow</a:t>
            </a:r>
            <a:r>
              <a:rPr lang="en-US" sz="2000" b="1" spc="-65" dirty="0">
                <a:effectLst/>
                <a:latin typeface="Times New Roman" panose="02020603050405020304" pitchFamily="18" charset="0"/>
                <a:ea typeface="Times New Roman" panose="02020603050405020304" pitchFamily="18" charset="0"/>
              </a:rPr>
              <a:t> </a:t>
            </a:r>
            <a:r>
              <a:rPr lang="en-US" sz="2000" b="1" spc="-10" dirty="0">
                <a:effectLst/>
                <a:latin typeface="Times New Roman" panose="02020603050405020304" pitchFamily="18" charset="0"/>
                <a:ea typeface="Times New Roman" panose="02020603050405020304" pitchFamily="18" charset="0"/>
              </a:rPr>
              <a:t>diagram</a:t>
            </a:r>
            <a:r>
              <a:rPr lang="en-US" sz="2000" b="1" spc="-155" dirty="0">
                <a:effectLst/>
                <a:latin typeface="Times New Roman" panose="02020603050405020304" pitchFamily="18" charset="0"/>
                <a:ea typeface="Times New Roman" panose="02020603050405020304" pitchFamily="18" charset="0"/>
              </a:rPr>
              <a:t> </a:t>
            </a:r>
            <a:r>
              <a:rPr lang="en-US" sz="2000" b="1" spc="-10" dirty="0">
                <a:effectLst/>
                <a:latin typeface="Times New Roman" panose="02020603050405020304" pitchFamily="18" charset="0"/>
                <a:ea typeface="Times New Roman" panose="02020603050405020304" pitchFamily="18" charset="0"/>
              </a:rPr>
              <a:t>level</a:t>
            </a:r>
            <a:r>
              <a:rPr lang="en-US" sz="2000" b="1" spc="-95" dirty="0">
                <a:effectLst/>
                <a:latin typeface="Times New Roman" panose="02020603050405020304" pitchFamily="18" charset="0"/>
                <a:ea typeface="Times New Roman" panose="02020603050405020304" pitchFamily="18" charset="0"/>
              </a:rPr>
              <a:t> </a:t>
            </a:r>
            <a:r>
              <a:rPr lang="en-US" sz="2000" b="1" spc="-50" dirty="0">
                <a:effectLst/>
                <a:latin typeface="Times New Roman" panose="02020603050405020304" pitchFamily="18" charset="0"/>
                <a:ea typeface="Times New Roman" panose="02020603050405020304" pitchFamily="18" charset="0"/>
              </a:rPr>
              <a:t>1</a:t>
            </a:r>
            <a:endParaRPr lang="en-IN" sz="2000" b="1" dirty="0"/>
          </a:p>
        </p:txBody>
      </p:sp>
    </p:spTree>
    <p:extLst>
      <p:ext uri="{BB962C8B-B14F-4D97-AF65-F5344CB8AC3E}">
        <p14:creationId xmlns:p14="http://schemas.microsoft.com/office/powerpoint/2010/main" val="3121524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15">
            <a:extLst>
              <a:ext uri="{FF2B5EF4-FFF2-40B4-BE49-F238E27FC236}">
                <a16:creationId xmlns:a16="http://schemas.microsoft.com/office/drawing/2014/main" id="{D60FE28A-0912-0C4B-A43B-4CEC6345EB18}"/>
              </a:ext>
            </a:extLst>
          </p:cNvPr>
          <p:cNvPicPr>
            <a:picLocks/>
          </p:cNvPicPr>
          <p:nvPr/>
        </p:nvPicPr>
        <p:blipFill>
          <a:blip r:embed="rId2" cstate="print"/>
          <a:stretch>
            <a:fillRect/>
          </a:stretch>
        </p:blipFill>
        <p:spPr>
          <a:xfrm>
            <a:off x="1053295" y="756830"/>
            <a:ext cx="9954229" cy="4717995"/>
          </a:xfrm>
          <a:prstGeom prst="rect">
            <a:avLst/>
          </a:prstGeom>
        </p:spPr>
      </p:pic>
      <p:sp>
        <p:nvSpPr>
          <p:cNvPr id="6" name="TextBox 5">
            <a:extLst>
              <a:ext uri="{FF2B5EF4-FFF2-40B4-BE49-F238E27FC236}">
                <a16:creationId xmlns:a16="http://schemas.microsoft.com/office/drawing/2014/main" id="{301AC605-4CA1-8173-97E1-A5D1E245F5B7}"/>
              </a:ext>
            </a:extLst>
          </p:cNvPr>
          <p:cNvSpPr txBox="1"/>
          <p:nvPr/>
        </p:nvSpPr>
        <p:spPr>
          <a:xfrm>
            <a:off x="3379806" y="5701060"/>
            <a:ext cx="6039091" cy="400110"/>
          </a:xfrm>
          <a:prstGeom prst="rect">
            <a:avLst/>
          </a:prstGeom>
          <a:noFill/>
        </p:spPr>
        <p:txBody>
          <a:bodyPr wrap="square">
            <a:spAutoFit/>
          </a:bodyPr>
          <a:lstStyle/>
          <a:p>
            <a:pPr marL="158750" marR="466090" algn="ctr"/>
            <a:r>
              <a:rPr lang="en-US" sz="2000" b="1" spc="-10" dirty="0">
                <a:effectLst/>
                <a:latin typeface="Times New Roman" panose="02020603050405020304" pitchFamily="18" charset="0"/>
                <a:ea typeface="Times New Roman" panose="02020603050405020304" pitchFamily="18" charset="0"/>
              </a:rPr>
              <a:t>Dataflow</a:t>
            </a:r>
            <a:r>
              <a:rPr lang="en-US" sz="2000" b="1" spc="20" dirty="0">
                <a:effectLst/>
                <a:latin typeface="Times New Roman" panose="02020603050405020304" pitchFamily="18" charset="0"/>
                <a:ea typeface="Times New Roman" panose="02020603050405020304" pitchFamily="18" charset="0"/>
              </a:rPr>
              <a:t> </a:t>
            </a:r>
            <a:r>
              <a:rPr lang="en-US" sz="2000" b="1" spc="-10" dirty="0">
                <a:effectLst/>
                <a:latin typeface="Times New Roman" panose="02020603050405020304" pitchFamily="18" charset="0"/>
                <a:ea typeface="Times New Roman" panose="02020603050405020304" pitchFamily="18" charset="0"/>
              </a:rPr>
              <a:t>diagram</a:t>
            </a:r>
            <a:r>
              <a:rPr lang="en-US" sz="2000" b="1" spc="-135" dirty="0">
                <a:effectLst/>
                <a:latin typeface="Times New Roman" panose="02020603050405020304" pitchFamily="18" charset="0"/>
                <a:ea typeface="Times New Roman" panose="02020603050405020304" pitchFamily="18" charset="0"/>
              </a:rPr>
              <a:t> </a:t>
            </a:r>
            <a:r>
              <a:rPr lang="en-US" sz="2000" b="1" spc="-10" dirty="0">
                <a:effectLst/>
                <a:latin typeface="Times New Roman" panose="02020603050405020304" pitchFamily="18" charset="0"/>
                <a:ea typeface="Times New Roman" panose="02020603050405020304" pitchFamily="18" charset="0"/>
              </a:rPr>
              <a:t>level</a:t>
            </a:r>
            <a:r>
              <a:rPr lang="en-US" sz="2000" b="1" spc="-85" dirty="0">
                <a:effectLst/>
                <a:latin typeface="Times New Roman" panose="02020603050405020304" pitchFamily="18" charset="0"/>
                <a:ea typeface="Times New Roman" panose="02020603050405020304" pitchFamily="18" charset="0"/>
              </a:rPr>
              <a:t> </a:t>
            </a:r>
            <a:r>
              <a:rPr lang="en-US" sz="2000" b="1" spc="-50" dirty="0">
                <a:effectLst/>
                <a:latin typeface="Times New Roman" panose="02020603050405020304" pitchFamily="18" charset="0"/>
                <a:ea typeface="Times New Roman" panose="02020603050405020304" pitchFamily="18" charset="0"/>
              </a:rPr>
              <a:t>2</a:t>
            </a:r>
            <a:endParaRPr lang="en-IN" sz="20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48728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2AF92-3DC3-68B1-6F7B-E2726A1DE23A}"/>
              </a:ext>
            </a:extLst>
          </p:cNvPr>
          <p:cNvSpPr>
            <a:spLocks noGrp="1"/>
          </p:cNvSpPr>
          <p:nvPr>
            <p:ph type="title"/>
          </p:nvPr>
        </p:nvSpPr>
        <p:spPr>
          <a:xfrm>
            <a:off x="694480" y="300941"/>
            <a:ext cx="10613985" cy="902826"/>
          </a:xfrm>
        </p:spPr>
        <p:txBody>
          <a:bodyPr>
            <a:noAutofit/>
          </a:bodyPr>
          <a:lstStyle/>
          <a:p>
            <a:r>
              <a:rPr lang="en-IN" sz="4000" b="1" dirty="0">
                <a:latin typeface="Times New Roman" panose="02020603050405020304" pitchFamily="18" charset="0"/>
                <a:cs typeface="Times New Roman" panose="02020603050405020304" pitchFamily="18" charset="0"/>
              </a:rPr>
              <a:t>Module description</a:t>
            </a:r>
          </a:p>
        </p:txBody>
      </p:sp>
      <p:sp>
        <p:nvSpPr>
          <p:cNvPr id="3" name="Content Placeholder 2">
            <a:extLst>
              <a:ext uri="{FF2B5EF4-FFF2-40B4-BE49-F238E27FC236}">
                <a16:creationId xmlns:a16="http://schemas.microsoft.com/office/drawing/2014/main" id="{18B9ED59-114F-256F-58D8-941C545530D2}"/>
              </a:ext>
            </a:extLst>
          </p:cNvPr>
          <p:cNvSpPr>
            <a:spLocks noGrp="1"/>
          </p:cNvSpPr>
          <p:nvPr>
            <p:ph idx="1"/>
          </p:nvPr>
        </p:nvSpPr>
        <p:spPr>
          <a:xfrm>
            <a:off x="949123" y="1689904"/>
            <a:ext cx="10359341" cy="4050123"/>
          </a:xfrm>
        </p:spPr>
        <p:txBody>
          <a:bodyPr/>
          <a:lstStyle/>
          <a:p>
            <a:pPr marL="561340"/>
            <a:endParaRPr lang="en-US" sz="2400" dirty="0">
              <a:effectLst/>
              <a:latin typeface="Times New Roman" panose="02020603050405020304" pitchFamily="18" charset="0"/>
              <a:ea typeface="Times New Roman" panose="02020603050405020304" pitchFamily="18" charset="0"/>
            </a:endParaRPr>
          </a:p>
          <a:p>
            <a:pPr marL="561340"/>
            <a:r>
              <a:rPr lang="en-US" sz="2400" spc="95" dirty="0" err="1">
                <a:effectLst/>
                <a:latin typeface="Times New Roman" panose="02020603050405020304" pitchFamily="18" charset="0"/>
                <a:ea typeface="Times New Roman" panose="02020603050405020304" pitchFamily="18" charset="0"/>
              </a:rPr>
              <a:t>CombatMed</a:t>
            </a:r>
            <a:r>
              <a:rPr lang="en-US" sz="2400" spc="95" dirty="0">
                <a:effectLst/>
                <a:latin typeface="Times New Roman" panose="02020603050405020304" pitchFamily="18" charset="0"/>
                <a:ea typeface="Times New Roman" panose="02020603050405020304" pitchFamily="18" charset="0"/>
              </a:rPr>
              <a:t>-Pro </a:t>
            </a:r>
            <a:r>
              <a:rPr lang="en-US" sz="2400" dirty="0">
                <a:effectLst/>
                <a:latin typeface="Times New Roman" panose="02020603050405020304" pitchFamily="18" charset="0"/>
                <a:ea typeface="Times New Roman" panose="02020603050405020304" pitchFamily="18" charset="0"/>
              </a:rPr>
              <a:t>consists</a:t>
            </a:r>
            <a:r>
              <a:rPr lang="en-US" sz="2400" spc="3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1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4</a:t>
            </a:r>
            <a:r>
              <a:rPr lang="en-US" sz="2400" spc="2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main</a:t>
            </a:r>
            <a:r>
              <a:rPr lang="en-US" sz="2400" spc="2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modules.</a:t>
            </a:r>
            <a:endParaRPr lang="en-IN" sz="2400" dirty="0">
              <a:effectLst/>
              <a:latin typeface="Times New Roman" panose="02020603050405020304" pitchFamily="18" charset="0"/>
              <a:ea typeface="Times New Roman" panose="02020603050405020304" pitchFamily="18" charset="0"/>
            </a:endParaRPr>
          </a:p>
          <a:p>
            <a:pPr marL="0" indent="0">
              <a:spcBef>
                <a:spcPts val="280"/>
              </a:spcBef>
              <a:buNone/>
            </a:pPr>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marL="1143000" lvl="2" indent="-228600">
              <a:buSzPts val="1400"/>
              <a:buFont typeface="Symbol" panose="05050102010706020507" pitchFamily="18" charset="2"/>
              <a:buChar char=""/>
              <a:tabLst>
                <a:tab pos="1536700" algn="l"/>
              </a:tabLst>
            </a:pPr>
            <a:r>
              <a:rPr lang="en-US" sz="2400" spc="0" dirty="0">
                <a:effectLst/>
                <a:latin typeface="Times New Roman" panose="02020603050405020304" pitchFamily="18" charset="0"/>
                <a:ea typeface="Symbol" panose="05050102010706020507" pitchFamily="18" charset="2"/>
                <a:cs typeface="Symbol" panose="05050102010706020507" pitchFamily="18" charset="2"/>
              </a:rPr>
              <a:t>Login</a:t>
            </a:r>
            <a:r>
              <a:rPr lang="en-US" sz="2400" spc="-65" dirty="0">
                <a:effectLst/>
                <a:latin typeface="Times New Roman" panose="02020603050405020304" pitchFamily="18" charset="0"/>
                <a:ea typeface="Symbol" panose="05050102010706020507" pitchFamily="18" charset="2"/>
                <a:cs typeface="Symbol" panose="05050102010706020507" pitchFamily="18" charset="2"/>
              </a:rPr>
              <a:t> </a:t>
            </a:r>
            <a:r>
              <a:rPr lang="en-US" sz="2400" spc="0" dirty="0">
                <a:effectLst/>
                <a:latin typeface="Times New Roman" panose="02020603050405020304" pitchFamily="18" charset="0"/>
                <a:ea typeface="Symbol" panose="05050102010706020507" pitchFamily="18" charset="2"/>
                <a:cs typeface="Symbol" panose="05050102010706020507" pitchFamily="18" charset="2"/>
              </a:rPr>
              <a:t>&amp;</a:t>
            </a:r>
            <a:r>
              <a:rPr lang="en-US" sz="2400" spc="-25" dirty="0">
                <a:effectLst/>
                <a:latin typeface="Times New Roman" panose="02020603050405020304" pitchFamily="18" charset="0"/>
                <a:ea typeface="Symbol" panose="05050102010706020507" pitchFamily="18" charset="2"/>
                <a:cs typeface="Symbol" panose="05050102010706020507" pitchFamily="18" charset="2"/>
              </a:rPr>
              <a:t> </a:t>
            </a:r>
            <a:r>
              <a:rPr lang="en-US" sz="2400" spc="0" dirty="0">
                <a:effectLst/>
                <a:latin typeface="Times New Roman" panose="02020603050405020304" pitchFamily="18" charset="0"/>
                <a:ea typeface="Symbol" panose="05050102010706020507" pitchFamily="18" charset="2"/>
                <a:cs typeface="Symbol" panose="05050102010706020507" pitchFamily="18" charset="2"/>
              </a:rPr>
              <a:t>Authentication</a:t>
            </a:r>
            <a:r>
              <a:rPr lang="en-US" sz="2400" spc="-60" dirty="0">
                <a:effectLst/>
                <a:latin typeface="Times New Roman" panose="02020603050405020304" pitchFamily="18" charset="0"/>
                <a:ea typeface="Symbol" panose="05050102010706020507" pitchFamily="18" charset="2"/>
                <a:cs typeface="Symbol" panose="05050102010706020507" pitchFamily="18" charset="2"/>
              </a:rPr>
              <a:t> </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Module</a:t>
            </a:r>
            <a:endParaRPr lang="en-IN" sz="2400" spc="0" dirty="0">
              <a:effectLst/>
              <a:latin typeface="Times New Roman" panose="02020603050405020304" pitchFamily="18" charset="0"/>
              <a:ea typeface="Symbol" panose="05050102010706020507" pitchFamily="18" charset="2"/>
              <a:cs typeface="Symbol" panose="05050102010706020507" pitchFamily="18" charset="2"/>
            </a:endParaRPr>
          </a:p>
          <a:p>
            <a:pPr marL="1143000" lvl="2" indent="-228600">
              <a:spcBef>
                <a:spcPts val="280"/>
              </a:spcBef>
              <a:spcAft>
                <a:spcPts val="0"/>
              </a:spcAft>
              <a:buSzPts val="1400"/>
              <a:buFont typeface="Symbol" panose="05050102010706020507" pitchFamily="18" charset="2"/>
              <a:buChar char=""/>
              <a:tabLst>
                <a:tab pos="1536700" algn="l"/>
              </a:tabLst>
            </a:pPr>
            <a:r>
              <a:rPr lang="en-US" sz="2400" spc="0" dirty="0">
                <a:effectLst/>
                <a:latin typeface="Times New Roman" panose="02020603050405020304" pitchFamily="18" charset="0"/>
                <a:ea typeface="Symbol" panose="05050102010706020507" pitchFamily="18" charset="2"/>
                <a:cs typeface="Symbol" panose="05050102010706020507" pitchFamily="18" charset="2"/>
              </a:rPr>
              <a:t>Health</a:t>
            </a:r>
            <a:r>
              <a:rPr lang="en-US" sz="2400" spc="-60" dirty="0">
                <a:effectLst/>
                <a:latin typeface="Times New Roman" panose="02020603050405020304" pitchFamily="18" charset="0"/>
                <a:ea typeface="Symbol" panose="05050102010706020507" pitchFamily="18" charset="2"/>
                <a:cs typeface="Symbol" panose="05050102010706020507" pitchFamily="18" charset="2"/>
              </a:rPr>
              <a:t> </a:t>
            </a:r>
            <a:r>
              <a:rPr lang="en-US" sz="2400" spc="0" dirty="0">
                <a:effectLst/>
                <a:latin typeface="Times New Roman" panose="02020603050405020304" pitchFamily="18" charset="0"/>
                <a:ea typeface="Symbol" panose="05050102010706020507" pitchFamily="18" charset="2"/>
                <a:cs typeface="Symbol" panose="05050102010706020507" pitchFamily="18" charset="2"/>
              </a:rPr>
              <a:t>Monitoring</a:t>
            </a:r>
            <a:r>
              <a:rPr lang="en-US" sz="2400" spc="-65" dirty="0">
                <a:effectLst/>
                <a:latin typeface="Times New Roman" panose="02020603050405020304" pitchFamily="18" charset="0"/>
                <a:ea typeface="Symbol" panose="05050102010706020507" pitchFamily="18" charset="2"/>
                <a:cs typeface="Symbol" panose="05050102010706020507" pitchFamily="18" charset="2"/>
              </a:rPr>
              <a:t> </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Module</a:t>
            </a:r>
            <a:endParaRPr lang="en-IN" sz="2400" spc="0" dirty="0">
              <a:effectLst/>
              <a:latin typeface="Times New Roman" panose="02020603050405020304" pitchFamily="18" charset="0"/>
              <a:ea typeface="Symbol" panose="05050102010706020507" pitchFamily="18" charset="2"/>
              <a:cs typeface="Symbol" panose="05050102010706020507" pitchFamily="18" charset="2"/>
            </a:endParaRPr>
          </a:p>
          <a:p>
            <a:pPr marL="1143000" lvl="2" indent="-228600">
              <a:spcBef>
                <a:spcPts val="275"/>
              </a:spcBef>
              <a:spcAft>
                <a:spcPts val="0"/>
              </a:spcAft>
              <a:buSzPts val="1400"/>
              <a:buFont typeface="Symbol" panose="05050102010706020507" pitchFamily="18" charset="2"/>
              <a:buChar char=""/>
              <a:tabLst>
                <a:tab pos="1536700" algn="l"/>
              </a:tabLst>
            </a:pPr>
            <a:r>
              <a:rPr lang="en-US" sz="2400" spc="-10" dirty="0">
                <a:effectLst/>
                <a:latin typeface="Times New Roman" panose="02020603050405020304" pitchFamily="18" charset="0"/>
                <a:ea typeface="Symbol" panose="05050102010706020507" pitchFamily="18" charset="2"/>
                <a:cs typeface="Symbol" panose="05050102010706020507" pitchFamily="18" charset="2"/>
              </a:rPr>
              <a:t>Telemedicine</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Module</a:t>
            </a:r>
            <a:endParaRPr lang="en-IN" sz="2400" spc="0" dirty="0">
              <a:effectLst/>
              <a:latin typeface="Times New Roman" panose="02020603050405020304" pitchFamily="18" charset="0"/>
              <a:ea typeface="Symbol" panose="05050102010706020507" pitchFamily="18" charset="2"/>
              <a:cs typeface="Symbol" panose="05050102010706020507" pitchFamily="18" charset="2"/>
            </a:endParaRPr>
          </a:p>
          <a:p>
            <a:pPr marL="1143000" lvl="2" indent="-228600">
              <a:spcBef>
                <a:spcPts val="255"/>
              </a:spcBef>
              <a:spcAft>
                <a:spcPts val="0"/>
              </a:spcAft>
              <a:buSzPts val="1400"/>
              <a:buFont typeface="Symbol" panose="05050102010706020507" pitchFamily="18" charset="2"/>
              <a:buChar char=""/>
              <a:tabLst>
                <a:tab pos="1536700" algn="l"/>
              </a:tabLst>
            </a:pPr>
            <a:r>
              <a:rPr lang="en-US" sz="2400" spc="0" dirty="0">
                <a:effectLst/>
                <a:latin typeface="Times New Roman" panose="02020603050405020304" pitchFamily="18" charset="0"/>
                <a:ea typeface="Symbol" panose="05050102010706020507" pitchFamily="18" charset="2"/>
                <a:cs typeface="Symbol" panose="05050102010706020507" pitchFamily="18" charset="2"/>
              </a:rPr>
              <a:t>Assessments</a:t>
            </a:r>
            <a:r>
              <a:rPr lang="en-US" sz="2400" spc="-85" dirty="0">
                <a:effectLst/>
                <a:latin typeface="Times New Roman" panose="02020603050405020304" pitchFamily="18" charset="0"/>
                <a:ea typeface="Symbol" panose="05050102010706020507" pitchFamily="18" charset="2"/>
                <a:cs typeface="Symbol" panose="05050102010706020507" pitchFamily="18" charset="2"/>
              </a:rPr>
              <a:t> </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Module</a:t>
            </a:r>
            <a:endParaRPr lang="en-IN" sz="2400" spc="0" dirty="0">
              <a:effectLst/>
              <a:latin typeface="Times New Roman" panose="02020603050405020304" pitchFamily="18" charset="0"/>
              <a:ea typeface="Symbol" panose="05050102010706020507" pitchFamily="18" charset="2"/>
              <a:cs typeface="Symbol" panose="05050102010706020507" pitchFamily="18" charset="2"/>
            </a:endParaRPr>
          </a:p>
          <a:p>
            <a:endParaRPr lang="en-IN" dirty="0"/>
          </a:p>
        </p:txBody>
      </p:sp>
    </p:spTree>
    <p:extLst>
      <p:ext uri="{BB962C8B-B14F-4D97-AF65-F5344CB8AC3E}">
        <p14:creationId xmlns:p14="http://schemas.microsoft.com/office/powerpoint/2010/main" val="4235192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727AA-761A-45CB-3007-40C001C516FD}"/>
              </a:ext>
            </a:extLst>
          </p:cNvPr>
          <p:cNvSpPr>
            <a:spLocks noGrp="1"/>
          </p:cNvSpPr>
          <p:nvPr>
            <p:ph type="title"/>
          </p:nvPr>
        </p:nvSpPr>
        <p:spPr>
          <a:xfrm>
            <a:off x="1064871" y="226722"/>
            <a:ext cx="10174147" cy="1139091"/>
          </a:xfrm>
        </p:spPr>
        <p:txBody>
          <a:bodyPr>
            <a:noAutofit/>
          </a:bodyPr>
          <a:lstStyle/>
          <a:p>
            <a:r>
              <a:rPr lang="en-US" sz="3600" b="1" dirty="0">
                <a:effectLst/>
                <a:latin typeface="Times New Roman" panose="02020603050405020304" pitchFamily="18" charset="0"/>
                <a:ea typeface="Times New Roman" panose="02020603050405020304" pitchFamily="18" charset="0"/>
              </a:rPr>
              <a:t>Login</a:t>
            </a:r>
            <a:r>
              <a:rPr lang="en-US" sz="3600" b="1" spc="-40"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&amp;</a:t>
            </a:r>
            <a:r>
              <a:rPr lang="en-US" sz="3600" b="1" spc="-40"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Authentication</a:t>
            </a:r>
            <a:r>
              <a:rPr lang="en-US" sz="3600" b="1" spc="-60" dirty="0">
                <a:effectLst/>
                <a:latin typeface="Times New Roman" panose="02020603050405020304" pitchFamily="18" charset="0"/>
                <a:ea typeface="Times New Roman" panose="02020603050405020304" pitchFamily="18" charset="0"/>
              </a:rPr>
              <a:t> </a:t>
            </a:r>
            <a:r>
              <a:rPr lang="en-US" sz="3600" b="1" spc="-10" dirty="0">
                <a:effectLst/>
                <a:latin typeface="Times New Roman" panose="02020603050405020304" pitchFamily="18" charset="0"/>
                <a:ea typeface="Times New Roman" panose="02020603050405020304" pitchFamily="18" charset="0"/>
              </a:rPr>
              <a:t>Module:</a:t>
            </a:r>
            <a:br>
              <a:rPr lang="en-IN" sz="3600" b="1" dirty="0">
                <a:effectLst/>
                <a:latin typeface="Times New Roman" panose="02020603050405020304" pitchFamily="18" charset="0"/>
                <a:ea typeface="Times New Roman" panose="02020603050405020304" pitchFamily="18" charset="0"/>
              </a:rPr>
            </a:br>
            <a:endParaRPr lang="en-IN" sz="3600" b="1" dirty="0"/>
          </a:p>
        </p:txBody>
      </p:sp>
      <p:sp>
        <p:nvSpPr>
          <p:cNvPr id="3" name="Content Placeholder 2">
            <a:extLst>
              <a:ext uri="{FF2B5EF4-FFF2-40B4-BE49-F238E27FC236}">
                <a16:creationId xmlns:a16="http://schemas.microsoft.com/office/drawing/2014/main" id="{8DB629B7-23A3-1868-E007-438B7890AEE8}"/>
              </a:ext>
            </a:extLst>
          </p:cNvPr>
          <p:cNvSpPr>
            <a:spLocks noGrp="1"/>
          </p:cNvSpPr>
          <p:nvPr>
            <p:ph idx="1"/>
          </p:nvPr>
        </p:nvSpPr>
        <p:spPr>
          <a:xfrm>
            <a:off x="1064871" y="2048719"/>
            <a:ext cx="10174147" cy="3691309"/>
          </a:xfrm>
        </p:spPr>
        <p:txBody>
          <a:bodyPr/>
          <a:lstStyle/>
          <a:p>
            <a:pPr marL="115570" marR="441960" algn="just">
              <a:spcAft>
                <a:spcPts val="0"/>
              </a:spcAft>
            </a:pPr>
            <a:endParaRPr lang="en-US" sz="2400" dirty="0">
              <a:effectLst/>
              <a:latin typeface="Times New Roman" panose="02020603050405020304" pitchFamily="18" charset="0"/>
              <a:ea typeface="Times New Roman" panose="02020603050405020304" pitchFamily="18" charset="0"/>
            </a:endParaRPr>
          </a:p>
          <a:p>
            <a:pPr marL="115570" marR="441960" algn="just">
              <a:spcAft>
                <a:spcPts val="0"/>
              </a:spcAft>
            </a:pPr>
            <a:r>
              <a:rPr lang="en-US" sz="2400" dirty="0">
                <a:effectLst/>
                <a:latin typeface="Times New Roman" panose="02020603050405020304" pitchFamily="18" charset="0"/>
                <a:ea typeface="Times New Roman" panose="02020603050405020304" pitchFamily="18" charset="0"/>
              </a:rPr>
              <a:t>The Login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&amp; Authentication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Module ensures secure access for military</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personnel through</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 robust</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authentication</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 It features</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username</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password input mechanism,</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integrated</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with</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Firebase</a:t>
            </a:r>
            <a:r>
              <a:rPr lang="en-US" sz="2400" spc="-85"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Firestore</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secure</a:t>
            </a:r>
            <a:r>
              <a:rPr lang="en-US" sz="2400" spc="-8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data</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storage</a:t>
            </a:r>
            <a:r>
              <a:rPr lang="en-US" sz="2400" spc="-8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retrieval. </a:t>
            </a:r>
          </a:p>
          <a:p>
            <a:pPr marL="115570" marR="441960" algn="just">
              <a:spcAft>
                <a:spcPts val="0"/>
              </a:spcAft>
            </a:pPr>
            <a:r>
              <a:rPr lang="en-US" sz="2400" dirty="0">
                <a:effectLst/>
                <a:latin typeface="Times New Roman" panose="02020603050405020304" pitchFamily="18" charset="0"/>
                <a:ea typeface="Times New Roman" panose="02020603050405020304" pitchFamily="18" charset="0"/>
              </a:rPr>
              <a:t>The module validates user credentials against stored records, enhancing security and protecting sensitive health information.</a:t>
            </a:r>
            <a:endParaRPr lang="en-IN" sz="2400" dirty="0">
              <a:effectLst/>
              <a:latin typeface="Times New Roman" panose="02020603050405020304" pitchFamily="18" charset="0"/>
              <a:ea typeface="Times New Roman" panose="02020603050405020304" pitchFamily="18" charset="0"/>
            </a:endParaRPr>
          </a:p>
          <a:p>
            <a:pPr marL="0" indent="0">
              <a:spcBef>
                <a:spcPts val="380"/>
              </a:spcBef>
              <a:buNone/>
            </a:pP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609965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419F1-A3A9-0742-38B8-A457DC5C651B}"/>
              </a:ext>
            </a:extLst>
          </p:cNvPr>
          <p:cNvSpPr>
            <a:spLocks noGrp="1"/>
          </p:cNvSpPr>
          <p:nvPr>
            <p:ph type="title"/>
          </p:nvPr>
        </p:nvSpPr>
        <p:spPr>
          <a:xfrm>
            <a:off x="1562582" y="208344"/>
            <a:ext cx="8398282" cy="1088021"/>
          </a:xfrm>
        </p:spPr>
        <p:txBody>
          <a:bodyPr>
            <a:noAutofit/>
          </a:bodyPr>
          <a:lstStyle/>
          <a:p>
            <a:r>
              <a:rPr lang="en-US" sz="3600" b="1" dirty="0">
                <a:effectLst/>
                <a:latin typeface="Times New Roman" panose="02020603050405020304" pitchFamily="18" charset="0"/>
                <a:ea typeface="Times New Roman" panose="02020603050405020304" pitchFamily="18" charset="0"/>
              </a:rPr>
              <a:t>Health</a:t>
            </a:r>
            <a:r>
              <a:rPr lang="en-US" sz="3600" b="1" spc="-70"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Monitoring</a:t>
            </a:r>
            <a:r>
              <a:rPr lang="en-US" sz="3600" b="1" spc="-40" dirty="0">
                <a:effectLst/>
                <a:latin typeface="Times New Roman" panose="02020603050405020304" pitchFamily="18" charset="0"/>
                <a:ea typeface="Times New Roman" panose="02020603050405020304" pitchFamily="18" charset="0"/>
              </a:rPr>
              <a:t> </a:t>
            </a:r>
            <a:r>
              <a:rPr lang="en-US" sz="3600" b="1" spc="-10" dirty="0">
                <a:effectLst/>
                <a:latin typeface="Times New Roman" panose="02020603050405020304" pitchFamily="18" charset="0"/>
                <a:ea typeface="Times New Roman" panose="02020603050405020304" pitchFamily="18" charset="0"/>
              </a:rPr>
              <a:t>Module:</a:t>
            </a:r>
            <a:br>
              <a:rPr lang="en-IN" sz="3600" b="1" dirty="0">
                <a:effectLst/>
                <a:latin typeface="Times New Roman" panose="02020603050405020304" pitchFamily="18" charset="0"/>
                <a:ea typeface="Times New Roman" panose="02020603050405020304" pitchFamily="18" charset="0"/>
              </a:rPr>
            </a:br>
            <a:endParaRPr lang="en-IN" sz="3600" b="1" dirty="0"/>
          </a:p>
        </p:txBody>
      </p:sp>
      <p:sp>
        <p:nvSpPr>
          <p:cNvPr id="3" name="Content Placeholder 2">
            <a:extLst>
              <a:ext uri="{FF2B5EF4-FFF2-40B4-BE49-F238E27FC236}">
                <a16:creationId xmlns:a16="http://schemas.microsoft.com/office/drawing/2014/main" id="{5D8B424D-4D09-3FE9-4B1E-32260CFEBD6C}"/>
              </a:ext>
            </a:extLst>
          </p:cNvPr>
          <p:cNvSpPr>
            <a:spLocks noGrp="1"/>
          </p:cNvSpPr>
          <p:nvPr>
            <p:ph idx="1"/>
          </p:nvPr>
        </p:nvSpPr>
        <p:spPr>
          <a:xfrm>
            <a:off x="740781" y="1724628"/>
            <a:ext cx="10347766" cy="4015400"/>
          </a:xfrm>
        </p:spPr>
        <p:txBody>
          <a:bodyPr/>
          <a:lstStyle/>
          <a:p>
            <a:pPr marL="115570" marR="436880" algn="just">
              <a:spcBef>
                <a:spcPts val="190"/>
              </a:spcBef>
              <a:spcAft>
                <a:spcPts val="0"/>
              </a:spcAft>
            </a:pPr>
            <a:endParaRPr lang="en-US" sz="2400" dirty="0">
              <a:effectLst/>
              <a:latin typeface="Times New Roman" panose="02020603050405020304" pitchFamily="18" charset="0"/>
              <a:ea typeface="Times New Roman" panose="02020603050405020304" pitchFamily="18" charset="0"/>
            </a:endParaRPr>
          </a:p>
          <a:p>
            <a:pPr marL="115570" marR="436880" algn="just">
              <a:spcBef>
                <a:spcPts val="190"/>
              </a:spcBef>
              <a:spcAft>
                <a:spcPts val="0"/>
              </a:spcAft>
            </a:pPr>
            <a:r>
              <a:rPr lang="en-US" sz="2400" dirty="0">
                <a:effectLst/>
                <a:latin typeface="Times New Roman" panose="02020603050405020304" pitchFamily="18" charset="0"/>
                <a:ea typeface="Times New Roman" panose="02020603050405020304" pitchFamily="18" charset="0"/>
              </a:rPr>
              <a:t>The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Health</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Monitoring</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Module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is</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designed</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real-time</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tracking</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management of</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users'</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health</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metrics.</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This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module</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displays</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critical</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health</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data</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such</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as</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heart</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rate and</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blood</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pressure</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tailored</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7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each</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user.</a:t>
            </a:r>
            <a:r>
              <a:rPr lang="en-US" sz="2400" spc="-55" dirty="0">
                <a:effectLst/>
                <a:latin typeface="Times New Roman" panose="02020603050405020304" pitchFamily="18" charset="0"/>
                <a:ea typeface="Times New Roman" panose="02020603050405020304" pitchFamily="18" charset="0"/>
              </a:rPr>
              <a:t> </a:t>
            </a:r>
          </a:p>
          <a:p>
            <a:pPr marL="115570" marR="436880" algn="just">
              <a:spcBef>
                <a:spcPts val="190"/>
              </a:spcBef>
              <a:spcAft>
                <a:spcPts val="0"/>
              </a:spcAft>
            </a:pPr>
            <a:endParaRPr lang="en-US" sz="2400" spc="-55" dirty="0">
              <a:effectLst/>
              <a:latin typeface="Times New Roman" panose="02020603050405020304" pitchFamily="18" charset="0"/>
              <a:ea typeface="Times New Roman" panose="02020603050405020304" pitchFamily="18" charset="0"/>
            </a:endParaRPr>
          </a:p>
          <a:p>
            <a:pPr marL="115570" marR="436880" algn="just">
              <a:spcBef>
                <a:spcPts val="190"/>
              </a:spcBef>
              <a:spcAft>
                <a:spcPts val="0"/>
              </a:spcAft>
            </a:pPr>
            <a:r>
              <a:rPr lang="en-US" sz="2400" dirty="0">
                <a:effectLst/>
                <a:latin typeface="Times New Roman" panose="02020603050405020304" pitchFamily="18" charset="0"/>
                <a:ea typeface="Times New Roman" panose="02020603050405020304" pitchFamily="18" charset="0"/>
              </a:rPr>
              <a:t>It</a:t>
            </a:r>
            <a:r>
              <a:rPr lang="en-US" sz="2400" spc="-7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fetches</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information</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from</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external</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health devices, providing a comprehensive overview of the user's health status directly through</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 app, thereby</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facilitating</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prompt medical</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intervention</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when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necessary.</a:t>
            </a:r>
            <a:endParaRPr lang="en-IN" sz="2400" dirty="0">
              <a:effectLst/>
              <a:latin typeface="Times New Roman" panose="02020603050405020304" pitchFamily="18" charset="0"/>
              <a:ea typeface="Times New Roman" panose="02020603050405020304" pitchFamily="18" charset="0"/>
            </a:endParaRPr>
          </a:p>
          <a:p>
            <a:pPr marL="0" indent="0">
              <a:spcBef>
                <a:spcPts val="375"/>
              </a:spcBef>
              <a:buNone/>
            </a:pP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765051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8936" y="215392"/>
            <a:ext cx="7878064" cy="1245108"/>
          </a:xfrm>
        </p:spPr>
        <p:txBody>
          <a:bodyPr>
            <a:normAutofit/>
          </a:bodyPr>
          <a:lstStyle/>
          <a:p>
            <a:r>
              <a:rPr lang="en-US" sz="4000" b="1"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790113" y="1553498"/>
            <a:ext cx="10963922" cy="4925960"/>
          </a:xfrm>
        </p:spPr>
        <p:txBody>
          <a:bodyPr>
            <a:noAutofit/>
          </a:bodyPr>
          <a:lstStyle/>
          <a:p>
            <a:pPr algn="just"/>
            <a:r>
              <a:rPr lang="en-US" sz="2400" dirty="0" err="1">
                <a:latin typeface="Times New Roman" panose="02020603050405020304" pitchFamily="18" charset="0"/>
                <a:cs typeface="Times New Roman" panose="02020603050405020304" pitchFamily="18" charset="0"/>
              </a:rPr>
              <a:t>CombatMed</a:t>
            </a:r>
            <a:r>
              <a:rPr lang="en-US" sz="2400" dirty="0">
                <a:latin typeface="Times New Roman" panose="02020603050405020304" pitchFamily="18" charset="0"/>
                <a:cs typeface="Times New Roman" panose="02020603050405020304" pitchFamily="18" charset="0"/>
              </a:rPr>
              <a:t>-Pro is a specialized mobile health application designed to provide real-time health monitoring, telemedicine, deployment-specific assessments, and trauma care protocols for military personnel. The application is tailored to enhance the physical well-being and operational readiness of soldiers in high-stress environments. By integrating advanced technologies such as IoT-based health monitoring devices, secure communication channels, and AI-driven analytics, the app ensures comprehensive health management during military </a:t>
            </a:r>
            <a:r>
              <a:rPr lang="en-US" sz="2400" dirty="0" err="1">
                <a:latin typeface="Times New Roman" panose="02020603050405020304" pitchFamily="18" charset="0"/>
                <a:cs typeface="Times New Roman" panose="02020603050405020304" pitchFamily="18" charset="0"/>
              </a:rPr>
              <a:t>operations.CombatMed</a:t>
            </a:r>
            <a:r>
              <a:rPr lang="en-US" sz="2400" dirty="0">
                <a:latin typeface="Times New Roman" panose="02020603050405020304" pitchFamily="18" charset="0"/>
                <a:cs typeface="Times New Roman" panose="02020603050405020304" pitchFamily="18" charset="0"/>
              </a:rPr>
              <a:t>-Pro aims to streamline health management and medical consultation processes in remote and challenging environments. Its robust system ensures that military personnel receive timely, accurate health information and remote medical support. Built with military-grade security standards, the app secures sensitive health data and provides actionable insights to medical professionals to improve decision-making and optimize medical intervention.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7A12-1515-A327-F09D-15CDB3E72FBB}"/>
              </a:ext>
            </a:extLst>
          </p:cNvPr>
          <p:cNvSpPr>
            <a:spLocks noGrp="1"/>
          </p:cNvSpPr>
          <p:nvPr>
            <p:ph type="title"/>
          </p:nvPr>
        </p:nvSpPr>
        <p:spPr>
          <a:xfrm>
            <a:off x="1134319" y="185196"/>
            <a:ext cx="9884780" cy="1018572"/>
          </a:xfrm>
        </p:spPr>
        <p:txBody>
          <a:bodyPr>
            <a:normAutofit fontScale="90000"/>
          </a:bodyPr>
          <a:lstStyle/>
          <a:p>
            <a:r>
              <a:rPr lang="en-US" sz="4000" b="1" spc="-10" dirty="0">
                <a:effectLst/>
                <a:latin typeface="Times New Roman" panose="02020603050405020304" pitchFamily="18" charset="0"/>
                <a:ea typeface="Times New Roman" panose="02020603050405020304" pitchFamily="18" charset="0"/>
              </a:rPr>
              <a:t>Telemedicine</a:t>
            </a:r>
            <a:r>
              <a:rPr lang="en-US" sz="4000" b="1" spc="25" dirty="0">
                <a:effectLst/>
                <a:latin typeface="Times New Roman" panose="02020603050405020304" pitchFamily="18" charset="0"/>
                <a:ea typeface="Times New Roman" panose="02020603050405020304" pitchFamily="18" charset="0"/>
              </a:rPr>
              <a:t> </a:t>
            </a:r>
            <a:r>
              <a:rPr lang="en-US" sz="4000" b="1" spc="-10" dirty="0">
                <a:effectLst/>
                <a:latin typeface="Times New Roman" panose="02020603050405020304" pitchFamily="18" charset="0"/>
                <a:ea typeface="Times New Roman" panose="02020603050405020304" pitchFamily="18" charset="0"/>
              </a:rPr>
              <a:t>Module</a:t>
            </a:r>
            <a:r>
              <a:rPr lang="en-US" sz="1800" b="0" spc="-10" dirty="0">
                <a:effectLst/>
                <a:latin typeface="Times New Roman" panose="02020603050405020304" pitchFamily="18" charset="0"/>
                <a:ea typeface="Times New Roman" panose="02020603050405020304" pitchFamily="18" charset="0"/>
              </a:rPr>
              <a:t>:</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714C137-D92D-B206-F0C3-06048FD8BBF1}"/>
              </a:ext>
            </a:extLst>
          </p:cNvPr>
          <p:cNvSpPr>
            <a:spLocks noGrp="1"/>
          </p:cNvSpPr>
          <p:nvPr>
            <p:ph idx="1"/>
          </p:nvPr>
        </p:nvSpPr>
        <p:spPr>
          <a:xfrm>
            <a:off x="810228" y="1828801"/>
            <a:ext cx="10532962" cy="3911228"/>
          </a:xfrm>
        </p:spPr>
        <p:txBody>
          <a:bodyPr>
            <a:normAutofit/>
          </a:bodyPr>
          <a:lstStyle/>
          <a:p>
            <a:r>
              <a:rPr lang="en-US" sz="2400" dirty="0">
                <a:effectLst/>
                <a:latin typeface="Times New Roman" panose="02020603050405020304" pitchFamily="18" charset="0"/>
                <a:ea typeface="Times New Roman" panose="02020603050405020304" pitchFamily="18" charset="0"/>
              </a:rPr>
              <a:t>The</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Telemedicine</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Module</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enables</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remote medical</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consultations,</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bridging</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 gap between military personnel and healthcare providers. Users can book virtual appointments, ensuring timely access to medical expertise. </a:t>
            </a:r>
          </a:p>
          <a:p>
            <a:endParaRPr lang="en-US" sz="2400" dirty="0">
              <a:effectLst/>
              <a:latin typeface="Times New Roman" panose="02020603050405020304" pitchFamily="18" charset="0"/>
              <a:ea typeface="Times New Roman" panose="02020603050405020304" pitchFamily="18" charset="0"/>
            </a:endParaRPr>
          </a:p>
          <a:p>
            <a:r>
              <a:rPr lang="en-US" sz="2400" dirty="0">
                <a:effectLst/>
                <a:latin typeface="Times New Roman" panose="02020603050405020304" pitchFamily="18" charset="0"/>
                <a:ea typeface="Times New Roman" panose="02020603050405020304" pitchFamily="18" charset="0"/>
              </a:rPr>
              <a:t>This module supports effective communication between users and medical professionals, enhancing the quality of care received, especially in challenging field conditions</a:t>
            </a:r>
            <a:endParaRPr lang="en-IN" sz="2400" dirty="0"/>
          </a:p>
        </p:txBody>
      </p:sp>
    </p:spTree>
    <p:extLst>
      <p:ext uri="{BB962C8B-B14F-4D97-AF65-F5344CB8AC3E}">
        <p14:creationId xmlns:p14="http://schemas.microsoft.com/office/powerpoint/2010/main" val="2971933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0B7C5-C092-4E7C-A952-586EA90B8D2E}"/>
              </a:ext>
            </a:extLst>
          </p:cNvPr>
          <p:cNvSpPr>
            <a:spLocks noGrp="1"/>
          </p:cNvSpPr>
          <p:nvPr>
            <p:ph type="title"/>
          </p:nvPr>
        </p:nvSpPr>
        <p:spPr>
          <a:xfrm>
            <a:off x="1516285" y="150471"/>
            <a:ext cx="8444580" cy="1076445"/>
          </a:xfrm>
        </p:spPr>
        <p:txBody>
          <a:bodyPr>
            <a:normAutofit/>
          </a:bodyPr>
          <a:lstStyle/>
          <a:p>
            <a:r>
              <a:rPr lang="en-IN" sz="4000" b="1" dirty="0">
                <a:latin typeface="Times New Roman" panose="02020603050405020304" pitchFamily="18" charset="0"/>
                <a:cs typeface="Times New Roman" panose="02020603050405020304" pitchFamily="18" charset="0"/>
              </a:rPr>
              <a:t>main page</a:t>
            </a:r>
          </a:p>
        </p:txBody>
      </p:sp>
      <p:pic>
        <p:nvPicPr>
          <p:cNvPr id="3" name="Image 17">
            <a:extLst>
              <a:ext uri="{FF2B5EF4-FFF2-40B4-BE49-F238E27FC236}">
                <a16:creationId xmlns:a16="http://schemas.microsoft.com/office/drawing/2014/main" id="{4571A589-B6FB-5D7D-CC10-7EFEA75822EE}"/>
              </a:ext>
            </a:extLst>
          </p:cNvPr>
          <p:cNvPicPr>
            <a:picLocks/>
          </p:cNvPicPr>
          <p:nvPr/>
        </p:nvPicPr>
        <p:blipFill>
          <a:blip r:embed="rId2" cstate="print"/>
          <a:stretch>
            <a:fillRect/>
          </a:stretch>
        </p:blipFill>
        <p:spPr>
          <a:xfrm>
            <a:off x="3854371" y="1446836"/>
            <a:ext cx="4247908" cy="5260694"/>
          </a:xfrm>
          <a:prstGeom prst="rect">
            <a:avLst/>
          </a:prstGeom>
        </p:spPr>
      </p:pic>
    </p:spTree>
    <p:extLst>
      <p:ext uri="{BB962C8B-B14F-4D97-AF65-F5344CB8AC3E}">
        <p14:creationId xmlns:p14="http://schemas.microsoft.com/office/powerpoint/2010/main" val="356729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8BD47-AEB0-C67E-32B7-86EBBABF9075}"/>
              </a:ext>
            </a:extLst>
          </p:cNvPr>
          <p:cNvSpPr>
            <a:spLocks noGrp="1"/>
          </p:cNvSpPr>
          <p:nvPr>
            <p:ph type="title"/>
          </p:nvPr>
        </p:nvSpPr>
        <p:spPr>
          <a:xfrm>
            <a:off x="1493134" y="358816"/>
            <a:ext cx="8993529" cy="706055"/>
          </a:xfrm>
        </p:spPr>
        <p:txBody>
          <a:bodyPr>
            <a:normAutofit fontScale="90000"/>
          </a:bodyPr>
          <a:lstStyle/>
          <a:p>
            <a:r>
              <a:rPr lang="en-IN" sz="4000" b="1" dirty="0">
                <a:latin typeface="Times New Roman" panose="02020603050405020304" pitchFamily="18" charset="0"/>
                <a:cs typeface="Times New Roman" panose="02020603050405020304" pitchFamily="18" charset="0"/>
              </a:rPr>
              <a:t>home page</a:t>
            </a:r>
          </a:p>
        </p:txBody>
      </p:sp>
      <p:pic>
        <p:nvPicPr>
          <p:cNvPr id="3" name="Image 18">
            <a:extLst>
              <a:ext uri="{FF2B5EF4-FFF2-40B4-BE49-F238E27FC236}">
                <a16:creationId xmlns:a16="http://schemas.microsoft.com/office/drawing/2014/main" id="{7F72D116-EE8A-3DEF-F94A-C15984325CDB}"/>
              </a:ext>
            </a:extLst>
          </p:cNvPr>
          <p:cNvPicPr>
            <a:picLocks/>
          </p:cNvPicPr>
          <p:nvPr/>
        </p:nvPicPr>
        <p:blipFill>
          <a:blip r:embed="rId2" cstate="print"/>
          <a:stretch>
            <a:fillRect/>
          </a:stretch>
        </p:blipFill>
        <p:spPr>
          <a:xfrm>
            <a:off x="3721259" y="1273216"/>
            <a:ext cx="4537277" cy="5225968"/>
          </a:xfrm>
          <a:prstGeom prst="rect">
            <a:avLst/>
          </a:prstGeom>
        </p:spPr>
      </p:pic>
    </p:spTree>
    <p:extLst>
      <p:ext uri="{BB962C8B-B14F-4D97-AF65-F5344CB8AC3E}">
        <p14:creationId xmlns:p14="http://schemas.microsoft.com/office/powerpoint/2010/main" val="3261247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3CB8E-A1A4-F68E-5CF5-36CFFC2AA1E0}"/>
              </a:ext>
            </a:extLst>
          </p:cNvPr>
          <p:cNvSpPr>
            <a:spLocks noGrp="1"/>
          </p:cNvSpPr>
          <p:nvPr>
            <p:ph type="title"/>
          </p:nvPr>
        </p:nvSpPr>
        <p:spPr>
          <a:xfrm>
            <a:off x="1157468" y="312515"/>
            <a:ext cx="9711159" cy="856527"/>
          </a:xfrm>
        </p:spPr>
        <p:txBody>
          <a:bodyPr>
            <a:noAutofit/>
          </a:bodyPr>
          <a:lstStyle/>
          <a:p>
            <a:r>
              <a:rPr lang="en-IN" sz="4000" b="1" dirty="0">
                <a:latin typeface="Times New Roman" panose="02020603050405020304" pitchFamily="18" charset="0"/>
                <a:cs typeface="Times New Roman" panose="02020603050405020304" pitchFamily="18" charset="0"/>
              </a:rPr>
              <a:t>Sample outlook of project</a:t>
            </a:r>
          </a:p>
        </p:txBody>
      </p:sp>
      <p:pic>
        <p:nvPicPr>
          <p:cNvPr id="3" name="Image 19">
            <a:extLst>
              <a:ext uri="{FF2B5EF4-FFF2-40B4-BE49-F238E27FC236}">
                <a16:creationId xmlns:a16="http://schemas.microsoft.com/office/drawing/2014/main" id="{69625709-B3A9-EDAD-BEC8-06134CE67EEF}"/>
              </a:ext>
            </a:extLst>
          </p:cNvPr>
          <p:cNvPicPr>
            <a:picLocks/>
          </p:cNvPicPr>
          <p:nvPr/>
        </p:nvPicPr>
        <p:blipFill>
          <a:blip r:embed="rId2" cstate="print"/>
          <a:stretch>
            <a:fillRect/>
          </a:stretch>
        </p:blipFill>
        <p:spPr>
          <a:xfrm>
            <a:off x="706056" y="1504709"/>
            <a:ext cx="10810754" cy="4930814"/>
          </a:xfrm>
          <a:prstGeom prst="rect">
            <a:avLst/>
          </a:prstGeom>
        </p:spPr>
      </p:pic>
    </p:spTree>
    <p:extLst>
      <p:ext uri="{BB962C8B-B14F-4D97-AF65-F5344CB8AC3E}">
        <p14:creationId xmlns:p14="http://schemas.microsoft.com/office/powerpoint/2010/main" val="3690918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7ADB8-15AF-81F7-9E9D-FC5BDDFD8337}"/>
              </a:ext>
            </a:extLst>
          </p:cNvPr>
          <p:cNvSpPr>
            <a:spLocks noGrp="1"/>
          </p:cNvSpPr>
          <p:nvPr>
            <p:ph type="title"/>
          </p:nvPr>
        </p:nvSpPr>
        <p:spPr>
          <a:xfrm>
            <a:off x="2231136" y="304800"/>
            <a:ext cx="7729728" cy="1005840"/>
          </a:xfrm>
        </p:spPr>
        <p:txBody>
          <a:bodyPr>
            <a:normAutofit/>
          </a:bodyPr>
          <a:lstStyle/>
          <a:p>
            <a:r>
              <a:rPr lang="en-US" sz="4000" b="1" dirty="0">
                <a:latin typeface="Times New Roman" panose="02020603050405020304" pitchFamily="18" charset="0"/>
                <a:cs typeface="Times New Roman" panose="02020603050405020304" pitchFamily="18" charset="0"/>
              </a:rPr>
              <a:t>CONCLUSION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011032F-DCA6-D766-2C0A-5A1CAC744A57}"/>
              </a:ext>
            </a:extLst>
          </p:cNvPr>
          <p:cNvSpPr>
            <a:spLocks noGrp="1"/>
          </p:cNvSpPr>
          <p:nvPr>
            <p:ph idx="1"/>
          </p:nvPr>
        </p:nvSpPr>
        <p:spPr>
          <a:xfrm>
            <a:off x="645160" y="1862624"/>
            <a:ext cx="10901680" cy="4094480"/>
          </a:xfrm>
        </p:spPr>
        <p:txBody>
          <a:bodyPr>
            <a:normAutofit fontScale="92500" lnSpcReduction="20000"/>
          </a:bodyPr>
          <a:lstStyle/>
          <a:p>
            <a:pPr marL="115570" marR="436880" indent="0" algn="just">
              <a:spcAft>
                <a:spcPts val="0"/>
              </a:spcAft>
              <a:buNone/>
            </a:pPr>
            <a:r>
              <a:rPr lang="en-US" sz="2600" spc="-10" dirty="0" err="1">
                <a:effectLst/>
                <a:latin typeface="Times New Roman" panose="02020603050405020304" pitchFamily="18" charset="0"/>
                <a:ea typeface="Times New Roman" panose="02020603050405020304" pitchFamily="18" charset="0"/>
              </a:rPr>
              <a:t>CombatMed</a:t>
            </a:r>
            <a:r>
              <a:rPr lang="en-US" sz="2600" spc="-25" dirty="0">
                <a:effectLst/>
                <a:latin typeface="Times New Roman" panose="02020603050405020304" pitchFamily="18" charset="0"/>
                <a:ea typeface="Times New Roman" panose="02020603050405020304" pitchFamily="18" charset="0"/>
              </a:rPr>
              <a:t> </a:t>
            </a:r>
            <a:r>
              <a:rPr lang="en-US" sz="2600" spc="-10" dirty="0">
                <a:effectLst/>
                <a:latin typeface="Times New Roman" panose="02020603050405020304" pitchFamily="18" charset="0"/>
                <a:ea typeface="Times New Roman" panose="02020603050405020304" pitchFamily="18" charset="0"/>
              </a:rPr>
              <a:t>Pro</a:t>
            </a:r>
            <a:r>
              <a:rPr lang="en-US" sz="2600" spc="-40" dirty="0">
                <a:effectLst/>
                <a:latin typeface="Times New Roman" panose="02020603050405020304" pitchFamily="18" charset="0"/>
                <a:ea typeface="Times New Roman" panose="02020603050405020304" pitchFamily="18" charset="0"/>
              </a:rPr>
              <a:t> </a:t>
            </a:r>
            <a:r>
              <a:rPr lang="en-US" sz="2600" spc="-10" dirty="0">
                <a:effectLst/>
                <a:latin typeface="Times New Roman" panose="02020603050405020304" pitchFamily="18" charset="0"/>
                <a:ea typeface="Times New Roman" panose="02020603050405020304" pitchFamily="18" charset="0"/>
              </a:rPr>
              <a:t>represents</a:t>
            </a:r>
            <a:r>
              <a:rPr lang="en-US" sz="2600" spc="-35" dirty="0">
                <a:effectLst/>
                <a:latin typeface="Times New Roman" panose="02020603050405020304" pitchFamily="18" charset="0"/>
                <a:ea typeface="Times New Roman" panose="02020603050405020304" pitchFamily="18" charset="0"/>
              </a:rPr>
              <a:t> </a:t>
            </a:r>
            <a:r>
              <a:rPr lang="en-US" sz="2600" spc="-10" dirty="0">
                <a:effectLst/>
                <a:latin typeface="Times New Roman" panose="02020603050405020304" pitchFamily="18" charset="0"/>
                <a:ea typeface="Times New Roman" panose="02020603050405020304" pitchFamily="18" charset="0"/>
              </a:rPr>
              <a:t>a</a:t>
            </a:r>
            <a:r>
              <a:rPr lang="en-US" sz="2600" spc="-35" dirty="0">
                <a:effectLst/>
                <a:latin typeface="Times New Roman" panose="02020603050405020304" pitchFamily="18" charset="0"/>
                <a:ea typeface="Times New Roman" panose="02020603050405020304" pitchFamily="18" charset="0"/>
              </a:rPr>
              <a:t> </a:t>
            </a:r>
            <a:r>
              <a:rPr lang="en-US" sz="2600" spc="-10" dirty="0">
                <a:effectLst/>
                <a:latin typeface="Times New Roman" panose="02020603050405020304" pitchFamily="18" charset="0"/>
                <a:ea typeface="Times New Roman" panose="02020603050405020304" pitchFamily="18" charset="0"/>
              </a:rPr>
              <a:t>significant</a:t>
            </a:r>
            <a:r>
              <a:rPr lang="en-US" sz="2600" spc="-40" dirty="0">
                <a:effectLst/>
                <a:latin typeface="Times New Roman" panose="02020603050405020304" pitchFamily="18" charset="0"/>
                <a:ea typeface="Times New Roman" panose="02020603050405020304" pitchFamily="18" charset="0"/>
              </a:rPr>
              <a:t> </a:t>
            </a:r>
            <a:r>
              <a:rPr lang="en-US" sz="2600" spc="-10" dirty="0">
                <a:effectLst/>
                <a:latin typeface="Times New Roman" panose="02020603050405020304" pitchFamily="18" charset="0"/>
                <a:ea typeface="Times New Roman" panose="02020603050405020304" pitchFamily="18" charset="0"/>
              </a:rPr>
              <a:t>advancement</a:t>
            </a:r>
            <a:r>
              <a:rPr lang="en-US" sz="2600" spc="-40" dirty="0">
                <a:effectLst/>
                <a:latin typeface="Times New Roman" panose="02020603050405020304" pitchFamily="18" charset="0"/>
                <a:ea typeface="Times New Roman" panose="02020603050405020304" pitchFamily="18" charset="0"/>
              </a:rPr>
              <a:t> </a:t>
            </a:r>
            <a:r>
              <a:rPr lang="en-US" sz="2600" spc="-10" dirty="0">
                <a:effectLst/>
                <a:latin typeface="Times New Roman" panose="02020603050405020304" pitchFamily="18" charset="0"/>
                <a:ea typeface="Times New Roman" panose="02020603050405020304" pitchFamily="18" charset="0"/>
              </a:rPr>
              <a:t>in</a:t>
            </a:r>
            <a:r>
              <a:rPr lang="en-US" sz="2600" spc="-40" dirty="0">
                <a:effectLst/>
                <a:latin typeface="Times New Roman" panose="02020603050405020304" pitchFamily="18" charset="0"/>
                <a:ea typeface="Times New Roman" panose="02020603050405020304" pitchFamily="18" charset="0"/>
              </a:rPr>
              <a:t> </a:t>
            </a:r>
            <a:r>
              <a:rPr lang="en-US" sz="2600" spc="-10" dirty="0">
                <a:effectLst/>
                <a:latin typeface="Times New Roman" panose="02020603050405020304" pitchFamily="18" charset="0"/>
                <a:ea typeface="Times New Roman" panose="02020603050405020304" pitchFamily="18" charset="0"/>
              </a:rPr>
              <a:t>mobile</a:t>
            </a:r>
            <a:r>
              <a:rPr lang="en-US" sz="2600" spc="-35" dirty="0">
                <a:effectLst/>
                <a:latin typeface="Times New Roman" panose="02020603050405020304" pitchFamily="18" charset="0"/>
                <a:ea typeface="Times New Roman" panose="02020603050405020304" pitchFamily="18" charset="0"/>
              </a:rPr>
              <a:t> </a:t>
            </a:r>
            <a:r>
              <a:rPr lang="en-US" sz="2600" spc="-10" dirty="0">
                <a:effectLst/>
                <a:latin typeface="Times New Roman" panose="02020603050405020304" pitchFamily="18" charset="0"/>
                <a:ea typeface="Times New Roman" panose="02020603050405020304" pitchFamily="18" charset="0"/>
              </a:rPr>
              <a:t>health </a:t>
            </a:r>
            <a:r>
              <a:rPr lang="en-US" sz="2600" dirty="0">
                <a:effectLst/>
                <a:latin typeface="Times New Roman" panose="02020603050405020304" pitchFamily="18" charset="0"/>
                <a:ea typeface="Times New Roman" panose="02020603050405020304" pitchFamily="18" charset="0"/>
              </a:rPr>
              <a:t>management</a:t>
            </a:r>
            <a:r>
              <a:rPr lang="en-US" sz="2600" spc="-1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for</a:t>
            </a:r>
            <a:r>
              <a:rPr lang="en-US" sz="2600" spc="-2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military</a:t>
            </a:r>
            <a:r>
              <a:rPr lang="en-US" sz="2600" spc="-6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personnel,</a:t>
            </a:r>
            <a:r>
              <a:rPr lang="en-US" sz="2600" spc="-2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combining</a:t>
            </a:r>
            <a:r>
              <a:rPr lang="en-US" sz="2600" spc="-3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essential</a:t>
            </a:r>
            <a:r>
              <a:rPr lang="en-US" sz="2600" spc="-4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features</a:t>
            </a:r>
            <a:r>
              <a:rPr lang="en-US" sz="2600" spc="-2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such</a:t>
            </a:r>
            <a:r>
              <a:rPr lang="en-US" sz="2600" spc="-6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as</a:t>
            </a:r>
            <a:r>
              <a:rPr lang="en-US" sz="2600" spc="-2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real-time health monitoring, telemedicine services, and deployment-specific assessments. The implementation of secure user authentication and integration with health monitoring devices enhances the reliability and effectiveness of the system, ensuring that users can access critical health data when needed. Through rigorous testing</a:t>
            </a:r>
            <a:r>
              <a:rPr lang="en-US" sz="2600" spc="-9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and</a:t>
            </a:r>
            <a:r>
              <a:rPr lang="en-US" sz="2600" spc="-8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user</a:t>
            </a:r>
            <a:r>
              <a:rPr lang="en-US" sz="2600" spc="-9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feedback,</a:t>
            </a:r>
            <a:r>
              <a:rPr lang="en-US" sz="2600" spc="-8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the</a:t>
            </a:r>
            <a:r>
              <a:rPr lang="en-US" sz="2600" spc="-9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application</a:t>
            </a:r>
            <a:r>
              <a:rPr lang="en-US" sz="2600" spc="-8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has</a:t>
            </a:r>
            <a:r>
              <a:rPr lang="en-US" sz="2600" spc="-9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demonstrated</a:t>
            </a:r>
            <a:r>
              <a:rPr lang="en-US" sz="2600" spc="-8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a:t>
            </a:r>
            <a:r>
              <a:rPr lang="en-US" sz="2600" spc="-9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high</a:t>
            </a:r>
            <a:r>
              <a:rPr lang="en-US" sz="2600" spc="-8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level</a:t>
            </a:r>
            <a:r>
              <a:rPr lang="en-US" sz="2600" spc="-9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of</a:t>
            </a:r>
            <a:r>
              <a:rPr lang="en-US" sz="2600" spc="-8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accuracy in</a:t>
            </a:r>
            <a:r>
              <a:rPr lang="en-US" sz="2600" spc="-4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health</a:t>
            </a:r>
            <a:r>
              <a:rPr lang="en-US" sz="2600" spc="-6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data</a:t>
            </a:r>
            <a:r>
              <a:rPr lang="en-US" sz="2600" spc="-4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retrieval</a:t>
            </a:r>
            <a:r>
              <a:rPr lang="en-US" sz="2600" spc="-7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and</a:t>
            </a:r>
            <a:r>
              <a:rPr lang="en-US" sz="2600" spc="-4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a:t>
            </a:r>
            <a:r>
              <a:rPr lang="en-US" sz="2600" spc="-4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user-friendly</a:t>
            </a:r>
            <a:r>
              <a:rPr lang="en-US" sz="2600" spc="-4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interface</a:t>
            </a:r>
            <a:r>
              <a:rPr lang="en-US" sz="2600" spc="-4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that</a:t>
            </a:r>
            <a:r>
              <a:rPr lang="en-US" sz="2600" spc="-4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facilitates</a:t>
            </a:r>
            <a:r>
              <a:rPr lang="en-US" sz="2600" spc="-3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easy</a:t>
            </a:r>
            <a:r>
              <a:rPr lang="en-US" sz="2600" spc="-6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navigation. While the project has successfully achieved its primary objectives, ongoing refinements, particularly in data visualization and user experience, will further enhance its functionality. Overall, </a:t>
            </a:r>
            <a:r>
              <a:rPr lang="en-US" sz="2600" dirty="0" err="1">
                <a:effectLst/>
                <a:latin typeface="Times New Roman" panose="02020603050405020304" pitchFamily="18" charset="0"/>
                <a:ea typeface="Times New Roman" panose="02020603050405020304" pitchFamily="18" charset="0"/>
              </a:rPr>
              <a:t>CombatMed</a:t>
            </a:r>
            <a:r>
              <a:rPr lang="en-US" sz="2600" dirty="0">
                <a:effectLst/>
                <a:latin typeface="Times New Roman" panose="02020603050405020304" pitchFamily="18" charset="0"/>
                <a:ea typeface="Times New Roman" panose="02020603050405020304" pitchFamily="18" charset="0"/>
              </a:rPr>
              <a:t> Pro is poised to make a valuable contribution</a:t>
            </a:r>
            <a:r>
              <a:rPr lang="en-US" sz="2600" spc="-3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to</a:t>
            </a:r>
            <a:r>
              <a:rPr lang="en-US" sz="2600" spc="-1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the</a:t>
            </a:r>
            <a:r>
              <a:rPr lang="en-US" sz="2600" spc="-1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well-being</a:t>
            </a:r>
            <a:r>
              <a:rPr lang="en-US" sz="2600" spc="-4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and</a:t>
            </a:r>
            <a:r>
              <a:rPr lang="en-US" sz="2600" spc="-1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operational</a:t>
            </a:r>
            <a:r>
              <a:rPr lang="en-US" sz="2600" spc="-4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effectiveness</a:t>
            </a:r>
            <a:r>
              <a:rPr lang="en-US" sz="2600" spc="-1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of</a:t>
            </a:r>
            <a:r>
              <a:rPr lang="en-US" sz="2600" spc="-2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military</a:t>
            </a:r>
            <a:r>
              <a:rPr lang="en-US" sz="2600" spc="-3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personnel</a:t>
            </a:r>
            <a:r>
              <a:rPr lang="en-US" sz="2600" spc="-4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t>
            </a:r>
            <a:endParaRPr lang="en-IN" sz="2600" dirty="0">
              <a:effectLst/>
              <a:latin typeface="Times New Roman" panose="02020603050405020304" pitchFamily="18" charset="0"/>
              <a:ea typeface="Times New Roman" panose="02020603050405020304" pitchFamily="18" charset="0"/>
            </a:endParaRPr>
          </a:p>
          <a:p>
            <a:pPr>
              <a:spcBef>
                <a:spcPts val="570"/>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2153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3AC3-3A54-741F-20D8-3BC471BE9988}"/>
              </a:ext>
            </a:extLst>
          </p:cNvPr>
          <p:cNvSpPr>
            <a:spLocks noGrp="1"/>
          </p:cNvSpPr>
          <p:nvPr>
            <p:ph type="title"/>
          </p:nvPr>
        </p:nvSpPr>
        <p:spPr>
          <a:xfrm>
            <a:off x="2231136" y="188844"/>
            <a:ext cx="7729728" cy="929130"/>
          </a:xfrm>
        </p:spPr>
        <p:txBody>
          <a:bodyPr>
            <a:normAutofit/>
          </a:bodyPr>
          <a:lstStyle/>
          <a:p>
            <a:r>
              <a:rPr lang="en-US" sz="4000" b="1" dirty="0">
                <a:latin typeface="Times New Roman" panose="02020603050405020304" pitchFamily="18" charset="0"/>
                <a:cs typeface="Times New Roman" panose="02020603050405020304" pitchFamily="18" charset="0"/>
              </a:rPr>
              <a:t>Future</a:t>
            </a:r>
            <a:r>
              <a:rPr lang="en-US" sz="4000"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work</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9CEDAE8-7A9B-F471-D05E-88CDD8961ED7}"/>
              </a:ext>
            </a:extLst>
          </p:cNvPr>
          <p:cNvSpPr>
            <a:spLocks noGrp="1"/>
          </p:cNvSpPr>
          <p:nvPr>
            <p:ph idx="1"/>
          </p:nvPr>
        </p:nvSpPr>
        <p:spPr>
          <a:xfrm>
            <a:off x="168965" y="1530626"/>
            <a:ext cx="11728174" cy="5039139"/>
          </a:xfrm>
        </p:spPr>
        <p:txBody>
          <a:bodyPr>
            <a:normAutofit/>
          </a:bodyPr>
          <a:lstStyle/>
          <a:p>
            <a:endParaRPr lang="en-US" sz="2400" dirty="0">
              <a:effectLst/>
              <a:latin typeface="Times New Roman" panose="02020603050405020304" pitchFamily="18" charset="0"/>
              <a:ea typeface="Times New Roman" panose="02020603050405020304" pitchFamily="18" charset="0"/>
            </a:endParaRPr>
          </a:p>
          <a:p>
            <a:r>
              <a:rPr lang="en-US" sz="2400" dirty="0">
                <a:effectLst/>
                <a:latin typeface="Times New Roman" panose="02020603050405020304" pitchFamily="18" charset="0"/>
                <a:ea typeface="Times New Roman" panose="02020603050405020304" pitchFamily="18" charset="0"/>
              </a:rPr>
              <a:t>Future scope could focus on several key areas: Integrating advanced artificial intelligence could enhance predictive health analytics, allowing better monitoring of military personnel's health trends. Additionally, expanding the telemedicine module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include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video</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consultations and AI-driven</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chatbots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would facilitate more effective communication</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between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users and medical</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professionals. Implementing a user feedback mechanism would further support continuous app improvement by gathering insights from users. Lastly, enabling interoperability with</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other</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health</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systems</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would</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provide</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comprehensive</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data</a:t>
            </a:r>
            <a:r>
              <a:rPr lang="en-US" sz="2400" spc="-8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access,</a:t>
            </a:r>
            <a:r>
              <a:rPr lang="en-US" sz="2400" spc="-7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improving</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 overall utility and effectiveness of the application in real-world scenarios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7660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C4CA7-5511-4044-77B8-2F5F29963714}"/>
              </a:ext>
            </a:extLst>
          </p:cNvPr>
          <p:cNvSpPr>
            <a:spLocks noGrp="1"/>
          </p:cNvSpPr>
          <p:nvPr>
            <p:ph type="title"/>
          </p:nvPr>
        </p:nvSpPr>
        <p:spPr>
          <a:xfrm>
            <a:off x="2231136" y="162046"/>
            <a:ext cx="7729728" cy="729205"/>
          </a:xfrm>
        </p:spPr>
        <p:txBody>
          <a:bodyPr>
            <a:normAutofit fontScale="90000"/>
          </a:bodyPr>
          <a:lstStyle/>
          <a:p>
            <a:r>
              <a:rPr lang="en-US" sz="3600" b="1" dirty="0">
                <a:latin typeface="Times New Roman" panose="02020603050405020304" pitchFamily="18" charset="0"/>
                <a:cs typeface="Times New Roman" panose="02020603050405020304" pitchFamily="18" charset="0"/>
              </a:rPr>
              <a:t>references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E1E201-E797-3DFE-F2ED-5ED39118A5EE}"/>
              </a:ext>
            </a:extLst>
          </p:cNvPr>
          <p:cNvSpPr>
            <a:spLocks noGrp="1"/>
          </p:cNvSpPr>
          <p:nvPr>
            <p:ph idx="1"/>
          </p:nvPr>
        </p:nvSpPr>
        <p:spPr>
          <a:xfrm>
            <a:off x="457200" y="983848"/>
            <a:ext cx="11290852" cy="5794639"/>
          </a:xfrm>
        </p:spPr>
        <p:txBody>
          <a:bodyPr>
            <a:noAutofit/>
          </a:bodyPr>
          <a:lstStyle/>
          <a:p>
            <a:pPr marR="3175" algn="just">
              <a:lnSpc>
                <a:spcPct val="111000"/>
              </a:lnSpc>
              <a:spcAft>
                <a:spcPts val="755"/>
              </a:spcAft>
            </a:pPr>
            <a:r>
              <a:rPr lang="en-US" spc="-10" dirty="0">
                <a:effectLst/>
                <a:latin typeface="Times New Roman" panose="02020603050405020304" pitchFamily="18" charset="0"/>
                <a:ea typeface="Times New Roman" panose="02020603050405020304" pitchFamily="18" charset="0"/>
              </a:rPr>
              <a:t>[1]. Jensen,</a:t>
            </a:r>
            <a:r>
              <a:rPr lang="en-US" spc="-2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M.</a:t>
            </a:r>
            <a:r>
              <a:rPr lang="en-US" spc="-2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L.,</a:t>
            </a:r>
            <a:r>
              <a:rPr lang="en-US" spc="-2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Yates,</a:t>
            </a:r>
            <a:r>
              <a:rPr lang="en-US" spc="-2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C.,</a:t>
            </a:r>
            <a:r>
              <a:rPr lang="en-US" spc="-2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&amp;</a:t>
            </a:r>
            <a:r>
              <a:rPr lang="en-US" spc="-60"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Cantu,</a:t>
            </a:r>
            <a:r>
              <a:rPr lang="en-US" spc="-2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J.</a:t>
            </a:r>
            <a:r>
              <a:rPr lang="en-US" spc="-2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(2017).</a:t>
            </a:r>
            <a:r>
              <a:rPr lang="en-US" spc="-2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Telemedicine</a:t>
            </a:r>
            <a:r>
              <a:rPr lang="en-US" spc="-3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Solutions for Remote Military Healthcare. Military Medicine, 182(3), 18-23. doi:10.7205/MILMED-D-16-00405.</a:t>
            </a:r>
            <a:endParaRPr lang="en-IN" spc="-10" dirty="0">
              <a:effectLst/>
              <a:latin typeface="Times New Roman" panose="02020603050405020304" pitchFamily="18" charset="0"/>
              <a:ea typeface="Times New Roman" panose="02020603050405020304" pitchFamily="18" charset="0"/>
            </a:endParaRPr>
          </a:p>
          <a:p>
            <a:pPr marR="3175" algn="just">
              <a:lnSpc>
                <a:spcPct val="111000"/>
              </a:lnSpc>
              <a:spcAft>
                <a:spcPts val="755"/>
              </a:spcAft>
            </a:pPr>
            <a:r>
              <a:rPr lang="en-IN" kern="100" dirty="0">
                <a:solidFill>
                  <a:srgbClr val="000000"/>
                </a:solidFill>
                <a:effectLst/>
                <a:latin typeface="Times New Roman" panose="02020603050405020304" pitchFamily="18" charset="0"/>
                <a:ea typeface="Times New Roman" panose="02020603050405020304" pitchFamily="18" charset="0"/>
              </a:rPr>
              <a:t>[2]</a:t>
            </a:r>
            <a:r>
              <a:rPr lang="en-US" kern="100" spc="-10" dirty="0">
                <a:solidFill>
                  <a:srgbClr val="000000"/>
                </a:solidFill>
                <a:latin typeface="Times New Roman" panose="02020603050405020304" pitchFamily="18" charset="0"/>
                <a:ea typeface="Times New Roman" panose="02020603050405020304" pitchFamily="18" charset="0"/>
              </a:rPr>
              <a:t>.</a:t>
            </a:r>
            <a:r>
              <a:rPr lang="en-US" spc="-10" dirty="0">
                <a:effectLst/>
                <a:latin typeface="Times New Roman" panose="02020603050405020304" pitchFamily="18" charset="0"/>
                <a:ea typeface="Times New Roman" panose="02020603050405020304" pitchFamily="18" charset="0"/>
              </a:rPr>
              <a:t>Sharma, R. K., Singh, A., &amp; Patel, M. (2018). Wearable Health Monitoring</a:t>
            </a:r>
            <a:r>
              <a:rPr lang="en-US" spc="-40"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Systems</a:t>
            </a:r>
            <a:r>
              <a:rPr lang="en-US" spc="-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for</a:t>
            </a:r>
            <a:r>
              <a:rPr lang="en-US" spc="-40"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Combat</a:t>
            </a:r>
            <a:r>
              <a:rPr lang="en-US" spc="-40"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Zones.</a:t>
            </a:r>
            <a:r>
              <a:rPr lang="en-US" spc="-2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Journal</a:t>
            </a:r>
            <a:r>
              <a:rPr lang="en-US" spc="-60"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of</a:t>
            </a:r>
            <a:r>
              <a:rPr lang="en-US" spc="-40"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Healthcare</a:t>
            </a:r>
            <a:r>
              <a:rPr lang="en-US" spc="-3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Engineering, 2018, Article ID 9825241. doi:10.1155/2018/9825241.</a:t>
            </a:r>
            <a:endParaRPr lang="en-IN" spc="-10" dirty="0">
              <a:effectLst/>
              <a:latin typeface="Times New Roman" panose="02020603050405020304" pitchFamily="18" charset="0"/>
              <a:ea typeface="Times New Roman" panose="02020603050405020304" pitchFamily="18" charset="0"/>
            </a:endParaRPr>
          </a:p>
          <a:p>
            <a:pPr marR="558800" lvl="0">
              <a:lnSpc>
                <a:spcPct val="150000"/>
              </a:lnSpc>
              <a:spcBef>
                <a:spcPts val="1350"/>
              </a:spcBef>
              <a:spcAft>
                <a:spcPts val="0"/>
              </a:spcAft>
              <a:buSzPts val="1400"/>
              <a:tabLst>
                <a:tab pos="850900" algn="l"/>
              </a:tabLst>
            </a:pPr>
            <a:r>
              <a:rPr lang="en-IN" kern="100" dirty="0">
                <a:solidFill>
                  <a:srgbClr val="000000"/>
                </a:solidFill>
                <a:effectLst/>
                <a:latin typeface="Times New Roman" panose="02020603050405020304" pitchFamily="18" charset="0"/>
                <a:ea typeface="Times New Roman" panose="02020603050405020304" pitchFamily="18" charset="0"/>
              </a:rPr>
              <a:t>[3].</a:t>
            </a:r>
            <a:r>
              <a:rPr lang="en-US" spc="-10" dirty="0">
                <a:effectLst/>
                <a:latin typeface="Times New Roman" panose="02020603050405020304" pitchFamily="18" charset="0"/>
                <a:ea typeface="Times New Roman" panose="02020603050405020304" pitchFamily="18" charset="0"/>
              </a:rPr>
              <a:t> Solis, V. I., Chen, K., &amp; Gupta, A. (2019). AI-Driven Analytics for Health</a:t>
            </a:r>
            <a:r>
              <a:rPr lang="en-US" spc="-3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Monitoring</a:t>
            </a:r>
            <a:r>
              <a:rPr lang="en-US" spc="-1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in</a:t>
            </a:r>
            <a:r>
              <a:rPr lang="en-US" spc="-40"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Military</a:t>
            </a:r>
            <a:r>
              <a:rPr lang="en-US" spc="-3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Personnel. Journal</a:t>
            </a:r>
            <a:r>
              <a:rPr lang="en-US" spc="-40"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of</a:t>
            </a:r>
            <a:r>
              <a:rPr lang="en-US" spc="-4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Medical</a:t>
            </a:r>
            <a:r>
              <a:rPr lang="en-US" spc="-40"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Systems, 43(7),123.</a:t>
            </a:r>
            <a:r>
              <a:rPr lang="en-US" spc="18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doi:10.1007/s10916-019-1404-</a:t>
            </a:r>
            <a:r>
              <a:rPr lang="en-US" spc="-25" dirty="0">
                <a:effectLst/>
                <a:latin typeface="Times New Roman" panose="02020603050405020304" pitchFamily="18" charset="0"/>
                <a:ea typeface="Times New Roman" panose="02020603050405020304" pitchFamily="18" charset="0"/>
              </a:rPr>
              <a:t>8.</a:t>
            </a:r>
          </a:p>
          <a:p>
            <a:pPr marR="558800">
              <a:lnSpc>
                <a:spcPct val="150000"/>
              </a:lnSpc>
              <a:spcBef>
                <a:spcPts val="1350"/>
              </a:spcBef>
              <a:buSzPts val="1400"/>
              <a:tabLst>
                <a:tab pos="850900" algn="l"/>
              </a:tabLst>
            </a:pPr>
            <a:r>
              <a:rPr lang="en-US" spc="-25" dirty="0">
                <a:latin typeface="Times New Roman" panose="02020603050405020304" pitchFamily="18" charset="0"/>
                <a:ea typeface="Times New Roman" panose="02020603050405020304" pitchFamily="18" charset="0"/>
              </a:rPr>
              <a:t>[4].</a:t>
            </a:r>
            <a:r>
              <a:rPr lang="en-US" spc="-10" dirty="0">
                <a:effectLst/>
                <a:latin typeface="Times New Roman" panose="02020603050405020304" pitchFamily="18" charset="0"/>
                <a:ea typeface="Times New Roman" panose="02020603050405020304" pitchFamily="18" charset="0"/>
              </a:rPr>
              <a:t> Lewis,</a:t>
            </a:r>
            <a:r>
              <a:rPr lang="en-US" spc="-1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D.</a:t>
            </a:r>
            <a:r>
              <a:rPr lang="en-US" spc="-1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W.,</a:t>
            </a:r>
            <a:r>
              <a:rPr lang="en-US" spc="-1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Bell,</a:t>
            </a:r>
            <a:r>
              <a:rPr lang="en-US" spc="-1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R.</a:t>
            </a:r>
            <a:r>
              <a:rPr lang="en-US" spc="-1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M.,</a:t>
            </a:r>
            <a:r>
              <a:rPr lang="en-US" spc="-1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&amp;</a:t>
            </a:r>
            <a:r>
              <a:rPr lang="en-US" spc="-5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Jones,</a:t>
            </a:r>
            <a:r>
              <a:rPr lang="en-US" spc="-1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K.</a:t>
            </a:r>
            <a:r>
              <a:rPr lang="en-US" spc="-1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(2020).</a:t>
            </a:r>
            <a:r>
              <a:rPr lang="en-US" spc="-1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Field</a:t>
            </a:r>
            <a:r>
              <a:rPr lang="en-US" spc="-30"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Trauma</a:t>
            </a:r>
            <a:r>
              <a:rPr lang="en-US" spc="-2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Care Protocols for</a:t>
            </a:r>
            <a:r>
              <a:rPr lang="en-US" spc="-3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Combat</a:t>
            </a:r>
            <a:r>
              <a:rPr lang="en-US" spc="-30"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Medics.</a:t>
            </a:r>
            <a:r>
              <a:rPr lang="en-US" spc="-1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Journal</a:t>
            </a:r>
            <a:r>
              <a:rPr lang="en-US" spc="-5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of</a:t>
            </a:r>
            <a:r>
              <a:rPr lang="en-US" spc="-3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Trauma</a:t>
            </a:r>
            <a:r>
              <a:rPr lang="en-US" spc="-2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&amp; Acute</a:t>
            </a:r>
            <a:r>
              <a:rPr lang="en-US" spc="-2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Care</a:t>
            </a:r>
            <a:r>
              <a:rPr lang="en-US" spc="-2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Surgery, 89(5), 1046-1052. doi:10.1097/TA.0000000000002948.</a:t>
            </a:r>
            <a:endParaRPr lang="en-IN" spc="-10" dirty="0">
              <a:effectLst/>
              <a:latin typeface="Times New Roman" panose="02020603050405020304" pitchFamily="18" charset="0"/>
              <a:ea typeface="Times New Roman" panose="02020603050405020304" pitchFamily="18" charset="0"/>
            </a:endParaRPr>
          </a:p>
          <a:p>
            <a:pPr marR="558800">
              <a:lnSpc>
                <a:spcPct val="150000"/>
              </a:lnSpc>
              <a:spcBef>
                <a:spcPts val="1350"/>
              </a:spcBef>
              <a:buSzPts val="1400"/>
              <a:tabLst>
                <a:tab pos="850900" algn="l"/>
              </a:tabLst>
            </a:pPr>
            <a:r>
              <a:rPr lang="en-IN" dirty="0">
                <a:effectLst/>
                <a:latin typeface="Times New Roman" panose="02020603050405020304" pitchFamily="18" charset="0"/>
                <a:ea typeface="Times New Roman" panose="02020603050405020304" pitchFamily="18" charset="0"/>
              </a:rPr>
              <a:t>[5].</a:t>
            </a:r>
            <a:r>
              <a:rPr lang="en-US" spc="-10" dirty="0">
                <a:effectLst/>
                <a:latin typeface="Times New Roman" panose="02020603050405020304" pitchFamily="18" charset="0"/>
                <a:ea typeface="Times New Roman" panose="02020603050405020304" pitchFamily="18" charset="0"/>
              </a:rPr>
              <a:t> Friedman,</a:t>
            </a:r>
            <a:r>
              <a:rPr lang="en-US" spc="-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C.</a:t>
            </a:r>
            <a:r>
              <a:rPr lang="en-US" spc="-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P.,</a:t>
            </a:r>
            <a:r>
              <a:rPr lang="en-US" spc="-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et</a:t>
            </a:r>
            <a:r>
              <a:rPr lang="en-US" spc="-4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al.</a:t>
            </a:r>
            <a:r>
              <a:rPr lang="en-US" spc="-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(2019).</a:t>
            </a:r>
            <a:r>
              <a:rPr lang="en-US" spc="-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"The</a:t>
            </a:r>
            <a:r>
              <a:rPr lang="en-US" spc="-1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Role</a:t>
            </a:r>
            <a:r>
              <a:rPr lang="en-US" spc="-1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of</a:t>
            </a:r>
            <a:r>
              <a:rPr lang="en-US" spc="-2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Artificial</a:t>
            </a:r>
            <a:r>
              <a:rPr lang="en-US" spc="-4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Intelligence in Medical</a:t>
            </a:r>
            <a:r>
              <a:rPr lang="en-US" spc="-4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Decision-Making:</a:t>
            </a:r>
            <a:r>
              <a:rPr lang="en-US" spc="-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A</a:t>
            </a:r>
            <a:r>
              <a:rPr lang="en-US" spc="-40"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Review."</a:t>
            </a:r>
            <a:r>
              <a:rPr lang="en-US" spc="-3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Journal</a:t>
            </a:r>
            <a:r>
              <a:rPr lang="en-US" spc="-4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of</a:t>
            </a:r>
            <a:r>
              <a:rPr lang="en-US" spc="-50"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Biomedical</a:t>
            </a:r>
            <a:r>
              <a:rPr lang="en-US" spc="-4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Informatics, 99, 103328. doi:10.1016/j.jbi.2019.103328.</a:t>
            </a:r>
          </a:p>
          <a:p>
            <a:pPr marR="558800">
              <a:lnSpc>
                <a:spcPct val="150000"/>
              </a:lnSpc>
              <a:spcBef>
                <a:spcPts val="1350"/>
              </a:spcBef>
              <a:buSzPts val="1400"/>
              <a:tabLst>
                <a:tab pos="850900" algn="l"/>
              </a:tabLst>
            </a:pPr>
            <a:r>
              <a:rPr lang="en-US" spc="-10" dirty="0">
                <a:latin typeface="Times New Roman" panose="02020603050405020304" pitchFamily="18" charset="0"/>
                <a:ea typeface="Times New Roman" panose="02020603050405020304" pitchFamily="18" charset="0"/>
              </a:rPr>
              <a:t>[6].</a:t>
            </a:r>
            <a:r>
              <a:rPr lang="en-US" sz="1800" spc="-10" dirty="0">
                <a:effectLst/>
                <a:latin typeface="Times New Roman" panose="02020603050405020304" pitchFamily="18" charset="0"/>
                <a:ea typeface="Times New Roman" panose="02020603050405020304" pitchFamily="18" charset="0"/>
              </a:rPr>
              <a:t> Hollis, V., et al. (2021). "Telehealth in Military Healthcare: Current Applications</a:t>
            </a:r>
            <a:r>
              <a:rPr lang="en-US" sz="1800" spc="-1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and Future</a:t>
            </a:r>
            <a:r>
              <a:rPr lang="en-US" sz="1800" spc="-2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Directions."</a:t>
            </a:r>
            <a:r>
              <a:rPr lang="en-US" sz="1800" spc="-4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Journal</a:t>
            </a:r>
            <a:r>
              <a:rPr lang="en-US" sz="1800" spc="-5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of</a:t>
            </a:r>
            <a:r>
              <a:rPr lang="en-US" sz="1800" spc="-3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Health</a:t>
            </a:r>
            <a:r>
              <a:rPr lang="en-US" sz="1800" spc="-4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Care for</a:t>
            </a:r>
            <a:r>
              <a:rPr lang="en-US" sz="1800" spc="-3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Poor</a:t>
            </a:r>
            <a:r>
              <a:rPr lang="en-US" sz="1800" spc="-3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and Underserved, 32(1), 8-21. doi:10.1353/hpu.2021.0002.</a:t>
            </a:r>
            <a:endParaRPr lang="en-IN" spc="-10" dirty="0">
              <a:effectLst/>
              <a:latin typeface="Times New Roman" panose="02020603050405020304" pitchFamily="18" charset="0"/>
              <a:ea typeface="Times New Roman" panose="02020603050405020304" pitchFamily="18" charset="0"/>
            </a:endParaRPr>
          </a:p>
          <a:p>
            <a:pPr marR="558800" lvl="0">
              <a:lnSpc>
                <a:spcPct val="150000"/>
              </a:lnSpc>
              <a:spcBef>
                <a:spcPts val="1350"/>
              </a:spcBef>
              <a:spcAft>
                <a:spcPts val="0"/>
              </a:spcAft>
              <a:buSzPts val="1400"/>
              <a:tabLst>
                <a:tab pos="850900" algn="l"/>
              </a:tabLst>
            </a:pPr>
            <a:endParaRPr lang="en-IN" sz="2000" dirty="0">
              <a:effectLst/>
              <a:latin typeface="Times New Roman" panose="02020603050405020304" pitchFamily="18" charset="0"/>
              <a:ea typeface="Times New Roman" panose="02020603050405020304" pitchFamily="18" charset="0"/>
            </a:endParaRPr>
          </a:p>
          <a:p>
            <a:pPr marL="6350" marR="3175" indent="-6350" algn="just">
              <a:lnSpc>
                <a:spcPct val="111000"/>
              </a:lnSpc>
              <a:spcAft>
                <a:spcPts val="755"/>
              </a:spcAft>
            </a:pPr>
            <a:endParaRPr lang="en-IN" sz="2400"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33389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84CC40-DC68-C32C-D0B3-BBA12C3C7D8C}"/>
              </a:ext>
            </a:extLst>
          </p:cNvPr>
          <p:cNvSpPr>
            <a:spLocks noGrp="1"/>
          </p:cNvSpPr>
          <p:nvPr>
            <p:ph idx="1"/>
          </p:nvPr>
        </p:nvSpPr>
        <p:spPr>
          <a:xfrm>
            <a:off x="655983" y="1033670"/>
            <a:ext cx="10853530" cy="4706357"/>
          </a:xfrm>
        </p:spPr>
        <p:txBody>
          <a:bodyPr/>
          <a:lstStyle/>
          <a:p>
            <a:pPr algn="ctr"/>
            <a:endParaRPr lang="en-US" dirty="0"/>
          </a:p>
          <a:p>
            <a:pPr algn="ctr"/>
            <a:endParaRPr lang="en-IN" dirty="0"/>
          </a:p>
          <a:p>
            <a:pPr marL="0" indent="0" algn="ctr">
              <a:buNone/>
            </a:pPr>
            <a:endParaRPr lang="en-IN" dirty="0"/>
          </a:p>
          <a:p>
            <a:pPr algn="ctr"/>
            <a:endParaRPr lang="en-IN" dirty="0"/>
          </a:p>
          <a:p>
            <a:pPr marL="0" indent="0" algn="ctr">
              <a:buNone/>
            </a:pPr>
            <a:r>
              <a:rPr lang="en-IN" sz="66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555215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FE24-0D66-9EBE-7C2C-2BE4335FC93D}"/>
              </a:ext>
            </a:extLst>
          </p:cNvPr>
          <p:cNvSpPr>
            <a:spLocks noGrp="1"/>
          </p:cNvSpPr>
          <p:nvPr>
            <p:ph type="title"/>
          </p:nvPr>
        </p:nvSpPr>
        <p:spPr>
          <a:xfrm>
            <a:off x="2231136" y="177554"/>
            <a:ext cx="7729728" cy="940420"/>
          </a:xfrm>
        </p:spPr>
        <p:txBody>
          <a:bodyPr>
            <a:normAutofit/>
          </a:bodyPr>
          <a:lstStyle/>
          <a:p>
            <a:r>
              <a:rPr lang="en-US" sz="4000" b="1" dirty="0">
                <a:latin typeface="Times New Roman" panose="02020603050405020304" pitchFamily="18" charset="0"/>
                <a:cs typeface="Times New Roman" panose="02020603050405020304" pitchFamily="18" charset="0"/>
              </a:rPr>
              <a:t>introduction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A4A5450-DBC7-623A-9DFC-4DE8F019B49A}"/>
              </a:ext>
            </a:extLst>
          </p:cNvPr>
          <p:cNvSpPr>
            <a:spLocks noGrp="1"/>
          </p:cNvSpPr>
          <p:nvPr>
            <p:ph idx="1"/>
          </p:nvPr>
        </p:nvSpPr>
        <p:spPr>
          <a:xfrm>
            <a:off x="221942" y="1855433"/>
            <a:ext cx="11709646" cy="4616387"/>
          </a:xfrm>
        </p:spPr>
        <p:txBody>
          <a:bodyPr>
            <a:normAutofit/>
          </a:bodyPr>
          <a:lstStyle/>
          <a:p>
            <a:pPr algn="just"/>
            <a:r>
              <a:rPr lang="en-US" sz="2400" dirty="0" err="1">
                <a:latin typeface="Times New Roman" panose="02020603050405020304" pitchFamily="18" charset="0"/>
                <a:cs typeface="Times New Roman" panose="02020603050405020304" pitchFamily="18" charset="0"/>
              </a:rPr>
              <a:t>CombatMed</a:t>
            </a:r>
            <a:r>
              <a:rPr lang="en-US" sz="2400" dirty="0">
                <a:latin typeface="Times New Roman" panose="02020603050405020304" pitchFamily="18" charset="0"/>
                <a:cs typeface="Times New Roman" panose="02020603050405020304" pitchFamily="18" charset="0"/>
              </a:rPr>
              <a:t> Pro is a mobile health app for military personnel, offering real-time health monitoring of vital signs and secure telemedicine services. It enables soldiers to communicate with medical professionals and receive guidance during emergencies. With AI-driven analytics and trauma care protocols, the app enhances decision-making and medical response in challenging environments while ensuring data security. Additionally, it supports continuous tracking of health metrics to identify potential issues early. The app's military-grade security protects sensitive information, ensuring confidentiality. Overall, it aims to improve soldiers' well-being by providing essential health tools and remote support wherever they are deployed..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7382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2F28E-A819-FF92-6A79-BE5E20033D96}"/>
              </a:ext>
            </a:extLst>
          </p:cNvPr>
          <p:cNvSpPr>
            <a:spLocks noGrp="1"/>
          </p:cNvSpPr>
          <p:nvPr>
            <p:ph type="title"/>
          </p:nvPr>
        </p:nvSpPr>
        <p:spPr>
          <a:xfrm>
            <a:off x="2231136" y="358589"/>
            <a:ext cx="7729728" cy="986118"/>
          </a:xfrm>
        </p:spPr>
        <p:txBody>
          <a:bodyPr>
            <a:normAutofit/>
          </a:bodyPr>
          <a:lstStyle/>
          <a:p>
            <a:r>
              <a:rPr lang="en-US" sz="4000" b="1" dirty="0">
                <a:latin typeface="Times New Roman" panose="02020603050405020304" pitchFamily="18" charset="0"/>
                <a:cs typeface="Times New Roman" panose="02020603050405020304" pitchFamily="18" charset="0"/>
              </a:rPr>
              <a:t>Existing system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BAEB50-4D2F-50B1-1970-1ACF82723D78}"/>
              </a:ext>
            </a:extLst>
          </p:cNvPr>
          <p:cNvSpPr>
            <a:spLocks noGrp="1"/>
          </p:cNvSpPr>
          <p:nvPr>
            <p:ph idx="1"/>
          </p:nvPr>
        </p:nvSpPr>
        <p:spPr>
          <a:xfrm>
            <a:off x="582706" y="2091197"/>
            <a:ext cx="10847294" cy="4408214"/>
          </a:xfrm>
        </p:spPr>
        <p:txBody>
          <a:bodyPr>
            <a:noAutofit/>
          </a:bodyPr>
          <a:lstStyle/>
          <a:p>
            <a:pPr algn="just"/>
            <a:r>
              <a:rPr lang="en-US" sz="2400" dirty="0">
                <a:latin typeface="Times New Roman" panose="02020603050405020304" pitchFamily="18" charset="0"/>
                <a:cs typeface="Times New Roman" panose="02020603050405020304" pitchFamily="18" charset="0"/>
              </a:rPr>
              <a:t>Existing mobile health solutions for military personnel lack real-time integration of comprehensive health monitoring, telemedicine, and personalized assessments in a unified platform. Most focus on isolated features like fitness tracking or remote consultations but fail to address military-specific challenges such as trauma care, battlefield conditions, and deployment-specific assessments. Additionally, they often lack military-grade security, risking sensitive health data. While telemedicine systems exist, they generally don't offer the real-time monitoring or rapid response needed in combat or align with specialized military health protocols.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1634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3989C-7ECB-BB30-19DF-2664EA708E3E}"/>
              </a:ext>
            </a:extLst>
          </p:cNvPr>
          <p:cNvSpPr>
            <a:spLocks noGrp="1"/>
          </p:cNvSpPr>
          <p:nvPr>
            <p:ph type="title"/>
          </p:nvPr>
        </p:nvSpPr>
        <p:spPr>
          <a:xfrm>
            <a:off x="2231136" y="224118"/>
            <a:ext cx="7729728" cy="1075764"/>
          </a:xfrm>
        </p:spPr>
        <p:txBody>
          <a:bodyPr>
            <a:normAutofit/>
          </a:bodyPr>
          <a:lstStyle/>
          <a:p>
            <a:r>
              <a:rPr lang="en-US" sz="4000" b="1" dirty="0">
                <a:latin typeface="Times New Roman" panose="02020603050405020304" pitchFamily="18" charset="0"/>
                <a:cs typeface="Times New Roman" panose="02020603050405020304" pitchFamily="18" charset="0"/>
              </a:rPr>
              <a:t>Proposed SYSTEM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A88041-5180-25C3-F5FF-EC6B602260E9}"/>
              </a:ext>
            </a:extLst>
          </p:cNvPr>
          <p:cNvSpPr>
            <a:spLocks noGrp="1"/>
          </p:cNvSpPr>
          <p:nvPr>
            <p:ph idx="1"/>
          </p:nvPr>
        </p:nvSpPr>
        <p:spPr>
          <a:xfrm>
            <a:off x="340659" y="2034988"/>
            <a:ext cx="11627223" cy="4464424"/>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CombatMed</a:t>
            </a:r>
            <a:r>
              <a:rPr lang="en-US" sz="2400" dirty="0">
                <a:latin typeface="Times New Roman" panose="02020603050405020304" pitchFamily="18" charset="0"/>
                <a:cs typeface="Times New Roman" panose="02020603050405020304" pitchFamily="18" charset="0"/>
              </a:rPr>
              <a:t>-Pro system is designed to meet the specific healthcare needs of military personnel by integrating real-time health monitoring, telemedicine, and personalized health assessments into a single mobile application. This ensures soldiers receive immediate and accurate health information, regardless of their deployment location, which is crucial in remote and high-stress environments.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With continuous tracking of vital signs, </a:t>
            </a:r>
            <a:r>
              <a:rPr lang="en-US" sz="2400" dirty="0" err="1">
                <a:latin typeface="Times New Roman" panose="02020603050405020304" pitchFamily="18" charset="0"/>
                <a:cs typeface="Times New Roman" panose="02020603050405020304" pitchFamily="18" charset="0"/>
              </a:rPr>
              <a:t>CombatMed</a:t>
            </a:r>
            <a:r>
              <a:rPr lang="en-US" sz="2400" dirty="0">
                <a:latin typeface="Times New Roman" panose="02020603050405020304" pitchFamily="18" charset="0"/>
                <a:cs typeface="Times New Roman" panose="02020603050405020304" pitchFamily="18" charset="0"/>
              </a:rPr>
              <a:t>-Pro enables early detection of health issues and allows for instant consultations with healthcare professionals through its telemedicine feature. Additionally, the app uses AI-driven analytics for personalized assessments, enhancing decision-making for soldiers and medical personnel. Overall, </a:t>
            </a:r>
            <a:r>
              <a:rPr lang="en-US" sz="2400" dirty="0" err="1">
                <a:latin typeface="Times New Roman" panose="02020603050405020304" pitchFamily="18" charset="0"/>
                <a:cs typeface="Times New Roman" panose="02020603050405020304" pitchFamily="18" charset="0"/>
              </a:rPr>
              <a:t>CombatMed</a:t>
            </a:r>
            <a:r>
              <a:rPr lang="en-US" sz="2400" dirty="0">
                <a:latin typeface="Times New Roman" panose="02020603050405020304" pitchFamily="18" charset="0"/>
                <a:cs typeface="Times New Roman" panose="02020603050405020304" pitchFamily="18" charset="0"/>
              </a:rPr>
              <a:t>-Pro improves the speed and efficiency of medical interventions in the field, supporting the well-being and operational readiness of military personnel.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2174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52818-0FBB-223C-CA7E-0E368782407E}"/>
              </a:ext>
            </a:extLst>
          </p:cNvPr>
          <p:cNvSpPr>
            <a:spLocks noGrp="1"/>
          </p:cNvSpPr>
          <p:nvPr>
            <p:ph type="title"/>
          </p:nvPr>
        </p:nvSpPr>
        <p:spPr>
          <a:xfrm>
            <a:off x="1483238" y="167291"/>
            <a:ext cx="9171063" cy="1301913"/>
          </a:xfrm>
        </p:spPr>
        <p:txBody>
          <a:bodyPr>
            <a:normAutofit/>
          </a:bodyPr>
          <a:lstStyle/>
          <a:p>
            <a:r>
              <a:rPr lang="en-US" sz="4000" b="1" dirty="0">
                <a:latin typeface="Times New Roman" panose="02020603050405020304" pitchFamily="18" charset="0"/>
                <a:cs typeface="Times New Roman" panose="02020603050405020304" pitchFamily="18" charset="0"/>
              </a:rPr>
              <a:t>DEVELOPMENT</a:t>
            </a:r>
            <a:r>
              <a:rPr lang="en-US" sz="4000"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ENVIRONMENT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785B25-1AFA-89B9-72A6-00A229270807}"/>
              </a:ext>
            </a:extLst>
          </p:cNvPr>
          <p:cNvSpPr>
            <a:spLocks noGrp="1"/>
          </p:cNvSpPr>
          <p:nvPr>
            <p:ph idx="1"/>
          </p:nvPr>
        </p:nvSpPr>
        <p:spPr>
          <a:xfrm>
            <a:off x="646043" y="1779104"/>
            <a:ext cx="11121887" cy="4621696"/>
          </a:xfrm>
        </p:spPr>
        <p:txBody>
          <a:bodyPr>
            <a:normAutofit/>
          </a:bodyPr>
          <a:lstStyle/>
          <a:p>
            <a:pPr marL="0" indent="0">
              <a:buClr>
                <a:schemeClr val="tx1"/>
              </a:buClr>
              <a:buNone/>
            </a:pPr>
            <a:endParaRPr lang="en-US" sz="2400" b="1" dirty="0">
              <a:latin typeface="Times New Roman" panose="02020603050405020304" pitchFamily="18" charset="0"/>
              <a:cs typeface="Times New Roman" panose="02020603050405020304" pitchFamily="18" charset="0"/>
            </a:endParaRPr>
          </a:p>
          <a:p>
            <a:pPr marL="0" indent="0">
              <a:buClr>
                <a:schemeClr val="tx1"/>
              </a:buClr>
              <a:buNone/>
            </a:pPr>
            <a:r>
              <a:rPr lang="en-US" sz="2400" b="1" dirty="0">
                <a:latin typeface="Times New Roman" panose="02020603050405020304" pitchFamily="18" charset="0"/>
                <a:cs typeface="Times New Roman" panose="02020603050405020304" pitchFamily="18" charset="0"/>
              </a:rPr>
              <a:t>SOFTWARE REQUIREMENT :</a:t>
            </a:r>
          </a:p>
          <a:p>
            <a:pPr>
              <a:buClr>
                <a:schemeClr val="tx1"/>
              </a:buCl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Programming Language : Java </a:t>
            </a:r>
          </a:p>
          <a:p>
            <a:pPr>
              <a:buClr>
                <a:schemeClr val="tx1"/>
              </a:buCl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Development Environment: Android Studio </a:t>
            </a:r>
          </a:p>
          <a:p>
            <a:pPr>
              <a:buClr>
                <a:schemeClr val="tx1"/>
              </a:buCl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Operating System  </a:t>
            </a:r>
          </a:p>
          <a:p>
            <a:pPr>
              <a:buClr>
                <a:schemeClr val="tx1"/>
              </a:buCl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Database : Firebase </a:t>
            </a:r>
          </a:p>
          <a:p>
            <a:pPr>
              <a:buClr>
                <a:schemeClr val="tx1"/>
              </a:buCl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Accessibility Feature</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3175" indent="0" algn="just">
              <a:lnSpc>
                <a:spcPct val="111000"/>
              </a:lnSpc>
              <a:spcAft>
                <a:spcPts val="755"/>
              </a:spcAft>
              <a:buClr>
                <a:schemeClr val="tx1"/>
              </a:buClr>
              <a:buNone/>
            </a:pPr>
            <a:endParaRPr lang="en-IN" sz="24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3175" indent="0" algn="just">
              <a:lnSpc>
                <a:spcPct val="111000"/>
              </a:lnSpc>
              <a:spcAft>
                <a:spcPts val="755"/>
              </a:spcAft>
              <a:buClr>
                <a:schemeClr val="tx1"/>
              </a:buClr>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3175" algn="just">
              <a:lnSpc>
                <a:spcPct val="111000"/>
              </a:lnSpc>
              <a:spcAft>
                <a:spcPts val="5835"/>
              </a:spcAft>
              <a:buClr>
                <a:schemeClr val="tx1"/>
              </a:buClr>
              <a:buFont typeface="Wingdings" panose="05000000000000000000" pitchFamily="2" charset="2"/>
              <a:buChar char="v"/>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800" b="1" dirty="0"/>
          </a:p>
        </p:txBody>
      </p:sp>
    </p:spTree>
    <p:extLst>
      <p:ext uri="{BB962C8B-B14F-4D97-AF65-F5344CB8AC3E}">
        <p14:creationId xmlns:p14="http://schemas.microsoft.com/office/powerpoint/2010/main" val="3523902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BE66DC-A3EC-96F6-5EF2-A30442D0B31F}"/>
              </a:ext>
            </a:extLst>
          </p:cNvPr>
          <p:cNvSpPr>
            <a:spLocks noGrp="1"/>
          </p:cNvSpPr>
          <p:nvPr>
            <p:ph idx="1"/>
          </p:nvPr>
        </p:nvSpPr>
        <p:spPr>
          <a:xfrm>
            <a:off x="327991" y="566530"/>
            <a:ext cx="11449879" cy="5874027"/>
          </a:xfrm>
        </p:spPr>
        <p:txBody>
          <a:bodyPr>
            <a:normAutofit/>
          </a:bodyPr>
          <a:lstStyle/>
          <a:p>
            <a:r>
              <a:rPr lang="en-US" sz="2400" b="1" dirty="0">
                <a:latin typeface="Times New Roman" panose="02020603050405020304" pitchFamily="18" charset="0"/>
                <a:cs typeface="Times New Roman" panose="02020603050405020304" pitchFamily="18" charset="0"/>
              </a:rPr>
              <a:t>HARDWARE REQUIREMENT :</a:t>
            </a:r>
          </a:p>
          <a:p>
            <a:pPr>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fr-FR" sz="2400" dirty="0">
                <a:latin typeface="Times New Roman" panose="02020603050405020304" pitchFamily="18" charset="0"/>
                <a:cs typeface="Times New Roman" panose="02020603050405020304" pitchFamily="18" charset="0"/>
              </a:rPr>
              <a:t>Mobile </a:t>
            </a:r>
            <a:r>
              <a:rPr lang="fr-FR" sz="2400" dirty="0" err="1">
                <a:latin typeface="Times New Roman" panose="02020603050405020304" pitchFamily="18" charset="0"/>
                <a:cs typeface="Times New Roman" panose="02020603050405020304" pitchFamily="18" charset="0"/>
              </a:rPr>
              <a:t>Device</a:t>
            </a:r>
            <a:r>
              <a:rPr lang="fr-FR" sz="24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fr-FR" sz="2400" dirty="0"/>
              <a:t> </a:t>
            </a:r>
            <a:r>
              <a:rPr lang="fr-FR" sz="2400" dirty="0">
                <a:latin typeface="Times New Roman" panose="02020603050405020304" pitchFamily="18" charset="0"/>
                <a:cs typeface="Times New Roman" panose="02020603050405020304" pitchFamily="18" charset="0"/>
              </a:rPr>
              <a:t>Internet Connectivity </a:t>
            </a:r>
          </a:p>
          <a:p>
            <a:pPr>
              <a:buFont typeface="Wingdings" panose="05000000000000000000" pitchFamily="2" charset="2"/>
              <a:buChar char="Ø"/>
            </a:pPr>
            <a:r>
              <a:rPr lang="fr-FR" sz="2400" dirty="0">
                <a:latin typeface="Times New Roman" panose="02020603050405020304" pitchFamily="18" charset="0"/>
                <a:cs typeface="Times New Roman" panose="02020603050405020304" pitchFamily="18" charset="0"/>
              </a:rPr>
              <a:t>Audio Output</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6142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8730B-BBC3-A9AD-A8B2-4DB7D0B8C16D}"/>
              </a:ext>
            </a:extLst>
          </p:cNvPr>
          <p:cNvSpPr>
            <a:spLocks noGrp="1"/>
          </p:cNvSpPr>
          <p:nvPr>
            <p:ph type="title"/>
          </p:nvPr>
        </p:nvSpPr>
        <p:spPr>
          <a:xfrm>
            <a:off x="546100" y="157316"/>
            <a:ext cx="11201400" cy="766915"/>
          </a:xfrm>
        </p:spPr>
        <p:txBody>
          <a:bodyPr>
            <a:normAutofit fontScale="90000"/>
          </a:bodyPr>
          <a:lstStyle/>
          <a:p>
            <a:r>
              <a:rPr lang="en-US" sz="3600" b="1" dirty="0">
                <a:latin typeface="Times New Roman" panose="02020603050405020304" pitchFamily="18" charset="0"/>
                <a:cs typeface="Times New Roman" panose="02020603050405020304" pitchFamily="18" charset="0"/>
              </a:rPr>
              <a:t>SYSTEM ARCHITECTURE DIAGRAM</a:t>
            </a:r>
            <a:endParaRPr lang="en-IN" sz="3600" b="1" dirty="0">
              <a:latin typeface="Times New Roman" panose="02020603050405020304" pitchFamily="18" charset="0"/>
              <a:cs typeface="Times New Roman" panose="02020603050405020304" pitchFamily="18" charset="0"/>
            </a:endParaRPr>
          </a:p>
        </p:txBody>
      </p:sp>
      <p:pic>
        <p:nvPicPr>
          <p:cNvPr id="5" name="Image 16">
            <a:extLst>
              <a:ext uri="{FF2B5EF4-FFF2-40B4-BE49-F238E27FC236}">
                <a16:creationId xmlns:a16="http://schemas.microsoft.com/office/drawing/2014/main" id="{DAF29131-ED6E-DDB1-9B17-1653997FC43A}"/>
              </a:ext>
            </a:extLst>
          </p:cNvPr>
          <p:cNvPicPr>
            <a:picLocks/>
          </p:cNvPicPr>
          <p:nvPr/>
        </p:nvPicPr>
        <p:blipFill>
          <a:blip r:embed="rId2" cstate="print"/>
          <a:stretch>
            <a:fillRect/>
          </a:stretch>
        </p:blipFill>
        <p:spPr>
          <a:xfrm>
            <a:off x="1848465" y="1248696"/>
            <a:ext cx="8121445" cy="5102943"/>
          </a:xfrm>
          <a:prstGeom prst="rect">
            <a:avLst/>
          </a:prstGeom>
        </p:spPr>
      </p:pic>
    </p:spTree>
    <p:extLst>
      <p:ext uri="{BB962C8B-B14F-4D97-AF65-F5344CB8AC3E}">
        <p14:creationId xmlns:p14="http://schemas.microsoft.com/office/powerpoint/2010/main" val="2164292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3995E-B1A9-D65D-C459-A1063CFAC0D0}"/>
              </a:ext>
            </a:extLst>
          </p:cNvPr>
          <p:cNvSpPr>
            <a:spLocks noGrp="1"/>
          </p:cNvSpPr>
          <p:nvPr>
            <p:ph type="title"/>
          </p:nvPr>
        </p:nvSpPr>
        <p:spPr>
          <a:xfrm>
            <a:off x="483754" y="163945"/>
            <a:ext cx="11187545" cy="1343891"/>
          </a:xfrm>
        </p:spPr>
        <p:txBody>
          <a:bodyPr>
            <a:normAutofit/>
          </a:bodyPr>
          <a:lstStyle/>
          <a:p>
            <a:r>
              <a:rPr lang="en-US" sz="3200" b="1" dirty="0">
                <a:latin typeface="Times New Roman" panose="02020603050405020304" pitchFamily="18" charset="0"/>
                <a:cs typeface="Times New Roman" panose="02020603050405020304" pitchFamily="18" charset="0"/>
              </a:rPr>
              <a:t>UML DIAGRAMs</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USE CASE DIAGRAM </a:t>
            </a:r>
            <a:endParaRPr lang="en-IN" sz="3200" b="1" dirty="0">
              <a:latin typeface="Times New Roman" panose="02020603050405020304" pitchFamily="18" charset="0"/>
              <a:cs typeface="Times New Roman" panose="02020603050405020304" pitchFamily="18" charset="0"/>
            </a:endParaRPr>
          </a:p>
        </p:txBody>
      </p:sp>
      <p:pic>
        <p:nvPicPr>
          <p:cNvPr id="5" name="Image 5">
            <a:extLst>
              <a:ext uri="{FF2B5EF4-FFF2-40B4-BE49-F238E27FC236}">
                <a16:creationId xmlns:a16="http://schemas.microsoft.com/office/drawing/2014/main" id="{6655DE64-59B6-43BD-CD40-A752597FDB33}"/>
              </a:ext>
            </a:extLst>
          </p:cNvPr>
          <p:cNvPicPr>
            <a:picLocks/>
          </p:cNvPicPr>
          <p:nvPr/>
        </p:nvPicPr>
        <p:blipFill>
          <a:blip r:embed="rId2" cstate="print"/>
          <a:stretch>
            <a:fillRect/>
          </a:stretch>
        </p:blipFill>
        <p:spPr>
          <a:xfrm>
            <a:off x="2448232" y="1651819"/>
            <a:ext cx="6666271" cy="4699819"/>
          </a:xfrm>
          <a:prstGeom prst="rect">
            <a:avLst/>
          </a:prstGeom>
        </p:spPr>
      </p:pic>
    </p:spTree>
    <p:extLst>
      <p:ext uri="{BB962C8B-B14F-4D97-AF65-F5344CB8AC3E}">
        <p14:creationId xmlns:p14="http://schemas.microsoft.com/office/powerpoint/2010/main" val="256884232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1210</TotalTime>
  <Words>1311</Words>
  <Application>Microsoft Office PowerPoint</Application>
  <PresentationFormat>Widescreen</PresentationFormat>
  <Paragraphs>85</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Gill Sans MT</vt:lpstr>
      <vt:lpstr>Symbol</vt:lpstr>
      <vt:lpstr>Times New Roman</vt:lpstr>
      <vt:lpstr>Wingdings</vt:lpstr>
      <vt:lpstr>Parcel</vt:lpstr>
      <vt:lpstr>COMBATMED-PRO-HEALTHCARE  APP FOR MILITARY PERSONNEL</vt:lpstr>
      <vt:lpstr>ABSTRACT</vt:lpstr>
      <vt:lpstr>introduction</vt:lpstr>
      <vt:lpstr>Existing system</vt:lpstr>
      <vt:lpstr>Proposed SYSTEM</vt:lpstr>
      <vt:lpstr>DEVELOPMENT ENVIRONMENT</vt:lpstr>
      <vt:lpstr>PowerPoint Presentation</vt:lpstr>
      <vt:lpstr>SYSTEM ARCHITECTURE DIAGRAM</vt:lpstr>
      <vt:lpstr>UML DIAGRAMs  USE CASE DIAGRAM </vt:lpstr>
      <vt:lpstr>CLASS DIAGRAM</vt:lpstr>
      <vt:lpstr>Sequence diagram</vt:lpstr>
      <vt:lpstr>State chart diagram</vt:lpstr>
      <vt:lpstr>Activity diagram</vt:lpstr>
      <vt:lpstr>DATAFLOW DIAGRAMs </vt:lpstr>
      <vt:lpstr>PowerPoint Presentation</vt:lpstr>
      <vt:lpstr>PowerPoint Presentation</vt:lpstr>
      <vt:lpstr>Module description</vt:lpstr>
      <vt:lpstr>Login &amp; Authentication Module: </vt:lpstr>
      <vt:lpstr>Health Monitoring Module: </vt:lpstr>
      <vt:lpstr>Telemedicine Module: </vt:lpstr>
      <vt:lpstr>main page</vt:lpstr>
      <vt:lpstr>home page</vt:lpstr>
      <vt:lpstr>Sample outlook of project</vt:lpstr>
      <vt:lpstr>CONCLUSION</vt:lpstr>
      <vt:lpstr>Future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Autism prediction using machine learning</dc:title>
  <dc:creator>mohana shri</dc:creator>
  <cp:lastModifiedBy>Ramya AB</cp:lastModifiedBy>
  <cp:revision>47</cp:revision>
  <dcterms:created xsi:type="dcterms:W3CDTF">2024-08-16T16:09:44Z</dcterms:created>
  <dcterms:modified xsi:type="dcterms:W3CDTF">2024-10-18T02:38:32Z</dcterms:modified>
</cp:coreProperties>
</file>