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68F7-4B4F-CFCF-EC59-136690254A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9C28EF-71FA-4E83-1103-DBBE981F70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9C2FE1-5FA8-67C7-E8E9-550C67B788B8}"/>
              </a:ext>
            </a:extLst>
          </p:cNvPr>
          <p:cNvSpPr>
            <a:spLocks noGrp="1"/>
          </p:cNvSpPr>
          <p:nvPr>
            <p:ph type="dt" sz="half" idx="10"/>
          </p:nvPr>
        </p:nvSpPr>
        <p:spPr/>
        <p:txBody>
          <a:bodyPr/>
          <a:lstStyle/>
          <a:p>
            <a:fld id="{422C51A6-3025-E646-B703-2B6A86AEE292}" type="datetimeFigureOut">
              <a:rPr lang="en-US" smtClean="0"/>
              <a:t>4/4/25</a:t>
            </a:fld>
            <a:endParaRPr lang="en-US"/>
          </a:p>
        </p:txBody>
      </p:sp>
      <p:sp>
        <p:nvSpPr>
          <p:cNvPr id="5" name="Footer Placeholder 4">
            <a:extLst>
              <a:ext uri="{FF2B5EF4-FFF2-40B4-BE49-F238E27FC236}">
                <a16:creationId xmlns:a16="http://schemas.microsoft.com/office/drawing/2014/main" id="{5478C048-BC2E-3F7E-9673-EC4A002F3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69C65-78C4-7771-5465-43DC7677DEF6}"/>
              </a:ext>
            </a:extLst>
          </p:cNvPr>
          <p:cNvSpPr>
            <a:spLocks noGrp="1"/>
          </p:cNvSpPr>
          <p:nvPr>
            <p:ph type="sldNum" sz="quarter" idx="12"/>
          </p:nvPr>
        </p:nvSpPr>
        <p:spPr/>
        <p:txBody>
          <a:bodyPr/>
          <a:lstStyle/>
          <a:p>
            <a:fld id="{33EC5A1F-FC21-2A41-8353-395AF8C1EF55}" type="slidenum">
              <a:rPr lang="en-US" smtClean="0"/>
              <a:t>‹#›</a:t>
            </a:fld>
            <a:endParaRPr lang="en-US"/>
          </a:p>
        </p:txBody>
      </p:sp>
    </p:spTree>
    <p:extLst>
      <p:ext uri="{BB962C8B-B14F-4D97-AF65-F5344CB8AC3E}">
        <p14:creationId xmlns:p14="http://schemas.microsoft.com/office/powerpoint/2010/main" val="3241106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B78A-0F20-E659-8444-75051EF965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DB21F8-1C2F-5797-A669-6BE8176D90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B0B6D-0C7D-5CB9-05F6-08CC3FE4ACD4}"/>
              </a:ext>
            </a:extLst>
          </p:cNvPr>
          <p:cNvSpPr>
            <a:spLocks noGrp="1"/>
          </p:cNvSpPr>
          <p:nvPr>
            <p:ph type="dt" sz="half" idx="10"/>
          </p:nvPr>
        </p:nvSpPr>
        <p:spPr/>
        <p:txBody>
          <a:bodyPr/>
          <a:lstStyle/>
          <a:p>
            <a:fld id="{422C51A6-3025-E646-B703-2B6A86AEE292}" type="datetimeFigureOut">
              <a:rPr lang="en-US" smtClean="0"/>
              <a:t>4/4/25</a:t>
            </a:fld>
            <a:endParaRPr lang="en-US"/>
          </a:p>
        </p:txBody>
      </p:sp>
      <p:sp>
        <p:nvSpPr>
          <p:cNvPr id="5" name="Footer Placeholder 4">
            <a:extLst>
              <a:ext uri="{FF2B5EF4-FFF2-40B4-BE49-F238E27FC236}">
                <a16:creationId xmlns:a16="http://schemas.microsoft.com/office/drawing/2014/main" id="{E4DC354C-A92E-B7F0-D242-E453693F1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3E138-D645-F86A-339A-9FCEDACEBD8B}"/>
              </a:ext>
            </a:extLst>
          </p:cNvPr>
          <p:cNvSpPr>
            <a:spLocks noGrp="1"/>
          </p:cNvSpPr>
          <p:nvPr>
            <p:ph type="sldNum" sz="quarter" idx="12"/>
          </p:nvPr>
        </p:nvSpPr>
        <p:spPr/>
        <p:txBody>
          <a:bodyPr/>
          <a:lstStyle/>
          <a:p>
            <a:fld id="{33EC5A1F-FC21-2A41-8353-395AF8C1EF55}" type="slidenum">
              <a:rPr lang="en-US" smtClean="0"/>
              <a:t>‹#›</a:t>
            </a:fld>
            <a:endParaRPr lang="en-US"/>
          </a:p>
        </p:txBody>
      </p:sp>
    </p:spTree>
    <p:extLst>
      <p:ext uri="{BB962C8B-B14F-4D97-AF65-F5344CB8AC3E}">
        <p14:creationId xmlns:p14="http://schemas.microsoft.com/office/powerpoint/2010/main" val="61025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9CEFEF-83C7-DC9C-D897-886359D0AB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75D400-54B9-7B83-6ADE-A8D8140D9E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955E6C-DDC1-DBF5-801F-F31F78475E34}"/>
              </a:ext>
            </a:extLst>
          </p:cNvPr>
          <p:cNvSpPr>
            <a:spLocks noGrp="1"/>
          </p:cNvSpPr>
          <p:nvPr>
            <p:ph type="dt" sz="half" idx="10"/>
          </p:nvPr>
        </p:nvSpPr>
        <p:spPr/>
        <p:txBody>
          <a:bodyPr/>
          <a:lstStyle/>
          <a:p>
            <a:fld id="{422C51A6-3025-E646-B703-2B6A86AEE292}" type="datetimeFigureOut">
              <a:rPr lang="en-US" smtClean="0"/>
              <a:t>4/4/25</a:t>
            </a:fld>
            <a:endParaRPr lang="en-US"/>
          </a:p>
        </p:txBody>
      </p:sp>
      <p:sp>
        <p:nvSpPr>
          <p:cNvPr id="5" name="Footer Placeholder 4">
            <a:extLst>
              <a:ext uri="{FF2B5EF4-FFF2-40B4-BE49-F238E27FC236}">
                <a16:creationId xmlns:a16="http://schemas.microsoft.com/office/drawing/2014/main" id="{D8BB0A77-82B1-9FDE-5709-646230A6F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1A1C1-FD7B-23C0-D1A4-98BAD8D590F4}"/>
              </a:ext>
            </a:extLst>
          </p:cNvPr>
          <p:cNvSpPr>
            <a:spLocks noGrp="1"/>
          </p:cNvSpPr>
          <p:nvPr>
            <p:ph type="sldNum" sz="quarter" idx="12"/>
          </p:nvPr>
        </p:nvSpPr>
        <p:spPr/>
        <p:txBody>
          <a:bodyPr/>
          <a:lstStyle/>
          <a:p>
            <a:fld id="{33EC5A1F-FC21-2A41-8353-395AF8C1EF55}" type="slidenum">
              <a:rPr lang="en-US" smtClean="0"/>
              <a:t>‹#›</a:t>
            </a:fld>
            <a:endParaRPr lang="en-US"/>
          </a:p>
        </p:txBody>
      </p:sp>
    </p:spTree>
    <p:extLst>
      <p:ext uri="{BB962C8B-B14F-4D97-AF65-F5344CB8AC3E}">
        <p14:creationId xmlns:p14="http://schemas.microsoft.com/office/powerpoint/2010/main" val="29434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45B5-9D2A-9ECA-1FA9-DDACD03FAB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FFCCB-8F12-86C1-DC56-481900D61F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E2305-5FC6-EE7A-5442-C38FB62EDE11}"/>
              </a:ext>
            </a:extLst>
          </p:cNvPr>
          <p:cNvSpPr>
            <a:spLocks noGrp="1"/>
          </p:cNvSpPr>
          <p:nvPr>
            <p:ph type="dt" sz="half" idx="10"/>
          </p:nvPr>
        </p:nvSpPr>
        <p:spPr/>
        <p:txBody>
          <a:bodyPr/>
          <a:lstStyle/>
          <a:p>
            <a:fld id="{422C51A6-3025-E646-B703-2B6A86AEE292}" type="datetimeFigureOut">
              <a:rPr lang="en-US" smtClean="0"/>
              <a:t>4/4/25</a:t>
            </a:fld>
            <a:endParaRPr lang="en-US"/>
          </a:p>
        </p:txBody>
      </p:sp>
      <p:sp>
        <p:nvSpPr>
          <p:cNvPr id="5" name="Footer Placeholder 4">
            <a:extLst>
              <a:ext uri="{FF2B5EF4-FFF2-40B4-BE49-F238E27FC236}">
                <a16:creationId xmlns:a16="http://schemas.microsoft.com/office/drawing/2014/main" id="{9F57A237-83F6-9C55-D218-BA78BA084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AE1DB-E491-4335-A2A8-FC9E0840F272}"/>
              </a:ext>
            </a:extLst>
          </p:cNvPr>
          <p:cNvSpPr>
            <a:spLocks noGrp="1"/>
          </p:cNvSpPr>
          <p:nvPr>
            <p:ph type="sldNum" sz="quarter" idx="12"/>
          </p:nvPr>
        </p:nvSpPr>
        <p:spPr/>
        <p:txBody>
          <a:bodyPr/>
          <a:lstStyle/>
          <a:p>
            <a:fld id="{33EC5A1F-FC21-2A41-8353-395AF8C1EF55}" type="slidenum">
              <a:rPr lang="en-US" smtClean="0"/>
              <a:t>‹#›</a:t>
            </a:fld>
            <a:endParaRPr lang="en-US"/>
          </a:p>
        </p:txBody>
      </p:sp>
    </p:spTree>
    <p:extLst>
      <p:ext uri="{BB962C8B-B14F-4D97-AF65-F5344CB8AC3E}">
        <p14:creationId xmlns:p14="http://schemas.microsoft.com/office/powerpoint/2010/main" val="102911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DFBE-D8A4-8CCF-A538-B0561F500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939274-A277-2A1F-6D72-F22BACEBBB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8FC428-B21C-6AA9-BDD2-168BC2D34B14}"/>
              </a:ext>
            </a:extLst>
          </p:cNvPr>
          <p:cNvSpPr>
            <a:spLocks noGrp="1"/>
          </p:cNvSpPr>
          <p:nvPr>
            <p:ph type="dt" sz="half" idx="10"/>
          </p:nvPr>
        </p:nvSpPr>
        <p:spPr/>
        <p:txBody>
          <a:bodyPr/>
          <a:lstStyle/>
          <a:p>
            <a:fld id="{422C51A6-3025-E646-B703-2B6A86AEE292}" type="datetimeFigureOut">
              <a:rPr lang="en-US" smtClean="0"/>
              <a:t>4/4/25</a:t>
            </a:fld>
            <a:endParaRPr lang="en-US"/>
          </a:p>
        </p:txBody>
      </p:sp>
      <p:sp>
        <p:nvSpPr>
          <p:cNvPr id="5" name="Footer Placeholder 4">
            <a:extLst>
              <a:ext uri="{FF2B5EF4-FFF2-40B4-BE49-F238E27FC236}">
                <a16:creationId xmlns:a16="http://schemas.microsoft.com/office/drawing/2014/main" id="{48FC4FB3-42E2-614A-8227-E1D064778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3B1E8-E374-2E5F-8F51-6682624F1F41}"/>
              </a:ext>
            </a:extLst>
          </p:cNvPr>
          <p:cNvSpPr>
            <a:spLocks noGrp="1"/>
          </p:cNvSpPr>
          <p:nvPr>
            <p:ph type="sldNum" sz="quarter" idx="12"/>
          </p:nvPr>
        </p:nvSpPr>
        <p:spPr/>
        <p:txBody>
          <a:bodyPr/>
          <a:lstStyle/>
          <a:p>
            <a:fld id="{33EC5A1F-FC21-2A41-8353-395AF8C1EF55}" type="slidenum">
              <a:rPr lang="en-US" smtClean="0"/>
              <a:t>‹#›</a:t>
            </a:fld>
            <a:endParaRPr lang="en-US"/>
          </a:p>
        </p:txBody>
      </p:sp>
    </p:spTree>
    <p:extLst>
      <p:ext uri="{BB962C8B-B14F-4D97-AF65-F5344CB8AC3E}">
        <p14:creationId xmlns:p14="http://schemas.microsoft.com/office/powerpoint/2010/main" val="335712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5A18-0ED3-E43E-756E-E834A453D5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CB6331-EDDF-C6C0-9863-389F879858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F90A5A-8DB7-FF49-04DA-B9FFA6D392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D077CA-F7D1-E555-33CF-4BA51CEC6436}"/>
              </a:ext>
            </a:extLst>
          </p:cNvPr>
          <p:cNvSpPr>
            <a:spLocks noGrp="1"/>
          </p:cNvSpPr>
          <p:nvPr>
            <p:ph type="dt" sz="half" idx="10"/>
          </p:nvPr>
        </p:nvSpPr>
        <p:spPr/>
        <p:txBody>
          <a:bodyPr/>
          <a:lstStyle/>
          <a:p>
            <a:fld id="{422C51A6-3025-E646-B703-2B6A86AEE292}" type="datetimeFigureOut">
              <a:rPr lang="en-US" smtClean="0"/>
              <a:t>4/4/25</a:t>
            </a:fld>
            <a:endParaRPr lang="en-US"/>
          </a:p>
        </p:txBody>
      </p:sp>
      <p:sp>
        <p:nvSpPr>
          <p:cNvPr id="6" name="Footer Placeholder 5">
            <a:extLst>
              <a:ext uri="{FF2B5EF4-FFF2-40B4-BE49-F238E27FC236}">
                <a16:creationId xmlns:a16="http://schemas.microsoft.com/office/drawing/2014/main" id="{408897FA-195F-59B0-6876-BE2755CD70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E18468-21B6-10B3-C165-4A319E7D0B67}"/>
              </a:ext>
            </a:extLst>
          </p:cNvPr>
          <p:cNvSpPr>
            <a:spLocks noGrp="1"/>
          </p:cNvSpPr>
          <p:nvPr>
            <p:ph type="sldNum" sz="quarter" idx="12"/>
          </p:nvPr>
        </p:nvSpPr>
        <p:spPr/>
        <p:txBody>
          <a:bodyPr/>
          <a:lstStyle/>
          <a:p>
            <a:fld id="{33EC5A1F-FC21-2A41-8353-395AF8C1EF55}" type="slidenum">
              <a:rPr lang="en-US" smtClean="0"/>
              <a:t>‹#›</a:t>
            </a:fld>
            <a:endParaRPr lang="en-US"/>
          </a:p>
        </p:txBody>
      </p:sp>
    </p:spTree>
    <p:extLst>
      <p:ext uri="{BB962C8B-B14F-4D97-AF65-F5344CB8AC3E}">
        <p14:creationId xmlns:p14="http://schemas.microsoft.com/office/powerpoint/2010/main" val="4117217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3B78-767B-3DEA-967C-8D5200AAB0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CC8852-D4EC-85BA-252D-0324C24247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D09A5A-6150-6C1C-6C52-1FD05CA6C4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DB3FEC-4334-6966-975E-C7EBF1D0B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328945-FC38-F2D2-59AC-E9B45B882A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BC3DC6-983B-2FB6-F047-76BF4FEF09A0}"/>
              </a:ext>
            </a:extLst>
          </p:cNvPr>
          <p:cNvSpPr>
            <a:spLocks noGrp="1"/>
          </p:cNvSpPr>
          <p:nvPr>
            <p:ph type="dt" sz="half" idx="10"/>
          </p:nvPr>
        </p:nvSpPr>
        <p:spPr/>
        <p:txBody>
          <a:bodyPr/>
          <a:lstStyle/>
          <a:p>
            <a:fld id="{422C51A6-3025-E646-B703-2B6A86AEE292}" type="datetimeFigureOut">
              <a:rPr lang="en-US" smtClean="0"/>
              <a:t>4/4/25</a:t>
            </a:fld>
            <a:endParaRPr lang="en-US"/>
          </a:p>
        </p:txBody>
      </p:sp>
      <p:sp>
        <p:nvSpPr>
          <p:cNvPr id="8" name="Footer Placeholder 7">
            <a:extLst>
              <a:ext uri="{FF2B5EF4-FFF2-40B4-BE49-F238E27FC236}">
                <a16:creationId xmlns:a16="http://schemas.microsoft.com/office/drawing/2014/main" id="{6F8AF918-F3E0-E35F-4E37-675BAD6E18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288605-E457-207E-6947-C693FFF10351}"/>
              </a:ext>
            </a:extLst>
          </p:cNvPr>
          <p:cNvSpPr>
            <a:spLocks noGrp="1"/>
          </p:cNvSpPr>
          <p:nvPr>
            <p:ph type="sldNum" sz="quarter" idx="12"/>
          </p:nvPr>
        </p:nvSpPr>
        <p:spPr/>
        <p:txBody>
          <a:bodyPr/>
          <a:lstStyle/>
          <a:p>
            <a:fld id="{33EC5A1F-FC21-2A41-8353-395AF8C1EF55}" type="slidenum">
              <a:rPr lang="en-US" smtClean="0"/>
              <a:t>‹#›</a:t>
            </a:fld>
            <a:endParaRPr lang="en-US"/>
          </a:p>
        </p:txBody>
      </p:sp>
    </p:spTree>
    <p:extLst>
      <p:ext uri="{BB962C8B-B14F-4D97-AF65-F5344CB8AC3E}">
        <p14:creationId xmlns:p14="http://schemas.microsoft.com/office/powerpoint/2010/main" val="1937654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2551-8968-9C3E-34D6-6BE4D0674B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A2E386-6B55-05C7-A375-2A4D9B87B8C3}"/>
              </a:ext>
            </a:extLst>
          </p:cNvPr>
          <p:cNvSpPr>
            <a:spLocks noGrp="1"/>
          </p:cNvSpPr>
          <p:nvPr>
            <p:ph type="dt" sz="half" idx="10"/>
          </p:nvPr>
        </p:nvSpPr>
        <p:spPr/>
        <p:txBody>
          <a:bodyPr/>
          <a:lstStyle/>
          <a:p>
            <a:fld id="{422C51A6-3025-E646-B703-2B6A86AEE292}" type="datetimeFigureOut">
              <a:rPr lang="en-US" smtClean="0"/>
              <a:t>4/4/25</a:t>
            </a:fld>
            <a:endParaRPr lang="en-US"/>
          </a:p>
        </p:txBody>
      </p:sp>
      <p:sp>
        <p:nvSpPr>
          <p:cNvPr id="4" name="Footer Placeholder 3">
            <a:extLst>
              <a:ext uri="{FF2B5EF4-FFF2-40B4-BE49-F238E27FC236}">
                <a16:creationId xmlns:a16="http://schemas.microsoft.com/office/drawing/2014/main" id="{C60FE8B5-AA81-3E45-8709-9C4D8CC030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18AEB3-B220-F307-67C5-C19A3B8F09CC}"/>
              </a:ext>
            </a:extLst>
          </p:cNvPr>
          <p:cNvSpPr>
            <a:spLocks noGrp="1"/>
          </p:cNvSpPr>
          <p:nvPr>
            <p:ph type="sldNum" sz="quarter" idx="12"/>
          </p:nvPr>
        </p:nvSpPr>
        <p:spPr/>
        <p:txBody>
          <a:bodyPr/>
          <a:lstStyle/>
          <a:p>
            <a:fld id="{33EC5A1F-FC21-2A41-8353-395AF8C1EF55}" type="slidenum">
              <a:rPr lang="en-US" smtClean="0"/>
              <a:t>‹#›</a:t>
            </a:fld>
            <a:endParaRPr lang="en-US"/>
          </a:p>
        </p:txBody>
      </p:sp>
    </p:spTree>
    <p:extLst>
      <p:ext uri="{BB962C8B-B14F-4D97-AF65-F5344CB8AC3E}">
        <p14:creationId xmlns:p14="http://schemas.microsoft.com/office/powerpoint/2010/main" val="3918991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02CBE3-9A79-A4A0-CA9D-6926CC723BC3}"/>
              </a:ext>
            </a:extLst>
          </p:cNvPr>
          <p:cNvSpPr>
            <a:spLocks noGrp="1"/>
          </p:cNvSpPr>
          <p:nvPr>
            <p:ph type="dt" sz="half" idx="10"/>
          </p:nvPr>
        </p:nvSpPr>
        <p:spPr/>
        <p:txBody>
          <a:bodyPr/>
          <a:lstStyle/>
          <a:p>
            <a:fld id="{422C51A6-3025-E646-B703-2B6A86AEE292}" type="datetimeFigureOut">
              <a:rPr lang="en-US" smtClean="0"/>
              <a:t>4/4/25</a:t>
            </a:fld>
            <a:endParaRPr lang="en-US"/>
          </a:p>
        </p:txBody>
      </p:sp>
      <p:sp>
        <p:nvSpPr>
          <p:cNvPr id="3" name="Footer Placeholder 2">
            <a:extLst>
              <a:ext uri="{FF2B5EF4-FFF2-40B4-BE49-F238E27FC236}">
                <a16:creationId xmlns:a16="http://schemas.microsoft.com/office/drawing/2014/main" id="{1B900880-D1DA-7C7C-2B6B-BF0D59AA5D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95B57E-6A68-28DE-CF92-E6E86405CA7E}"/>
              </a:ext>
            </a:extLst>
          </p:cNvPr>
          <p:cNvSpPr>
            <a:spLocks noGrp="1"/>
          </p:cNvSpPr>
          <p:nvPr>
            <p:ph type="sldNum" sz="quarter" idx="12"/>
          </p:nvPr>
        </p:nvSpPr>
        <p:spPr/>
        <p:txBody>
          <a:bodyPr/>
          <a:lstStyle/>
          <a:p>
            <a:fld id="{33EC5A1F-FC21-2A41-8353-395AF8C1EF55}" type="slidenum">
              <a:rPr lang="en-US" smtClean="0"/>
              <a:t>‹#›</a:t>
            </a:fld>
            <a:endParaRPr lang="en-US"/>
          </a:p>
        </p:txBody>
      </p:sp>
    </p:spTree>
    <p:extLst>
      <p:ext uri="{BB962C8B-B14F-4D97-AF65-F5344CB8AC3E}">
        <p14:creationId xmlns:p14="http://schemas.microsoft.com/office/powerpoint/2010/main" val="1813584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8732-A4A7-EA34-41F4-3438AFAC2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8EF82D-C04C-1C82-434E-846B4E86EC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6E2E39-5C0F-EF21-E52F-53E84E059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A28FE4-F8EC-77C7-AB69-FB4797C3C629}"/>
              </a:ext>
            </a:extLst>
          </p:cNvPr>
          <p:cNvSpPr>
            <a:spLocks noGrp="1"/>
          </p:cNvSpPr>
          <p:nvPr>
            <p:ph type="dt" sz="half" idx="10"/>
          </p:nvPr>
        </p:nvSpPr>
        <p:spPr/>
        <p:txBody>
          <a:bodyPr/>
          <a:lstStyle/>
          <a:p>
            <a:fld id="{422C51A6-3025-E646-B703-2B6A86AEE292}" type="datetimeFigureOut">
              <a:rPr lang="en-US" smtClean="0"/>
              <a:t>4/4/25</a:t>
            </a:fld>
            <a:endParaRPr lang="en-US"/>
          </a:p>
        </p:txBody>
      </p:sp>
      <p:sp>
        <p:nvSpPr>
          <p:cNvPr id="6" name="Footer Placeholder 5">
            <a:extLst>
              <a:ext uri="{FF2B5EF4-FFF2-40B4-BE49-F238E27FC236}">
                <a16:creationId xmlns:a16="http://schemas.microsoft.com/office/drawing/2014/main" id="{FC52CEA8-AE16-6C28-4AD6-43B190E41A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EFD3D5-F693-F2C1-6DD7-CE1F00018DDE}"/>
              </a:ext>
            </a:extLst>
          </p:cNvPr>
          <p:cNvSpPr>
            <a:spLocks noGrp="1"/>
          </p:cNvSpPr>
          <p:nvPr>
            <p:ph type="sldNum" sz="quarter" idx="12"/>
          </p:nvPr>
        </p:nvSpPr>
        <p:spPr/>
        <p:txBody>
          <a:bodyPr/>
          <a:lstStyle/>
          <a:p>
            <a:fld id="{33EC5A1F-FC21-2A41-8353-395AF8C1EF55}" type="slidenum">
              <a:rPr lang="en-US" smtClean="0"/>
              <a:t>‹#›</a:t>
            </a:fld>
            <a:endParaRPr lang="en-US"/>
          </a:p>
        </p:txBody>
      </p:sp>
    </p:spTree>
    <p:extLst>
      <p:ext uri="{BB962C8B-B14F-4D97-AF65-F5344CB8AC3E}">
        <p14:creationId xmlns:p14="http://schemas.microsoft.com/office/powerpoint/2010/main" val="266985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583D-0E4A-7D57-9D78-3B5187A7D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D338B1-981B-9F67-9FB6-A8C7E3199F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D545F4-7951-63C8-5C25-C962DA5FC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919E6F-EDEC-16B4-3468-E9B8C5D1082A}"/>
              </a:ext>
            </a:extLst>
          </p:cNvPr>
          <p:cNvSpPr>
            <a:spLocks noGrp="1"/>
          </p:cNvSpPr>
          <p:nvPr>
            <p:ph type="dt" sz="half" idx="10"/>
          </p:nvPr>
        </p:nvSpPr>
        <p:spPr/>
        <p:txBody>
          <a:bodyPr/>
          <a:lstStyle/>
          <a:p>
            <a:fld id="{422C51A6-3025-E646-B703-2B6A86AEE292}" type="datetimeFigureOut">
              <a:rPr lang="en-US" smtClean="0"/>
              <a:t>4/4/25</a:t>
            </a:fld>
            <a:endParaRPr lang="en-US"/>
          </a:p>
        </p:txBody>
      </p:sp>
      <p:sp>
        <p:nvSpPr>
          <p:cNvPr id="6" name="Footer Placeholder 5">
            <a:extLst>
              <a:ext uri="{FF2B5EF4-FFF2-40B4-BE49-F238E27FC236}">
                <a16:creationId xmlns:a16="http://schemas.microsoft.com/office/drawing/2014/main" id="{B8CA2236-D860-79F6-C4E6-17C140566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C8C02-2308-9B87-FE9B-A312090EBC77}"/>
              </a:ext>
            </a:extLst>
          </p:cNvPr>
          <p:cNvSpPr>
            <a:spLocks noGrp="1"/>
          </p:cNvSpPr>
          <p:nvPr>
            <p:ph type="sldNum" sz="quarter" idx="12"/>
          </p:nvPr>
        </p:nvSpPr>
        <p:spPr/>
        <p:txBody>
          <a:bodyPr/>
          <a:lstStyle/>
          <a:p>
            <a:fld id="{33EC5A1F-FC21-2A41-8353-395AF8C1EF55}" type="slidenum">
              <a:rPr lang="en-US" smtClean="0"/>
              <a:t>‹#›</a:t>
            </a:fld>
            <a:endParaRPr lang="en-US"/>
          </a:p>
        </p:txBody>
      </p:sp>
    </p:spTree>
    <p:extLst>
      <p:ext uri="{BB962C8B-B14F-4D97-AF65-F5344CB8AC3E}">
        <p14:creationId xmlns:p14="http://schemas.microsoft.com/office/powerpoint/2010/main" val="256474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2F5611-9C82-4348-BEB5-D4C7E816F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279291-460E-FBB6-AB06-BF29438E14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A39A6-DB4D-7C24-0F9B-1B7C8C6A83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22C51A6-3025-E646-B703-2B6A86AEE292}" type="datetimeFigureOut">
              <a:rPr lang="en-US" smtClean="0"/>
              <a:t>4/4/25</a:t>
            </a:fld>
            <a:endParaRPr lang="en-US"/>
          </a:p>
        </p:txBody>
      </p:sp>
      <p:sp>
        <p:nvSpPr>
          <p:cNvPr id="5" name="Footer Placeholder 4">
            <a:extLst>
              <a:ext uri="{FF2B5EF4-FFF2-40B4-BE49-F238E27FC236}">
                <a16:creationId xmlns:a16="http://schemas.microsoft.com/office/drawing/2014/main" id="{AA27977E-CB03-612B-B6A0-29465F8B5B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6C8B38D-3BF4-12B8-DCC5-E331EE72CF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EC5A1F-FC21-2A41-8353-395AF8C1EF55}" type="slidenum">
              <a:rPr lang="en-US" smtClean="0"/>
              <a:t>‹#›</a:t>
            </a:fld>
            <a:endParaRPr lang="en-US"/>
          </a:p>
        </p:txBody>
      </p:sp>
    </p:spTree>
    <p:extLst>
      <p:ext uri="{BB962C8B-B14F-4D97-AF65-F5344CB8AC3E}">
        <p14:creationId xmlns:p14="http://schemas.microsoft.com/office/powerpoint/2010/main" val="3219379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AE85-978A-D54C-1CBB-5100E633F327}"/>
              </a:ext>
            </a:extLst>
          </p:cNvPr>
          <p:cNvSpPr>
            <a:spLocks noGrp="1"/>
          </p:cNvSpPr>
          <p:nvPr>
            <p:ph type="ctrTitle"/>
          </p:nvPr>
        </p:nvSpPr>
        <p:spPr>
          <a:xfrm>
            <a:off x="1524000" y="839972"/>
            <a:ext cx="9144000" cy="605769"/>
          </a:xfrm>
        </p:spPr>
        <p:txBody>
          <a:bodyPr>
            <a:normAutofit/>
          </a:bodyPr>
          <a:lstStyle/>
          <a:p>
            <a:r>
              <a:rPr lang="en-US" sz="2800" dirty="0">
                <a:solidFill>
                  <a:srgbClr val="C00000"/>
                </a:solidFill>
                <a:latin typeface="Avenir Next LT Pro" panose="020B0504020202020204" pitchFamily="34" charset="77"/>
              </a:rPr>
              <a:t>Neural Networks and Deep learning (DNN)</a:t>
            </a:r>
          </a:p>
        </p:txBody>
      </p:sp>
      <p:sp>
        <p:nvSpPr>
          <p:cNvPr id="3" name="Subtitle 2">
            <a:extLst>
              <a:ext uri="{FF2B5EF4-FFF2-40B4-BE49-F238E27FC236}">
                <a16:creationId xmlns:a16="http://schemas.microsoft.com/office/drawing/2014/main" id="{63B34267-D445-06ED-6907-587BDC009F8E}"/>
              </a:ext>
            </a:extLst>
          </p:cNvPr>
          <p:cNvSpPr>
            <a:spLocks noGrp="1"/>
          </p:cNvSpPr>
          <p:nvPr>
            <p:ph type="subTitle" idx="1"/>
          </p:nvPr>
        </p:nvSpPr>
        <p:spPr>
          <a:xfrm>
            <a:off x="1524000" y="1816443"/>
            <a:ext cx="9144000" cy="4448433"/>
          </a:xfrm>
        </p:spPr>
        <p:txBody>
          <a:bodyPr>
            <a:normAutofit/>
          </a:bodyPr>
          <a:lstStyle/>
          <a:p>
            <a:pPr marL="342900" indent="-342900" algn="l">
              <a:buAutoNum type="arabicPeriod"/>
            </a:pPr>
            <a:r>
              <a:rPr lang="en-US" sz="1600" dirty="0">
                <a:latin typeface="Avenir Next LT Pro" panose="020B0504020202020204" pitchFamily="34" charset="77"/>
              </a:rPr>
              <a:t>Architecture of DNN</a:t>
            </a:r>
          </a:p>
          <a:p>
            <a:pPr marL="628650" lvl="1" indent="-171450" algn="l">
              <a:buFont typeface="Arial" panose="020B0604020202020204" pitchFamily="34" charset="0"/>
              <a:buChar char="•"/>
            </a:pPr>
            <a:r>
              <a:rPr lang="en-US" sz="1400" dirty="0">
                <a:latin typeface="Avenir Next LT Pro" panose="020B0504020202020204" pitchFamily="34" charset="77"/>
              </a:rPr>
              <a:t>Layers: input, hidden, output</a:t>
            </a:r>
          </a:p>
          <a:p>
            <a:pPr marL="628650" lvl="1" indent="-171450" algn="l">
              <a:buFont typeface="Arial" panose="020B0604020202020204" pitchFamily="34" charset="0"/>
              <a:buChar char="•"/>
            </a:pPr>
            <a:r>
              <a:rPr lang="en-US" sz="1400" dirty="0">
                <a:latin typeface="Avenir Next LT Pro" panose="020B0504020202020204" pitchFamily="34" charset="77"/>
              </a:rPr>
              <a:t>Perceptron</a:t>
            </a:r>
          </a:p>
          <a:p>
            <a:pPr marL="628650" lvl="1" indent="-171450" algn="l">
              <a:buFont typeface="Arial" panose="020B0604020202020204" pitchFamily="34" charset="0"/>
              <a:buChar char="•"/>
            </a:pPr>
            <a:r>
              <a:rPr lang="en-US" sz="1400" dirty="0">
                <a:latin typeface="Avenir Next LT Pro" panose="020B0504020202020204" pitchFamily="34" charset="77"/>
              </a:rPr>
              <a:t>Multi Layer Perceptron (MLP), Convolution Neural Networks, other Neural Networks</a:t>
            </a:r>
          </a:p>
          <a:p>
            <a:pPr marL="628650" lvl="1" indent="-171450" algn="l">
              <a:buFont typeface="Arial" panose="020B0604020202020204" pitchFamily="34" charset="0"/>
              <a:buChar char="•"/>
            </a:pPr>
            <a:r>
              <a:rPr lang="en-US" sz="1400" dirty="0">
                <a:latin typeface="Avenir Next LT Pro" panose="020B0504020202020204" pitchFamily="34" charset="77"/>
              </a:rPr>
              <a:t>Activation functions: </a:t>
            </a:r>
            <a:r>
              <a:rPr lang="en-US" sz="1400" dirty="0" err="1">
                <a:latin typeface="Avenir Next LT Pro" panose="020B0504020202020204" pitchFamily="34" charset="77"/>
              </a:rPr>
              <a:t>ReLu</a:t>
            </a:r>
            <a:r>
              <a:rPr lang="en-US" sz="1400" dirty="0">
                <a:latin typeface="Avenir Next LT Pro" panose="020B0504020202020204" pitchFamily="34" charset="77"/>
              </a:rPr>
              <a:t>, Sigmoid,  </a:t>
            </a:r>
            <a:r>
              <a:rPr lang="en-US" sz="1400" dirty="0" err="1">
                <a:latin typeface="Avenir Next LT Pro" panose="020B0504020202020204" pitchFamily="34" charset="77"/>
              </a:rPr>
              <a:t>Softmax</a:t>
            </a:r>
            <a:endParaRPr lang="en-US" sz="1400" dirty="0">
              <a:latin typeface="Avenir Next LT Pro" panose="020B0504020202020204" pitchFamily="34" charset="77"/>
            </a:endParaRPr>
          </a:p>
          <a:p>
            <a:pPr marL="342900" indent="-342900" algn="l">
              <a:buAutoNum type="arabicPeriod" startAt="2"/>
            </a:pPr>
            <a:r>
              <a:rPr lang="en-US" sz="1600" dirty="0">
                <a:latin typeface="Avenir Next LT Pro" panose="020B0504020202020204" pitchFamily="34" charset="77"/>
              </a:rPr>
              <a:t>Workflow of Neural Networks</a:t>
            </a:r>
          </a:p>
          <a:p>
            <a:pPr marL="742950" lvl="1" indent="-285750" algn="l">
              <a:buFont typeface="Arial" panose="020B0604020202020204" pitchFamily="34" charset="0"/>
              <a:buChar char="•"/>
            </a:pPr>
            <a:r>
              <a:rPr lang="en-US" sz="1400" dirty="0">
                <a:latin typeface="Avenir Next LT Pro" panose="020B0504020202020204" pitchFamily="34" charset="77"/>
              </a:rPr>
              <a:t>Data acquisition and processing</a:t>
            </a:r>
          </a:p>
          <a:p>
            <a:pPr marL="742950" lvl="1" indent="-285750" algn="l">
              <a:buFont typeface="Arial" panose="020B0604020202020204" pitchFamily="34" charset="0"/>
              <a:buChar char="•"/>
            </a:pPr>
            <a:r>
              <a:rPr lang="en-US" sz="1400" dirty="0">
                <a:latin typeface="Avenir Next LT Pro" panose="020B0504020202020204" pitchFamily="34" charset="77"/>
              </a:rPr>
              <a:t>Model building (parameters, hyperparameters, loss, optimization)</a:t>
            </a:r>
          </a:p>
          <a:p>
            <a:pPr marL="742950" lvl="1" indent="-285750" algn="l">
              <a:buFont typeface="Arial" panose="020B0604020202020204" pitchFamily="34" charset="0"/>
              <a:buChar char="•"/>
            </a:pPr>
            <a:r>
              <a:rPr lang="en-US" sz="1400" dirty="0">
                <a:latin typeface="Avenir Next LT Pro" panose="020B0504020202020204" pitchFamily="34" charset="77"/>
              </a:rPr>
              <a:t>Train the model (Training dataset, Python, </a:t>
            </a:r>
            <a:r>
              <a:rPr lang="en-US" sz="1400" dirty="0" err="1">
                <a:latin typeface="Avenir Next LT Pro" panose="020B0504020202020204" pitchFamily="34" charset="77"/>
              </a:rPr>
              <a:t>Numpy</a:t>
            </a:r>
            <a:r>
              <a:rPr lang="en-US" sz="1400" dirty="0">
                <a:latin typeface="Avenir Next LT Pro" panose="020B0504020202020204" pitchFamily="34" charset="77"/>
              </a:rPr>
              <a:t>, Tensorflow, </a:t>
            </a:r>
            <a:r>
              <a:rPr lang="en-US" sz="1400" dirty="0" err="1">
                <a:latin typeface="Avenir Next LT Pro" panose="020B0504020202020204" pitchFamily="34" charset="77"/>
              </a:rPr>
              <a:t>Pytorch</a:t>
            </a:r>
            <a:r>
              <a:rPr lang="en-US" sz="1400" dirty="0">
                <a:latin typeface="Avenir Next LT Pro" panose="020B0504020202020204" pitchFamily="34" charset="77"/>
              </a:rPr>
              <a:t>)</a:t>
            </a:r>
          </a:p>
          <a:p>
            <a:pPr marL="742950" lvl="1" indent="-285750" algn="l">
              <a:buFont typeface="Arial" panose="020B0604020202020204" pitchFamily="34" charset="0"/>
              <a:buChar char="•"/>
            </a:pPr>
            <a:r>
              <a:rPr lang="en-US" sz="1400" dirty="0">
                <a:latin typeface="Avenir Next LT Pro" panose="020B0504020202020204" pitchFamily="34" charset="77"/>
              </a:rPr>
              <a:t>Evaluate the model (Test dataset, fine tune the model, make predictions) </a:t>
            </a:r>
          </a:p>
          <a:p>
            <a:pPr marL="742950" lvl="1" indent="-285750" algn="l">
              <a:buFont typeface="Arial" panose="020B0604020202020204" pitchFamily="34" charset="0"/>
              <a:buChar char="•"/>
            </a:pPr>
            <a:r>
              <a:rPr lang="en-US" sz="1400" dirty="0">
                <a:latin typeface="Avenir Next LT Pro" panose="020B0504020202020204" pitchFamily="34" charset="77"/>
              </a:rPr>
              <a:t>Save and Load the model</a:t>
            </a:r>
          </a:p>
          <a:p>
            <a:pPr algn="l"/>
            <a:r>
              <a:rPr lang="en-US" sz="1800" dirty="0">
                <a:latin typeface="Avenir Next LT Pro" panose="020B0504020202020204" pitchFamily="34" charset="77"/>
              </a:rPr>
              <a:t>3. </a:t>
            </a:r>
            <a:r>
              <a:rPr lang="en-US" sz="1600" dirty="0">
                <a:latin typeface="Avenir Next LT Pro" panose="020B0504020202020204" pitchFamily="34" charset="77"/>
              </a:rPr>
              <a:t>Modes</a:t>
            </a:r>
            <a:r>
              <a:rPr lang="en-US" sz="1800" dirty="0">
                <a:latin typeface="Avenir Next LT Pro" panose="020B0504020202020204" pitchFamily="34" charset="77"/>
              </a:rPr>
              <a:t> </a:t>
            </a:r>
            <a:r>
              <a:rPr lang="en-US" sz="1600" dirty="0">
                <a:latin typeface="Avenir Next LT Pro" panose="020B0504020202020204" pitchFamily="34" charset="77"/>
              </a:rPr>
              <a:t>of Learning</a:t>
            </a:r>
          </a:p>
          <a:p>
            <a:pPr marL="742950" lvl="1" indent="-285750" algn="l">
              <a:buFont typeface="Arial" panose="020B0604020202020204" pitchFamily="34" charset="0"/>
              <a:buChar char="•"/>
            </a:pPr>
            <a:r>
              <a:rPr lang="en-US" sz="1400" dirty="0">
                <a:latin typeface="Avenir Next LT Pro" panose="020B0504020202020204" pitchFamily="34" charset="77"/>
              </a:rPr>
              <a:t>Supervised</a:t>
            </a:r>
          </a:p>
          <a:p>
            <a:pPr marL="742950" lvl="1" indent="-285750" algn="l">
              <a:buFont typeface="Arial" panose="020B0604020202020204" pitchFamily="34" charset="0"/>
              <a:buChar char="•"/>
            </a:pPr>
            <a:r>
              <a:rPr lang="en-US" sz="1400" dirty="0">
                <a:latin typeface="Avenir Next LT Pro" panose="020B0504020202020204" pitchFamily="34" charset="77"/>
              </a:rPr>
              <a:t>Unsupervised</a:t>
            </a:r>
          </a:p>
          <a:p>
            <a:pPr marL="742950" lvl="1" indent="-285750" algn="l">
              <a:buFont typeface="Arial" panose="020B0604020202020204" pitchFamily="34" charset="0"/>
              <a:buChar char="•"/>
            </a:pPr>
            <a:r>
              <a:rPr lang="en-US" sz="1400" dirty="0">
                <a:latin typeface="Avenir Next LT Pro" panose="020B0504020202020204" pitchFamily="34" charset="77"/>
              </a:rPr>
              <a:t>Semi-supervised</a:t>
            </a:r>
          </a:p>
          <a:p>
            <a:pPr marL="742950" lvl="1" indent="-285750" algn="l">
              <a:buFont typeface="Arial" panose="020B0604020202020204" pitchFamily="34" charset="0"/>
              <a:buChar char="•"/>
            </a:pPr>
            <a:r>
              <a:rPr lang="en-US" sz="1400" dirty="0">
                <a:latin typeface="Avenir Next LT Pro" panose="020B0504020202020204" pitchFamily="34" charset="77"/>
              </a:rPr>
              <a:t>Reinforcement</a:t>
            </a:r>
          </a:p>
          <a:p>
            <a:pPr marL="742950" lvl="1" indent="-285750" algn="l">
              <a:buFont typeface="Arial" panose="020B0604020202020204" pitchFamily="34" charset="0"/>
              <a:buChar char="•"/>
            </a:pPr>
            <a:endParaRPr lang="en-US" sz="1400" dirty="0">
              <a:latin typeface="Avenir Next LT Pro" panose="020B0504020202020204" pitchFamily="34" charset="77"/>
            </a:endParaRPr>
          </a:p>
        </p:txBody>
      </p:sp>
    </p:spTree>
    <p:extLst>
      <p:ext uri="{BB962C8B-B14F-4D97-AF65-F5344CB8AC3E}">
        <p14:creationId xmlns:p14="http://schemas.microsoft.com/office/powerpoint/2010/main" val="3349177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DADEF3-833C-DAEA-F40D-83162A4B3CD3}"/>
              </a:ext>
            </a:extLst>
          </p:cNvPr>
          <p:cNvSpPr txBox="1"/>
          <p:nvPr/>
        </p:nvSpPr>
        <p:spPr>
          <a:xfrm>
            <a:off x="721895" y="493295"/>
            <a:ext cx="10756231"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Workflow of Regression Models</a:t>
            </a:r>
          </a:p>
        </p:txBody>
      </p:sp>
      <p:sp>
        <p:nvSpPr>
          <p:cNvPr id="3" name="TextBox 2">
            <a:extLst>
              <a:ext uri="{FF2B5EF4-FFF2-40B4-BE49-F238E27FC236}">
                <a16:creationId xmlns:a16="http://schemas.microsoft.com/office/drawing/2014/main" id="{8212C61F-ACE9-98D9-F667-9F56617951AB}"/>
              </a:ext>
            </a:extLst>
          </p:cNvPr>
          <p:cNvSpPr txBox="1"/>
          <p:nvPr/>
        </p:nvSpPr>
        <p:spPr>
          <a:xfrm>
            <a:off x="721895" y="1203158"/>
            <a:ext cx="10611852" cy="5262979"/>
          </a:xfrm>
          <a:prstGeom prst="rect">
            <a:avLst/>
          </a:prstGeom>
          <a:noFill/>
        </p:spPr>
        <p:txBody>
          <a:bodyPr wrap="square" rtlCol="0">
            <a:spAutoFit/>
          </a:bodyPr>
          <a:lstStyle/>
          <a:p>
            <a:r>
              <a:rPr lang="en-US" sz="1600" dirty="0">
                <a:latin typeface="Avenir Next LT Pro" panose="020B0504020202020204" pitchFamily="34" charset="77"/>
              </a:rPr>
              <a:t>The workflow for building and using a regression model consists of defining the problem, collecting and preparing data, choosing a regression method, fitting and evaluating the model, and interpreting and communicating the results.</a:t>
            </a:r>
          </a:p>
          <a:p>
            <a:endParaRPr lang="en-US" sz="1600" dirty="0">
              <a:latin typeface="Avenir Next LT Pro" panose="020B0504020202020204" pitchFamily="34" charset="77"/>
            </a:endParaRPr>
          </a:p>
          <a:p>
            <a:r>
              <a:rPr lang="en-US" sz="1600" dirty="0">
                <a:latin typeface="Avenir Next LT Pro" panose="020B0504020202020204" pitchFamily="34" charset="77"/>
              </a:rPr>
              <a:t>1. </a:t>
            </a:r>
            <a:r>
              <a:rPr lang="en-US" sz="1600" b="1" dirty="0">
                <a:latin typeface="Avenir Next LT Pro" panose="020B0504020202020204" pitchFamily="34" charset="77"/>
              </a:rPr>
              <a:t>Define the Problem and Objectives</a:t>
            </a:r>
            <a:r>
              <a:rPr lang="en-US" sz="1600" dirty="0">
                <a:latin typeface="Avenir Next LT Pro" panose="020B0504020202020204" pitchFamily="34" charset="77"/>
              </a:rPr>
              <a:t>:</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Identify the question</a:t>
            </a:r>
            <a:r>
              <a:rPr lang="en-US" sz="1600" dirty="0">
                <a:latin typeface="Avenir Next LT Pro" panose="020B0504020202020204" pitchFamily="34" charset="77"/>
              </a:rPr>
              <a:t>: what needs to be predicted or to be understood using regression?</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Define the dependent variable </a:t>
            </a:r>
            <a:r>
              <a:rPr lang="en-US" sz="1600" dirty="0">
                <a:latin typeface="Avenir Next LT Pro" panose="020B0504020202020204" pitchFamily="34" charset="77"/>
              </a:rPr>
              <a:t>(target variable): what variable needs to be predicted?</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Identify the independent variable(s) </a:t>
            </a:r>
            <a:r>
              <a:rPr lang="en-US" sz="1600" dirty="0">
                <a:latin typeface="Avenir Next LT Pro" panose="020B0504020202020204" pitchFamily="34" charset="77"/>
              </a:rPr>
              <a:t>(features): what factors influence the target variable?</a:t>
            </a:r>
          </a:p>
          <a:p>
            <a:endParaRPr lang="en-US" sz="1600" dirty="0">
              <a:latin typeface="Avenir Next LT Pro" panose="020B0504020202020204" pitchFamily="34" charset="77"/>
            </a:endParaRPr>
          </a:p>
          <a:p>
            <a:r>
              <a:rPr lang="en-US" sz="1600" dirty="0">
                <a:latin typeface="Avenir Next LT Pro" panose="020B0504020202020204" pitchFamily="34" charset="77"/>
              </a:rPr>
              <a:t>2. </a:t>
            </a:r>
            <a:r>
              <a:rPr lang="en-US" sz="1600" b="1" dirty="0">
                <a:latin typeface="Avenir Next LT Pro" panose="020B0504020202020204" pitchFamily="34" charset="77"/>
              </a:rPr>
              <a:t>Data Collection and Preparation</a:t>
            </a:r>
            <a:r>
              <a:rPr lang="en-US" sz="1600" dirty="0">
                <a:latin typeface="Avenir Next LT Pro" panose="020B0504020202020204" pitchFamily="34" charset="77"/>
              </a:rPr>
              <a:t>:</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Gather data</a:t>
            </a:r>
            <a:r>
              <a:rPr lang="en-US" sz="1600" dirty="0">
                <a:latin typeface="Avenir Next LT Pro" panose="020B0504020202020204" pitchFamily="34" charset="77"/>
              </a:rPr>
              <a:t>: collect relevant data for both the dependent and independent variables.</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Clean and preprocess the data</a:t>
            </a:r>
            <a:r>
              <a:rPr lang="en-US" sz="1600" dirty="0">
                <a:latin typeface="Avenir Next LT Pro" panose="020B0504020202020204" pitchFamily="34" charset="77"/>
              </a:rPr>
              <a:t>: handle missing values (features), outliers, and inconsistencies.</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Transform the data</a:t>
            </a:r>
            <a:r>
              <a:rPr lang="en-US" sz="1600" dirty="0">
                <a:latin typeface="Avenir Next LT Pro" panose="020B0504020202020204" pitchFamily="34" charset="77"/>
              </a:rPr>
              <a:t>: consider scaling the data values, normalizing the data values, or using other transformation tools as needed. Encode categorical data, split and balance the dataset.</a:t>
            </a:r>
          </a:p>
          <a:p>
            <a:endParaRPr lang="en-US" sz="1600" dirty="0">
              <a:latin typeface="Avenir Next LT Pro" panose="020B0504020202020204" pitchFamily="34" charset="77"/>
            </a:endParaRPr>
          </a:p>
          <a:p>
            <a:r>
              <a:rPr lang="en-US" sz="1600" dirty="0">
                <a:latin typeface="Avenir Next LT Pro" panose="020B0504020202020204" pitchFamily="34" charset="77"/>
              </a:rPr>
              <a:t>3. </a:t>
            </a:r>
            <a:r>
              <a:rPr lang="en-US" sz="1600" b="1" dirty="0">
                <a:latin typeface="Avenir Next LT Pro" panose="020B0504020202020204" pitchFamily="34" charset="77"/>
              </a:rPr>
              <a:t>Choose a Regression Model</a:t>
            </a:r>
            <a:r>
              <a:rPr lang="en-US" sz="1600" dirty="0">
                <a:latin typeface="Avenir Next LT Pro" panose="020B0504020202020204" pitchFamily="34" charset="77"/>
              </a:rPr>
              <a:t>:</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Select the appropriate model</a:t>
            </a:r>
            <a:r>
              <a:rPr lang="en-US" sz="1600" dirty="0">
                <a:latin typeface="Avenir Next LT Pro" panose="020B0504020202020204" pitchFamily="34" charset="77"/>
              </a:rPr>
              <a:t>: choose a linear regression, logistic regression, polynomial regression, or other suitable model based on the nature of the data and the problem (Ridge, Lasso, Quantile, Elastic net, Gradient Boosting, etc.).</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Consider model assumptions</a:t>
            </a:r>
            <a:r>
              <a:rPr lang="en-US" sz="1600" dirty="0">
                <a:latin typeface="Avenir Next LT Pro" panose="020B0504020202020204" pitchFamily="34" charset="77"/>
              </a:rPr>
              <a:t>: understand the assumptions of the chosen model (linearity, independence of errors) </a:t>
            </a:r>
          </a:p>
        </p:txBody>
      </p:sp>
    </p:spTree>
    <p:extLst>
      <p:ext uri="{BB962C8B-B14F-4D97-AF65-F5344CB8AC3E}">
        <p14:creationId xmlns:p14="http://schemas.microsoft.com/office/powerpoint/2010/main" val="2351572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F509EC-A80E-4EC7-3B51-810A8BDB035E}"/>
              </a:ext>
            </a:extLst>
          </p:cNvPr>
          <p:cNvSpPr txBox="1"/>
          <p:nvPr/>
        </p:nvSpPr>
        <p:spPr>
          <a:xfrm>
            <a:off x="661737" y="613611"/>
            <a:ext cx="10768263" cy="4031873"/>
          </a:xfrm>
          <a:prstGeom prst="rect">
            <a:avLst/>
          </a:prstGeom>
          <a:noFill/>
        </p:spPr>
        <p:txBody>
          <a:bodyPr wrap="square" rtlCol="0">
            <a:spAutoFit/>
          </a:bodyPr>
          <a:lstStyle/>
          <a:p>
            <a:r>
              <a:rPr lang="en-US" sz="1600" dirty="0">
                <a:latin typeface="Avenir Next LT Pro" panose="020B0504020202020204" pitchFamily="34" charset="77"/>
              </a:rPr>
              <a:t>4. </a:t>
            </a:r>
            <a:r>
              <a:rPr lang="en-US" sz="1600" b="1" dirty="0">
                <a:latin typeface="Avenir Next LT Pro" panose="020B0504020202020204" pitchFamily="34" charset="77"/>
              </a:rPr>
              <a:t>Model Fitting and Evaluation</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Split the data</a:t>
            </a:r>
            <a:r>
              <a:rPr lang="en-US" sz="1600" dirty="0">
                <a:latin typeface="Avenir Next LT Pro" panose="020B0504020202020204" pitchFamily="34" charset="77"/>
              </a:rPr>
              <a:t>: divide the data into training and testing/validation sets.</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Train the model</a:t>
            </a:r>
            <a:r>
              <a:rPr lang="en-US" sz="1600" dirty="0">
                <a:latin typeface="Avenir Next LT Pro" panose="020B0504020202020204" pitchFamily="34" charset="77"/>
              </a:rPr>
              <a:t>: use the training dataset to fit the regression model.</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Evaluate the model</a:t>
            </a:r>
            <a:r>
              <a:rPr lang="en-US" sz="1600" dirty="0">
                <a:latin typeface="Avenir Next LT Pro" panose="020B0504020202020204" pitchFamily="34" charset="77"/>
              </a:rPr>
              <a:t>: assess the model’s performance using metrics like MSE, MAE, R-squared, other relevant metrics.</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Refine the model</a:t>
            </a:r>
            <a:r>
              <a:rPr lang="en-US" sz="1600" dirty="0">
                <a:latin typeface="Avenir Next LT Pro" panose="020B0504020202020204" pitchFamily="34" charset="77"/>
              </a:rPr>
              <a:t>: if necessary, adjust the model (hyperparameters like number of hidden layers, number of neurons in each layer, learning rate, activations …), features, or parameters based on the evaluation results.</a:t>
            </a:r>
          </a:p>
          <a:p>
            <a:endParaRPr lang="en-US" sz="1600" dirty="0">
              <a:latin typeface="Avenir Next LT Pro" panose="020B0504020202020204" pitchFamily="34" charset="77"/>
            </a:endParaRPr>
          </a:p>
          <a:p>
            <a:r>
              <a:rPr lang="en-US" sz="1600" dirty="0">
                <a:latin typeface="Avenir Next LT Pro" panose="020B0504020202020204" pitchFamily="34" charset="77"/>
              </a:rPr>
              <a:t>5. </a:t>
            </a:r>
            <a:r>
              <a:rPr lang="en-US" sz="1600" b="1" dirty="0">
                <a:latin typeface="Avenir Next LT Pro" panose="020B0504020202020204" pitchFamily="34" charset="77"/>
              </a:rPr>
              <a:t>Interpretation and Communication</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Interpret the results</a:t>
            </a:r>
            <a:r>
              <a:rPr lang="en-US" sz="1600" dirty="0">
                <a:latin typeface="Avenir Next LT Pro" panose="020B0504020202020204" pitchFamily="34" charset="77"/>
              </a:rPr>
              <a:t>: understand the relationships between the independent and dependent variables.</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Communicate findings</a:t>
            </a:r>
            <a:r>
              <a:rPr lang="en-US" sz="1600" dirty="0">
                <a:latin typeface="Avenir Next LT Pro" panose="020B0504020202020204" pitchFamily="34" charset="77"/>
              </a:rPr>
              <a:t>: present the results in a clear and concise manner, including visualizations and key insights.</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Make predictions</a:t>
            </a:r>
            <a:r>
              <a:rPr lang="en-US" sz="1600" dirty="0">
                <a:latin typeface="Avenir Next LT Pro" panose="020B0504020202020204" pitchFamily="34" charset="77"/>
              </a:rPr>
              <a:t>: use the trained model to predict values for new data.</a:t>
            </a:r>
          </a:p>
        </p:txBody>
      </p:sp>
    </p:spTree>
    <p:extLst>
      <p:ext uri="{BB962C8B-B14F-4D97-AF65-F5344CB8AC3E}">
        <p14:creationId xmlns:p14="http://schemas.microsoft.com/office/powerpoint/2010/main" val="3630155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5A2F04-E35F-4416-CCAE-FE28DCD93AC0}"/>
              </a:ext>
            </a:extLst>
          </p:cNvPr>
          <p:cNvSpPr txBox="1"/>
          <p:nvPr/>
        </p:nvSpPr>
        <p:spPr>
          <a:xfrm>
            <a:off x="613611" y="397042"/>
            <a:ext cx="10852484"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Hyperparameters in Regression Models</a:t>
            </a:r>
          </a:p>
        </p:txBody>
      </p:sp>
      <p:sp>
        <p:nvSpPr>
          <p:cNvPr id="3" name="TextBox 2">
            <a:extLst>
              <a:ext uri="{FF2B5EF4-FFF2-40B4-BE49-F238E27FC236}">
                <a16:creationId xmlns:a16="http://schemas.microsoft.com/office/drawing/2014/main" id="{D647D19C-371A-C9D7-EBB2-332E1C4F8DA0}"/>
              </a:ext>
            </a:extLst>
          </p:cNvPr>
          <p:cNvSpPr txBox="1"/>
          <p:nvPr/>
        </p:nvSpPr>
        <p:spPr>
          <a:xfrm>
            <a:off x="782053" y="1167063"/>
            <a:ext cx="10912642" cy="4524315"/>
          </a:xfrm>
          <a:prstGeom prst="rect">
            <a:avLst/>
          </a:prstGeom>
          <a:noFill/>
        </p:spPr>
        <p:txBody>
          <a:bodyPr wrap="square" rtlCol="0">
            <a:spAutoFit/>
          </a:bodyPr>
          <a:lstStyle/>
          <a:p>
            <a:r>
              <a:rPr lang="en-US" sz="1600" dirty="0">
                <a:latin typeface="Avenir Next LT Pro" panose="020B0504020202020204" pitchFamily="34" charset="77"/>
              </a:rPr>
              <a:t>Tuning hyperparameters is crucial for optimizing model performance and preventing overfitting or underfitting.</a:t>
            </a:r>
          </a:p>
          <a:p>
            <a:endParaRPr lang="en-US" sz="1600" dirty="0">
              <a:latin typeface="Avenir Next LT Pro" panose="020B0504020202020204" pitchFamily="34" charset="77"/>
            </a:endParaRPr>
          </a:p>
          <a:p>
            <a:r>
              <a:rPr lang="en-US" dirty="0">
                <a:solidFill>
                  <a:srgbClr val="C00000"/>
                </a:solidFill>
                <a:latin typeface="Avenir Next LT Pro" panose="020B0504020202020204" pitchFamily="34" charset="77"/>
              </a:rPr>
              <a:t>Common Hyperparameters in Regression Models</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Regularization Strength (Alpha): it controls the trade-off between model complexity and generalization in regularization techniques like Ridge and Lasso regression.</a:t>
            </a: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Learning Rate: it determines the step size during optimization (during gradient descent).</a:t>
            </a: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Number of Iterations: it specifies how many times the model iterates over the data to refine its learning</a:t>
            </a:r>
          </a:p>
          <a:p>
            <a:r>
              <a:rPr lang="en-US" sz="1600" dirty="0">
                <a:latin typeface="Avenir Next LT Pro" panose="020B0504020202020204" pitchFamily="34" charset="77"/>
              </a:rPr>
              <a:t>      parameters.</a:t>
            </a: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Polynomial Degree (for Polynomial Regression): it determines the complexity of the polynomial function used to model the relationship between independent and dependent variables.</a:t>
            </a: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Batch Size: the number of data points used in each training iteration.</a:t>
            </a: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Epochs: the number of times the entire dataset is passed through the model during training.</a:t>
            </a:r>
          </a:p>
        </p:txBody>
      </p:sp>
    </p:spTree>
    <p:extLst>
      <p:ext uri="{BB962C8B-B14F-4D97-AF65-F5344CB8AC3E}">
        <p14:creationId xmlns:p14="http://schemas.microsoft.com/office/powerpoint/2010/main" val="972849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ED9F18-6F65-3779-7EE1-D826BE6D5B32}"/>
              </a:ext>
            </a:extLst>
          </p:cNvPr>
          <p:cNvSpPr txBox="1"/>
          <p:nvPr/>
        </p:nvSpPr>
        <p:spPr>
          <a:xfrm>
            <a:off x="649705" y="493295"/>
            <a:ext cx="10684042"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Workflow of Classification Models</a:t>
            </a:r>
          </a:p>
        </p:txBody>
      </p:sp>
      <p:sp>
        <p:nvSpPr>
          <p:cNvPr id="3" name="TextBox 2">
            <a:extLst>
              <a:ext uri="{FF2B5EF4-FFF2-40B4-BE49-F238E27FC236}">
                <a16:creationId xmlns:a16="http://schemas.microsoft.com/office/drawing/2014/main" id="{7716BEF9-ED5D-9F51-3562-F077397C8499}"/>
              </a:ext>
            </a:extLst>
          </p:cNvPr>
          <p:cNvSpPr txBox="1"/>
          <p:nvPr/>
        </p:nvSpPr>
        <p:spPr>
          <a:xfrm>
            <a:off x="866274" y="1239253"/>
            <a:ext cx="10720137" cy="4770537"/>
          </a:xfrm>
          <a:prstGeom prst="rect">
            <a:avLst/>
          </a:prstGeom>
          <a:noFill/>
        </p:spPr>
        <p:txBody>
          <a:bodyPr wrap="square" rtlCol="0">
            <a:spAutoFit/>
          </a:bodyPr>
          <a:lstStyle/>
          <a:p>
            <a:r>
              <a:rPr lang="en-US" sz="1600" dirty="0">
                <a:latin typeface="Avenir Next LT Pro" panose="020B0504020202020204" pitchFamily="34" charset="77"/>
              </a:rPr>
              <a:t>The workflow for building a classification model typically involves data collection, data preparation, model selection, training, evaluating, and deploying (with potentially ongoing maintenance).</a:t>
            </a:r>
          </a:p>
          <a:p>
            <a:endParaRPr lang="en-US" sz="1600" dirty="0">
              <a:latin typeface="Avenir Next LT Pro" panose="020B0504020202020204" pitchFamily="34" charset="77"/>
            </a:endParaRPr>
          </a:p>
          <a:p>
            <a:r>
              <a:rPr lang="en-US" sz="1600" dirty="0">
                <a:latin typeface="Avenir Next LT Pro" panose="020B0504020202020204" pitchFamily="34" charset="77"/>
              </a:rPr>
              <a:t>1.</a:t>
            </a:r>
            <a:r>
              <a:rPr lang="en-US" sz="1600" b="1" dirty="0">
                <a:latin typeface="Avenir Next LT Pro" panose="020B0504020202020204" pitchFamily="34" charset="77"/>
              </a:rPr>
              <a:t>Data Collection and Preparation</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Identify the problem</a:t>
            </a:r>
            <a:r>
              <a:rPr lang="en-US" sz="1600" dirty="0">
                <a:latin typeface="Avenir Next LT Pro" panose="020B0504020202020204" pitchFamily="34" charset="77"/>
              </a:rPr>
              <a:t>: clearly define the classification task and the target variable to be predicted.</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Gather data</a:t>
            </a:r>
            <a:r>
              <a:rPr lang="en-US" sz="1600" dirty="0">
                <a:latin typeface="Avenir Next LT Pro" panose="020B0504020202020204" pitchFamily="34" charset="77"/>
              </a:rPr>
              <a:t>: collect relevant data, ensuring it is representative and sufficient for training and testing.</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Data cleaning and preprocessing</a:t>
            </a:r>
            <a:r>
              <a:rPr lang="en-US" sz="1600" dirty="0">
                <a:latin typeface="Avenir Next LT Pro" panose="020B0504020202020204" pitchFamily="34" charset="77"/>
              </a:rPr>
              <a:t>: handle missing values, outliers, and inconsistencies, and transform data into a suitable format for modeling.</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Feature engineering</a:t>
            </a:r>
            <a:r>
              <a:rPr lang="en-US" sz="1600" dirty="0">
                <a:latin typeface="Avenir Next LT Pro" panose="020B0504020202020204" pitchFamily="34" charset="77"/>
              </a:rPr>
              <a:t>: collect or select relevant features that will help the model make accurate predictions.</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Split the data</a:t>
            </a:r>
            <a:r>
              <a:rPr lang="en-US" sz="1600" dirty="0">
                <a:latin typeface="Avenir Next LT Pro" panose="020B0504020202020204" pitchFamily="34" charset="77"/>
              </a:rPr>
              <a:t>: divide the dataset into training (~80%), validation (optional), testing (~20%).</a:t>
            </a:r>
          </a:p>
          <a:p>
            <a:endParaRPr lang="en-US" sz="1600" dirty="0">
              <a:latin typeface="Avenir Next LT Pro" panose="020B0504020202020204" pitchFamily="34" charset="77"/>
            </a:endParaRPr>
          </a:p>
          <a:p>
            <a:r>
              <a:rPr lang="en-US" sz="1600" dirty="0">
                <a:latin typeface="Avenir Next LT Pro" panose="020B0504020202020204" pitchFamily="34" charset="77"/>
              </a:rPr>
              <a:t>2. </a:t>
            </a:r>
            <a:r>
              <a:rPr lang="en-US" sz="1600" b="1" dirty="0">
                <a:latin typeface="Avenir Next LT Pro" panose="020B0504020202020204" pitchFamily="34" charset="77"/>
              </a:rPr>
              <a:t>Model Selection and Training</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Choose an algorithm</a:t>
            </a:r>
            <a:r>
              <a:rPr lang="en-US" sz="1600" dirty="0">
                <a:latin typeface="Avenir Next LT Pro" panose="020B0504020202020204" pitchFamily="34" charset="77"/>
              </a:rPr>
              <a:t>: select and appropriate classification algorithm based on the problem type and data characteristics (logistic regression, decision trees, support vector machines, etc.)</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Train the model</a:t>
            </a:r>
            <a:r>
              <a:rPr lang="en-US" sz="1600" dirty="0">
                <a:latin typeface="Avenir Next LT Pro" panose="020B0504020202020204" pitchFamily="34" charset="77"/>
              </a:rPr>
              <a:t>: use the training data to train the chosen algorithm, allowing it to learn relationships between features and target variable.</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Tune the hyperparameters</a:t>
            </a:r>
            <a:r>
              <a:rPr lang="en-US" sz="1600" dirty="0">
                <a:latin typeface="Avenir Next LT Pro" panose="020B0504020202020204" pitchFamily="34" charset="77"/>
              </a:rPr>
              <a:t>: optimize the model’s hyperparameters to improve performance.</a:t>
            </a:r>
          </a:p>
        </p:txBody>
      </p:sp>
    </p:spTree>
    <p:extLst>
      <p:ext uri="{BB962C8B-B14F-4D97-AF65-F5344CB8AC3E}">
        <p14:creationId xmlns:p14="http://schemas.microsoft.com/office/powerpoint/2010/main" val="2174391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63749D-8A29-9C83-CD35-BB4785FD1A1F}"/>
              </a:ext>
            </a:extLst>
          </p:cNvPr>
          <p:cNvSpPr txBox="1"/>
          <p:nvPr/>
        </p:nvSpPr>
        <p:spPr>
          <a:xfrm>
            <a:off x="541421" y="469232"/>
            <a:ext cx="11201400" cy="3539430"/>
          </a:xfrm>
          <a:prstGeom prst="rect">
            <a:avLst/>
          </a:prstGeom>
          <a:noFill/>
        </p:spPr>
        <p:txBody>
          <a:bodyPr wrap="square" rtlCol="0">
            <a:spAutoFit/>
          </a:bodyPr>
          <a:lstStyle/>
          <a:p>
            <a:r>
              <a:rPr lang="en-US" sz="1600" dirty="0">
                <a:latin typeface="Avenir Next LT Pro" panose="020B0504020202020204" pitchFamily="34" charset="77"/>
              </a:rPr>
              <a:t>3. </a:t>
            </a:r>
            <a:r>
              <a:rPr lang="en-US" sz="1600" b="1" dirty="0">
                <a:latin typeface="Avenir Next LT Pro" panose="020B0504020202020204" pitchFamily="34" charset="77"/>
              </a:rPr>
              <a:t>Evaluation and refinement</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Evaluate the model</a:t>
            </a:r>
            <a:r>
              <a:rPr lang="en-US" sz="1600" dirty="0">
                <a:latin typeface="Avenir Next LT Pro" panose="020B0504020202020204" pitchFamily="34" charset="77"/>
              </a:rPr>
              <a:t>: assess the model’s performance on the test set (or the validation set) using appropriate metrics (accuracy, precision, recall, F1-score).</a:t>
            </a:r>
          </a:p>
          <a:p>
            <a:pPr lvl="1"/>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Refine the model</a:t>
            </a:r>
            <a:r>
              <a:rPr lang="en-US" sz="1600" dirty="0">
                <a:latin typeface="Avenir Next LT Pro" panose="020B0504020202020204" pitchFamily="34" charset="77"/>
              </a:rPr>
              <a:t>: if the model’s performance is not satisfactory, adjust hyperparameters, try different algorithm, improve data preparation etc.</a:t>
            </a:r>
          </a:p>
          <a:p>
            <a:endParaRPr lang="en-US" sz="1600" dirty="0">
              <a:latin typeface="Avenir Next LT Pro" panose="020B0504020202020204" pitchFamily="34" charset="77"/>
            </a:endParaRPr>
          </a:p>
          <a:p>
            <a:r>
              <a:rPr lang="en-US" sz="1600" dirty="0">
                <a:latin typeface="Avenir Next LT Pro" panose="020B0504020202020204" pitchFamily="34" charset="77"/>
              </a:rPr>
              <a:t>4. </a:t>
            </a:r>
            <a:r>
              <a:rPr lang="en-US" sz="1600" b="1" dirty="0">
                <a:latin typeface="Avenir Next LT Pro" panose="020B0504020202020204" pitchFamily="34" charset="77"/>
              </a:rPr>
              <a:t>Deployment and Maintenance</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Deploy the model</a:t>
            </a:r>
            <a:r>
              <a:rPr lang="en-US" sz="1600" dirty="0">
                <a:latin typeface="Avenir Next LT Pro" panose="020B0504020202020204" pitchFamily="34" charset="77"/>
              </a:rPr>
              <a:t>: integrate the model into a production environment to make predictions on new data.</a:t>
            </a:r>
          </a:p>
          <a:p>
            <a:pPr lvl="1"/>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Monitor and maintain: </a:t>
            </a:r>
            <a:r>
              <a:rPr lang="en-US" sz="1600" dirty="0">
                <a:latin typeface="Avenir Next LT Pro" panose="020B0504020202020204" pitchFamily="34" charset="77"/>
              </a:rPr>
              <a:t>continuously monitor the model’s performance and retrain it periodically to ensure it remains accurate and relevant. </a:t>
            </a:r>
          </a:p>
        </p:txBody>
      </p:sp>
    </p:spTree>
    <p:extLst>
      <p:ext uri="{BB962C8B-B14F-4D97-AF65-F5344CB8AC3E}">
        <p14:creationId xmlns:p14="http://schemas.microsoft.com/office/powerpoint/2010/main" val="1075430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6CCBE4-5B05-0C63-8DC5-AE8D11FB117E}"/>
              </a:ext>
            </a:extLst>
          </p:cNvPr>
          <p:cNvSpPr txBox="1"/>
          <p:nvPr/>
        </p:nvSpPr>
        <p:spPr>
          <a:xfrm>
            <a:off x="721895" y="481263"/>
            <a:ext cx="10575758"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Hyperparameters for Classification Models</a:t>
            </a:r>
          </a:p>
        </p:txBody>
      </p:sp>
      <p:sp>
        <p:nvSpPr>
          <p:cNvPr id="3" name="TextBox 2">
            <a:extLst>
              <a:ext uri="{FF2B5EF4-FFF2-40B4-BE49-F238E27FC236}">
                <a16:creationId xmlns:a16="http://schemas.microsoft.com/office/drawing/2014/main" id="{71CE3698-B68B-6ACA-39DE-971C707B2918}"/>
              </a:ext>
            </a:extLst>
          </p:cNvPr>
          <p:cNvSpPr txBox="1"/>
          <p:nvPr/>
        </p:nvSpPr>
        <p:spPr>
          <a:xfrm>
            <a:off x="890337" y="1155032"/>
            <a:ext cx="10804358" cy="5293757"/>
          </a:xfrm>
          <a:prstGeom prst="rect">
            <a:avLst/>
          </a:prstGeom>
          <a:noFill/>
        </p:spPr>
        <p:txBody>
          <a:bodyPr wrap="square" rtlCol="0">
            <a:spAutoFit/>
          </a:bodyPr>
          <a:lstStyle/>
          <a:p>
            <a:r>
              <a:rPr lang="en-US" sz="1600" dirty="0">
                <a:latin typeface="Avenir Next LT Pro" panose="020B0504020202020204" pitchFamily="34" charset="77"/>
              </a:rPr>
              <a:t>Hyperparameters are settings that control the learning process of a machine learning model, unlike parameters that are learned during training.</a:t>
            </a:r>
          </a:p>
          <a:p>
            <a:r>
              <a:rPr lang="en-US" sz="1600" dirty="0">
                <a:latin typeface="Avenir Next LT Pro" panose="020B0504020202020204" pitchFamily="34" charset="77"/>
              </a:rPr>
              <a:t>Hyperparameters are external configuration variables that data scientists use to manage machine learning model training. They are set before the training process begins and influence how the model learns.</a:t>
            </a:r>
          </a:p>
          <a:p>
            <a:r>
              <a:rPr lang="en-US" sz="1600" dirty="0">
                <a:latin typeface="Avenir Next LT Pro" panose="020B0504020202020204" pitchFamily="34" charset="77"/>
              </a:rPr>
              <a:t>Hyperparameters can significantly impact how ell the model trains and generalizes.</a:t>
            </a:r>
          </a:p>
          <a:p>
            <a:r>
              <a:rPr lang="en-US" sz="1600" dirty="0">
                <a:latin typeface="Avenir Next LT Pro" panose="020B0504020202020204" pitchFamily="34" charset="77"/>
              </a:rPr>
              <a:t>The goal of hyperparameter tuning is to find the values that lead to the best performance on a given task.</a:t>
            </a:r>
          </a:p>
          <a:p>
            <a:endParaRPr lang="en-US" sz="1600" dirty="0">
              <a:latin typeface="Avenir Next LT Pro" panose="020B0504020202020204" pitchFamily="34" charset="77"/>
            </a:endParaRPr>
          </a:p>
          <a:p>
            <a:r>
              <a:rPr lang="en-US" dirty="0">
                <a:solidFill>
                  <a:srgbClr val="C00000"/>
                </a:solidFill>
                <a:latin typeface="Avenir Next LT Pro" panose="020B0504020202020204" pitchFamily="34" charset="77"/>
              </a:rPr>
              <a:t>Examples of Hyperparameters in Classification Models</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r>
              <a:rPr lang="en-US" sz="1600" dirty="0">
                <a:latin typeface="Avenir Next LT Pro" panose="020B0504020202020204" pitchFamily="34" charset="77"/>
              </a:rPr>
              <a:t>1. </a:t>
            </a:r>
            <a:r>
              <a:rPr lang="en-US" sz="1600" dirty="0">
                <a:solidFill>
                  <a:srgbClr val="C00000"/>
                </a:solidFill>
                <a:latin typeface="Avenir Next LT Pro" panose="020B0504020202020204" pitchFamily="34" charset="77"/>
              </a:rPr>
              <a:t>Neural Networks</a:t>
            </a:r>
            <a:r>
              <a:rPr lang="en-US" sz="1600" dirty="0">
                <a:latin typeface="Avenir Next LT Pro" panose="020B0504020202020204" pitchFamily="34" charset="77"/>
              </a:rPr>
              <a:t>:</a:t>
            </a:r>
          </a:p>
          <a:p>
            <a:pPr marL="742950" lvl="1" indent="-285750">
              <a:buFont typeface="Arial" panose="020B0604020202020204" pitchFamily="34" charset="0"/>
              <a:buChar char="•"/>
            </a:pPr>
            <a:r>
              <a:rPr lang="en-US" sz="1600" dirty="0">
                <a:latin typeface="Avenir Next LT Pro" panose="020B0504020202020204" pitchFamily="34" charset="77"/>
              </a:rPr>
              <a:t>Number of hidden layers</a:t>
            </a:r>
          </a:p>
          <a:p>
            <a:pPr marL="742950" lvl="1" indent="-285750">
              <a:buFont typeface="Arial" panose="020B0604020202020204" pitchFamily="34" charset="0"/>
              <a:buChar char="•"/>
            </a:pPr>
            <a:r>
              <a:rPr lang="en-US" sz="1600" dirty="0">
                <a:latin typeface="Avenir Next LT Pro" panose="020B0504020202020204" pitchFamily="34" charset="77"/>
              </a:rPr>
              <a:t>Number of neurons per layer</a:t>
            </a:r>
          </a:p>
          <a:p>
            <a:pPr marL="742950" lvl="1" indent="-285750">
              <a:buFont typeface="Arial" panose="020B0604020202020204" pitchFamily="34" charset="0"/>
              <a:buChar char="•"/>
            </a:pPr>
            <a:r>
              <a:rPr lang="en-US" sz="1600" dirty="0">
                <a:latin typeface="Avenir Next LT Pro" panose="020B0504020202020204" pitchFamily="34" charset="77"/>
              </a:rPr>
              <a:t>Learning rate</a:t>
            </a:r>
          </a:p>
          <a:p>
            <a:pPr marL="742950" lvl="1" indent="-285750">
              <a:buFont typeface="Arial" panose="020B0604020202020204" pitchFamily="34" charset="0"/>
              <a:buChar char="•"/>
            </a:pPr>
            <a:r>
              <a:rPr lang="en-US" sz="1600" dirty="0">
                <a:latin typeface="Avenir Next LT Pro" panose="020B0504020202020204" pitchFamily="34" charset="77"/>
              </a:rPr>
              <a:t>Batch size</a:t>
            </a:r>
          </a:p>
          <a:p>
            <a:pPr marL="742950" lvl="1" indent="-285750">
              <a:buFont typeface="Arial" panose="020B0604020202020204" pitchFamily="34" charset="0"/>
              <a:buChar char="•"/>
            </a:pPr>
            <a:r>
              <a:rPr lang="en-US" sz="1600" dirty="0">
                <a:latin typeface="Avenir Next LT Pro" panose="020B0504020202020204" pitchFamily="34" charset="77"/>
              </a:rPr>
              <a:t>Activation function</a:t>
            </a:r>
          </a:p>
          <a:p>
            <a:pPr marL="742950" lvl="1" indent="-285750">
              <a:buFont typeface="Arial" panose="020B0604020202020204" pitchFamily="34" charset="0"/>
              <a:buChar char="•"/>
            </a:pPr>
            <a:r>
              <a:rPr lang="en-US" sz="1600" dirty="0">
                <a:latin typeface="Avenir Next LT Pro" panose="020B0504020202020204" pitchFamily="34" charset="77"/>
              </a:rPr>
              <a:t>Number of epochs</a:t>
            </a:r>
          </a:p>
          <a:p>
            <a:endParaRPr lang="en-US" sz="1600" dirty="0">
              <a:latin typeface="Avenir Next LT Pro" panose="020B0504020202020204" pitchFamily="34" charset="77"/>
            </a:endParaRPr>
          </a:p>
          <a:p>
            <a:r>
              <a:rPr lang="en-US" sz="1600" dirty="0">
                <a:latin typeface="Avenir Next LT Pro" panose="020B0504020202020204" pitchFamily="34" charset="77"/>
              </a:rPr>
              <a:t>2. </a:t>
            </a:r>
            <a:r>
              <a:rPr lang="en-US" sz="1600" dirty="0">
                <a:solidFill>
                  <a:srgbClr val="C00000"/>
                </a:solidFill>
                <a:latin typeface="Avenir Next LT Pro" panose="020B0504020202020204" pitchFamily="34" charset="77"/>
              </a:rPr>
              <a:t>Decision Trees</a:t>
            </a:r>
            <a:r>
              <a:rPr lang="en-US" sz="1600" dirty="0">
                <a:latin typeface="Avenir Next LT Pro" panose="020B0504020202020204" pitchFamily="34" charset="77"/>
              </a:rPr>
              <a:t>:</a:t>
            </a:r>
          </a:p>
          <a:p>
            <a:pPr marL="742950" lvl="1" indent="-285750">
              <a:buFont typeface="Arial" panose="020B0604020202020204" pitchFamily="34" charset="0"/>
              <a:buChar char="•"/>
            </a:pPr>
            <a:r>
              <a:rPr lang="en-US" sz="1600" dirty="0">
                <a:latin typeface="Avenir Next LT Pro" panose="020B0504020202020204" pitchFamily="34" charset="77"/>
              </a:rPr>
              <a:t>Maximum depth of the tree</a:t>
            </a:r>
          </a:p>
          <a:p>
            <a:pPr marL="742950" lvl="1" indent="-285750">
              <a:buFont typeface="Arial" panose="020B0604020202020204" pitchFamily="34" charset="0"/>
              <a:buChar char="•"/>
            </a:pPr>
            <a:r>
              <a:rPr lang="en-US" sz="1600" dirty="0">
                <a:latin typeface="Avenir Next LT Pro" panose="020B0504020202020204" pitchFamily="34" charset="77"/>
              </a:rPr>
              <a:t>Minimum number of samples on a leaf</a:t>
            </a:r>
          </a:p>
          <a:p>
            <a:pPr marL="742950" lvl="1" indent="-285750">
              <a:buFont typeface="Arial" panose="020B0604020202020204" pitchFamily="34" charset="0"/>
              <a:buChar char="•"/>
            </a:pPr>
            <a:r>
              <a:rPr lang="en-US" sz="1600" dirty="0">
                <a:latin typeface="Avenir Next LT Pro" panose="020B0504020202020204" pitchFamily="34" charset="77"/>
              </a:rPr>
              <a:t>Minimum number of samples to split a node</a:t>
            </a:r>
          </a:p>
        </p:txBody>
      </p:sp>
    </p:spTree>
    <p:extLst>
      <p:ext uri="{BB962C8B-B14F-4D97-AF65-F5344CB8AC3E}">
        <p14:creationId xmlns:p14="http://schemas.microsoft.com/office/powerpoint/2010/main" val="711056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082DA-AD3D-E704-D122-CB4F9D10DA91}"/>
              </a:ext>
            </a:extLst>
          </p:cNvPr>
          <p:cNvSpPr txBox="1"/>
          <p:nvPr/>
        </p:nvSpPr>
        <p:spPr>
          <a:xfrm>
            <a:off x="613611" y="601579"/>
            <a:ext cx="10996863" cy="3539430"/>
          </a:xfrm>
          <a:prstGeom prst="rect">
            <a:avLst/>
          </a:prstGeom>
          <a:noFill/>
        </p:spPr>
        <p:txBody>
          <a:bodyPr wrap="square" rtlCol="0">
            <a:spAutoFit/>
          </a:bodyPr>
          <a:lstStyle/>
          <a:p>
            <a:r>
              <a:rPr lang="en-US" sz="1600" dirty="0">
                <a:latin typeface="Avenir Next LT Pro" panose="020B0504020202020204" pitchFamily="34" charset="77"/>
              </a:rPr>
              <a:t>3. </a:t>
            </a:r>
            <a:r>
              <a:rPr lang="en-US" sz="1600" dirty="0">
                <a:solidFill>
                  <a:srgbClr val="C00000"/>
                </a:solidFill>
                <a:latin typeface="Avenir Next LT Pro" panose="020B0504020202020204" pitchFamily="34" charset="77"/>
              </a:rPr>
              <a:t>Random Forest</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latin typeface="Avenir Next LT Pro" panose="020B0504020202020204" pitchFamily="34" charset="77"/>
              </a:rPr>
              <a:t>Number of trees</a:t>
            </a:r>
          </a:p>
          <a:p>
            <a:pPr marL="742950" lvl="1" indent="-285750">
              <a:buFont typeface="Arial" panose="020B0604020202020204" pitchFamily="34" charset="0"/>
              <a:buChar char="•"/>
            </a:pPr>
            <a:r>
              <a:rPr lang="en-US" sz="1600" dirty="0">
                <a:latin typeface="Avenir Next LT Pro" panose="020B0504020202020204" pitchFamily="34" charset="77"/>
              </a:rPr>
              <a:t>Number of variables to consider when building each tree</a:t>
            </a:r>
          </a:p>
          <a:p>
            <a:endParaRPr lang="en-US" sz="1600" dirty="0">
              <a:latin typeface="Avenir Next LT Pro" panose="020B0504020202020204" pitchFamily="34" charset="77"/>
            </a:endParaRPr>
          </a:p>
          <a:p>
            <a:r>
              <a:rPr lang="en-US" sz="1600" dirty="0">
                <a:latin typeface="Avenir Next LT Pro" panose="020B0504020202020204" pitchFamily="34" charset="77"/>
              </a:rPr>
              <a:t>4. </a:t>
            </a:r>
            <a:r>
              <a:rPr lang="en-US" sz="1600" dirty="0">
                <a:solidFill>
                  <a:srgbClr val="C00000"/>
                </a:solidFill>
                <a:latin typeface="Avenir Next LT Pro" panose="020B0504020202020204" pitchFamily="34" charset="77"/>
              </a:rPr>
              <a:t>Support Vector Machines (SVM):</a:t>
            </a:r>
          </a:p>
          <a:p>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latin typeface="Avenir Next LT Pro" panose="020B0504020202020204" pitchFamily="34" charset="77"/>
              </a:rPr>
              <a:t>Kernel function</a:t>
            </a:r>
          </a:p>
          <a:p>
            <a:pPr marL="742950" lvl="1" indent="-285750">
              <a:buFont typeface="Arial" panose="020B0604020202020204" pitchFamily="34" charset="0"/>
              <a:buChar char="•"/>
            </a:pPr>
            <a:r>
              <a:rPr lang="en-US" sz="1600" dirty="0">
                <a:latin typeface="Avenir Next LT Pro" panose="020B0504020202020204" pitchFamily="34" charset="77"/>
              </a:rPr>
              <a:t>Regularization parameter</a:t>
            </a:r>
          </a:p>
          <a:p>
            <a:endParaRPr lang="en-US" sz="1600" dirty="0">
              <a:latin typeface="Avenir Next LT Pro" panose="020B0504020202020204" pitchFamily="34" charset="77"/>
            </a:endParaRPr>
          </a:p>
          <a:p>
            <a:r>
              <a:rPr lang="en-US" sz="1600" dirty="0">
                <a:latin typeface="Avenir Next LT Pro" panose="020B0504020202020204" pitchFamily="34" charset="77"/>
              </a:rPr>
              <a:t>5. </a:t>
            </a:r>
            <a:r>
              <a:rPr lang="en-US" sz="1600" dirty="0">
                <a:solidFill>
                  <a:srgbClr val="C00000"/>
                </a:solidFill>
                <a:latin typeface="Avenir Next LT Pro" panose="020B0504020202020204" pitchFamily="34" charset="77"/>
              </a:rPr>
              <a:t>k-Nearest Neighbors (</a:t>
            </a:r>
            <a:r>
              <a:rPr lang="en-US" sz="1600" dirty="0" err="1">
                <a:solidFill>
                  <a:srgbClr val="C00000"/>
                </a:solidFill>
                <a:latin typeface="Avenir Next LT Pro" panose="020B0504020202020204" pitchFamily="34" charset="77"/>
              </a:rPr>
              <a:t>kNN</a:t>
            </a:r>
            <a:r>
              <a:rPr lang="en-US" sz="1600" dirty="0">
                <a:solidFill>
                  <a:srgbClr val="C00000"/>
                </a:solidFill>
                <a:latin typeface="Avenir Next LT Pro" panose="020B0504020202020204" pitchFamily="34" charset="77"/>
              </a:rPr>
              <a:t>):</a:t>
            </a:r>
          </a:p>
          <a:p>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latin typeface="Avenir Next LT Pro" panose="020B0504020202020204" pitchFamily="34" charset="77"/>
              </a:rPr>
              <a:t>Number of neighbors (k)</a:t>
            </a:r>
          </a:p>
          <a:p>
            <a:pPr marL="742950" lvl="1" indent="-285750">
              <a:buFont typeface="Arial" panose="020B0604020202020204" pitchFamily="34" charset="0"/>
              <a:buChar char="•"/>
            </a:pPr>
            <a:r>
              <a:rPr lang="en-US" sz="1600" dirty="0">
                <a:latin typeface="Avenir Next LT Pro" panose="020B0504020202020204" pitchFamily="34" charset="77"/>
              </a:rPr>
              <a:t>Distance metric</a:t>
            </a:r>
          </a:p>
        </p:txBody>
      </p:sp>
    </p:spTree>
    <p:extLst>
      <p:ext uri="{BB962C8B-B14F-4D97-AF65-F5344CB8AC3E}">
        <p14:creationId xmlns:p14="http://schemas.microsoft.com/office/powerpoint/2010/main" val="2663301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A79C2C-F355-EAE6-267F-9F9FEF0AEE13}"/>
              </a:ext>
            </a:extLst>
          </p:cNvPr>
          <p:cNvSpPr txBox="1"/>
          <p:nvPr/>
        </p:nvSpPr>
        <p:spPr>
          <a:xfrm>
            <a:off x="782053" y="505326"/>
            <a:ext cx="10876547"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Saving and Loading a Trained Model</a:t>
            </a:r>
          </a:p>
        </p:txBody>
      </p:sp>
      <p:sp>
        <p:nvSpPr>
          <p:cNvPr id="3" name="TextBox 2">
            <a:extLst>
              <a:ext uri="{FF2B5EF4-FFF2-40B4-BE49-F238E27FC236}">
                <a16:creationId xmlns:a16="http://schemas.microsoft.com/office/drawing/2014/main" id="{24DC88B9-106D-0D79-07C8-2EF7F2547307}"/>
              </a:ext>
            </a:extLst>
          </p:cNvPr>
          <p:cNvSpPr txBox="1"/>
          <p:nvPr/>
        </p:nvSpPr>
        <p:spPr>
          <a:xfrm>
            <a:off x="1022684" y="1227221"/>
            <a:ext cx="10539663" cy="4801314"/>
          </a:xfrm>
          <a:prstGeom prst="rect">
            <a:avLst/>
          </a:prstGeom>
          <a:noFill/>
        </p:spPr>
        <p:txBody>
          <a:bodyPr wrap="square" rtlCol="0">
            <a:spAutoFit/>
          </a:bodyPr>
          <a:lstStyle/>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r>
              <a:rPr lang="en-US" sz="1600" dirty="0">
                <a:latin typeface="Avenir Next LT Pro" panose="020B0504020202020204" pitchFamily="34" charset="77"/>
              </a:rPr>
              <a:t>To save and load trained a model for inference, it is common to save the model’s learned parameters (states of the model) and load them into an instance of the model when needed for predictions, </a:t>
            </a:r>
            <a:r>
              <a:rPr lang="en-US" sz="1600" b="1" dirty="0">
                <a:latin typeface="Avenir Next LT Pro" panose="020B0504020202020204" pitchFamily="34" charset="77"/>
              </a:rPr>
              <a:t>ensuring to set the model evaluation mode</a:t>
            </a:r>
            <a:r>
              <a:rPr lang="en-US" sz="1600" dirty="0">
                <a:latin typeface="Avenir Next LT Pro" panose="020B0504020202020204" pitchFamily="34" charset="77"/>
              </a:rPr>
              <a:t> (model.eval()) before inference.</a:t>
            </a:r>
          </a:p>
          <a:p>
            <a:endParaRPr lang="en-US" sz="1600" dirty="0">
              <a:latin typeface="Avenir Next LT Pro" panose="020B0504020202020204" pitchFamily="34" charset="77"/>
            </a:endParaRPr>
          </a:p>
          <a:p>
            <a:r>
              <a:rPr lang="en-US" dirty="0">
                <a:solidFill>
                  <a:srgbClr val="C00000"/>
                </a:solidFill>
                <a:latin typeface="Avenir Next LT Pro" panose="020B0504020202020204" pitchFamily="34" charset="77"/>
              </a:rPr>
              <a:t>Saving  Models for Inference</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r>
              <a:rPr lang="en-US" sz="1600" dirty="0">
                <a:latin typeface="Avenir Next LT Pro" panose="020B0504020202020204" pitchFamily="34" charset="77"/>
              </a:rPr>
              <a:t>When saving a model for inference, we only need to store the learned parameters (weights and biases) of the model’s layers.</a:t>
            </a:r>
          </a:p>
          <a:p>
            <a:endParaRPr lang="en-US" sz="1600" dirty="0">
              <a:latin typeface="Avenir Next LT Pro" panose="020B0504020202020204" pitchFamily="34" charset="77"/>
            </a:endParaRPr>
          </a:p>
          <a:p>
            <a:r>
              <a:rPr lang="en-US" sz="1600" dirty="0">
                <a:latin typeface="Avenir Next LT Pro" panose="020B0504020202020204" pitchFamily="34" charset="77"/>
              </a:rPr>
              <a:t>In </a:t>
            </a:r>
            <a:r>
              <a:rPr lang="en-US" sz="1600" b="1" dirty="0">
                <a:latin typeface="Avenir Next LT Pro" panose="020B0504020202020204" pitchFamily="34" charset="77"/>
              </a:rPr>
              <a:t>PyTorch</a:t>
            </a:r>
            <a:r>
              <a:rPr lang="en-US" sz="1600" dirty="0">
                <a:latin typeface="Avenir Next LT Pro" panose="020B0504020202020204" pitchFamily="34" charset="77"/>
              </a:rPr>
              <a:t>, the </a:t>
            </a:r>
            <a:r>
              <a:rPr lang="en-US" sz="1600" dirty="0">
                <a:solidFill>
                  <a:srgbClr val="C00000"/>
                </a:solidFill>
                <a:latin typeface="Avenir Next LT Pro" panose="020B0504020202020204" pitchFamily="34" charset="77"/>
              </a:rPr>
              <a:t>state_dict </a:t>
            </a:r>
            <a:r>
              <a:rPr lang="en-US" sz="1600" dirty="0">
                <a:latin typeface="Avenir Next LT Pro" panose="020B0504020202020204" pitchFamily="34" charset="77"/>
              </a:rPr>
              <a:t>is a dictionary that contains the model’s parameters. The dictionary can be saved using </a:t>
            </a:r>
            <a:r>
              <a:rPr lang="en-US" sz="1600" dirty="0">
                <a:solidFill>
                  <a:srgbClr val="C00000"/>
                </a:solidFill>
                <a:latin typeface="Avenir Next LT Pro" panose="020B0504020202020204" pitchFamily="34" charset="77"/>
              </a:rPr>
              <a:t>torch.save() </a:t>
            </a:r>
            <a:r>
              <a:rPr lang="en-US" sz="1600" dirty="0">
                <a:latin typeface="Avenir Next LT Pro" panose="020B0504020202020204" pitchFamily="34" charset="77"/>
              </a:rPr>
              <a:t>using </a:t>
            </a:r>
            <a:r>
              <a:rPr lang="en-US" sz="1600" dirty="0">
                <a:solidFill>
                  <a:srgbClr val="C00000"/>
                </a:solidFill>
                <a:latin typeface="Avenir Next LT Pro" panose="020B0504020202020204" pitchFamily="34" charset="77"/>
              </a:rPr>
              <a:t>.pt </a:t>
            </a:r>
            <a:r>
              <a:rPr lang="en-US" sz="1600" dirty="0">
                <a:latin typeface="Avenir Next LT Pro" panose="020B0504020202020204" pitchFamily="34" charset="77"/>
              </a:rPr>
              <a:t>or </a:t>
            </a:r>
            <a:r>
              <a:rPr lang="en-US" sz="1600" dirty="0">
                <a:solidFill>
                  <a:srgbClr val="C00000"/>
                </a:solidFill>
                <a:latin typeface="Avenir Next LT Pro" panose="020B0504020202020204" pitchFamily="34" charset="77"/>
              </a:rPr>
              <a:t>.pth </a:t>
            </a:r>
            <a:r>
              <a:rPr lang="en-US" sz="1600" dirty="0">
                <a:latin typeface="Avenir Next LT Pro" panose="020B0504020202020204" pitchFamily="34" charset="77"/>
              </a:rPr>
              <a:t>file extensions. </a:t>
            </a:r>
          </a:p>
          <a:p>
            <a:endParaRPr lang="en-US" sz="1600" dirty="0">
              <a:latin typeface="Avenir Next LT Pro" panose="020B0504020202020204" pitchFamily="34" charset="77"/>
            </a:endParaRPr>
          </a:p>
          <a:p>
            <a:r>
              <a:rPr lang="en-US" sz="1600" dirty="0">
                <a:latin typeface="Avenir Next LT Pro" panose="020B0504020202020204" pitchFamily="34" charset="77"/>
              </a:rPr>
              <a:t>In </a:t>
            </a:r>
            <a:r>
              <a:rPr lang="en-US" sz="1600" b="1" dirty="0">
                <a:latin typeface="Avenir Next LT Pro" panose="020B0504020202020204" pitchFamily="34" charset="77"/>
              </a:rPr>
              <a:t>Tensorflow</a:t>
            </a:r>
            <a:r>
              <a:rPr lang="en-US" sz="1600" dirty="0">
                <a:latin typeface="Avenir Next LT Pro" panose="020B0504020202020204" pitchFamily="34" charset="77"/>
              </a:rPr>
              <a:t>, a model can be saved using </a:t>
            </a:r>
            <a:r>
              <a:rPr lang="en-US" sz="1600" dirty="0">
                <a:solidFill>
                  <a:srgbClr val="C00000"/>
                </a:solidFill>
                <a:latin typeface="Avenir Next LT Pro" panose="020B0504020202020204" pitchFamily="34" charset="77"/>
              </a:rPr>
              <a:t>tf.keras.Model.save </a:t>
            </a:r>
            <a:r>
              <a:rPr lang="en-US" sz="1600" dirty="0">
                <a:latin typeface="Avenir Next LT Pro" panose="020B0504020202020204" pitchFamily="34" charset="77"/>
              </a:rPr>
              <a:t>to store a model’s architecture, weights and biases, and training configuration in a single </a:t>
            </a:r>
            <a:r>
              <a:rPr lang="en-US" sz="1600" dirty="0">
                <a:solidFill>
                  <a:srgbClr val="C00000"/>
                </a:solidFill>
                <a:latin typeface="Avenir Next LT Pro" panose="020B0504020202020204" pitchFamily="34" charset="77"/>
              </a:rPr>
              <a:t>model.keras </a:t>
            </a:r>
            <a:r>
              <a:rPr lang="en-US" sz="1600" dirty="0">
                <a:latin typeface="Avenir Next LT Pro" panose="020B0504020202020204" pitchFamily="34" charset="77"/>
              </a:rPr>
              <a:t>zip archive.</a:t>
            </a:r>
          </a:p>
          <a:p>
            <a:endParaRPr lang="en-US" sz="1600" dirty="0">
              <a:latin typeface="Avenir Next LT Pro" panose="020B0504020202020204" pitchFamily="34" charset="77"/>
            </a:endParaRPr>
          </a:p>
          <a:p>
            <a:r>
              <a:rPr lang="en-US" sz="1600" b="1" dirty="0">
                <a:latin typeface="Avenir Next LT Pro" panose="020B0504020202020204" pitchFamily="34" charset="77"/>
              </a:rPr>
              <a:t>Keras</a:t>
            </a:r>
            <a:r>
              <a:rPr lang="en-US" sz="1600" dirty="0">
                <a:latin typeface="Avenir Next LT Pro" panose="020B0504020202020204" pitchFamily="34" charset="77"/>
              </a:rPr>
              <a:t> models can be saved entirely (including the architecture, weights, biases, optimizer, loss and metric information using </a:t>
            </a:r>
            <a:r>
              <a:rPr lang="en-US" sz="1600" dirty="0">
                <a:solidFill>
                  <a:srgbClr val="C00000"/>
                </a:solidFill>
                <a:latin typeface="Avenir Next LT Pro" panose="020B0504020202020204" pitchFamily="34" charset="77"/>
              </a:rPr>
              <a:t>model.save() </a:t>
            </a:r>
            <a:r>
              <a:rPr lang="en-US" sz="1600" dirty="0">
                <a:latin typeface="Avenir Next LT Pro" panose="020B0504020202020204" pitchFamily="34" charset="77"/>
              </a:rPr>
              <a:t>to save models in </a:t>
            </a:r>
            <a:r>
              <a:rPr lang="en-US" sz="1600" dirty="0">
                <a:solidFill>
                  <a:srgbClr val="C00000"/>
                </a:solidFill>
                <a:latin typeface="Avenir Next LT Pro" panose="020B0504020202020204" pitchFamily="34" charset="77"/>
              </a:rPr>
              <a:t>.keras </a:t>
            </a:r>
            <a:r>
              <a:rPr lang="en-US" sz="1600" dirty="0">
                <a:latin typeface="Avenir Next LT Pro" panose="020B0504020202020204" pitchFamily="34" charset="77"/>
              </a:rPr>
              <a:t>format which is a zip archive.</a:t>
            </a:r>
          </a:p>
        </p:txBody>
      </p:sp>
    </p:spTree>
    <p:extLst>
      <p:ext uri="{BB962C8B-B14F-4D97-AF65-F5344CB8AC3E}">
        <p14:creationId xmlns:p14="http://schemas.microsoft.com/office/powerpoint/2010/main" val="1760514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825DE-EDF6-405C-FB75-01F3684D90CB}"/>
              </a:ext>
            </a:extLst>
          </p:cNvPr>
          <p:cNvSpPr txBox="1"/>
          <p:nvPr/>
        </p:nvSpPr>
        <p:spPr>
          <a:xfrm>
            <a:off x="469232" y="433136"/>
            <a:ext cx="10756231" cy="4308872"/>
          </a:xfrm>
          <a:prstGeom prst="rect">
            <a:avLst/>
          </a:prstGeom>
          <a:noFill/>
        </p:spPr>
        <p:txBody>
          <a:bodyPr wrap="square" rtlCol="0">
            <a:spAutoFit/>
          </a:bodyPr>
          <a:lstStyle/>
          <a:p>
            <a:r>
              <a:rPr lang="en-US" dirty="0">
                <a:solidFill>
                  <a:srgbClr val="C00000"/>
                </a:solidFill>
                <a:latin typeface="Avenir Next LT Pro" panose="020B0504020202020204" pitchFamily="34" charset="77"/>
              </a:rPr>
              <a:t>Loading Models for Inference</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r>
              <a:rPr lang="en-US" sz="1600" dirty="0">
                <a:latin typeface="Avenir Next LT Pro" panose="020B0504020202020204" pitchFamily="34" charset="77"/>
              </a:rPr>
              <a:t>When loading a saved trained model for inference, it suffices to load the saved learned parameters into a new model instance.</a:t>
            </a:r>
          </a:p>
          <a:p>
            <a:endParaRPr lang="en-US" sz="1600" dirty="0">
              <a:latin typeface="Avenir Next LT Pro" panose="020B0504020202020204" pitchFamily="34" charset="77"/>
            </a:endParaRPr>
          </a:p>
          <a:p>
            <a:r>
              <a:rPr lang="en-US" sz="1600" dirty="0">
                <a:latin typeface="Avenir Next LT Pro" panose="020B0504020202020204" pitchFamily="34" charset="77"/>
              </a:rPr>
              <a:t>In </a:t>
            </a:r>
            <a:r>
              <a:rPr lang="en-US" sz="1600" b="1" dirty="0">
                <a:latin typeface="Avenir Next LT Pro" panose="020B0504020202020204" pitchFamily="34" charset="77"/>
              </a:rPr>
              <a:t>PyTorch</a:t>
            </a:r>
            <a:r>
              <a:rPr lang="en-US" sz="1600" dirty="0">
                <a:latin typeface="Avenir Next LT Pro" panose="020B0504020202020204" pitchFamily="34" charset="77"/>
              </a:rPr>
              <a:t>, load the parameters using </a:t>
            </a:r>
            <a:r>
              <a:rPr lang="en-US" sz="1600" dirty="0">
                <a:solidFill>
                  <a:srgbClr val="C00000"/>
                </a:solidFill>
                <a:latin typeface="Avenir Next LT Pro" panose="020B0504020202020204" pitchFamily="34" charset="77"/>
              </a:rPr>
              <a:t>model.load_state_dict(torch.load(path)) </a:t>
            </a:r>
            <a:r>
              <a:rPr lang="en-US" sz="1600" dirty="0">
                <a:latin typeface="Avenir Next LT Pro" panose="020B0504020202020204" pitchFamily="34" charset="77"/>
              </a:rPr>
              <a:t>, where path is the path to the saved model file.</a:t>
            </a:r>
          </a:p>
          <a:p>
            <a:endParaRPr lang="en-US" sz="1600" dirty="0">
              <a:latin typeface="Avenir Next LT Pro" panose="020B0504020202020204" pitchFamily="34" charset="77"/>
            </a:endParaRPr>
          </a:p>
          <a:p>
            <a:r>
              <a:rPr lang="en-US" sz="1600" dirty="0">
                <a:latin typeface="Avenir Next LT Pro" panose="020B0504020202020204" pitchFamily="34" charset="77"/>
              </a:rPr>
              <a:t>In </a:t>
            </a:r>
            <a:r>
              <a:rPr lang="en-US" sz="1600" b="1" dirty="0">
                <a:latin typeface="Avenir Next LT Pro" panose="020B0504020202020204" pitchFamily="34" charset="77"/>
              </a:rPr>
              <a:t>Tensorflow</a:t>
            </a:r>
            <a:r>
              <a:rPr lang="en-US" sz="1600" dirty="0">
                <a:latin typeface="Avenir Next LT Pro" panose="020B0504020202020204" pitchFamily="34" charset="77"/>
              </a:rPr>
              <a:t>, the entire model is loaded using </a:t>
            </a:r>
            <a:r>
              <a:rPr lang="en-US" sz="1600" dirty="0">
                <a:solidFill>
                  <a:srgbClr val="C00000"/>
                </a:solidFill>
                <a:latin typeface="Avenir Next LT Pro" panose="020B0504020202020204" pitchFamily="34" charset="77"/>
              </a:rPr>
              <a:t>tf.keras.models.load_model()</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r>
              <a:rPr lang="en-US" sz="1600" dirty="0">
                <a:latin typeface="Avenir Next LT Pro" panose="020B0504020202020204" pitchFamily="34" charset="77"/>
              </a:rPr>
              <a:t>With Keras, load the entire model using </a:t>
            </a:r>
            <a:r>
              <a:rPr lang="en-US" sz="1600" dirty="0">
                <a:solidFill>
                  <a:srgbClr val="C00000"/>
                </a:solidFill>
                <a:latin typeface="Avenir Next LT Pro" panose="020B0504020202020204" pitchFamily="34" charset="77"/>
              </a:rPr>
              <a:t>keras.models.load_model()</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r>
              <a:rPr lang="en-US" dirty="0">
                <a:solidFill>
                  <a:srgbClr val="C00000"/>
                </a:solidFill>
                <a:latin typeface="Avenir Next LT Pro" panose="020B0504020202020204" pitchFamily="34" charset="77"/>
              </a:rPr>
              <a:t>Evaluation Mode</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r>
              <a:rPr lang="en-US" sz="1600" dirty="0">
                <a:latin typeface="Avenir Next LT Pro" panose="020B0504020202020204" pitchFamily="34" charset="77"/>
              </a:rPr>
              <a:t>Before running inference on a loaded model, </a:t>
            </a:r>
            <a:r>
              <a:rPr lang="en-US" sz="1600" b="1" dirty="0">
                <a:latin typeface="Avenir Next LT Pro" panose="020B0504020202020204" pitchFamily="34" charset="77"/>
              </a:rPr>
              <a:t>set the model to evaluation mode</a:t>
            </a:r>
            <a:r>
              <a:rPr lang="en-US" sz="1600" dirty="0">
                <a:latin typeface="Avenir Next LT Pro" panose="020B0504020202020204" pitchFamily="34" charset="77"/>
              </a:rPr>
              <a:t> using </a:t>
            </a:r>
            <a:r>
              <a:rPr lang="en-US" sz="1600" dirty="0">
                <a:solidFill>
                  <a:srgbClr val="C00000"/>
                </a:solidFill>
                <a:latin typeface="Avenir Next LT Pro" panose="020B0504020202020204" pitchFamily="34" charset="77"/>
              </a:rPr>
              <a:t>model.eval()</a:t>
            </a:r>
            <a:r>
              <a:rPr lang="en-US" sz="1600" dirty="0">
                <a:latin typeface="Avenir Next LT Pro" panose="020B0504020202020204" pitchFamily="34" charset="77"/>
              </a:rPr>
              <a:t>. </a:t>
            </a:r>
          </a:p>
          <a:p>
            <a:r>
              <a:rPr lang="en-US" sz="1600" dirty="0">
                <a:latin typeface="Avenir Next LT Pro" panose="020B0504020202020204" pitchFamily="34" charset="77"/>
              </a:rPr>
              <a:t>This is crucial for layers to function correctly during inference.</a:t>
            </a:r>
          </a:p>
        </p:txBody>
      </p:sp>
    </p:spTree>
    <p:extLst>
      <p:ext uri="{BB962C8B-B14F-4D97-AF65-F5344CB8AC3E}">
        <p14:creationId xmlns:p14="http://schemas.microsoft.com/office/powerpoint/2010/main" val="1511848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F86879-C2CF-0C7B-C7FB-656E3823F338}"/>
              </a:ext>
            </a:extLst>
          </p:cNvPr>
          <p:cNvSpPr txBox="1"/>
          <p:nvPr/>
        </p:nvSpPr>
        <p:spPr>
          <a:xfrm>
            <a:off x="890337" y="421105"/>
            <a:ext cx="9877926"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Examples</a:t>
            </a:r>
          </a:p>
        </p:txBody>
      </p:sp>
      <p:sp>
        <p:nvSpPr>
          <p:cNvPr id="3" name="TextBox 2">
            <a:extLst>
              <a:ext uri="{FF2B5EF4-FFF2-40B4-BE49-F238E27FC236}">
                <a16:creationId xmlns:a16="http://schemas.microsoft.com/office/drawing/2014/main" id="{7095C9EC-CC49-548D-D881-EACB2955C029}"/>
              </a:ext>
            </a:extLst>
          </p:cNvPr>
          <p:cNvSpPr txBox="1"/>
          <p:nvPr/>
        </p:nvSpPr>
        <p:spPr>
          <a:xfrm>
            <a:off x="890337" y="1227221"/>
            <a:ext cx="10672010" cy="5262979"/>
          </a:xfrm>
          <a:prstGeom prst="rect">
            <a:avLst/>
          </a:prstGeom>
          <a:noFill/>
        </p:spPr>
        <p:txBody>
          <a:bodyPr wrap="square" rtlCol="0">
            <a:spAutoFit/>
          </a:bodyPr>
          <a:lstStyle/>
          <a:p>
            <a:r>
              <a:rPr lang="en-US" sz="1600" b="1" dirty="0">
                <a:latin typeface="Avenir Next LT Pro" panose="020B0504020202020204" pitchFamily="34" charset="77"/>
              </a:rPr>
              <a:t>Saving the entire model with Keras</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pPr algn="l"/>
            <a:r>
              <a:rPr lang="en-US" sz="1600" b="0" i="0" dirty="0">
                <a:solidFill>
                  <a:srgbClr val="006D21"/>
                </a:solidFill>
                <a:effectLst/>
                <a:latin typeface="Consolas" panose="020B0609020204030204" pitchFamily="49" charset="0"/>
              </a:rPr>
              <a:t># Create and train a new model instance</a:t>
            </a:r>
            <a:endParaRPr lang="en-US" sz="1600" b="0" i="0" dirty="0">
              <a:solidFill>
                <a:srgbClr val="444444"/>
              </a:solidFill>
              <a:effectLst/>
              <a:latin typeface="Consolas" panose="020B0609020204030204" pitchFamily="49" charset="0"/>
            </a:endParaRPr>
          </a:p>
          <a:p>
            <a:pPr algn="l"/>
            <a:r>
              <a:rPr lang="en-US" sz="1600" b="0" i="0" dirty="0">
                <a:solidFill>
                  <a:srgbClr val="444444"/>
                </a:solidFill>
                <a:effectLst/>
                <a:latin typeface="Consolas" panose="020B0609020204030204" pitchFamily="49" charset="0"/>
              </a:rPr>
              <a:t>model = </a:t>
            </a:r>
            <a:r>
              <a:rPr lang="en-US" sz="1600" b="0" i="0" dirty="0" err="1">
                <a:solidFill>
                  <a:srgbClr val="444444"/>
                </a:solidFill>
                <a:effectLst/>
                <a:latin typeface="Consolas" panose="020B0609020204030204" pitchFamily="49" charset="0"/>
              </a:rPr>
              <a:t>create_model</a:t>
            </a:r>
            <a:r>
              <a:rPr lang="en-US" sz="1600" b="0" i="0" dirty="0">
                <a:solidFill>
                  <a:srgbClr val="444444"/>
                </a:solidFill>
                <a:effectLst/>
                <a:latin typeface="Consolas" panose="020B0609020204030204" pitchFamily="49" charset="0"/>
              </a:rPr>
              <a:t>()</a:t>
            </a:r>
          </a:p>
          <a:p>
            <a:pPr algn="l"/>
            <a:r>
              <a:rPr lang="en-US" sz="1600" b="0" i="0" dirty="0" err="1">
                <a:solidFill>
                  <a:srgbClr val="444444"/>
                </a:solidFill>
                <a:effectLst/>
                <a:latin typeface="Consolas" panose="020B0609020204030204" pitchFamily="49" charset="0"/>
              </a:rPr>
              <a:t>model.fit</a:t>
            </a:r>
            <a:r>
              <a:rPr lang="en-US" sz="1600" b="0" i="0" dirty="0">
                <a:solidFill>
                  <a:srgbClr val="444444"/>
                </a:solidFill>
                <a:effectLst/>
                <a:latin typeface="Consolas" panose="020B0609020204030204" pitchFamily="49" charset="0"/>
              </a:rPr>
              <a:t>(</a:t>
            </a:r>
            <a:r>
              <a:rPr lang="en-US" sz="1600" b="0" i="0" dirty="0" err="1">
                <a:solidFill>
                  <a:srgbClr val="444444"/>
                </a:solidFill>
                <a:effectLst/>
                <a:latin typeface="Consolas" panose="020B0609020204030204" pitchFamily="49" charset="0"/>
              </a:rPr>
              <a:t>train_images</a:t>
            </a:r>
            <a:r>
              <a:rPr lang="en-US" sz="1600" b="0" i="0" dirty="0">
                <a:solidFill>
                  <a:srgbClr val="444444"/>
                </a:solidFill>
                <a:effectLst/>
                <a:latin typeface="Consolas" panose="020B0609020204030204" pitchFamily="49" charset="0"/>
              </a:rPr>
              <a:t>, </a:t>
            </a:r>
            <a:r>
              <a:rPr lang="en-US" sz="1600" b="0" i="0" dirty="0" err="1">
                <a:solidFill>
                  <a:srgbClr val="444444"/>
                </a:solidFill>
                <a:effectLst/>
                <a:latin typeface="Consolas" panose="020B0609020204030204" pitchFamily="49" charset="0"/>
              </a:rPr>
              <a:t>train_labels</a:t>
            </a:r>
            <a:r>
              <a:rPr lang="en-US" sz="1600" b="0" i="0" dirty="0">
                <a:solidFill>
                  <a:srgbClr val="444444"/>
                </a:solidFill>
                <a:effectLst/>
                <a:latin typeface="Consolas" panose="020B0609020204030204" pitchFamily="49" charset="0"/>
              </a:rPr>
              <a:t>, epochs=5)</a:t>
            </a:r>
          </a:p>
          <a:p>
            <a:pPr algn="l"/>
            <a:br>
              <a:rPr lang="en-US" sz="1600" dirty="0"/>
            </a:br>
            <a:r>
              <a:rPr lang="en-US" sz="1600" b="0" i="0" dirty="0">
                <a:solidFill>
                  <a:srgbClr val="006D21"/>
                </a:solidFill>
                <a:effectLst/>
                <a:latin typeface="Consolas" panose="020B0609020204030204" pitchFamily="49" charset="0"/>
              </a:rPr>
              <a:t># Save the entire model as a `.keras` zip archive</a:t>
            </a:r>
            <a:endParaRPr lang="en-US" sz="1600" b="0" i="0" dirty="0">
              <a:solidFill>
                <a:srgbClr val="444444"/>
              </a:solidFill>
              <a:effectLst/>
              <a:latin typeface="Consolas" panose="020B0609020204030204" pitchFamily="49" charset="0"/>
            </a:endParaRPr>
          </a:p>
          <a:p>
            <a:pPr algn="l"/>
            <a:r>
              <a:rPr lang="en-US" sz="1600" b="0" i="0" dirty="0">
                <a:solidFill>
                  <a:srgbClr val="444444"/>
                </a:solidFill>
                <a:effectLst/>
                <a:latin typeface="Consolas" panose="020B0609020204030204" pitchFamily="49" charset="0"/>
              </a:rPr>
              <a:t>model.save(</a:t>
            </a:r>
            <a:r>
              <a:rPr lang="en-US" sz="1600" b="0" i="0" dirty="0">
                <a:solidFill>
                  <a:srgbClr val="C80000"/>
                </a:solidFill>
                <a:effectLst/>
                <a:latin typeface="Consolas" panose="020B0609020204030204" pitchFamily="49" charset="0"/>
              </a:rPr>
              <a:t>'</a:t>
            </a:r>
            <a:r>
              <a:rPr lang="en-US" sz="1600" b="0" i="0" dirty="0" err="1">
                <a:solidFill>
                  <a:srgbClr val="C80000"/>
                </a:solidFill>
                <a:effectLst/>
                <a:latin typeface="Consolas" panose="020B0609020204030204" pitchFamily="49" charset="0"/>
              </a:rPr>
              <a:t>my_model.keras</a:t>
            </a:r>
            <a:r>
              <a:rPr lang="en-US" sz="1600" b="0" i="0" dirty="0">
                <a:solidFill>
                  <a:srgbClr val="C80000"/>
                </a:solidFill>
                <a:effectLst/>
                <a:latin typeface="Consolas" panose="020B0609020204030204" pitchFamily="49" charset="0"/>
              </a:rPr>
              <a:t>’</a:t>
            </a:r>
            <a:r>
              <a:rPr lang="en-US" sz="1600" b="0" i="0" dirty="0">
                <a:solidFill>
                  <a:srgbClr val="444444"/>
                </a:solidFill>
                <a:effectLst/>
                <a:latin typeface="Consolas" panose="020B0609020204030204" pitchFamily="49" charset="0"/>
              </a:rPr>
              <a:t>)</a:t>
            </a:r>
          </a:p>
          <a:p>
            <a:endParaRPr lang="en-US" sz="1600" dirty="0">
              <a:latin typeface="Avenir Next LT Pro" panose="020B0504020202020204" pitchFamily="34" charset="77"/>
            </a:endParaRPr>
          </a:p>
          <a:p>
            <a:r>
              <a:rPr lang="en-US" sz="1600" b="1" dirty="0">
                <a:latin typeface="Avenir Next LT Pro" panose="020B0504020202020204" pitchFamily="34" charset="77"/>
              </a:rPr>
              <a:t>Loading the entire model into a new instance model</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pPr algn="l"/>
            <a:r>
              <a:rPr lang="en-US" sz="1600" b="0" i="0" dirty="0">
                <a:solidFill>
                  <a:srgbClr val="006D21"/>
                </a:solidFill>
                <a:effectLst/>
                <a:latin typeface="Consolas" panose="020B0609020204030204" pitchFamily="49" charset="0"/>
              </a:rPr>
              <a:t># Load the model from the .keras file</a:t>
            </a:r>
            <a:endParaRPr lang="en-US" sz="1600" b="0" i="0" dirty="0">
              <a:solidFill>
                <a:srgbClr val="444444"/>
              </a:solidFill>
              <a:effectLst/>
              <a:latin typeface="Consolas" panose="020B0609020204030204" pitchFamily="49" charset="0"/>
            </a:endParaRPr>
          </a:p>
          <a:p>
            <a:pPr algn="l"/>
            <a:r>
              <a:rPr lang="en-US" sz="1600" b="0" i="0" dirty="0" err="1">
                <a:solidFill>
                  <a:srgbClr val="444444"/>
                </a:solidFill>
                <a:effectLst/>
                <a:latin typeface="Consolas" panose="020B0609020204030204" pitchFamily="49" charset="0"/>
              </a:rPr>
              <a:t>new_model</a:t>
            </a:r>
            <a:r>
              <a:rPr lang="en-US" sz="1600" b="0" i="0" dirty="0">
                <a:solidFill>
                  <a:srgbClr val="444444"/>
                </a:solidFill>
                <a:effectLst/>
                <a:latin typeface="Consolas" panose="020B0609020204030204" pitchFamily="49" charset="0"/>
              </a:rPr>
              <a:t> = keras.models.load_model(</a:t>
            </a:r>
            <a:r>
              <a:rPr lang="en-US" sz="1600" b="0" i="0" dirty="0">
                <a:solidFill>
                  <a:srgbClr val="C80000"/>
                </a:solidFill>
                <a:effectLst/>
                <a:latin typeface="Consolas" panose="020B0609020204030204" pitchFamily="49" charset="0"/>
              </a:rPr>
              <a:t>'</a:t>
            </a:r>
            <a:r>
              <a:rPr lang="en-US" sz="1600" b="0" i="0" dirty="0" err="1">
                <a:solidFill>
                  <a:srgbClr val="C80000"/>
                </a:solidFill>
                <a:effectLst/>
                <a:latin typeface="Consolas" panose="020B0609020204030204" pitchFamily="49" charset="0"/>
              </a:rPr>
              <a:t>my_model.keras</a:t>
            </a:r>
            <a:r>
              <a:rPr lang="en-US" sz="1600" b="0" i="0" dirty="0">
                <a:solidFill>
                  <a:srgbClr val="C80000"/>
                </a:solidFill>
                <a:effectLst/>
                <a:latin typeface="Consolas" panose="020B0609020204030204" pitchFamily="49" charset="0"/>
              </a:rPr>
              <a:t>'</a:t>
            </a:r>
            <a:r>
              <a:rPr lang="en-US" sz="1600" b="0" i="0" dirty="0">
                <a:solidFill>
                  <a:srgbClr val="444444"/>
                </a:solidFill>
                <a:effectLst/>
                <a:latin typeface="Consolas" panose="020B0609020204030204" pitchFamily="49" charset="0"/>
              </a:rPr>
              <a:t>)</a:t>
            </a:r>
          </a:p>
          <a:p>
            <a:pPr algn="l"/>
            <a:br>
              <a:rPr lang="en-US" sz="1600" dirty="0"/>
            </a:br>
            <a:r>
              <a:rPr lang="en-US" sz="1600" b="0" i="0" dirty="0">
                <a:solidFill>
                  <a:srgbClr val="006D21"/>
                </a:solidFill>
                <a:effectLst/>
                <a:latin typeface="Consolas" panose="020B0609020204030204" pitchFamily="49" charset="0"/>
              </a:rPr>
              <a:t># Check the model architecture</a:t>
            </a:r>
            <a:endParaRPr lang="en-US" sz="1600" b="0" i="0" dirty="0">
              <a:solidFill>
                <a:srgbClr val="444444"/>
              </a:solidFill>
              <a:effectLst/>
              <a:latin typeface="Consolas" panose="020B0609020204030204" pitchFamily="49" charset="0"/>
            </a:endParaRPr>
          </a:p>
          <a:p>
            <a:pPr algn="l"/>
            <a:r>
              <a:rPr lang="en-US" sz="1600" b="0" i="0" dirty="0" err="1">
                <a:solidFill>
                  <a:srgbClr val="444444"/>
                </a:solidFill>
                <a:effectLst/>
                <a:latin typeface="Consolas" panose="020B0609020204030204" pitchFamily="49" charset="0"/>
              </a:rPr>
              <a:t>new_model.summary</a:t>
            </a:r>
            <a:r>
              <a:rPr lang="en-US" sz="1600" b="0" i="0" dirty="0">
                <a:solidFill>
                  <a:srgbClr val="444444"/>
                </a:solidFill>
                <a:effectLst/>
                <a:latin typeface="Consolas" panose="020B0609020204030204" pitchFamily="49" charset="0"/>
              </a:rPr>
              <a:t>()</a:t>
            </a:r>
          </a:p>
          <a:p>
            <a:pPr algn="l"/>
            <a:br>
              <a:rPr lang="en-US" sz="1600" dirty="0"/>
            </a:br>
            <a:r>
              <a:rPr lang="en-US" sz="1600" b="0" i="0" dirty="0">
                <a:solidFill>
                  <a:srgbClr val="006D21"/>
                </a:solidFill>
                <a:effectLst/>
                <a:latin typeface="Consolas" panose="020B0609020204030204" pitchFamily="49" charset="0"/>
              </a:rPr>
              <a:t># Evaluate the restored model</a:t>
            </a:r>
            <a:endParaRPr lang="en-US" sz="1600" b="0" i="0" dirty="0">
              <a:solidFill>
                <a:srgbClr val="444444"/>
              </a:solidFill>
              <a:effectLst/>
              <a:latin typeface="Consolas" panose="020B0609020204030204" pitchFamily="49" charset="0"/>
            </a:endParaRPr>
          </a:p>
          <a:p>
            <a:pPr algn="l"/>
            <a:r>
              <a:rPr lang="en-US" sz="1600" b="0" i="0" dirty="0">
                <a:solidFill>
                  <a:srgbClr val="444444"/>
                </a:solidFill>
                <a:effectLst/>
                <a:latin typeface="Consolas" panose="020B0609020204030204" pitchFamily="49" charset="0"/>
              </a:rPr>
              <a:t>loss, acc = </a:t>
            </a:r>
            <a:r>
              <a:rPr lang="en-US" sz="1600" b="0" i="0" dirty="0" err="1">
                <a:solidFill>
                  <a:srgbClr val="444444"/>
                </a:solidFill>
                <a:effectLst/>
                <a:latin typeface="Consolas" panose="020B0609020204030204" pitchFamily="49" charset="0"/>
              </a:rPr>
              <a:t>new_model.evaluate</a:t>
            </a:r>
            <a:r>
              <a:rPr lang="en-US" sz="1600" b="0" i="0" dirty="0">
                <a:solidFill>
                  <a:srgbClr val="444444"/>
                </a:solidFill>
                <a:effectLst/>
                <a:latin typeface="Consolas" panose="020B0609020204030204" pitchFamily="49" charset="0"/>
              </a:rPr>
              <a:t>(</a:t>
            </a:r>
            <a:r>
              <a:rPr lang="en-US" sz="1600" b="0" i="0" dirty="0" err="1">
                <a:solidFill>
                  <a:srgbClr val="444444"/>
                </a:solidFill>
                <a:effectLst/>
                <a:latin typeface="Consolas" panose="020B0609020204030204" pitchFamily="49" charset="0"/>
              </a:rPr>
              <a:t>test_images</a:t>
            </a:r>
            <a:r>
              <a:rPr lang="en-US" sz="1600" b="0" i="0" dirty="0">
                <a:solidFill>
                  <a:srgbClr val="444444"/>
                </a:solidFill>
                <a:effectLst/>
                <a:latin typeface="Consolas" panose="020B0609020204030204" pitchFamily="49" charset="0"/>
              </a:rPr>
              <a:t>, </a:t>
            </a:r>
            <a:r>
              <a:rPr lang="en-US" sz="1600" b="0" i="0" dirty="0" err="1">
                <a:solidFill>
                  <a:srgbClr val="444444"/>
                </a:solidFill>
                <a:effectLst/>
                <a:latin typeface="Consolas" panose="020B0609020204030204" pitchFamily="49" charset="0"/>
              </a:rPr>
              <a:t>test_labels</a:t>
            </a:r>
            <a:r>
              <a:rPr lang="en-US" sz="1600" b="0" i="0" dirty="0">
                <a:solidFill>
                  <a:srgbClr val="444444"/>
                </a:solidFill>
                <a:effectLst/>
                <a:latin typeface="Consolas" panose="020B0609020204030204" pitchFamily="49" charset="0"/>
              </a:rPr>
              <a:t>, verbose=2)</a:t>
            </a:r>
          </a:p>
          <a:p>
            <a:pPr algn="l"/>
            <a:r>
              <a:rPr lang="en-US" sz="1600" b="0" i="0" dirty="0">
                <a:solidFill>
                  <a:srgbClr val="106EBE"/>
                </a:solidFill>
                <a:effectLst/>
                <a:latin typeface="Consolas" panose="020B0609020204030204" pitchFamily="49" charset="0"/>
              </a:rPr>
              <a:t>print</a:t>
            </a:r>
            <a:r>
              <a:rPr lang="en-US" sz="1600" b="0" i="0" dirty="0">
                <a:solidFill>
                  <a:srgbClr val="444444"/>
                </a:solidFill>
                <a:effectLst/>
                <a:latin typeface="Consolas" panose="020B0609020204030204" pitchFamily="49" charset="0"/>
              </a:rPr>
              <a:t>(</a:t>
            </a:r>
            <a:r>
              <a:rPr lang="en-US" sz="1600" b="0" i="0" dirty="0">
                <a:solidFill>
                  <a:srgbClr val="C80000"/>
                </a:solidFill>
                <a:effectLst/>
                <a:latin typeface="Consolas" panose="020B0609020204030204" pitchFamily="49" charset="0"/>
              </a:rPr>
              <a:t>'Restored model, accuracy: {:5.2f}%'</a:t>
            </a:r>
            <a:r>
              <a:rPr lang="en-US" sz="1600" b="0" i="0" dirty="0">
                <a:solidFill>
                  <a:srgbClr val="444444"/>
                </a:solidFill>
                <a:effectLst/>
                <a:latin typeface="Consolas" panose="020B0609020204030204" pitchFamily="49" charset="0"/>
              </a:rPr>
              <a:t>.format(100 * acc))</a:t>
            </a:r>
          </a:p>
          <a:p>
            <a:endParaRPr lang="en-US" sz="1600" dirty="0">
              <a:latin typeface="Avenir Next LT Pro" panose="020B0504020202020204" pitchFamily="34" charset="77"/>
            </a:endParaRPr>
          </a:p>
        </p:txBody>
      </p:sp>
    </p:spTree>
    <p:extLst>
      <p:ext uri="{BB962C8B-B14F-4D97-AF65-F5344CB8AC3E}">
        <p14:creationId xmlns:p14="http://schemas.microsoft.com/office/powerpoint/2010/main" val="350751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0A9A1-7E79-0C81-A90F-F6ECFD8DFC7A}"/>
              </a:ext>
            </a:extLst>
          </p:cNvPr>
          <p:cNvSpPr txBox="1"/>
          <p:nvPr/>
        </p:nvSpPr>
        <p:spPr>
          <a:xfrm>
            <a:off x="648586" y="425302"/>
            <a:ext cx="10590028"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Neural Networks and Deep Learning Models</a:t>
            </a:r>
          </a:p>
        </p:txBody>
      </p:sp>
      <p:sp>
        <p:nvSpPr>
          <p:cNvPr id="4" name="TextBox 3">
            <a:extLst>
              <a:ext uri="{FF2B5EF4-FFF2-40B4-BE49-F238E27FC236}">
                <a16:creationId xmlns:a16="http://schemas.microsoft.com/office/drawing/2014/main" id="{3CFAC5D9-0B3E-F0BA-1EAC-9B8037C717C7}"/>
              </a:ext>
            </a:extLst>
          </p:cNvPr>
          <p:cNvSpPr txBox="1"/>
          <p:nvPr/>
        </p:nvSpPr>
        <p:spPr>
          <a:xfrm>
            <a:off x="874527" y="1327527"/>
            <a:ext cx="10442946" cy="5016758"/>
          </a:xfrm>
          <a:prstGeom prst="rect">
            <a:avLst/>
          </a:prstGeom>
          <a:noFill/>
        </p:spPr>
        <p:txBody>
          <a:bodyPr wrap="square" rtlCol="0">
            <a:spAutoFit/>
          </a:bodyPr>
          <a:lstStyle/>
          <a:p>
            <a:r>
              <a:rPr lang="en-US" sz="1600" dirty="0">
                <a:latin typeface="Avenir Next LT Pro" panose="020B0504020202020204" pitchFamily="34" charset="77"/>
              </a:rPr>
              <a:t>Neural Networks and DNN models are ubiquitous; they are providing breakthrough results in many applications in the sciences, engineering, social sciences, and in industry.</a:t>
            </a:r>
          </a:p>
          <a:p>
            <a:endParaRPr lang="en-US" sz="1600" dirty="0">
              <a:latin typeface="Avenir Next LT Pro" panose="020B0504020202020204" pitchFamily="34" charset="77"/>
            </a:endParaRPr>
          </a:p>
          <a:p>
            <a:pPr rtl="0" fontAlgn="base">
              <a:buFont typeface="Arial" panose="020B0604020202020204" pitchFamily="34" charset="0"/>
              <a:buChar char="•"/>
            </a:pPr>
            <a:r>
              <a:rPr lang="en-US" sz="1600" b="0" i="0" u="none" strike="noStrike" dirty="0">
                <a:solidFill>
                  <a:srgbClr val="000000"/>
                </a:solidFill>
                <a:effectLst/>
                <a:latin typeface="Avenir Next LT Pro" panose="020B0504020202020204" pitchFamily="34" charset="77"/>
              </a:rPr>
              <a:t>Speech recognition                </a:t>
            </a:r>
          </a:p>
          <a:p>
            <a:pPr rtl="0" fontAlgn="base">
              <a:buFont typeface="Arial" panose="020B0604020202020204" pitchFamily="34" charset="0"/>
              <a:buChar char="•"/>
            </a:pPr>
            <a:r>
              <a:rPr lang="en-US" sz="1600" b="0" i="0" u="none" strike="noStrike" dirty="0">
                <a:solidFill>
                  <a:srgbClr val="000000"/>
                </a:solidFill>
                <a:effectLst/>
                <a:latin typeface="Avenir Next LT Pro" panose="020B0504020202020204" pitchFamily="34" charset="77"/>
              </a:rPr>
              <a:t>Machine translation</a:t>
            </a:r>
          </a:p>
          <a:p>
            <a:pPr rtl="0" fontAlgn="base">
              <a:buFont typeface="Arial" panose="020B0604020202020204" pitchFamily="34" charset="0"/>
              <a:buChar char="•"/>
            </a:pPr>
            <a:r>
              <a:rPr lang="en-US" sz="1600" b="0" i="0" u="none" strike="noStrike" dirty="0">
                <a:solidFill>
                  <a:srgbClr val="000000"/>
                </a:solidFill>
                <a:effectLst/>
                <a:latin typeface="Avenir Next LT Pro" panose="020B0504020202020204" pitchFamily="34" charset="77"/>
              </a:rPr>
              <a:t>Image analysis</a:t>
            </a:r>
          </a:p>
          <a:p>
            <a:pPr rtl="0" fontAlgn="base">
              <a:buFont typeface="Arial" panose="020B0604020202020204" pitchFamily="34" charset="0"/>
              <a:buChar char="•"/>
            </a:pPr>
            <a:r>
              <a:rPr lang="en-US" sz="1600" b="0" i="0" u="none" strike="noStrike" dirty="0">
                <a:solidFill>
                  <a:srgbClr val="000000"/>
                </a:solidFill>
                <a:effectLst/>
                <a:latin typeface="Avenir Next LT Pro" panose="020B0504020202020204" pitchFamily="34" charset="77"/>
              </a:rPr>
              <a:t>Audio synthesis</a:t>
            </a:r>
          </a:p>
          <a:p>
            <a:pPr rtl="0" fontAlgn="base">
              <a:buFont typeface="Arial" panose="020B0604020202020204" pitchFamily="34" charset="0"/>
              <a:buChar char="•"/>
            </a:pPr>
            <a:r>
              <a:rPr lang="en-US" sz="1600" b="0" i="0" u="none" strike="noStrike" dirty="0">
                <a:solidFill>
                  <a:srgbClr val="000000"/>
                </a:solidFill>
                <a:effectLst/>
                <a:latin typeface="Avenir Next LT Pro" panose="020B0504020202020204" pitchFamily="34" charset="77"/>
              </a:rPr>
              <a:t>Question answering</a:t>
            </a: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p:txBody>
      </p:sp>
      <p:pic>
        <p:nvPicPr>
          <p:cNvPr id="1026" name="Picture 2">
            <a:extLst>
              <a:ext uri="{FF2B5EF4-FFF2-40B4-BE49-F238E27FC236}">
                <a16:creationId xmlns:a16="http://schemas.microsoft.com/office/drawing/2014/main" id="{D4381BA3-3481-8AE4-73C3-5C95FE47B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714" y="1871182"/>
            <a:ext cx="8162900" cy="19647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E25C1B0-3845-01E0-2C93-6DB36C4D4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637" y="3892379"/>
            <a:ext cx="7889358" cy="2722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831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A934A3-690E-1210-6BDF-DF9782B6EE55}"/>
              </a:ext>
            </a:extLst>
          </p:cNvPr>
          <p:cNvSpPr txBox="1"/>
          <p:nvPr/>
        </p:nvSpPr>
        <p:spPr>
          <a:xfrm>
            <a:off x="637674" y="637674"/>
            <a:ext cx="10900610" cy="4278094"/>
          </a:xfrm>
          <a:prstGeom prst="rect">
            <a:avLst/>
          </a:prstGeom>
          <a:noFill/>
        </p:spPr>
        <p:txBody>
          <a:bodyPr wrap="square" rtlCol="0">
            <a:spAutoFit/>
          </a:bodyPr>
          <a:lstStyle/>
          <a:p>
            <a:r>
              <a:rPr lang="en-US" sz="1600" b="1" dirty="0">
                <a:latin typeface="Avenir Next LT Pro" panose="020B0504020202020204" pitchFamily="34" charset="77"/>
              </a:rPr>
              <a:t>Saving and Loading the Learned Parameters only with Keras</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pPr algn="l"/>
            <a:r>
              <a:rPr lang="en-US" sz="1600" b="0" i="0" dirty="0">
                <a:solidFill>
                  <a:srgbClr val="006D21"/>
                </a:solidFill>
                <a:effectLst/>
                <a:latin typeface="Consolas" panose="020B0609020204030204" pitchFamily="49" charset="0"/>
              </a:rPr>
              <a:t># Save the model weights</a:t>
            </a:r>
            <a:endParaRPr lang="en-US" sz="1600" b="0" i="0" dirty="0">
              <a:solidFill>
                <a:srgbClr val="444444"/>
              </a:solidFill>
              <a:effectLst/>
              <a:latin typeface="Consolas" panose="020B0609020204030204" pitchFamily="49" charset="0"/>
            </a:endParaRPr>
          </a:p>
          <a:p>
            <a:pPr algn="l"/>
            <a:r>
              <a:rPr lang="en-US" sz="1600" b="0" i="0" dirty="0" err="1">
                <a:solidFill>
                  <a:srgbClr val="444444"/>
                </a:solidFill>
                <a:effectLst/>
                <a:latin typeface="Consolas" panose="020B0609020204030204" pitchFamily="49" charset="0"/>
              </a:rPr>
              <a:t>model.save_weights</a:t>
            </a:r>
            <a:r>
              <a:rPr lang="en-US" sz="1600" b="0" i="0" dirty="0">
                <a:solidFill>
                  <a:srgbClr val="444444"/>
                </a:solidFill>
                <a:effectLst/>
                <a:latin typeface="Consolas" panose="020B0609020204030204" pitchFamily="49" charset="0"/>
              </a:rPr>
              <a:t>(</a:t>
            </a:r>
            <a:r>
              <a:rPr lang="en-US" sz="1600" b="0" i="0" dirty="0">
                <a:solidFill>
                  <a:srgbClr val="C80000"/>
                </a:solidFill>
                <a:effectLst/>
                <a:latin typeface="Consolas" panose="020B0609020204030204" pitchFamily="49" charset="0"/>
              </a:rPr>
              <a:t>'</a:t>
            </a:r>
            <a:r>
              <a:rPr lang="en-US" sz="1600" b="0" i="0" dirty="0" err="1">
                <a:solidFill>
                  <a:srgbClr val="C80000"/>
                </a:solidFill>
                <a:effectLst/>
                <a:latin typeface="Consolas" panose="020B0609020204030204" pitchFamily="49" charset="0"/>
              </a:rPr>
              <a:t>my_model_weights.ckpt</a:t>
            </a:r>
            <a:r>
              <a:rPr lang="en-US" sz="1600" b="0" i="0" dirty="0">
                <a:solidFill>
                  <a:srgbClr val="C80000"/>
                </a:solidFill>
                <a:effectLst/>
                <a:latin typeface="Consolas" panose="020B0609020204030204" pitchFamily="49" charset="0"/>
              </a:rPr>
              <a:t>’</a:t>
            </a:r>
            <a:r>
              <a:rPr lang="en-US" sz="1600" b="0" i="0" dirty="0">
                <a:solidFill>
                  <a:srgbClr val="444444"/>
                </a:solidFill>
                <a:effectLst/>
                <a:latin typeface="Consolas" panose="020B0609020204030204" pitchFamily="49" charset="0"/>
              </a:rPr>
              <a:t>)</a:t>
            </a:r>
          </a:p>
          <a:p>
            <a:pPr algn="l"/>
            <a:endParaRPr lang="en-US" sz="1600" dirty="0"/>
          </a:p>
          <a:p>
            <a:pPr algn="l"/>
            <a:endParaRPr lang="en-US" sz="1600" dirty="0"/>
          </a:p>
          <a:p>
            <a:pPr algn="l"/>
            <a:br>
              <a:rPr lang="en-US" sz="1600" dirty="0"/>
            </a:br>
            <a:r>
              <a:rPr lang="en-US" sz="1600" b="0" i="0" dirty="0">
                <a:solidFill>
                  <a:srgbClr val="006D21"/>
                </a:solidFill>
                <a:effectLst/>
                <a:latin typeface="Consolas" panose="020B0609020204030204" pitchFamily="49" charset="0"/>
              </a:rPr>
              <a:t># Create a new model instance</a:t>
            </a:r>
            <a:endParaRPr lang="en-US" sz="1600" b="0" i="0" dirty="0">
              <a:solidFill>
                <a:srgbClr val="444444"/>
              </a:solidFill>
              <a:effectLst/>
              <a:latin typeface="Consolas" panose="020B0609020204030204" pitchFamily="49" charset="0"/>
            </a:endParaRPr>
          </a:p>
          <a:p>
            <a:pPr algn="l"/>
            <a:r>
              <a:rPr lang="en-US" sz="1600" b="0" i="0" dirty="0" err="1">
                <a:solidFill>
                  <a:srgbClr val="444444"/>
                </a:solidFill>
                <a:effectLst/>
                <a:latin typeface="Consolas" panose="020B0609020204030204" pitchFamily="49" charset="0"/>
              </a:rPr>
              <a:t>new_model</a:t>
            </a:r>
            <a:r>
              <a:rPr lang="en-US" sz="1600" b="0" i="0" dirty="0">
                <a:solidFill>
                  <a:srgbClr val="444444"/>
                </a:solidFill>
                <a:effectLst/>
                <a:latin typeface="Consolas" panose="020B0609020204030204" pitchFamily="49" charset="0"/>
              </a:rPr>
              <a:t> = </a:t>
            </a:r>
            <a:r>
              <a:rPr lang="en-US" sz="1600" b="0" i="0" dirty="0" err="1">
                <a:solidFill>
                  <a:srgbClr val="444444"/>
                </a:solidFill>
                <a:effectLst/>
                <a:latin typeface="Consolas" panose="020B0609020204030204" pitchFamily="49" charset="0"/>
              </a:rPr>
              <a:t>create_model</a:t>
            </a:r>
            <a:r>
              <a:rPr lang="en-US" sz="1600" b="0" i="0" dirty="0">
                <a:solidFill>
                  <a:srgbClr val="444444"/>
                </a:solidFill>
                <a:effectLst/>
                <a:latin typeface="Consolas" panose="020B0609020204030204" pitchFamily="49" charset="0"/>
              </a:rPr>
              <a:t>()</a:t>
            </a:r>
          </a:p>
          <a:p>
            <a:pPr algn="l"/>
            <a:br>
              <a:rPr lang="en-US" sz="1600" dirty="0"/>
            </a:br>
            <a:r>
              <a:rPr lang="en-US" sz="1600" b="0" i="0" dirty="0">
                <a:solidFill>
                  <a:srgbClr val="006D21"/>
                </a:solidFill>
                <a:effectLst/>
                <a:latin typeface="Consolas" panose="020B0609020204030204" pitchFamily="49" charset="0"/>
              </a:rPr>
              <a:t># Load the saved weights</a:t>
            </a:r>
            <a:endParaRPr lang="en-US" sz="1600" b="0" i="0" dirty="0">
              <a:solidFill>
                <a:srgbClr val="444444"/>
              </a:solidFill>
              <a:effectLst/>
              <a:latin typeface="Consolas" panose="020B0609020204030204" pitchFamily="49" charset="0"/>
            </a:endParaRPr>
          </a:p>
          <a:p>
            <a:pPr algn="l"/>
            <a:r>
              <a:rPr lang="en-US" sz="1600" b="0" i="0" dirty="0" err="1">
                <a:solidFill>
                  <a:srgbClr val="444444"/>
                </a:solidFill>
                <a:effectLst/>
                <a:latin typeface="Consolas" panose="020B0609020204030204" pitchFamily="49" charset="0"/>
              </a:rPr>
              <a:t>new_model.load_weights</a:t>
            </a:r>
            <a:r>
              <a:rPr lang="en-US" sz="1600" b="0" i="0" dirty="0">
                <a:solidFill>
                  <a:srgbClr val="444444"/>
                </a:solidFill>
                <a:effectLst/>
                <a:latin typeface="Consolas" panose="020B0609020204030204" pitchFamily="49" charset="0"/>
              </a:rPr>
              <a:t>(</a:t>
            </a:r>
            <a:r>
              <a:rPr lang="en-US" sz="1600" b="0" i="0" dirty="0">
                <a:solidFill>
                  <a:srgbClr val="C80000"/>
                </a:solidFill>
                <a:effectLst/>
                <a:latin typeface="Consolas" panose="020B0609020204030204" pitchFamily="49" charset="0"/>
              </a:rPr>
              <a:t>'</a:t>
            </a:r>
            <a:r>
              <a:rPr lang="en-US" sz="1600" b="0" i="0" dirty="0" err="1">
                <a:solidFill>
                  <a:srgbClr val="C80000"/>
                </a:solidFill>
                <a:effectLst/>
                <a:latin typeface="Consolas" panose="020B0609020204030204" pitchFamily="49" charset="0"/>
              </a:rPr>
              <a:t>my_model_weights.ckpt</a:t>
            </a:r>
            <a:r>
              <a:rPr lang="en-US" sz="1600" b="0" i="0" dirty="0">
                <a:solidFill>
                  <a:srgbClr val="C80000"/>
                </a:solidFill>
                <a:effectLst/>
                <a:latin typeface="Consolas" panose="020B0609020204030204" pitchFamily="49" charset="0"/>
              </a:rPr>
              <a:t>'</a:t>
            </a:r>
            <a:r>
              <a:rPr lang="en-US" sz="1600" b="0" i="0" dirty="0">
                <a:solidFill>
                  <a:srgbClr val="444444"/>
                </a:solidFill>
                <a:effectLst/>
                <a:latin typeface="Consolas" panose="020B0609020204030204" pitchFamily="49" charset="0"/>
              </a:rPr>
              <a:t>)</a:t>
            </a:r>
          </a:p>
          <a:p>
            <a:pPr algn="l"/>
            <a:br>
              <a:rPr lang="en-US" sz="1600" dirty="0"/>
            </a:br>
            <a:r>
              <a:rPr lang="en-US" sz="1600" b="0" i="0" dirty="0">
                <a:solidFill>
                  <a:srgbClr val="006D21"/>
                </a:solidFill>
                <a:effectLst/>
                <a:latin typeface="Consolas" panose="020B0609020204030204" pitchFamily="49" charset="0"/>
              </a:rPr>
              <a:t># Evaluate the model</a:t>
            </a:r>
            <a:endParaRPr lang="en-US" sz="1600" b="0" i="0" dirty="0">
              <a:solidFill>
                <a:srgbClr val="444444"/>
              </a:solidFill>
              <a:effectLst/>
              <a:latin typeface="Consolas" panose="020B0609020204030204" pitchFamily="49" charset="0"/>
            </a:endParaRPr>
          </a:p>
          <a:p>
            <a:pPr algn="l"/>
            <a:r>
              <a:rPr lang="en-US" sz="1600" b="0" i="0" dirty="0">
                <a:solidFill>
                  <a:srgbClr val="444444"/>
                </a:solidFill>
                <a:effectLst/>
                <a:latin typeface="Consolas" panose="020B0609020204030204" pitchFamily="49" charset="0"/>
              </a:rPr>
              <a:t>loss, acc = </a:t>
            </a:r>
            <a:r>
              <a:rPr lang="en-US" sz="1600" b="0" i="0" dirty="0" err="1">
                <a:solidFill>
                  <a:srgbClr val="444444"/>
                </a:solidFill>
                <a:effectLst/>
                <a:latin typeface="Consolas" panose="020B0609020204030204" pitchFamily="49" charset="0"/>
              </a:rPr>
              <a:t>new_model.evaluate</a:t>
            </a:r>
            <a:r>
              <a:rPr lang="en-US" sz="1600" b="0" i="0" dirty="0">
                <a:solidFill>
                  <a:srgbClr val="444444"/>
                </a:solidFill>
                <a:effectLst/>
                <a:latin typeface="Consolas" panose="020B0609020204030204" pitchFamily="49" charset="0"/>
              </a:rPr>
              <a:t>(</a:t>
            </a:r>
            <a:r>
              <a:rPr lang="en-US" sz="1600" b="0" i="0" dirty="0" err="1">
                <a:solidFill>
                  <a:srgbClr val="444444"/>
                </a:solidFill>
                <a:effectLst/>
                <a:latin typeface="Consolas" panose="020B0609020204030204" pitchFamily="49" charset="0"/>
              </a:rPr>
              <a:t>test_images</a:t>
            </a:r>
            <a:r>
              <a:rPr lang="en-US" sz="1600" b="0" i="0" dirty="0">
                <a:solidFill>
                  <a:srgbClr val="444444"/>
                </a:solidFill>
                <a:effectLst/>
                <a:latin typeface="Consolas" panose="020B0609020204030204" pitchFamily="49" charset="0"/>
              </a:rPr>
              <a:t>, </a:t>
            </a:r>
            <a:r>
              <a:rPr lang="en-US" sz="1600" b="0" i="0" dirty="0" err="1">
                <a:solidFill>
                  <a:srgbClr val="444444"/>
                </a:solidFill>
                <a:effectLst/>
                <a:latin typeface="Consolas" panose="020B0609020204030204" pitchFamily="49" charset="0"/>
              </a:rPr>
              <a:t>test_labels</a:t>
            </a:r>
            <a:r>
              <a:rPr lang="en-US" sz="1600" b="0" i="0" dirty="0">
                <a:solidFill>
                  <a:srgbClr val="444444"/>
                </a:solidFill>
                <a:effectLst/>
                <a:latin typeface="Consolas" panose="020B0609020204030204" pitchFamily="49" charset="0"/>
              </a:rPr>
              <a:t>, verbose=2)</a:t>
            </a:r>
          </a:p>
          <a:p>
            <a:pPr algn="l"/>
            <a:r>
              <a:rPr lang="en-US" sz="1600" b="0" i="0" dirty="0">
                <a:solidFill>
                  <a:srgbClr val="106EBE"/>
                </a:solidFill>
                <a:effectLst/>
                <a:latin typeface="Consolas" panose="020B0609020204030204" pitchFamily="49" charset="0"/>
              </a:rPr>
              <a:t>print</a:t>
            </a:r>
            <a:r>
              <a:rPr lang="en-US" sz="1600" b="0" i="0" dirty="0">
                <a:solidFill>
                  <a:srgbClr val="444444"/>
                </a:solidFill>
                <a:effectLst/>
                <a:latin typeface="Consolas" panose="020B0609020204030204" pitchFamily="49" charset="0"/>
              </a:rPr>
              <a:t>(</a:t>
            </a:r>
            <a:r>
              <a:rPr lang="en-US" sz="1600" b="0" i="0" dirty="0">
                <a:solidFill>
                  <a:srgbClr val="C80000"/>
                </a:solidFill>
                <a:effectLst/>
                <a:latin typeface="Consolas" panose="020B0609020204030204" pitchFamily="49" charset="0"/>
              </a:rPr>
              <a:t>'Restored model, accuracy: {:5.2f}%'</a:t>
            </a:r>
            <a:r>
              <a:rPr lang="en-US" sz="1600" b="0" i="0" dirty="0">
                <a:solidFill>
                  <a:srgbClr val="444444"/>
                </a:solidFill>
                <a:effectLst/>
                <a:latin typeface="Consolas" panose="020B0609020204030204" pitchFamily="49" charset="0"/>
              </a:rPr>
              <a:t>.format(100 * acc))</a:t>
            </a:r>
          </a:p>
          <a:p>
            <a:endParaRPr lang="en-US" sz="1600" dirty="0">
              <a:latin typeface="Avenir Next LT Pro" panose="020B0504020202020204" pitchFamily="34" charset="77"/>
            </a:endParaRPr>
          </a:p>
        </p:txBody>
      </p:sp>
    </p:spTree>
    <p:extLst>
      <p:ext uri="{BB962C8B-B14F-4D97-AF65-F5344CB8AC3E}">
        <p14:creationId xmlns:p14="http://schemas.microsoft.com/office/powerpoint/2010/main" val="3154503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1F952A-BF94-7C33-86CB-B94042E86EAA}"/>
              </a:ext>
            </a:extLst>
          </p:cNvPr>
          <p:cNvSpPr txBox="1"/>
          <p:nvPr/>
        </p:nvSpPr>
        <p:spPr>
          <a:xfrm>
            <a:off x="661738" y="363915"/>
            <a:ext cx="10287000" cy="6247864"/>
          </a:xfrm>
          <a:prstGeom prst="rect">
            <a:avLst/>
          </a:prstGeom>
          <a:noFill/>
        </p:spPr>
        <p:txBody>
          <a:bodyPr wrap="square" rtlCol="0">
            <a:spAutoFit/>
          </a:bodyPr>
          <a:lstStyle/>
          <a:p>
            <a:r>
              <a:rPr lang="en-US" sz="1600" b="1" dirty="0">
                <a:latin typeface="Avenir Next LT Pro" panose="020B0504020202020204" pitchFamily="34" charset="77"/>
              </a:rPr>
              <a:t>Saving the Weights with Tensorflow</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pPr algn="l"/>
            <a:r>
              <a:rPr lang="en-US" sz="1200" b="0" i="0" dirty="0">
                <a:solidFill>
                  <a:srgbClr val="006D21"/>
                </a:solidFill>
                <a:effectLst/>
                <a:latin typeface="Consolas" panose="020B0609020204030204" pitchFamily="49" charset="0"/>
              </a:rPr>
              <a:t># Define a simple sequential model</a:t>
            </a:r>
            <a:endParaRPr lang="en-US" sz="1200" b="0" i="0" dirty="0">
              <a:solidFill>
                <a:srgbClr val="444444"/>
              </a:solidFill>
              <a:effectLst/>
              <a:latin typeface="Consolas" panose="020B0609020204030204" pitchFamily="49" charset="0"/>
            </a:endParaRPr>
          </a:p>
          <a:p>
            <a:pPr algn="l"/>
            <a:r>
              <a:rPr lang="en-US" sz="1200" b="0" i="0" dirty="0">
                <a:solidFill>
                  <a:srgbClr val="106EBE"/>
                </a:solidFill>
                <a:effectLst/>
                <a:latin typeface="Consolas" panose="020B0609020204030204" pitchFamily="49" charset="0"/>
              </a:rPr>
              <a:t>def</a:t>
            </a:r>
            <a:r>
              <a:rPr lang="en-US" sz="1200" b="0" i="0" dirty="0">
                <a:solidFill>
                  <a:srgbClr val="444444"/>
                </a:solidFill>
                <a:effectLst/>
                <a:latin typeface="Consolas" panose="020B0609020204030204" pitchFamily="49" charset="0"/>
              </a:rPr>
              <a:t> </a:t>
            </a:r>
            <a:r>
              <a:rPr lang="en-US" sz="1200" b="0" i="0" dirty="0" err="1">
                <a:solidFill>
                  <a:srgbClr val="444444"/>
                </a:solidFill>
                <a:effectLst/>
                <a:latin typeface="Consolas" panose="020B0609020204030204" pitchFamily="49" charset="0"/>
              </a:rPr>
              <a:t>create_model</a:t>
            </a:r>
            <a:r>
              <a:rPr lang="en-US" sz="1200" b="0" i="0" dirty="0">
                <a:solidFill>
                  <a:srgbClr val="444444"/>
                </a:solidFill>
                <a:effectLst/>
                <a:latin typeface="Consolas" panose="020B0609020204030204" pitchFamily="49" charset="0"/>
              </a:rPr>
              <a:t>():</a:t>
            </a:r>
          </a:p>
          <a:p>
            <a:pPr algn="l"/>
            <a:r>
              <a:rPr lang="en-US" sz="1200" b="0" i="0" dirty="0">
                <a:solidFill>
                  <a:srgbClr val="444444"/>
                </a:solidFill>
                <a:effectLst/>
                <a:latin typeface="Consolas" panose="020B0609020204030204" pitchFamily="49" charset="0"/>
              </a:rPr>
              <a:t>model = </a:t>
            </a:r>
            <a:r>
              <a:rPr lang="en-US" sz="1200" b="0" i="0" dirty="0" err="1">
                <a:solidFill>
                  <a:srgbClr val="444444"/>
                </a:solidFill>
                <a:effectLst/>
                <a:latin typeface="Consolas" panose="020B0609020204030204" pitchFamily="49" charset="0"/>
              </a:rPr>
              <a:t>tf.keras.Sequential</a:t>
            </a:r>
            <a:r>
              <a:rPr lang="en-US" sz="1200" b="0" i="0" dirty="0">
                <a:solidFill>
                  <a:srgbClr val="444444"/>
                </a:solidFill>
                <a:effectLst/>
                <a:latin typeface="Consolas" panose="020B0609020204030204" pitchFamily="49" charset="0"/>
              </a:rPr>
              <a:t>([</a:t>
            </a:r>
          </a:p>
          <a:p>
            <a:pPr algn="l"/>
            <a:r>
              <a:rPr lang="en-US" sz="1200" b="0" i="0" dirty="0" err="1">
                <a:solidFill>
                  <a:srgbClr val="444444"/>
                </a:solidFill>
                <a:effectLst/>
                <a:latin typeface="Consolas" panose="020B0609020204030204" pitchFamily="49" charset="0"/>
              </a:rPr>
              <a:t>keras.layers.Dense</a:t>
            </a:r>
            <a:r>
              <a:rPr lang="en-US" sz="1200" b="0" i="0" dirty="0">
                <a:solidFill>
                  <a:srgbClr val="444444"/>
                </a:solidFill>
                <a:effectLst/>
                <a:latin typeface="Consolas" panose="020B0609020204030204" pitchFamily="49" charset="0"/>
              </a:rPr>
              <a:t>(512, activation=</a:t>
            </a:r>
            <a:r>
              <a:rPr lang="en-US" sz="1200" b="0" i="0" dirty="0">
                <a:solidFill>
                  <a:srgbClr val="C80000"/>
                </a:solidFill>
                <a:effectLst/>
                <a:latin typeface="Consolas" panose="020B0609020204030204" pitchFamily="49" charset="0"/>
              </a:rPr>
              <a:t>'</a:t>
            </a:r>
            <a:r>
              <a:rPr lang="en-US" sz="1200" b="0" i="0" dirty="0" err="1">
                <a:solidFill>
                  <a:srgbClr val="C80000"/>
                </a:solidFill>
                <a:effectLst/>
                <a:latin typeface="Consolas" panose="020B0609020204030204" pitchFamily="49" charset="0"/>
              </a:rPr>
              <a:t>relu</a:t>
            </a:r>
            <a:r>
              <a:rPr lang="en-US" sz="1200" b="0" i="0" dirty="0">
                <a:solidFill>
                  <a:srgbClr val="C80000"/>
                </a:solidFill>
                <a:effectLst/>
                <a:latin typeface="Consolas" panose="020B0609020204030204" pitchFamily="49" charset="0"/>
              </a:rPr>
              <a:t>'</a:t>
            </a:r>
            <a:r>
              <a:rPr lang="en-US" sz="1200" b="0" i="0" dirty="0">
                <a:solidFill>
                  <a:srgbClr val="444444"/>
                </a:solidFill>
                <a:effectLst/>
                <a:latin typeface="Consolas" panose="020B0609020204030204" pitchFamily="49" charset="0"/>
              </a:rPr>
              <a:t>, </a:t>
            </a:r>
            <a:r>
              <a:rPr lang="en-US" sz="1200" b="0" i="0" dirty="0" err="1">
                <a:solidFill>
                  <a:srgbClr val="444444"/>
                </a:solidFill>
                <a:effectLst/>
                <a:latin typeface="Consolas" panose="020B0609020204030204" pitchFamily="49" charset="0"/>
              </a:rPr>
              <a:t>input_shape</a:t>
            </a:r>
            <a:r>
              <a:rPr lang="en-US" sz="1200" b="0" i="0" dirty="0">
                <a:solidFill>
                  <a:srgbClr val="444444"/>
                </a:solidFill>
                <a:effectLst/>
                <a:latin typeface="Consolas" panose="020B0609020204030204" pitchFamily="49" charset="0"/>
              </a:rPr>
              <a:t>=(784,)),</a:t>
            </a:r>
          </a:p>
          <a:p>
            <a:pPr algn="l"/>
            <a:r>
              <a:rPr lang="en-US" sz="1200" b="0" i="0" dirty="0" err="1">
                <a:solidFill>
                  <a:srgbClr val="444444"/>
                </a:solidFill>
                <a:effectLst/>
                <a:latin typeface="Consolas" panose="020B0609020204030204" pitchFamily="49" charset="0"/>
              </a:rPr>
              <a:t>keras.layers.Dropout</a:t>
            </a:r>
            <a:r>
              <a:rPr lang="en-US" sz="1200" b="0" i="0" dirty="0">
                <a:solidFill>
                  <a:srgbClr val="444444"/>
                </a:solidFill>
                <a:effectLst/>
                <a:latin typeface="Consolas" panose="020B0609020204030204" pitchFamily="49" charset="0"/>
              </a:rPr>
              <a:t>(0.2),</a:t>
            </a:r>
          </a:p>
          <a:p>
            <a:pPr algn="l"/>
            <a:r>
              <a:rPr lang="en-US" sz="1200" b="0" i="0" dirty="0" err="1">
                <a:solidFill>
                  <a:srgbClr val="444444"/>
                </a:solidFill>
                <a:effectLst/>
                <a:latin typeface="Consolas" panose="020B0609020204030204" pitchFamily="49" charset="0"/>
              </a:rPr>
              <a:t>keras.layers.Dense</a:t>
            </a:r>
            <a:r>
              <a:rPr lang="en-US" sz="1200" b="0" i="0" dirty="0">
                <a:solidFill>
                  <a:srgbClr val="444444"/>
                </a:solidFill>
                <a:effectLst/>
                <a:latin typeface="Consolas" panose="020B0609020204030204" pitchFamily="49" charset="0"/>
              </a:rPr>
              <a:t>(10)</a:t>
            </a:r>
          </a:p>
          <a:p>
            <a:pPr algn="l"/>
            <a:r>
              <a:rPr lang="en-US" sz="1200" b="0" i="0" dirty="0">
                <a:solidFill>
                  <a:srgbClr val="444444"/>
                </a:solidFill>
                <a:effectLst/>
                <a:latin typeface="Consolas" panose="020B0609020204030204" pitchFamily="49" charset="0"/>
              </a:rPr>
              <a:t>])</a:t>
            </a:r>
          </a:p>
          <a:p>
            <a:pPr algn="l"/>
            <a:r>
              <a:rPr lang="en-US" sz="1200" b="0" i="0" dirty="0" err="1">
                <a:solidFill>
                  <a:srgbClr val="444444"/>
                </a:solidFill>
                <a:effectLst/>
                <a:latin typeface="Consolas" panose="020B0609020204030204" pitchFamily="49" charset="0"/>
              </a:rPr>
              <a:t>model.compile</a:t>
            </a:r>
            <a:r>
              <a:rPr lang="en-US" sz="1200" b="0" i="0" dirty="0">
                <a:solidFill>
                  <a:srgbClr val="444444"/>
                </a:solidFill>
                <a:effectLst/>
                <a:latin typeface="Consolas" panose="020B0609020204030204" pitchFamily="49" charset="0"/>
              </a:rPr>
              <a:t>(optimizer=</a:t>
            </a:r>
            <a:r>
              <a:rPr lang="en-US" sz="1200" b="0" i="0" dirty="0">
                <a:solidFill>
                  <a:srgbClr val="C80000"/>
                </a:solidFill>
                <a:effectLst/>
                <a:latin typeface="Consolas" panose="020B0609020204030204" pitchFamily="49" charset="0"/>
              </a:rPr>
              <a:t>'</a:t>
            </a:r>
            <a:r>
              <a:rPr lang="en-US" sz="1200" b="0" i="0" dirty="0" err="1">
                <a:solidFill>
                  <a:srgbClr val="C80000"/>
                </a:solidFill>
                <a:effectLst/>
                <a:latin typeface="Consolas" panose="020B0609020204030204" pitchFamily="49" charset="0"/>
              </a:rPr>
              <a:t>adam</a:t>
            </a:r>
            <a:r>
              <a:rPr lang="en-US" sz="1200" b="0" i="0" dirty="0">
                <a:solidFill>
                  <a:srgbClr val="C80000"/>
                </a:solidFill>
                <a:effectLst/>
                <a:latin typeface="Consolas" panose="020B0609020204030204" pitchFamily="49" charset="0"/>
              </a:rPr>
              <a:t>'</a:t>
            </a:r>
            <a:r>
              <a:rPr lang="en-US" sz="1200" b="0" i="0" dirty="0">
                <a:solidFill>
                  <a:srgbClr val="444444"/>
                </a:solidFill>
                <a:effectLst/>
                <a:latin typeface="Consolas" panose="020B0609020204030204" pitchFamily="49" charset="0"/>
              </a:rPr>
              <a:t>,</a:t>
            </a:r>
          </a:p>
          <a:p>
            <a:pPr algn="l"/>
            <a:r>
              <a:rPr lang="en-US" sz="1200" b="0" i="0" dirty="0">
                <a:solidFill>
                  <a:srgbClr val="444444"/>
                </a:solidFill>
                <a:effectLst/>
                <a:latin typeface="Consolas" panose="020B0609020204030204" pitchFamily="49" charset="0"/>
              </a:rPr>
              <a:t>loss=</a:t>
            </a:r>
            <a:r>
              <a:rPr lang="en-US" sz="1200" b="0" i="0" dirty="0" err="1">
                <a:solidFill>
                  <a:srgbClr val="444444"/>
                </a:solidFill>
                <a:effectLst/>
                <a:latin typeface="Consolas" panose="020B0609020204030204" pitchFamily="49" charset="0"/>
              </a:rPr>
              <a:t>tf.keras.losses.SparseCategoricalCrossentropy</a:t>
            </a:r>
            <a:r>
              <a:rPr lang="en-US" sz="1200" b="0" i="0" dirty="0">
                <a:solidFill>
                  <a:srgbClr val="444444"/>
                </a:solidFill>
                <a:effectLst/>
                <a:latin typeface="Consolas" panose="020B0609020204030204" pitchFamily="49" charset="0"/>
              </a:rPr>
              <a:t>(</a:t>
            </a:r>
            <a:r>
              <a:rPr lang="en-US" sz="1200" b="0" i="0" dirty="0" err="1">
                <a:solidFill>
                  <a:srgbClr val="444444"/>
                </a:solidFill>
                <a:effectLst/>
                <a:latin typeface="Consolas" panose="020B0609020204030204" pitchFamily="49" charset="0"/>
              </a:rPr>
              <a:t>from_logits</a:t>
            </a:r>
            <a:r>
              <a:rPr lang="en-US" sz="1200" b="0" i="0" dirty="0">
                <a:solidFill>
                  <a:srgbClr val="444444"/>
                </a:solidFill>
                <a:effectLst/>
                <a:latin typeface="Consolas" panose="020B0609020204030204" pitchFamily="49" charset="0"/>
              </a:rPr>
              <a:t>=</a:t>
            </a:r>
            <a:r>
              <a:rPr lang="en-US" sz="1200" b="0" i="0" dirty="0">
                <a:solidFill>
                  <a:srgbClr val="106EBE"/>
                </a:solidFill>
                <a:effectLst/>
                <a:latin typeface="Consolas" panose="020B0609020204030204" pitchFamily="49" charset="0"/>
              </a:rPr>
              <a:t>True</a:t>
            </a:r>
            <a:r>
              <a:rPr lang="en-US" sz="1200" b="0" i="0" dirty="0">
                <a:solidFill>
                  <a:srgbClr val="444444"/>
                </a:solidFill>
                <a:effectLst/>
                <a:latin typeface="Consolas" panose="020B0609020204030204" pitchFamily="49" charset="0"/>
              </a:rPr>
              <a:t>),</a:t>
            </a:r>
          </a:p>
          <a:p>
            <a:pPr algn="l"/>
            <a:r>
              <a:rPr lang="en-US" sz="1200" b="0" i="0" dirty="0">
                <a:solidFill>
                  <a:srgbClr val="444444"/>
                </a:solidFill>
                <a:effectLst/>
                <a:latin typeface="Consolas" panose="020B0609020204030204" pitchFamily="49" charset="0"/>
              </a:rPr>
              <a:t>metrics=[</a:t>
            </a:r>
            <a:r>
              <a:rPr lang="en-US" sz="1200" b="0" i="0" dirty="0" err="1">
                <a:solidFill>
                  <a:srgbClr val="444444"/>
                </a:solidFill>
                <a:effectLst/>
                <a:latin typeface="Consolas" panose="020B0609020204030204" pitchFamily="49" charset="0"/>
              </a:rPr>
              <a:t>tf.keras.metrics.SparseCategoricalAccuracy</a:t>
            </a:r>
            <a:r>
              <a:rPr lang="en-US" sz="1200" b="0" i="0" dirty="0">
                <a:solidFill>
                  <a:srgbClr val="444444"/>
                </a:solidFill>
                <a:effectLst/>
                <a:latin typeface="Consolas" panose="020B0609020204030204" pitchFamily="49" charset="0"/>
              </a:rPr>
              <a:t>()])</a:t>
            </a:r>
          </a:p>
          <a:p>
            <a:pPr algn="l"/>
            <a:r>
              <a:rPr lang="en-US" sz="1200" b="0" i="0" dirty="0">
                <a:solidFill>
                  <a:srgbClr val="106EBE"/>
                </a:solidFill>
                <a:effectLst/>
                <a:latin typeface="Consolas" panose="020B0609020204030204" pitchFamily="49" charset="0"/>
              </a:rPr>
              <a:t>return</a:t>
            </a:r>
            <a:r>
              <a:rPr lang="en-US" sz="1200" b="0" i="0" dirty="0">
                <a:solidFill>
                  <a:srgbClr val="444444"/>
                </a:solidFill>
                <a:effectLst/>
                <a:latin typeface="Consolas" panose="020B0609020204030204" pitchFamily="49" charset="0"/>
              </a:rPr>
              <a:t> model</a:t>
            </a:r>
          </a:p>
          <a:p>
            <a:pPr algn="l"/>
            <a:endParaRPr lang="en-US" sz="1200" b="0" i="0" dirty="0">
              <a:solidFill>
                <a:srgbClr val="006D21"/>
              </a:solidFill>
              <a:effectLst/>
              <a:latin typeface="Consolas" panose="020B0609020204030204" pitchFamily="49" charset="0"/>
            </a:endParaRPr>
          </a:p>
          <a:p>
            <a:pPr algn="l"/>
            <a:r>
              <a:rPr lang="en-US" sz="1200" b="0" i="0" dirty="0">
                <a:solidFill>
                  <a:srgbClr val="006D21"/>
                </a:solidFill>
                <a:effectLst/>
                <a:latin typeface="Consolas" panose="020B0609020204030204" pitchFamily="49" charset="0"/>
              </a:rPr>
              <a:t># Create a model instance</a:t>
            </a:r>
            <a:endParaRPr lang="en-US" sz="1200" b="0" i="0" dirty="0">
              <a:solidFill>
                <a:srgbClr val="444444"/>
              </a:solidFill>
              <a:effectLst/>
              <a:latin typeface="Consolas" panose="020B0609020204030204" pitchFamily="49" charset="0"/>
            </a:endParaRPr>
          </a:p>
          <a:p>
            <a:pPr algn="l"/>
            <a:r>
              <a:rPr lang="en-US" sz="1200" b="0" i="0" dirty="0">
                <a:solidFill>
                  <a:srgbClr val="444444"/>
                </a:solidFill>
                <a:effectLst/>
                <a:latin typeface="Consolas" panose="020B0609020204030204" pitchFamily="49" charset="0"/>
              </a:rPr>
              <a:t>model = </a:t>
            </a:r>
            <a:r>
              <a:rPr lang="en-US" sz="1200" b="0" i="0" dirty="0" err="1">
                <a:solidFill>
                  <a:srgbClr val="444444"/>
                </a:solidFill>
                <a:effectLst/>
                <a:latin typeface="Consolas" panose="020B0609020204030204" pitchFamily="49" charset="0"/>
              </a:rPr>
              <a:t>create_model</a:t>
            </a:r>
            <a:r>
              <a:rPr lang="en-US" sz="1200" b="0" i="0" dirty="0">
                <a:solidFill>
                  <a:srgbClr val="444444"/>
                </a:solidFill>
                <a:effectLst/>
                <a:latin typeface="Consolas" panose="020B0609020204030204" pitchFamily="49" charset="0"/>
              </a:rPr>
              <a:t>()</a:t>
            </a:r>
          </a:p>
          <a:p>
            <a:pPr algn="l"/>
            <a:br>
              <a:rPr lang="en-US" sz="1200" dirty="0"/>
            </a:br>
            <a:r>
              <a:rPr lang="en-US" sz="1200" b="0" i="0" dirty="0">
                <a:solidFill>
                  <a:srgbClr val="006D21"/>
                </a:solidFill>
                <a:effectLst/>
                <a:latin typeface="Consolas" panose="020B0609020204030204" pitchFamily="49" charset="0"/>
              </a:rPr>
              <a:t># Save the weights</a:t>
            </a:r>
            <a:endParaRPr lang="en-US" sz="1200" b="0" i="0" dirty="0">
              <a:solidFill>
                <a:srgbClr val="444444"/>
              </a:solidFill>
              <a:effectLst/>
              <a:latin typeface="Consolas" panose="020B0609020204030204" pitchFamily="49" charset="0"/>
            </a:endParaRPr>
          </a:p>
          <a:p>
            <a:pPr algn="l"/>
            <a:r>
              <a:rPr lang="en-US" sz="1200" b="0" i="0" dirty="0" err="1">
                <a:solidFill>
                  <a:srgbClr val="444444"/>
                </a:solidFill>
                <a:effectLst/>
                <a:latin typeface="Consolas" panose="020B0609020204030204" pitchFamily="49" charset="0"/>
              </a:rPr>
              <a:t>model.save_weights</a:t>
            </a:r>
            <a:r>
              <a:rPr lang="en-US" sz="1200" b="0" i="0" dirty="0">
                <a:solidFill>
                  <a:srgbClr val="444444"/>
                </a:solidFill>
                <a:effectLst/>
                <a:latin typeface="Consolas" panose="020B0609020204030204" pitchFamily="49" charset="0"/>
              </a:rPr>
              <a:t>(</a:t>
            </a:r>
            <a:r>
              <a:rPr lang="en-US" sz="1200" b="0" i="0" dirty="0">
                <a:solidFill>
                  <a:srgbClr val="C80000"/>
                </a:solidFill>
                <a:effectLst/>
                <a:latin typeface="Consolas" panose="020B0609020204030204" pitchFamily="49" charset="0"/>
              </a:rPr>
              <a:t>'my_model_weights.h5’</a:t>
            </a:r>
            <a:r>
              <a:rPr lang="en-US" sz="1200" b="0" i="0" dirty="0">
                <a:solidFill>
                  <a:srgbClr val="444444"/>
                </a:solidFill>
                <a:effectLst/>
                <a:latin typeface="Consolas" panose="020B0609020204030204" pitchFamily="49" charset="0"/>
              </a:rPr>
              <a:t>)</a:t>
            </a:r>
          </a:p>
          <a:p>
            <a:endParaRPr lang="en-US" sz="1200" dirty="0">
              <a:latin typeface="Avenir Next LT Pro" panose="020B0504020202020204" pitchFamily="34" charset="77"/>
            </a:endParaRPr>
          </a:p>
          <a:p>
            <a:pPr algn="l"/>
            <a:r>
              <a:rPr lang="en-US" sz="1600" b="1" i="0" dirty="0">
                <a:effectLst/>
                <a:latin typeface="Avenir Next LT Pro" panose="020B0504020202020204" pitchFamily="34" charset="77"/>
              </a:rPr>
              <a:t>Loading the Weights with </a:t>
            </a:r>
            <a:r>
              <a:rPr lang="en-US" sz="1600" b="1" dirty="0">
                <a:latin typeface="Avenir Next LT Pro" panose="020B0504020202020204" pitchFamily="34" charset="77"/>
              </a:rPr>
              <a:t>T</a:t>
            </a:r>
            <a:r>
              <a:rPr lang="en-US" sz="1600" b="1" i="0" dirty="0">
                <a:effectLst/>
                <a:latin typeface="Avenir Next LT Pro" panose="020B0504020202020204" pitchFamily="34" charset="77"/>
              </a:rPr>
              <a:t>ensorflow</a:t>
            </a:r>
          </a:p>
          <a:p>
            <a:pPr algn="l"/>
            <a:endParaRPr lang="en-US" sz="1200" dirty="0">
              <a:solidFill>
                <a:srgbClr val="006D21"/>
              </a:solidFill>
              <a:latin typeface="Consolas" panose="020B0609020204030204" pitchFamily="49" charset="0"/>
            </a:endParaRPr>
          </a:p>
          <a:p>
            <a:pPr algn="l"/>
            <a:r>
              <a:rPr lang="en-US" sz="1200" b="0" i="0" dirty="0">
                <a:solidFill>
                  <a:srgbClr val="006D21"/>
                </a:solidFill>
                <a:effectLst/>
                <a:latin typeface="Consolas" panose="020B0609020204030204" pitchFamily="49" charset="0"/>
              </a:rPr>
              <a:t># Create a new model instance</a:t>
            </a:r>
            <a:endParaRPr lang="en-US" sz="1200" b="0" i="0" dirty="0">
              <a:solidFill>
                <a:srgbClr val="444444"/>
              </a:solidFill>
              <a:effectLst/>
              <a:latin typeface="Consolas" panose="020B0609020204030204" pitchFamily="49" charset="0"/>
            </a:endParaRPr>
          </a:p>
          <a:p>
            <a:pPr algn="l"/>
            <a:r>
              <a:rPr lang="en-US" sz="1200" b="0" i="0" dirty="0">
                <a:solidFill>
                  <a:srgbClr val="444444"/>
                </a:solidFill>
                <a:effectLst/>
                <a:latin typeface="Consolas" panose="020B0609020204030204" pitchFamily="49" charset="0"/>
              </a:rPr>
              <a:t>model = </a:t>
            </a:r>
            <a:r>
              <a:rPr lang="en-US" sz="1200" b="0" i="0" dirty="0" err="1">
                <a:solidFill>
                  <a:srgbClr val="444444"/>
                </a:solidFill>
                <a:effectLst/>
                <a:latin typeface="Consolas" panose="020B0609020204030204" pitchFamily="49" charset="0"/>
              </a:rPr>
              <a:t>create_model</a:t>
            </a:r>
            <a:r>
              <a:rPr lang="en-US" sz="1200" b="0" i="0" dirty="0">
                <a:solidFill>
                  <a:srgbClr val="444444"/>
                </a:solidFill>
                <a:effectLst/>
                <a:latin typeface="Consolas" panose="020B0609020204030204" pitchFamily="49" charset="0"/>
              </a:rPr>
              <a:t>()</a:t>
            </a:r>
          </a:p>
          <a:p>
            <a:pPr algn="l"/>
            <a:br>
              <a:rPr lang="en-US" sz="1200" dirty="0"/>
            </a:br>
            <a:r>
              <a:rPr lang="en-US" sz="1200" b="0" i="0" dirty="0">
                <a:solidFill>
                  <a:srgbClr val="006D21"/>
                </a:solidFill>
                <a:effectLst/>
                <a:latin typeface="Consolas" panose="020B0609020204030204" pitchFamily="49" charset="0"/>
              </a:rPr>
              <a:t># Load the weights</a:t>
            </a:r>
            <a:endParaRPr lang="en-US" sz="1200" b="0" i="0" dirty="0">
              <a:solidFill>
                <a:srgbClr val="444444"/>
              </a:solidFill>
              <a:effectLst/>
              <a:latin typeface="Consolas" panose="020B0609020204030204" pitchFamily="49" charset="0"/>
            </a:endParaRPr>
          </a:p>
          <a:p>
            <a:pPr algn="l"/>
            <a:r>
              <a:rPr lang="en-US" sz="1200" b="0" i="0" dirty="0" err="1">
                <a:solidFill>
                  <a:srgbClr val="444444"/>
                </a:solidFill>
                <a:effectLst/>
                <a:latin typeface="Consolas" panose="020B0609020204030204" pitchFamily="49" charset="0"/>
              </a:rPr>
              <a:t>model.load_weights</a:t>
            </a:r>
            <a:r>
              <a:rPr lang="en-US" sz="1200" b="0" i="0" dirty="0">
                <a:solidFill>
                  <a:srgbClr val="444444"/>
                </a:solidFill>
                <a:effectLst/>
                <a:latin typeface="Consolas" panose="020B0609020204030204" pitchFamily="49" charset="0"/>
              </a:rPr>
              <a:t>(</a:t>
            </a:r>
            <a:r>
              <a:rPr lang="en-US" sz="1200" b="0" i="0" dirty="0">
                <a:solidFill>
                  <a:srgbClr val="C80000"/>
                </a:solidFill>
                <a:effectLst/>
                <a:latin typeface="Consolas" panose="020B0609020204030204" pitchFamily="49" charset="0"/>
              </a:rPr>
              <a:t>'my_model_weights.h5'</a:t>
            </a:r>
            <a:r>
              <a:rPr lang="en-US" sz="1200" b="0" i="0" dirty="0">
                <a:solidFill>
                  <a:srgbClr val="444444"/>
                </a:solidFill>
                <a:effectLst/>
                <a:latin typeface="Consolas" panose="020B0609020204030204" pitchFamily="49" charset="0"/>
              </a:rPr>
              <a:t>)</a:t>
            </a:r>
          </a:p>
          <a:p>
            <a:pPr algn="l"/>
            <a:br>
              <a:rPr lang="en-US" sz="1200" dirty="0"/>
            </a:br>
            <a:r>
              <a:rPr lang="en-US" sz="1200" b="0" i="0" dirty="0">
                <a:solidFill>
                  <a:srgbClr val="006D21"/>
                </a:solidFill>
                <a:effectLst/>
                <a:latin typeface="Consolas" panose="020B0609020204030204" pitchFamily="49" charset="0"/>
              </a:rPr>
              <a:t># Evaluate the model</a:t>
            </a:r>
            <a:endParaRPr lang="en-US" sz="1200" b="0" i="0" dirty="0">
              <a:solidFill>
                <a:srgbClr val="444444"/>
              </a:solidFill>
              <a:effectLst/>
              <a:latin typeface="Consolas" panose="020B0609020204030204" pitchFamily="49" charset="0"/>
            </a:endParaRPr>
          </a:p>
          <a:p>
            <a:pPr algn="l"/>
            <a:r>
              <a:rPr lang="en-US" sz="1200" b="0" i="0" dirty="0">
                <a:solidFill>
                  <a:srgbClr val="444444"/>
                </a:solidFill>
                <a:effectLst/>
                <a:latin typeface="Consolas" panose="020B0609020204030204" pitchFamily="49" charset="0"/>
              </a:rPr>
              <a:t>loss, acc = </a:t>
            </a:r>
            <a:r>
              <a:rPr lang="en-US" sz="1200" b="0" i="0" dirty="0" err="1">
                <a:solidFill>
                  <a:srgbClr val="444444"/>
                </a:solidFill>
                <a:effectLst/>
                <a:latin typeface="Consolas" panose="020B0609020204030204" pitchFamily="49" charset="0"/>
              </a:rPr>
              <a:t>model.evaluate</a:t>
            </a:r>
            <a:r>
              <a:rPr lang="en-US" sz="1200" b="0" i="0" dirty="0">
                <a:solidFill>
                  <a:srgbClr val="444444"/>
                </a:solidFill>
                <a:effectLst/>
                <a:latin typeface="Consolas" panose="020B0609020204030204" pitchFamily="49" charset="0"/>
              </a:rPr>
              <a:t>(</a:t>
            </a:r>
            <a:r>
              <a:rPr lang="en-US" sz="1200" b="0" i="0" dirty="0" err="1">
                <a:solidFill>
                  <a:srgbClr val="444444"/>
                </a:solidFill>
                <a:effectLst/>
                <a:latin typeface="Consolas" panose="020B0609020204030204" pitchFamily="49" charset="0"/>
              </a:rPr>
              <a:t>test_images</a:t>
            </a:r>
            <a:r>
              <a:rPr lang="en-US" sz="1200" b="0" i="0" dirty="0">
                <a:solidFill>
                  <a:srgbClr val="444444"/>
                </a:solidFill>
                <a:effectLst/>
                <a:latin typeface="Consolas" panose="020B0609020204030204" pitchFamily="49" charset="0"/>
              </a:rPr>
              <a:t>, </a:t>
            </a:r>
            <a:r>
              <a:rPr lang="en-US" sz="1200" b="0" i="0" dirty="0" err="1">
                <a:solidFill>
                  <a:srgbClr val="444444"/>
                </a:solidFill>
                <a:effectLst/>
                <a:latin typeface="Consolas" panose="020B0609020204030204" pitchFamily="49" charset="0"/>
              </a:rPr>
              <a:t>test_labels</a:t>
            </a:r>
            <a:r>
              <a:rPr lang="en-US" sz="1200" b="0" i="0" dirty="0">
                <a:solidFill>
                  <a:srgbClr val="444444"/>
                </a:solidFill>
                <a:effectLst/>
                <a:latin typeface="Consolas" panose="020B0609020204030204" pitchFamily="49" charset="0"/>
              </a:rPr>
              <a:t>, verbose=2)</a:t>
            </a:r>
          </a:p>
          <a:p>
            <a:pPr algn="l"/>
            <a:r>
              <a:rPr lang="en-US" sz="1200" b="0" i="0" dirty="0">
                <a:solidFill>
                  <a:srgbClr val="106EBE"/>
                </a:solidFill>
                <a:effectLst/>
                <a:latin typeface="Consolas" panose="020B0609020204030204" pitchFamily="49" charset="0"/>
              </a:rPr>
              <a:t>print</a:t>
            </a:r>
            <a:r>
              <a:rPr lang="en-US" sz="1200" b="0" i="0" dirty="0">
                <a:solidFill>
                  <a:srgbClr val="444444"/>
                </a:solidFill>
                <a:effectLst/>
                <a:latin typeface="Consolas" panose="020B0609020204030204" pitchFamily="49" charset="0"/>
              </a:rPr>
              <a:t>(</a:t>
            </a:r>
            <a:r>
              <a:rPr lang="en-US" sz="1200" b="0" i="0" dirty="0" err="1">
                <a:solidFill>
                  <a:srgbClr val="444444"/>
                </a:solidFill>
                <a:effectLst/>
                <a:latin typeface="Consolas" panose="020B0609020204030204" pitchFamily="49" charset="0"/>
              </a:rPr>
              <a:t>f</a:t>
            </a:r>
            <a:r>
              <a:rPr lang="en-US" sz="1200" b="0" i="0" dirty="0" err="1">
                <a:solidFill>
                  <a:srgbClr val="C80000"/>
                </a:solidFill>
                <a:effectLst/>
                <a:latin typeface="Consolas" panose="020B0609020204030204" pitchFamily="49" charset="0"/>
              </a:rPr>
              <a:t>"Restored</a:t>
            </a:r>
            <a:r>
              <a:rPr lang="en-US" sz="1200" b="0" i="0" dirty="0">
                <a:solidFill>
                  <a:srgbClr val="C80000"/>
                </a:solidFill>
                <a:effectLst/>
                <a:latin typeface="Consolas" panose="020B0609020204030204" pitchFamily="49" charset="0"/>
              </a:rPr>
              <a:t> model, accuracy: {acc*100:.2f}%"</a:t>
            </a:r>
            <a:r>
              <a:rPr lang="en-US" sz="1200" b="0" i="0" dirty="0">
                <a:solidFill>
                  <a:srgbClr val="444444"/>
                </a:solidFill>
                <a:effectLst/>
                <a:latin typeface="Consolas" panose="020B0609020204030204" pitchFamily="49" charset="0"/>
              </a:rPr>
              <a:t>)</a:t>
            </a:r>
            <a:endParaRPr lang="en-US" sz="1600" dirty="0">
              <a:latin typeface="Avenir Next LT Pro" panose="020B0504020202020204" pitchFamily="34" charset="77"/>
            </a:endParaRPr>
          </a:p>
          <a:p>
            <a:endParaRPr lang="en-US" sz="1600" dirty="0">
              <a:latin typeface="Avenir Next LT Pro" panose="020B0504020202020204" pitchFamily="34" charset="77"/>
            </a:endParaRPr>
          </a:p>
        </p:txBody>
      </p:sp>
    </p:spTree>
    <p:extLst>
      <p:ext uri="{BB962C8B-B14F-4D97-AF65-F5344CB8AC3E}">
        <p14:creationId xmlns:p14="http://schemas.microsoft.com/office/powerpoint/2010/main" val="2811788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F7EE9-9AC1-83E3-D029-EA5B4E1A0177}"/>
              </a:ext>
            </a:extLst>
          </p:cNvPr>
          <p:cNvSpPr txBox="1"/>
          <p:nvPr/>
        </p:nvSpPr>
        <p:spPr>
          <a:xfrm>
            <a:off x="529389" y="481263"/>
            <a:ext cx="11165306" cy="6247864"/>
          </a:xfrm>
          <a:prstGeom prst="rect">
            <a:avLst/>
          </a:prstGeom>
          <a:noFill/>
        </p:spPr>
        <p:txBody>
          <a:bodyPr wrap="square" rtlCol="0">
            <a:spAutoFit/>
          </a:bodyPr>
          <a:lstStyle/>
          <a:p>
            <a:r>
              <a:rPr lang="en-US" sz="1600" b="1" dirty="0">
                <a:latin typeface="Avenir Next LT Pro" panose="020B0504020202020204" pitchFamily="34" charset="77"/>
              </a:rPr>
              <a:t>Saving the states of a model with PyTorch</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r>
              <a:rPr lang="en-US" sz="1600" b="0" i="0" dirty="0">
                <a:solidFill>
                  <a:srgbClr val="D73A49"/>
                </a:solidFill>
                <a:effectLst/>
                <a:latin typeface="Courier New" panose="02070309020205020404" pitchFamily="49" charset="0"/>
              </a:rPr>
              <a:t>import</a:t>
            </a:r>
            <a:r>
              <a:rPr lang="en-US" sz="1600" b="0" i="0" dirty="0">
                <a:solidFill>
                  <a:srgbClr val="111111"/>
                </a:solidFill>
                <a:effectLst/>
                <a:latin typeface="Courier New" panose="02070309020205020404" pitchFamily="49" charset="0"/>
              </a:rPr>
              <a:t> torch </a:t>
            </a:r>
          </a:p>
          <a:p>
            <a:r>
              <a:rPr lang="en-US" sz="1600" b="0" i="0" dirty="0">
                <a:solidFill>
                  <a:srgbClr val="6A737D"/>
                </a:solidFill>
                <a:effectLst/>
                <a:latin typeface="Courier New" panose="02070309020205020404" pitchFamily="49" charset="0"/>
              </a:rPr>
              <a:t># Assuming `model` is your trained model</a:t>
            </a:r>
            <a:r>
              <a:rPr lang="en-US" sz="1600" b="0" i="0" dirty="0">
                <a:solidFill>
                  <a:srgbClr val="111111"/>
                </a:solidFill>
                <a:effectLst/>
                <a:latin typeface="Courier New" panose="02070309020205020404" pitchFamily="49" charset="0"/>
              </a:rPr>
              <a:t> </a:t>
            </a:r>
          </a:p>
          <a:p>
            <a:r>
              <a:rPr lang="en-US" sz="1600" b="0" i="0" dirty="0" err="1">
                <a:solidFill>
                  <a:srgbClr val="111111"/>
                </a:solidFill>
                <a:effectLst/>
                <a:latin typeface="Courier New" panose="02070309020205020404" pitchFamily="49" charset="0"/>
              </a:rPr>
              <a:t>model_path</a:t>
            </a:r>
            <a:r>
              <a:rPr lang="en-US" sz="1600" b="0" i="0" dirty="0">
                <a:solidFill>
                  <a:srgbClr val="111111"/>
                </a:solidFill>
                <a:effectLst/>
                <a:latin typeface="Courier New" panose="02070309020205020404" pitchFamily="49" charset="0"/>
              </a:rPr>
              <a:t> = </a:t>
            </a:r>
            <a:r>
              <a:rPr lang="en-US" sz="1600" b="0" i="0" dirty="0">
                <a:solidFill>
                  <a:srgbClr val="032F62"/>
                </a:solidFill>
                <a:effectLst/>
                <a:latin typeface="Courier New" panose="02070309020205020404" pitchFamily="49" charset="0"/>
              </a:rPr>
              <a:t>'</a:t>
            </a:r>
            <a:r>
              <a:rPr lang="en-US" sz="1600" b="0" i="0" dirty="0" err="1">
                <a:solidFill>
                  <a:srgbClr val="032F62"/>
                </a:solidFill>
                <a:effectLst/>
                <a:latin typeface="Courier New" panose="02070309020205020404" pitchFamily="49" charset="0"/>
              </a:rPr>
              <a:t>model.pth</a:t>
            </a:r>
            <a:r>
              <a:rPr lang="en-US" sz="1600" b="0" i="0" dirty="0">
                <a:solidFill>
                  <a:srgbClr val="032F62"/>
                </a:solidFill>
                <a:effectLst/>
                <a:latin typeface="Courier New" panose="02070309020205020404" pitchFamily="49" charset="0"/>
              </a:rPr>
              <a:t>’</a:t>
            </a:r>
            <a:r>
              <a:rPr lang="en-US" sz="1600" b="0" i="0" dirty="0">
                <a:solidFill>
                  <a:srgbClr val="111111"/>
                </a:solidFill>
                <a:effectLst/>
                <a:latin typeface="Courier New" panose="02070309020205020404" pitchFamily="49" charset="0"/>
              </a:rPr>
              <a:t> </a:t>
            </a:r>
          </a:p>
          <a:p>
            <a:r>
              <a:rPr lang="en-US" sz="1600" b="0" i="0" dirty="0">
                <a:solidFill>
                  <a:srgbClr val="111111"/>
                </a:solidFill>
                <a:effectLst/>
                <a:latin typeface="Courier New" panose="02070309020205020404" pitchFamily="49" charset="0"/>
              </a:rPr>
              <a:t>torch.save(</a:t>
            </a:r>
            <a:r>
              <a:rPr lang="en-US" sz="1600" b="0" i="0" dirty="0" err="1">
                <a:solidFill>
                  <a:srgbClr val="111111"/>
                </a:solidFill>
                <a:effectLst/>
                <a:latin typeface="Courier New" panose="02070309020205020404" pitchFamily="49" charset="0"/>
              </a:rPr>
              <a:t>model.state_dict</a:t>
            </a:r>
            <a:r>
              <a:rPr lang="en-US" sz="1600" b="0" i="0" dirty="0">
                <a:solidFill>
                  <a:srgbClr val="111111"/>
                </a:solidFill>
                <a:effectLst/>
                <a:latin typeface="Courier New" panose="02070309020205020404" pitchFamily="49" charset="0"/>
              </a:rPr>
              <a:t>(), </a:t>
            </a:r>
            <a:r>
              <a:rPr lang="en-US" sz="1600" b="0" i="0" dirty="0" err="1">
                <a:solidFill>
                  <a:srgbClr val="111111"/>
                </a:solidFill>
                <a:effectLst/>
                <a:latin typeface="Courier New" panose="02070309020205020404" pitchFamily="49" charset="0"/>
              </a:rPr>
              <a:t>model_path</a:t>
            </a:r>
            <a:r>
              <a:rPr lang="en-US" sz="1600" b="0" i="0" dirty="0">
                <a:solidFill>
                  <a:srgbClr val="111111"/>
                </a:solidFill>
                <a:effectLst/>
                <a:latin typeface="Courier New" panose="02070309020205020404" pitchFamily="49" charset="0"/>
              </a:rPr>
              <a:t>)</a:t>
            </a:r>
          </a:p>
          <a:p>
            <a:endParaRPr lang="en-US" sz="1600" dirty="0">
              <a:solidFill>
                <a:srgbClr val="111111"/>
              </a:solidFill>
              <a:latin typeface="Courier New" panose="02070309020205020404" pitchFamily="49" charset="0"/>
            </a:endParaRPr>
          </a:p>
          <a:p>
            <a:r>
              <a:rPr lang="en-US" sz="1600" b="1" dirty="0">
                <a:latin typeface="Avenir Next LT Pro" panose="020B0504020202020204" pitchFamily="34" charset="77"/>
              </a:rPr>
              <a:t>Loading the states of a model with PyTorch</a:t>
            </a:r>
            <a:r>
              <a:rPr lang="en-US" sz="1600" dirty="0">
                <a:solidFill>
                  <a:srgbClr val="111111"/>
                </a:solidFill>
                <a:latin typeface="Courier New" panose="02070309020205020404" pitchFamily="49" charset="0"/>
              </a:rPr>
              <a:t>:</a:t>
            </a:r>
          </a:p>
          <a:p>
            <a:endParaRPr lang="en-US" sz="1600" b="0" i="0" dirty="0">
              <a:solidFill>
                <a:srgbClr val="D73A49"/>
              </a:solidFill>
              <a:effectLst/>
              <a:latin typeface="Courier New" panose="02070309020205020404" pitchFamily="49" charset="0"/>
            </a:endParaRPr>
          </a:p>
          <a:p>
            <a:r>
              <a:rPr lang="en-US" sz="1600" b="0" i="0" dirty="0">
                <a:solidFill>
                  <a:srgbClr val="D73A49"/>
                </a:solidFill>
                <a:effectLst/>
                <a:latin typeface="Courier New" panose="02070309020205020404" pitchFamily="49" charset="0"/>
              </a:rPr>
              <a:t>import</a:t>
            </a:r>
            <a:r>
              <a:rPr lang="en-US" sz="1600" b="0" i="0" dirty="0">
                <a:solidFill>
                  <a:srgbClr val="111111"/>
                </a:solidFill>
                <a:effectLst/>
                <a:latin typeface="Courier New" panose="02070309020205020404" pitchFamily="49" charset="0"/>
              </a:rPr>
              <a:t> torch </a:t>
            </a:r>
            <a:r>
              <a:rPr lang="en-US" sz="1600" b="0" i="0" dirty="0">
                <a:solidFill>
                  <a:srgbClr val="D73A49"/>
                </a:solidFill>
                <a:effectLst/>
                <a:latin typeface="Courier New" panose="02070309020205020404" pitchFamily="49" charset="0"/>
              </a:rPr>
              <a:t>import</a:t>
            </a:r>
            <a:r>
              <a:rPr lang="en-US" sz="1600" b="0" i="0" dirty="0">
                <a:solidFill>
                  <a:srgbClr val="111111"/>
                </a:solidFill>
                <a:effectLst/>
                <a:latin typeface="Courier New" panose="02070309020205020404" pitchFamily="49" charset="0"/>
              </a:rPr>
              <a:t> </a:t>
            </a:r>
            <a:r>
              <a:rPr lang="en-US" sz="1600" b="0" i="0" dirty="0" err="1">
                <a:solidFill>
                  <a:srgbClr val="111111"/>
                </a:solidFill>
                <a:effectLst/>
                <a:latin typeface="Courier New" panose="02070309020205020404" pitchFamily="49" charset="0"/>
              </a:rPr>
              <a:t>torch.nn</a:t>
            </a:r>
            <a:r>
              <a:rPr lang="en-US" sz="1600" b="0" i="0" dirty="0">
                <a:solidFill>
                  <a:srgbClr val="111111"/>
                </a:solidFill>
                <a:effectLst/>
                <a:latin typeface="Courier New" panose="02070309020205020404" pitchFamily="49" charset="0"/>
              </a:rPr>
              <a:t> </a:t>
            </a:r>
            <a:r>
              <a:rPr lang="en-US" sz="1600" b="0" i="0" dirty="0">
                <a:solidFill>
                  <a:srgbClr val="D73A49"/>
                </a:solidFill>
                <a:effectLst/>
                <a:latin typeface="Courier New" panose="02070309020205020404" pitchFamily="49" charset="0"/>
              </a:rPr>
              <a:t>as</a:t>
            </a:r>
            <a:r>
              <a:rPr lang="en-US" sz="1600" b="0" i="0" dirty="0">
                <a:solidFill>
                  <a:srgbClr val="111111"/>
                </a:solidFill>
                <a:effectLst/>
                <a:latin typeface="Courier New" panose="02070309020205020404" pitchFamily="49" charset="0"/>
              </a:rPr>
              <a:t> </a:t>
            </a:r>
            <a:r>
              <a:rPr lang="en-US" sz="1600" b="0" i="0" dirty="0" err="1">
                <a:solidFill>
                  <a:srgbClr val="111111"/>
                </a:solidFill>
                <a:effectLst/>
                <a:latin typeface="Courier New" panose="02070309020205020404" pitchFamily="49" charset="0"/>
              </a:rPr>
              <a:t>nn</a:t>
            </a:r>
            <a:r>
              <a:rPr lang="en-US" sz="1600" b="0" i="0" dirty="0">
                <a:solidFill>
                  <a:srgbClr val="111111"/>
                </a:solidFill>
                <a:effectLst/>
                <a:latin typeface="Courier New" panose="02070309020205020404" pitchFamily="49" charset="0"/>
              </a:rPr>
              <a:t> </a:t>
            </a:r>
          </a:p>
          <a:p>
            <a:r>
              <a:rPr lang="en-US" sz="1600" b="0" i="0" dirty="0">
                <a:solidFill>
                  <a:srgbClr val="6A737D"/>
                </a:solidFill>
                <a:effectLst/>
                <a:latin typeface="Courier New" panose="02070309020205020404" pitchFamily="49" charset="0"/>
              </a:rPr>
              <a:t># Assuming `</a:t>
            </a:r>
            <a:r>
              <a:rPr lang="en-US" sz="1600" b="0" i="0" dirty="0" err="1">
                <a:solidFill>
                  <a:srgbClr val="6A737D"/>
                </a:solidFill>
                <a:effectLst/>
                <a:latin typeface="Courier New" panose="02070309020205020404" pitchFamily="49" charset="0"/>
              </a:rPr>
              <a:t>MyModel</a:t>
            </a:r>
            <a:r>
              <a:rPr lang="en-US" sz="1600" b="0" i="0" dirty="0">
                <a:solidFill>
                  <a:srgbClr val="6A737D"/>
                </a:solidFill>
                <a:effectLst/>
                <a:latin typeface="Courier New" panose="02070309020205020404" pitchFamily="49" charset="0"/>
              </a:rPr>
              <a:t>` is your model class</a:t>
            </a:r>
            <a:r>
              <a:rPr lang="en-US" sz="1600" b="0" i="0" dirty="0">
                <a:solidFill>
                  <a:srgbClr val="111111"/>
                </a:solidFill>
                <a:effectLst/>
                <a:latin typeface="Courier New" panose="02070309020205020404" pitchFamily="49" charset="0"/>
              </a:rPr>
              <a:t> </a:t>
            </a:r>
          </a:p>
          <a:p>
            <a:r>
              <a:rPr lang="en-US" sz="1600" b="0" i="0" dirty="0">
                <a:solidFill>
                  <a:srgbClr val="D73A49"/>
                </a:solidFill>
                <a:effectLst/>
                <a:latin typeface="Courier New" panose="02070309020205020404" pitchFamily="49" charset="0"/>
              </a:rPr>
              <a:t>class</a:t>
            </a:r>
            <a:r>
              <a:rPr lang="en-US" sz="1600" b="0" i="0" dirty="0">
                <a:solidFill>
                  <a:srgbClr val="111111"/>
                </a:solidFill>
                <a:effectLst/>
                <a:latin typeface="Courier New" panose="02070309020205020404" pitchFamily="49" charset="0"/>
              </a:rPr>
              <a:t> </a:t>
            </a:r>
            <a:r>
              <a:rPr lang="en-US" sz="1600" b="0" i="0" dirty="0" err="1">
                <a:solidFill>
                  <a:srgbClr val="6F42C1"/>
                </a:solidFill>
                <a:effectLst/>
                <a:latin typeface="Courier New" panose="02070309020205020404" pitchFamily="49" charset="0"/>
              </a:rPr>
              <a:t>MyModel</a:t>
            </a:r>
            <a:r>
              <a:rPr lang="en-US" sz="1600" b="0" i="0" dirty="0">
                <a:solidFill>
                  <a:srgbClr val="111111"/>
                </a:solidFill>
                <a:effectLst/>
                <a:latin typeface="Courier New" panose="02070309020205020404" pitchFamily="49" charset="0"/>
              </a:rPr>
              <a:t>(</a:t>
            </a:r>
            <a:r>
              <a:rPr lang="en-US" sz="1600" b="0" i="0" dirty="0" err="1">
                <a:solidFill>
                  <a:srgbClr val="111111"/>
                </a:solidFill>
                <a:effectLst/>
                <a:latin typeface="Courier New" panose="02070309020205020404" pitchFamily="49" charset="0"/>
              </a:rPr>
              <a:t>nn.Module</a:t>
            </a:r>
            <a:r>
              <a:rPr lang="en-US" sz="1600" b="0" i="0" dirty="0">
                <a:solidFill>
                  <a:srgbClr val="111111"/>
                </a:solidFill>
                <a:effectLst/>
                <a:latin typeface="Courier New" panose="02070309020205020404" pitchFamily="49" charset="0"/>
              </a:rPr>
              <a:t>): </a:t>
            </a:r>
          </a:p>
          <a:p>
            <a:r>
              <a:rPr lang="en-US" sz="1600" dirty="0">
                <a:solidFill>
                  <a:srgbClr val="111111"/>
                </a:solidFill>
                <a:latin typeface="Courier New" panose="02070309020205020404" pitchFamily="49" charset="0"/>
              </a:rPr>
              <a:t>	</a:t>
            </a:r>
            <a:r>
              <a:rPr lang="en-US" sz="1600" b="0" i="0" dirty="0">
                <a:solidFill>
                  <a:srgbClr val="D73A49"/>
                </a:solidFill>
                <a:effectLst/>
                <a:latin typeface="Courier New" panose="02070309020205020404" pitchFamily="49" charset="0"/>
              </a:rPr>
              <a:t>def</a:t>
            </a:r>
            <a:r>
              <a:rPr lang="en-US" sz="1600" b="0" i="0" dirty="0">
                <a:solidFill>
                  <a:srgbClr val="111111"/>
                </a:solidFill>
                <a:effectLst/>
                <a:latin typeface="Courier New" panose="02070309020205020404" pitchFamily="49" charset="0"/>
              </a:rPr>
              <a:t> </a:t>
            </a:r>
            <a:r>
              <a:rPr lang="en-US" sz="1600" b="0" i="0" dirty="0">
                <a:solidFill>
                  <a:srgbClr val="6F42C1"/>
                </a:solidFill>
                <a:effectLst/>
                <a:latin typeface="Courier New" panose="02070309020205020404" pitchFamily="49" charset="0"/>
              </a:rPr>
              <a:t>__</a:t>
            </a:r>
            <a:r>
              <a:rPr lang="en-US" sz="1600" b="0" i="0" dirty="0" err="1">
                <a:solidFill>
                  <a:srgbClr val="6F42C1"/>
                </a:solidFill>
                <a:effectLst/>
                <a:latin typeface="Courier New" panose="02070309020205020404" pitchFamily="49" charset="0"/>
              </a:rPr>
              <a:t>init</a:t>
            </a:r>
            <a:r>
              <a:rPr lang="en-US" sz="1600" b="0" i="0" dirty="0">
                <a:solidFill>
                  <a:srgbClr val="6F42C1"/>
                </a:solidFill>
                <a:effectLst/>
                <a:latin typeface="Courier New" panose="02070309020205020404" pitchFamily="49" charset="0"/>
              </a:rPr>
              <a:t>__</a:t>
            </a:r>
            <a:r>
              <a:rPr lang="en-US" sz="1600" b="0" i="0" dirty="0">
                <a:solidFill>
                  <a:srgbClr val="111111"/>
                </a:solidFill>
                <a:effectLst/>
                <a:latin typeface="Courier New" panose="02070309020205020404" pitchFamily="49" charset="0"/>
              </a:rPr>
              <a:t>(self): </a:t>
            </a:r>
          </a:p>
          <a:p>
            <a:r>
              <a:rPr lang="en-US" sz="1600" dirty="0">
                <a:solidFill>
                  <a:srgbClr val="111111"/>
                </a:solidFill>
                <a:latin typeface="Courier New" panose="02070309020205020404" pitchFamily="49" charset="0"/>
              </a:rPr>
              <a:t>		</a:t>
            </a:r>
            <a:r>
              <a:rPr lang="en-US" sz="1600" b="0" i="0" dirty="0">
                <a:solidFill>
                  <a:srgbClr val="E36209"/>
                </a:solidFill>
                <a:effectLst/>
                <a:latin typeface="Courier New" panose="02070309020205020404" pitchFamily="49" charset="0"/>
              </a:rPr>
              <a:t>super</a:t>
            </a:r>
            <a:r>
              <a:rPr lang="en-US" sz="1600" b="0" i="0" dirty="0">
                <a:solidFill>
                  <a:srgbClr val="111111"/>
                </a:solidFill>
                <a:effectLst/>
                <a:latin typeface="Courier New" panose="02070309020205020404" pitchFamily="49" charset="0"/>
              </a:rPr>
              <a:t>(</a:t>
            </a:r>
            <a:r>
              <a:rPr lang="en-US" sz="1600" b="0" i="0" dirty="0" err="1">
                <a:solidFill>
                  <a:srgbClr val="111111"/>
                </a:solidFill>
                <a:effectLst/>
                <a:latin typeface="Courier New" panose="02070309020205020404" pitchFamily="49" charset="0"/>
              </a:rPr>
              <a:t>MyModel</a:t>
            </a:r>
            <a:r>
              <a:rPr lang="en-US" sz="1600" b="0" i="0" dirty="0">
                <a:solidFill>
                  <a:srgbClr val="111111"/>
                </a:solidFill>
                <a:effectLst/>
                <a:latin typeface="Courier New" panose="02070309020205020404" pitchFamily="49" charset="0"/>
              </a:rPr>
              <a:t>, self).__</a:t>
            </a:r>
            <a:r>
              <a:rPr lang="en-US" sz="1600" b="0" i="0" dirty="0" err="1">
                <a:solidFill>
                  <a:srgbClr val="111111"/>
                </a:solidFill>
                <a:effectLst/>
                <a:latin typeface="Courier New" panose="02070309020205020404" pitchFamily="49" charset="0"/>
              </a:rPr>
              <a:t>init</a:t>
            </a:r>
            <a:r>
              <a:rPr lang="en-US" sz="1600" b="0" i="0" dirty="0">
                <a:solidFill>
                  <a:srgbClr val="111111"/>
                </a:solidFill>
                <a:effectLst/>
                <a:latin typeface="Courier New" panose="02070309020205020404" pitchFamily="49" charset="0"/>
              </a:rPr>
              <a:t>__() </a:t>
            </a:r>
          </a:p>
          <a:p>
            <a:r>
              <a:rPr lang="en-US" sz="1600" dirty="0">
                <a:solidFill>
                  <a:srgbClr val="111111"/>
                </a:solidFill>
                <a:latin typeface="Courier New" panose="02070309020205020404" pitchFamily="49" charset="0"/>
              </a:rPr>
              <a:t>		</a:t>
            </a:r>
            <a:r>
              <a:rPr lang="en-US" sz="1600" b="0" i="0" dirty="0">
                <a:solidFill>
                  <a:srgbClr val="6A737D"/>
                </a:solidFill>
                <a:effectLst/>
                <a:latin typeface="Courier New" panose="02070309020205020404" pitchFamily="49" charset="0"/>
              </a:rPr>
              <a:t># Define your model layers here</a:t>
            </a:r>
            <a:r>
              <a:rPr lang="en-US" sz="1600" b="0" i="0" dirty="0">
                <a:solidFill>
                  <a:srgbClr val="111111"/>
                </a:solidFill>
                <a:effectLst/>
                <a:latin typeface="Courier New" panose="02070309020205020404" pitchFamily="49" charset="0"/>
              </a:rPr>
              <a:t> </a:t>
            </a:r>
          </a:p>
          <a:p>
            <a:r>
              <a:rPr lang="en-US" sz="1600" dirty="0">
                <a:solidFill>
                  <a:srgbClr val="111111"/>
                </a:solidFill>
                <a:latin typeface="Courier New" panose="02070309020205020404" pitchFamily="49" charset="0"/>
              </a:rPr>
              <a:t>	</a:t>
            </a:r>
            <a:r>
              <a:rPr lang="en-US" sz="1600" b="0" i="0" dirty="0">
                <a:solidFill>
                  <a:srgbClr val="D73A49"/>
                </a:solidFill>
                <a:effectLst/>
                <a:latin typeface="Courier New" panose="02070309020205020404" pitchFamily="49" charset="0"/>
              </a:rPr>
              <a:t>def</a:t>
            </a:r>
            <a:r>
              <a:rPr lang="en-US" sz="1600" b="0" i="0" dirty="0">
                <a:solidFill>
                  <a:srgbClr val="111111"/>
                </a:solidFill>
                <a:effectLst/>
                <a:latin typeface="Courier New" panose="02070309020205020404" pitchFamily="49" charset="0"/>
              </a:rPr>
              <a:t> </a:t>
            </a:r>
            <a:r>
              <a:rPr lang="en-US" sz="1600" b="0" i="0" dirty="0">
                <a:solidFill>
                  <a:srgbClr val="6F42C1"/>
                </a:solidFill>
                <a:effectLst/>
                <a:latin typeface="Courier New" panose="02070309020205020404" pitchFamily="49" charset="0"/>
              </a:rPr>
              <a:t>forward</a:t>
            </a:r>
            <a:r>
              <a:rPr lang="en-US" sz="1600" b="0" i="0" dirty="0">
                <a:solidFill>
                  <a:srgbClr val="111111"/>
                </a:solidFill>
                <a:effectLst/>
                <a:latin typeface="Courier New" panose="02070309020205020404" pitchFamily="49" charset="0"/>
              </a:rPr>
              <a:t>(self, x): </a:t>
            </a:r>
          </a:p>
          <a:p>
            <a:r>
              <a:rPr lang="en-US" sz="1600" b="0" i="0" dirty="0">
                <a:solidFill>
                  <a:srgbClr val="6A737D"/>
                </a:solidFill>
                <a:effectLst/>
                <a:latin typeface="Courier New" panose="02070309020205020404" pitchFamily="49" charset="0"/>
              </a:rPr>
              <a:t>		# Define the forward pass</a:t>
            </a:r>
            <a:r>
              <a:rPr lang="en-US" sz="1600" b="0" i="0" dirty="0">
                <a:solidFill>
                  <a:srgbClr val="111111"/>
                </a:solidFill>
                <a:effectLst/>
                <a:latin typeface="Courier New" panose="02070309020205020404" pitchFamily="49" charset="0"/>
              </a:rPr>
              <a:t> </a:t>
            </a:r>
          </a:p>
          <a:p>
            <a:r>
              <a:rPr lang="en-US" sz="1600" dirty="0">
                <a:solidFill>
                  <a:srgbClr val="111111"/>
                </a:solidFill>
                <a:latin typeface="Courier New" panose="02070309020205020404" pitchFamily="49" charset="0"/>
              </a:rPr>
              <a:t>		</a:t>
            </a:r>
            <a:r>
              <a:rPr lang="en-US" sz="1600" b="0" i="0" dirty="0">
                <a:solidFill>
                  <a:srgbClr val="D73A49"/>
                </a:solidFill>
                <a:effectLst/>
                <a:latin typeface="Courier New" panose="02070309020205020404" pitchFamily="49" charset="0"/>
              </a:rPr>
              <a:t>return</a:t>
            </a:r>
            <a:r>
              <a:rPr lang="en-US" sz="1600" b="0" i="0" dirty="0">
                <a:solidFill>
                  <a:srgbClr val="111111"/>
                </a:solidFill>
                <a:effectLst/>
                <a:latin typeface="Courier New" panose="02070309020205020404" pitchFamily="49" charset="0"/>
              </a:rPr>
              <a:t> x </a:t>
            </a:r>
          </a:p>
          <a:p>
            <a:r>
              <a:rPr lang="en-US" sz="1600" b="0" i="0" dirty="0">
                <a:solidFill>
                  <a:srgbClr val="6A737D"/>
                </a:solidFill>
                <a:effectLst/>
                <a:latin typeface="Courier New" panose="02070309020205020404" pitchFamily="49" charset="0"/>
              </a:rPr>
              <a:t># Create an instance of the model</a:t>
            </a:r>
            <a:r>
              <a:rPr lang="en-US" sz="1600" b="0" i="0" dirty="0">
                <a:solidFill>
                  <a:srgbClr val="111111"/>
                </a:solidFill>
                <a:effectLst/>
                <a:latin typeface="Courier New" panose="02070309020205020404" pitchFamily="49" charset="0"/>
              </a:rPr>
              <a:t> </a:t>
            </a:r>
          </a:p>
          <a:p>
            <a:r>
              <a:rPr lang="en-US" sz="1600" b="0" i="0" dirty="0">
                <a:solidFill>
                  <a:srgbClr val="111111"/>
                </a:solidFill>
                <a:effectLst/>
                <a:latin typeface="Courier New" panose="02070309020205020404" pitchFamily="49" charset="0"/>
              </a:rPr>
              <a:t>model = </a:t>
            </a:r>
            <a:r>
              <a:rPr lang="en-US" sz="1600" b="0" i="0" dirty="0" err="1">
                <a:solidFill>
                  <a:srgbClr val="111111"/>
                </a:solidFill>
                <a:effectLst/>
                <a:latin typeface="Courier New" panose="02070309020205020404" pitchFamily="49" charset="0"/>
              </a:rPr>
              <a:t>MyModel</a:t>
            </a:r>
            <a:r>
              <a:rPr lang="en-US" sz="1600" b="0" i="0" dirty="0">
                <a:solidFill>
                  <a:srgbClr val="111111"/>
                </a:solidFill>
                <a:effectLst/>
                <a:latin typeface="Courier New" panose="02070309020205020404" pitchFamily="49" charset="0"/>
              </a:rPr>
              <a:t>() </a:t>
            </a:r>
          </a:p>
          <a:p>
            <a:r>
              <a:rPr lang="en-US" sz="1600" b="0" i="0" dirty="0">
                <a:solidFill>
                  <a:srgbClr val="6A737D"/>
                </a:solidFill>
                <a:effectLst/>
                <a:latin typeface="Courier New" panose="02070309020205020404" pitchFamily="49" charset="0"/>
              </a:rPr>
              <a:t># Load the state dictionary</a:t>
            </a:r>
            <a:r>
              <a:rPr lang="en-US" sz="1600" b="0" i="0" dirty="0">
                <a:solidFill>
                  <a:srgbClr val="111111"/>
                </a:solidFill>
                <a:effectLst/>
                <a:latin typeface="Courier New" panose="02070309020205020404" pitchFamily="49" charset="0"/>
              </a:rPr>
              <a:t> </a:t>
            </a:r>
          </a:p>
          <a:p>
            <a:r>
              <a:rPr lang="en-US" sz="1600" b="0" i="0" dirty="0" err="1">
                <a:solidFill>
                  <a:srgbClr val="111111"/>
                </a:solidFill>
                <a:effectLst/>
                <a:latin typeface="Courier New" panose="02070309020205020404" pitchFamily="49" charset="0"/>
              </a:rPr>
              <a:t>model_path</a:t>
            </a:r>
            <a:r>
              <a:rPr lang="en-US" sz="1600" b="0" i="0" dirty="0">
                <a:solidFill>
                  <a:srgbClr val="111111"/>
                </a:solidFill>
                <a:effectLst/>
                <a:latin typeface="Courier New" panose="02070309020205020404" pitchFamily="49" charset="0"/>
              </a:rPr>
              <a:t> = </a:t>
            </a:r>
            <a:r>
              <a:rPr lang="en-US" sz="1600" b="0" i="0" dirty="0">
                <a:solidFill>
                  <a:srgbClr val="032F62"/>
                </a:solidFill>
                <a:effectLst/>
                <a:latin typeface="Courier New" panose="02070309020205020404" pitchFamily="49" charset="0"/>
              </a:rPr>
              <a:t>'</a:t>
            </a:r>
            <a:r>
              <a:rPr lang="en-US" sz="1600" b="0" i="0" dirty="0" err="1">
                <a:solidFill>
                  <a:srgbClr val="032F62"/>
                </a:solidFill>
                <a:effectLst/>
                <a:latin typeface="Courier New" panose="02070309020205020404" pitchFamily="49" charset="0"/>
              </a:rPr>
              <a:t>model.pth</a:t>
            </a:r>
            <a:r>
              <a:rPr lang="en-US" sz="1600" b="0" i="0" dirty="0">
                <a:solidFill>
                  <a:srgbClr val="032F62"/>
                </a:solidFill>
                <a:effectLst/>
                <a:latin typeface="Courier New" panose="02070309020205020404" pitchFamily="49" charset="0"/>
              </a:rPr>
              <a:t>’</a:t>
            </a:r>
            <a:r>
              <a:rPr lang="en-US" sz="1600" b="0" i="0" dirty="0">
                <a:solidFill>
                  <a:srgbClr val="111111"/>
                </a:solidFill>
                <a:effectLst/>
                <a:latin typeface="Courier New" panose="02070309020205020404" pitchFamily="49" charset="0"/>
              </a:rPr>
              <a:t> </a:t>
            </a:r>
          </a:p>
          <a:p>
            <a:r>
              <a:rPr lang="en-US" sz="1600" b="0" i="0" dirty="0">
                <a:solidFill>
                  <a:srgbClr val="111111"/>
                </a:solidFill>
                <a:effectLst/>
                <a:latin typeface="Courier New" panose="02070309020205020404" pitchFamily="49" charset="0"/>
              </a:rPr>
              <a:t>model.load_state_dict(torch.load(</a:t>
            </a:r>
            <a:r>
              <a:rPr lang="en-US" sz="1600" b="0" i="0" dirty="0" err="1">
                <a:solidFill>
                  <a:srgbClr val="111111"/>
                </a:solidFill>
                <a:effectLst/>
                <a:latin typeface="Courier New" panose="02070309020205020404" pitchFamily="49" charset="0"/>
              </a:rPr>
              <a:t>model_path</a:t>
            </a:r>
            <a:r>
              <a:rPr lang="en-US" sz="1600" b="0" i="0" dirty="0">
                <a:solidFill>
                  <a:srgbClr val="111111"/>
                </a:solidFill>
                <a:effectLst/>
                <a:latin typeface="Courier New" panose="02070309020205020404" pitchFamily="49" charset="0"/>
              </a:rPr>
              <a:t>)) </a:t>
            </a:r>
          </a:p>
          <a:p>
            <a:r>
              <a:rPr lang="en-US" sz="1600" b="0" i="0" dirty="0">
                <a:solidFill>
                  <a:srgbClr val="6A737D"/>
                </a:solidFill>
                <a:effectLst/>
                <a:latin typeface="Courier New" panose="02070309020205020404" pitchFamily="49" charset="0"/>
              </a:rPr>
              <a:t># Set the model to evaluation mode</a:t>
            </a:r>
            <a:r>
              <a:rPr lang="en-US" sz="1600" b="0" i="0" dirty="0">
                <a:solidFill>
                  <a:srgbClr val="111111"/>
                </a:solidFill>
                <a:effectLst/>
                <a:latin typeface="Courier New" panose="02070309020205020404" pitchFamily="49" charset="0"/>
              </a:rPr>
              <a:t> </a:t>
            </a:r>
          </a:p>
          <a:p>
            <a:r>
              <a:rPr lang="en-US" sz="1600" b="0" i="0" dirty="0">
                <a:solidFill>
                  <a:srgbClr val="111111"/>
                </a:solidFill>
                <a:effectLst/>
                <a:latin typeface="Courier New" panose="02070309020205020404" pitchFamily="49" charset="0"/>
              </a:rPr>
              <a:t>model.</a:t>
            </a:r>
            <a:r>
              <a:rPr lang="en-US" sz="1600" b="0" i="0" dirty="0">
                <a:solidFill>
                  <a:srgbClr val="E36209"/>
                </a:solidFill>
                <a:effectLst/>
                <a:latin typeface="Courier New" panose="02070309020205020404" pitchFamily="49" charset="0"/>
              </a:rPr>
              <a:t>eval</a:t>
            </a:r>
            <a:r>
              <a:rPr lang="en-US" sz="1600" b="0" i="0" dirty="0">
                <a:solidFill>
                  <a:srgbClr val="111111"/>
                </a:solidFill>
                <a:effectLst/>
                <a:latin typeface="Courier New" panose="02070309020205020404" pitchFamily="49" charset="0"/>
              </a:rPr>
              <a:t>()</a:t>
            </a:r>
            <a:endParaRPr lang="en-US" sz="1600" dirty="0">
              <a:latin typeface="Avenir Next LT Pro" panose="020B0504020202020204" pitchFamily="34" charset="77"/>
            </a:endParaRPr>
          </a:p>
        </p:txBody>
      </p:sp>
    </p:spTree>
    <p:extLst>
      <p:ext uri="{BB962C8B-B14F-4D97-AF65-F5344CB8AC3E}">
        <p14:creationId xmlns:p14="http://schemas.microsoft.com/office/powerpoint/2010/main" val="4248624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8090CF-9EDA-904D-C338-D35BD39A520B}"/>
              </a:ext>
            </a:extLst>
          </p:cNvPr>
          <p:cNvSpPr txBox="1"/>
          <p:nvPr/>
        </p:nvSpPr>
        <p:spPr>
          <a:xfrm>
            <a:off x="613611" y="348916"/>
            <a:ext cx="10479505"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Modes of Learning</a:t>
            </a:r>
          </a:p>
        </p:txBody>
      </p:sp>
      <p:sp>
        <p:nvSpPr>
          <p:cNvPr id="3" name="TextBox 2">
            <a:extLst>
              <a:ext uri="{FF2B5EF4-FFF2-40B4-BE49-F238E27FC236}">
                <a16:creationId xmlns:a16="http://schemas.microsoft.com/office/drawing/2014/main" id="{BEA82EF9-27BC-460E-BDD1-2B35D76A1322}"/>
              </a:ext>
            </a:extLst>
          </p:cNvPr>
          <p:cNvSpPr txBox="1"/>
          <p:nvPr/>
        </p:nvSpPr>
        <p:spPr>
          <a:xfrm>
            <a:off x="729916" y="1082843"/>
            <a:ext cx="10732168" cy="5262979"/>
          </a:xfrm>
          <a:prstGeom prst="rect">
            <a:avLst/>
          </a:prstGeom>
          <a:noFill/>
        </p:spPr>
        <p:txBody>
          <a:bodyPr wrap="square" rtlCol="0">
            <a:spAutoFit/>
          </a:bodyPr>
          <a:lstStyle/>
          <a:p>
            <a:r>
              <a:rPr lang="en-US" sz="1600" dirty="0">
                <a:latin typeface="Avenir Next LT Pro" panose="020B0504020202020204" pitchFamily="34" charset="77"/>
              </a:rPr>
              <a:t>The primary modes of learning in machine learning are supervised, unsupervised, and reinforcement learning, each with distinct approaches to learning from data.</a:t>
            </a:r>
          </a:p>
          <a:p>
            <a:endParaRPr lang="en-US" sz="1600" dirty="0">
              <a:latin typeface="Avenir Next LT Pro" panose="020B0504020202020204" pitchFamily="34" charset="77"/>
            </a:endParaRPr>
          </a:p>
          <a:p>
            <a:r>
              <a:rPr lang="en-US" sz="1600" dirty="0">
                <a:latin typeface="Avenir Next LT Pro" panose="020B0504020202020204" pitchFamily="34" charset="77"/>
              </a:rPr>
              <a:t>1. </a:t>
            </a:r>
            <a:r>
              <a:rPr lang="en-US" sz="1600" dirty="0">
                <a:solidFill>
                  <a:srgbClr val="C00000"/>
                </a:solidFill>
                <a:latin typeface="Avenir Next LT Pro" panose="020B0504020202020204" pitchFamily="34" charset="77"/>
              </a:rPr>
              <a:t>Supervised Learning</a:t>
            </a:r>
            <a:r>
              <a:rPr lang="en-US" sz="1600" dirty="0">
                <a:latin typeface="Avenir Next LT Pro" panose="020B0504020202020204" pitchFamily="34" charset="77"/>
              </a:rPr>
              <a:t>: </a:t>
            </a:r>
          </a:p>
          <a:p>
            <a:r>
              <a:rPr lang="en-US" sz="1600" dirty="0">
                <a:latin typeface="Avenir Next LT Pro" panose="020B0504020202020204" pitchFamily="34" charset="77"/>
              </a:rPr>
              <a:t>Algorithms learn from labeled data to make predictions or classify new data.</a:t>
            </a:r>
          </a:p>
          <a:p>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latin typeface="Avenir Next LT Pro" panose="020B0504020202020204" pitchFamily="34" charset="77"/>
              </a:rPr>
              <a:t>Example: predicting house prices based on features like size, location, and number of bedrooms.</a:t>
            </a:r>
          </a:p>
          <a:p>
            <a:pPr marL="742950" lvl="1" indent="-285750">
              <a:buFont typeface="Arial" panose="020B0604020202020204" pitchFamily="34" charset="0"/>
              <a:buChar char="•"/>
            </a:pPr>
            <a:r>
              <a:rPr lang="en-US" sz="1600" dirty="0">
                <a:latin typeface="Avenir Next LT Pro" panose="020B0504020202020204" pitchFamily="34" charset="77"/>
              </a:rPr>
              <a:t>Algorithms: linear regression, logistic regression, decision trees, convolution neural network, random forest, support vector machines.</a:t>
            </a:r>
          </a:p>
          <a:p>
            <a:endParaRPr lang="en-US" sz="1600" dirty="0">
              <a:latin typeface="Avenir Next LT Pro" panose="020B0504020202020204" pitchFamily="34" charset="77"/>
            </a:endParaRPr>
          </a:p>
          <a:p>
            <a:r>
              <a:rPr lang="en-US" sz="1600" dirty="0">
                <a:latin typeface="Avenir Next LT Pro" panose="020B0504020202020204" pitchFamily="34" charset="77"/>
              </a:rPr>
              <a:t>2. </a:t>
            </a:r>
            <a:r>
              <a:rPr lang="en-US" sz="1600" dirty="0">
                <a:solidFill>
                  <a:srgbClr val="C00000"/>
                </a:solidFill>
                <a:latin typeface="Avenir Next LT Pro" panose="020B0504020202020204" pitchFamily="34" charset="77"/>
              </a:rPr>
              <a:t>Unsupervised Learning</a:t>
            </a:r>
            <a:r>
              <a:rPr lang="en-US" sz="1600" dirty="0">
                <a:latin typeface="Avenir Next LT Pro" panose="020B0504020202020204" pitchFamily="34" charset="77"/>
              </a:rPr>
              <a:t>: </a:t>
            </a:r>
          </a:p>
          <a:p>
            <a:r>
              <a:rPr lang="en-US" sz="1600" dirty="0">
                <a:latin typeface="Avenir Next LT Pro" panose="020B0504020202020204" pitchFamily="34" charset="77"/>
              </a:rPr>
              <a:t>Algorithms analyze unlabeled data to discover patterns, group similar data, or reduce dimensions.</a:t>
            </a:r>
          </a:p>
          <a:p>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latin typeface="Avenir Next LT Pro" panose="020B0504020202020204" pitchFamily="34" charset="77"/>
              </a:rPr>
              <a:t>Example: customer segmentation based on purchasing behavior.</a:t>
            </a:r>
          </a:p>
          <a:p>
            <a:pPr marL="742950" lvl="1" indent="-285750">
              <a:buFont typeface="Arial" panose="020B0604020202020204" pitchFamily="34" charset="0"/>
              <a:buChar char="•"/>
            </a:pPr>
            <a:r>
              <a:rPr lang="en-US" sz="1600" dirty="0">
                <a:latin typeface="Avenir Next LT Pro" panose="020B0504020202020204" pitchFamily="34" charset="77"/>
              </a:rPr>
              <a:t>Algorithms: Clustering (k-means), dimensionality reduction (Principal Component Analysis)</a:t>
            </a:r>
          </a:p>
          <a:p>
            <a:endParaRPr lang="en-US" sz="1600" dirty="0">
              <a:latin typeface="Avenir Next LT Pro" panose="020B0504020202020204" pitchFamily="34" charset="77"/>
            </a:endParaRPr>
          </a:p>
          <a:p>
            <a:r>
              <a:rPr lang="en-US" sz="1600" dirty="0">
                <a:latin typeface="Avenir Next LT Pro" panose="020B0504020202020204" pitchFamily="34" charset="77"/>
              </a:rPr>
              <a:t>3. </a:t>
            </a:r>
            <a:r>
              <a:rPr lang="en-US" sz="1600" dirty="0">
                <a:solidFill>
                  <a:srgbClr val="C00000"/>
                </a:solidFill>
                <a:latin typeface="Avenir Next LT Pro" panose="020B0504020202020204" pitchFamily="34" charset="77"/>
              </a:rPr>
              <a:t>Reinforcement Learning</a:t>
            </a:r>
            <a:r>
              <a:rPr lang="en-US" sz="1600" dirty="0">
                <a:latin typeface="Avenir Next LT Pro" panose="020B0504020202020204" pitchFamily="34" charset="77"/>
              </a:rPr>
              <a:t>: </a:t>
            </a:r>
          </a:p>
          <a:p>
            <a:r>
              <a:rPr lang="en-US" sz="1600" dirty="0">
                <a:latin typeface="Avenir Next LT Pro" panose="020B0504020202020204" pitchFamily="34" charset="77"/>
              </a:rPr>
              <a:t>Algorithms learn through trial and error by interacting with the environment to maximize rewards.</a:t>
            </a:r>
          </a:p>
          <a:p>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latin typeface="Avenir Next LT Pro" panose="020B0504020202020204" pitchFamily="34" charset="77"/>
              </a:rPr>
              <a:t>Example: training a robot to navigate a maze.</a:t>
            </a:r>
          </a:p>
          <a:p>
            <a:pPr marL="742950" lvl="1" indent="-285750">
              <a:buFont typeface="Arial" panose="020B0604020202020204" pitchFamily="34" charset="0"/>
              <a:buChar char="•"/>
            </a:pPr>
            <a:r>
              <a:rPr lang="en-US" sz="1600" dirty="0">
                <a:latin typeface="Avenir Next LT Pro" panose="020B0504020202020204" pitchFamily="34" charset="77"/>
              </a:rPr>
              <a:t>Algorithms: Q-Learning, SARSA.</a:t>
            </a:r>
          </a:p>
        </p:txBody>
      </p:sp>
    </p:spTree>
    <p:extLst>
      <p:ext uri="{BB962C8B-B14F-4D97-AF65-F5344CB8AC3E}">
        <p14:creationId xmlns:p14="http://schemas.microsoft.com/office/powerpoint/2010/main" val="3809227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4C1A8A-5AA4-81CF-3381-B620ED39D5BC}"/>
              </a:ext>
            </a:extLst>
          </p:cNvPr>
          <p:cNvSpPr txBox="1"/>
          <p:nvPr/>
        </p:nvSpPr>
        <p:spPr>
          <a:xfrm>
            <a:off x="584791" y="414670"/>
            <a:ext cx="10728251"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NN Modeling</a:t>
            </a:r>
          </a:p>
        </p:txBody>
      </p:sp>
      <p:sp>
        <p:nvSpPr>
          <p:cNvPr id="3" name="TextBox 2">
            <a:extLst>
              <a:ext uri="{FF2B5EF4-FFF2-40B4-BE49-F238E27FC236}">
                <a16:creationId xmlns:a16="http://schemas.microsoft.com/office/drawing/2014/main" id="{7DDEF59F-44E2-C5FD-0F32-24781A756525}"/>
              </a:ext>
            </a:extLst>
          </p:cNvPr>
          <p:cNvSpPr txBox="1"/>
          <p:nvPr/>
        </p:nvSpPr>
        <p:spPr>
          <a:xfrm>
            <a:off x="1178772" y="1171230"/>
            <a:ext cx="9834456" cy="5016758"/>
          </a:xfrm>
          <a:prstGeom prst="rect">
            <a:avLst/>
          </a:prstGeom>
          <a:noFill/>
        </p:spPr>
        <p:txBody>
          <a:bodyPr wrap="square" rtlCol="0">
            <a:spAutoFit/>
          </a:bodyPr>
          <a:lstStyle/>
          <a:p>
            <a:r>
              <a:rPr lang="en-US" sz="1600" dirty="0">
                <a:latin typeface="Avenir Next LT Pro" panose="020B0504020202020204" pitchFamily="34" charset="77"/>
              </a:rPr>
              <a:t>Neural networks are representations of functions whose input is any sort of data that can be transformed into datasets of numbers and whose output is a sort of prediction or estimation of classes of objects.  Neural networks are composed of 3 main types of layers, the input layer, the hidden layer(s), and the output layer. </a:t>
            </a:r>
          </a:p>
          <a:p>
            <a:endParaRPr lang="en-US" sz="1600" dirty="0">
              <a:latin typeface="Avenir Next LT Pro" panose="020B0504020202020204" pitchFamily="34" charset="77"/>
            </a:endParaRPr>
          </a:p>
          <a:p>
            <a:pPr marL="342900" indent="-342900">
              <a:buAutoNum type="arabicPeriod"/>
            </a:pPr>
            <a:r>
              <a:rPr lang="en-US" sz="1600" dirty="0">
                <a:latin typeface="Avenir Next LT Pro" panose="020B0504020202020204" pitchFamily="34" charset="77"/>
              </a:rPr>
              <a:t>The input layer is where data is fed into the network.</a:t>
            </a:r>
          </a:p>
          <a:p>
            <a:pPr marL="342900" indent="-342900">
              <a:buAutoNum type="arabicPeriod"/>
            </a:pPr>
            <a:endParaRPr lang="en-US" sz="1600" dirty="0">
              <a:latin typeface="Avenir Next LT Pro" panose="020B0504020202020204" pitchFamily="34" charset="77"/>
            </a:endParaRPr>
          </a:p>
          <a:p>
            <a:pPr marL="342900" indent="-342900">
              <a:buAutoNum type="arabicPeriod"/>
            </a:pPr>
            <a:r>
              <a:rPr lang="en-US" sz="1600" dirty="0">
                <a:latin typeface="Avenir Next LT Pro" panose="020B0504020202020204" pitchFamily="34" charset="77"/>
              </a:rPr>
              <a:t>The hidden Layer(s) where the data is processed.</a:t>
            </a:r>
          </a:p>
          <a:p>
            <a:pPr marL="342900" indent="-342900">
              <a:buAutoNum type="arabicPeriod"/>
            </a:pPr>
            <a:endParaRPr lang="en-US" sz="1600" dirty="0">
              <a:latin typeface="Avenir Next LT Pro" panose="020B0504020202020204" pitchFamily="34" charset="77"/>
            </a:endParaRPr>
          </a:p>
          <a:p>
            <a:pPr marL="342900" indent="-342900">
              <a:buAutoNum type="arabicPeriod"/>
            </a:pPr>
            <a:r>
              <a:rPr lang="en-US" sz="1600" dirty="0">
                <a:latin typeface="Avenir Next LT Pro" panose="020B0504020202020204" pitchFamily="34" charset="77"/>
              </a:rPr>
              <a:t>The output layer where the result of the processed data is obtained. </a:t>
            </a:r>
          </a:p>
          <a:p>
            <a:endParaRPr lang="en-US" sz="1600" dirty="0">
              <a:latin typeface="Avenir Next LT Pro" panose="020B0504020202020204" pitchFamily="34" charset="77"/>
            </a:endParaRPr>
          </a:p>
          <a:p>
            <a:r>
              <a:rPr lang="en-US" sz="1600" dirty="0">
                <a:latin typeface="Avenir Next LT Pro" panose="020B0504020202020204" pitchFamily="34" charset="77"/>
              </a:rPr>
              <a:t>  </a:t>
            </a: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pPr algn="ctr"/>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p:txBody>
      </p:sp>
      <p:pic>
        <p:nvPicPr>
          <p:cNvPr id="2050" name="Picture 2">
            <a:extLst>
              <a:ext uri="{FF2B5EF4-FFF2-40B4-BE49-F238E27FC236}">
                <a16:creationId xmlns:a16="http://schemas.microsoft.com/office/drawing/2014/main" id="{2119A019-CE32-3EE0-2024-9F7CA3AEB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746" y="3838767"/>
            <a:ext cx="7567012" cy="2582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788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AB957C-8352-E066-79D0-FAE716C6429B}"/>
              </a:ext>
            </a:extLst>
          </p:cNvPr>
          <p:cNvSpPr txBox="1"/>
          <p:nvPr/>
        </p:nvSpPr>
        <p:spPr>
          <a:xfrm>
            <a:off x="648586" y="425302"/>
            <a:ext cx="10834577" cy="523220"/>
          </a:xfrm>
          <a:prstGeom prst="rect">
            <a:avLst/>
          </a:prstGeom>
          <a:noFill/>
        </p:spPr>
        <p:txBody>
          <a:bodyPr wrap="square" rtlCol="0">
            <a:spAutoFit/>
          </a:bodyPr>
          <a:lstStyle/>
          <a:p>
            <a:pPr algn="ctr"/>
            <a:r>
              <a:rPr lang="en-US" sz="2800" dirty="0">
                <a:solidFill>
                  <a:srgbClr val="C00000"/>
                </a:solidFill>
                <a:latin typeface="Avenir Next" panose="020B0503020202020204" pitchFamily="34" charset="0"/>
              </a:rPr>
              <a:t>Architecture of Regression Models</a:t>
            </a:r>
          </a:p>
        </p:txBody>
      </p:sp>
      <p:sp>
        <p:nvSpPr>
          <p:cNvPr id="3" name="TextBox 2">
            <a:extLst>
              <a:ext uri="{FF2B5EF4-FFF2-40B4-BE49-F238E27FC236}">
                <a16:creationId xmlns:a16="http://schemas.microsoft.com/office/drawing/2014/main" id="{F9729443-83A1-102E-2CD7-59BB38C2A7FD}"/>
              </a:ext>
            </a:extLst>
          </p:cNvPr>
          <p:cNvSpPr txBox="1"/>
          <p:nvPr/>
        </p:nvSpPr>
        <p:spPr>
          <a:xfrm>
            <a:off x="882502" y="1222746"/>
            <a:ext cx="10600661" cy="830997"/>
          </a:xfrm>
          <a:prstGeom prst="rect">
            <a:avLst/>
          </a:prstGeom>
          <a:noFill/>
        </p:spPr>
        <p:txBody>
          <a:bodyPr wrap="square" rtlCol="0">
            <a:spAutoFit/>
          </a:bodyPr>
          <a:lstStyle/>
          <a:p>
            <a:r>
              <a:rPr lang="en-US" sz="1600" dirty="0">
                <a:latin typeface="Avenir Next" panose="020B0503020202020204" pitchFamily="34" charset="0"/>
              </a:rPr>
              <a:t>Regression model architecture in machine learning involves understanding the relationships between variables to predict a continuous target variable, using linear, polynomial, logistic or other regression models (Ridge, Lasso, Gradient Boosting, KNN </a:t>
            </a:r>
            <a:r>
              <a:rPr lang="en-US" sz="1600" dirty="0" err="1">
                <a:latin typeface="Avenir Next" panose="020B0503020202020204" pitchFamily="34" charset="0"/>
              </a:rPr>
              <a:t>etc</a:t>
            </a:r>
            <a:r>
              <a:rPr lang="en-US" sz="1600" dirty="0">
                <a:latin typeface="Avenir Next" panose="020B0503020202020204" pitchFamily="34" charset="0"/>
              </a:rPr>
              <a:t>…), each with its own strengths and weaknesses.</a:t>
            </a:r>
          </a:p>
        </p:txBody>
      </p:sp>
      <p:pic>
        <p:nvPicPr>
          <p:cNvPr id="1026" name="Picture 2" descr="Architecture of Linear Regression [36] | Download Scientific ...">
            <a:extLst>
              <a:ext uri="{FF2B5EF4-FFF2-40B4-BE49-F238E27FC236}">
                <a16:creationId xmlns:a16="http://schemas.microsoft.com/office/drawing/2014/main" id="{65E7A52D-6BAB-64A3-6693-699CB0FEC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7627" y="2365858"/>
            <a:ext cx="2590800"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7B3EB94-ED64-5605-0609-8A0EF5ADAC56}"/>
              </a:ext>
            </a:extLst>
          </p:cNvPr>
          <p:cNvSpPr txBox="1"/>
          <p:nvPr/>
        </p:nvSpPr>
        <p:spPr>
          <a:xfrm>
            <a:off x="8093676" y="4979773"/>
            <a:ext cx="3595816" cy="584775"/>
          </a:xfrm>
          <a:prstGeom prst="rect">
            <a:avLst/>
          </a:prstGeom>
          <a:noFill/>
        </p:spPr>
        <p:txBody>
          <a:bodyPr wrap="square" rtlCol="0">
            <a:spAutoFit/>
          </a:bodyPr>
          <a:lstStyle/>
          <a:p>
            <a:r>
              <a:rPr lang="en-US" sz="1600" dirty="0">
                <a:solidFill>
                  <a:srgbClr val="C00000"/>
                </a:solidFill>
                <a:latin typeface="Avenir Next" panose="020B0503020202020204" pitchFamily="34" charset="0"/>
              </a:rPr>
              <a:t>Architecture of Linear Regression:</a:t>
            </a:r>
          </a:p>
          <a:p>
            <a:r>
              <a:rPr lang="en-US" sz="1600" dirty="0">
                <a:solidFill>
                  <a:srgbClr val="C00000"/>
                </a:solidFill>
                <a:latin typeface="Avenir Next" panose="020B0503020202020204" pitchFamily="34" charset="0"/>
              </a:rPr>
              <a:t>Inputs have 4 features</a:t>
            </a:r>
          </a:p>
        </p:txBody>
      </p:sp>
      <p:sp>
        <p:nvSpPr>
          <p:cNvPr id="5" name="TextBox 4">
            <a:extLst>
              <a:ext uri="{FF2B5EF4-FFF2-40B4-BE49-F238E27FC236}">
                <a16:creationId xmlns:a16="http://schemas.microsoft.com/office/drawing/2014/main" id="{D91AD870-7D2E-60D6-BBB2-82FD33AE58D8}"/>
              </a:ext>
            </a:extLst>
          </p:cNvPr>
          <p:cNvSpPr txBox="1"/>
          <p:nvPr/>
        </p:nvSpPr>
        <p:spPr>
          <a:xfrm>
            <a:off x="934084" y="2163839"/>
            <a:ext cx="6889897" cy="4278094"/>
          </a:xfrm>
          <a:prstGeom prst="rect">
            <a:avLst/>
          </a:prstGeom>
          <a:noFill/>
        </p:spPr>
        <p:txBody>
          <a:bodyPr wrap="square" rtlCol="0">
            <a:spAutoFit/>
          </a:bodyPr>
          <a:lstStyle/>
          <a:p>
            <a:pPr marL="342900" indent="-342900">
              <a:buAutoNum type="arabicPeriod"/>
            </a:pPr>
            <a:r>
              <a:rPr lang="en-US" sz="1600" u="sng" dirty="0">
                <a:latin typeface="Avenir Next" panose="020B0503020202020204" pitchFamily="34" charset="0"/>
              </a:rPr>
              <a:t>Data Collection and Preparation</a:t>
            </a:r>
            <a:r>
              <a:rPr lang="en-US" sz="1600" dirty="0">
                <a:latin typeface="Avenir Next" panose="020B0503020202020204" pitchFamily="34" charset="0"/>
              </a:rPr>
              <a:t>:</a:t>
            </a:r>
          </a:p>
          <a:p>
            <a:endParaRPr lang="en-US" sz="1600" dirty="0">
              <a:latin typeface="Avenir Next" panose="020B0503020202020204" pitchFamily="34" charset="0"/>
            </a:endParaRPr>
          </a:p>
          <a:p>
            <a:pPr marL="742950" lvl="1" indent="-285750">
              <a:buFont typeface="Arial" panose="020B0604020202020204" pitchFamily="34" charset="0"/>
              <a:buChar char="•"/>
            </a:pPr>
            <a:r>
              <a:rPr lang="en-US" sz="1600" dirty="0">
                <a:solidFill>
                  <a:srgbClr val="C00000"/>
                </a:solidFill>
                <a:latin typeface="Avenir Next" panose="020B0503020202020204" pitchFamily="34" charset="0"/>
              </a:rPr>
              <a:t>Gather Data</a:t>
            </a:r>
            <a:r>
              <a:rPr lang="en-US" sz="1600" dirty="0">
                <a:latin typeface="Avenir Next" panose="020B0503020202020204" pitchFamily="34" charset="0"/>
              </a:rPr>
              <a:t>: </a:t>
            </a:r>
          </a:p>
          <a:p>
            <a:pPr lvl="1"/>
            <a:r>
              <a:rPr lang="en-US" sz="1600" dirty="0">
                <a:latin typeface="Avenir Next" panose="020B0503020202020204" pitchFamily="34" charset="0"/>
              </a:rPr>
              <a:t>	Collect relevant data for both independent (predictor) and 	dependent (target) variables.</a:t>
            </a:r>
          </a:p>
          <a:p>
            <a:pPr lvl="1"/>
            <a:endParaRPr lang="en-US" sz="1600" dirty="0">
              <a:latin typeface="Avenir Next" panose="020B0503020202020204" pitchFamily="34" charset="0"/>
            </a:endParaRPr>
          </a:p>
          <a:p>
            <a:pPr marL="742950" lvl="1" indent="-285750">
              <a:buFont typeface="Arial" panose="020B0604020202020204" pitchFamily="34" charset="0"/>
              <a:buChar char="•"/>
            </a:pPr>
            <a:r>
              <a:rPr lang="en-US" sz="1600" dirty="0">
                <a:solidFill>
                  <a:srgbClr val="C00000"/>
                </a:solidFill>
                <a:latin typeface="Avenir Next" panose="020B0503020202020204" pitchFamily="34" charset="0"/>
              </a:rPr>
              <a:t>Data Cleaning</a:t>
            </a:r>
            <a:r>
              <a:rPr lang="en-US" sz="1600" dirty="0">
                <a:latin typeface="Avenir Next" panose="020B0503020202020204" pitchFamily="34" charset="0"/>
              </a:rPr>
              <a:t>: </a:t>
            </a:r>
          </a:p>
          <a:p>
            <a:pPr lvl="1"/>
            <a:r>
              <a:rPr lang="en-US" sz="1600" dirty="0">
                <a:latin typeface="Avenir Next" panose="020B0503020202020204" pitchFamily="34" charset="0"/>
              </a:rPr>
              <a:t>	Handle missing values, outliers, and inconsistencies in the 	data. </a:t>
            </a:r>
          </a:p>
          <a:p>
            <a:pPr lvl="1"/>
            <a:endParaRPr lang="en-US" sz="1600" dirty="0">
              <a:latin typeface="Avenir Next" panose="020B0503020202020204" pitchFamily="34" charset="0"/>
            </a:endParaRPr>
          </a:p>
          <a:p>
            <a:pPr marL="742950" lvl="1" indent="-285750">
              <a:buFont typeface="Arial" panose="020B0604020202020204" pitchFamily="34" charset="0"/>
              <a:buChar char="•"/>
            </a:pPr>
            <a:r>
              <a:rPr lang="en-US" sz="1600" dirty="0">
                <a:solidFill>
                  <a:srgbClr val="C00000"/>
                </a:solidFill>
                <a:latin typeface="Avenir Next" panose="020B0503020202020204" pitchFamily="34" charset="0"/>
              </a:rPr>
              <a:t>Data Transformation</a:t>
            </a:r>
            <a:r>
              <a:rPr lang="en-US" sz="1600" dirty="0">
                <a:latin typeface="Avenir Next" panose="020B0503020202020204" pitchFamily="34" charset="0"/>
              </a:rPr>
              <a:t>: </a:t>
            </a:r>
          </a:p>
          <a:p>
            <a:pPr lvl="1"/>
            <a:r>
              <a:rPr lang="en-US" sz="1600" dirty="0">
                <a:latin typeface="Avenir Next" panose="020B0503020202020204" pitchFamily="34" charset="0"/>
              </a:rPr>
              <a:t>	Apply necessary transformations (scaling, normalization) to 	improve model’s performance</a:t>
            </a:r>
          </a:p>
          <a:p>
            <a:pPr lvl="1"/>
            <a:endParaRPr lang="en-US" sz="1600" dirty="0">
              <a:latin typeface="Avenir Next" panose="020B0503020202020204" pitchFamily="34" charset="0"/>
            </a:endParaRPr>
          </a:p>
          <a:p>
            <a:pPr marL="742950" lvl="1" indent="-285750">
              <a:buFont typeface="Arial" panose="020B0604020202020204" pitchFamily="34" charset="0"/>
              <a:buChar char="•"/>
            </a:pPr>
            <a:r>
              <a:rPr lang="en-US" sz="1600" dirty="0">
                <a:solidFill>
                  <a:srgbClr val="C00000"/>
                </a:solidFill>
                <a:latin typeface="Avenir Next" panose="020B0503020202020204" pitchFamily="34" charset="0"/>
              </a:rPr>
              <a:t>Feature Engineering</a:t>
            </a:r>
            <a:r>
              <a:rPr lang="en-US" sz="1600" dirty="0">
                <a:latin typeface="Avenir Next" panose="020B0503020202020204" pitchFamily="34" charset="0"/>
              </a:rPr>
              <a:t>: </a:t>
            </a:r>
          </a:p>
          <a:p>
            <a:pPr lvl="1"/>
            <a:r>
              <a:rPr lang="en-US" sz="1600" dirty="0">
                <a:latin typeface="Avenir Next" panose="020B0503020202020204" pitchFamily="34" charset="0"/>
              </a:rPr>
              <a:t>	Create new features or modify existing ones to enhance the 	model’s predictive power.</a:t>
            </a:r>
          </a:p>
        </p:txBody>
      </p:sp>
    </p:spTree>
    <p:extLst>
      <p:ext uri="{BB962C8B-B14F-4D97-AF65-F5344CB8AC3E}">
        <p14:creationId xmlns:p14="http://schemas.microsoft.com/office/powerpoint/2010/main" val="180977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7F5D44-1E66-90CB-1E2B-9EAE4D25815C}"/>
              </a:ext>
            </a:extLst>
          </p:cNvPr>
          <p:cNvSpPr txBox="1"/>
          <p:nvPr/>
        </p:nvSpPr>
        <p:spPr>
          <a:xfrm>
            <a:off x="574158" y="340242"/>
            <a:ext cx="10909005" cy="523220"/>
          </a:xfrm>
          <a:prstGeom prst="rect">
            <a:avLst/>
          </a:prstGeom>
          <a:noFill/>
        </p:spPr>
        <p:txBody>
          <a:bodyPr wrap="square" rtlCol="0">
            <a:spAutoFit/>
          </a:bodyPr>
          <a:lstStyle/>
          <a:p>
            <a:pPr algn="ctr"/>
            <a:r>
              <a:rPr lang="en-US" sz="2800" dirty="0">
                <a:solidFill>
                  <a:srgbClr val="C00000"/>
                </a:solidFill>
              </a:rPr>
              <a:t>Architecture of Regression Models</a:t>
            </a:r>
          </a:p>
        </p:txBody>
      </p:sp>
      <p:pic>
        <p:nvPicPr>
          <p:cNvPr id="2052" name="Picture 4" descr="Architecture of a Logistic Regression Model [56]. | Download ...">
            <a:extLst>
              <a:ext uri="{FF2B5EF4-FFF2-40B4-BE49-F238E27FC236}">
                <a16:creationId xmlns:a16="http://schemas.microsoft.com/office/drawing/2014/main" id="{A92D8ED7-F480-1C68-0675-916D3B812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9893" y="876175"/>
            <a:ext cx="5018565" cy="22821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E670CAF-F5E8-C3F5-9E63-286F7D29AB3E}"/>
              </a:ext>
            </a:extLst>
          </p:cNvPr>
          <p:cNvSpPr txBox="1"/>
          <p:nvPr/>
        </p:nvSpPr>
        <p:spPr>
          <a:xfrm>
            <a:off x="6541754" y="3186943"/>
            <a:ext cx="4843848" cy="584775"/>
          </a:xfrm>
          <a:prstGeom prst="rect">
            <a:avLst/>
          </a:prstGeom>
          <a:noFill/>
        </p:spPr>
        <p:txBody>
          <a:bodyPr wrap="square" rtlCol="0">
            <a:spAutoFit/>
          </a:bodyPr>
          <a:lstStyle/>
          <a:p>
            <a:r>
              <a:rPr lang="en-US" sz="1600" dirty="0">
                <a:solidFill>
                  <a:srgbClr val="C00000"/>
                </a:solidFill>
                <a:latin typeface="Avenir Next" panose="020B0503020202020204" pitchFamily="34" charset="0"/>
              </a:rPr>
              <a:t>Architecture of Logistic Regression Model: Binary Class Predictions </a:t>
            </a:r>
          </a:p>
        </p:txBody>
      </p:sp>
      <p:sp>
        <p:nvSpPr>
          <p:cNvPr id="5" name="TextBox 4">
            <a:extLst>
              <a:ext uri="{FF2B5EF4-FFF2-40B4-BE49-F238E27FC236}">
                <a16:creationId xmlns:a16="http://schemas.microsoft.com/office/drawing/2014/main" id="{BBFF5934-E594-97D8-D202-8362267A99DD}"/>
              </a:ext>
            </a:extLst>
          </p:cNvPr>
          <p:cNvSpPr txBox="1"/>
          <p:nvPr/>
        </p:nvSpPr>
        <p:spPr>
          <a:xfrm>
            <a:off x="733542" y="1226049"/>
            <a:ext cx="5018567" cy="5262979"/>
          </a:xfrm>
          <a:prstGeom prst="rect">
            <a:avLst/>
          </a:prstGeom>
          <a:noFill/>
        </p:spPr>
        <p:txBody>
          <a:bodyPr wrap="square" rtlCol="0">
            <a:spAutoFit/>
          </a:bodyPr>
          <a:lstStyle/>
          <a:p>
            <a:r>
              <a:rPr lang="en-US" sz="1600" dirty="0">
                <a:latin typeface="Avenir Next" panose="020B0503020202020204" pitchFamily="34" charset="0"/>
              </a:rPr>
              <a:t>2. </a:t>
            </a:r>
            <a:r>
              <a:rPr lang="en-US" sz="1600" u="sng" dirty="0">
                <a:latin typeface="Avenir Next" panose="020B0503020202020204" pitchFamily="34" charset="0"/>
              </a:rPr>
              <a:t>Model Selection and Refinement</a:t>
            </a:r>
            <a:r>
              <a:rPr lang="en-US" sz="1600" dirty="0">
                <a:latin typeface="Avenir Next" panose="020B0503020202020204" pitchFamily="34" charset="0"/>
              </a:rPr>
              <a:t>:</a:t>
            </a:r>
          </a:p>
          <a:p>
            <a:endParaRPr lang="en-US" sz="1600" dirty="0">
              <a:latin typeface="Avenir Next" panose="020B0503020202020204" pitchFamily="34" charset="0"/>
            </a:endParaRPr>
          </a:p>
          <a:p>
            <a:r>
              <a:rPr lang="en-US" sz="1600" dirty="0">
                <a:solidFill>
                  <a:srgbClr val="C00000"/>
                </a:solidFill>
                <a:latin typeface="Avenir Next" panose="020B0503020202020204" pitchFamily="34" charset="0"/>
              </a:rPr>
              <a:t>Choose a Model</a:t>
            </a:r>
            <a:r>
              <a:rPr lang="en-US" sz="1600" dirty="0">
                <a:latin typeface="Avenir Next" panose="020B0503020202020204" pitchFamily="34" charset="0"/>
              </a:rPr>
              <a:t>: Select an appropriate regression model based on the nature of the data and problem to solve.</a:t>
            </a:r>
          </a:p>
          <a:p>
            <a:pPr marL="742950" lvl="1" indent="-285750">
              <a:buFont typeface="Arial" panose="020B0604020202020204" pitchFamily="34" charset="0"/>
              <a:buChar char="•"/>
            </a:pPr>
            <a:r>
              <a:rPr lang="en-US" sz="1600" dirty="0">
                <a:latin typeface="Avenir Next" panose="020B0503020202020204" pitchFamily="34" charset="0"/>
              </a:rPr>
              <a:t>Linear</a:t>
            </a:r>
          </a:p>
          <a:p>
            <a:pPr marL="742950" lvl="1" indent="-285750">
              <a:buFont typeface="Arial" panose="020B0604020202020204" pitchFamily="34" charset="0"/>
              <a:buChar char="•"/>
            </a:pPr>
            <a:r>
              <a:rPr lang="en-US" sz="1600" dirty="0">
                <a:latin typeface="Avenir Next" panose="020B0503020202020204" pitchFamily="34" charset="0"/>
              </a:rPr>
              <a:t>Polynomial</a:t>
            </a:r>
          </a:p>
          <a:p>
            <a:pPr marL="742950" lvl="1" indent="-285750">
              <a:buFont typeface="Arial" panose="020B0604020202020204" pitchFamily="34" charset="0"/>
              <a:buChar char="•"/>
            </a:pPr>
            <a:r>
              <a:rPr lang="en-US" sz="1600" dirty="0">
                <a:latin typeface="Avenir Next" panose="020B0503020202020204" pitchFamily="34" charset="0"/>
              </a:rPr>
              <a:t>Logistic</a:t>
            </a:r>
          </a:p>
          <a:p>
            <a:pPr marL="742950" lvl="1" indent="-285750">
              <a:buFont typeface="Arial" panose="020B0604020202020204" pitchFamily="34" charset="0"/>
              <a:buChar char="•"/>
            </a:pPr>
            <a:r>
              <a:rPr lang="en-US" sz="1600" dirty="0">
                <a:latin typeface="Avenir Next" panose="020B0503020202020204" pitchFamily="34" charset="0"/>
              </a:rPr>
              <a:t>Others</a:t>
            </a:r>
          </a:p>
          <a:p>
            <a:pPr marL="742950" lvl="1" indent="-285750">
              <a:buFont typeface="Arial" panose="020B0604020202020204" pitchFamily="34" charset="0"/>
              <a:buChar char="•"/>
            </a:pPr>
            <a:endParaRPr lang="en-US" sz="1600" dirty="0">
              <a:latin typeface="Avenir Next" panose="020B0503020202020204" pitchFamily="34" charset="0"/>
            </a:endParaRPr>
          </a:p>
          <a:p>
            <a:r>
              <a:rPr lang="en-US" sz="1600" dirty="0">
                <a:solidFill>
                  <a:srgbClr val="C00000"/>
                </a:solidFill>
                <a:latin typeface="Avenir Next" panose="020B0503020202020204" pitchFamily="34" charset="0"/>
              </a:rPr>
              <a:t>Model Training</a:t>
            </a:r>
            <a:r>
              <a:rPr lang="en-US" sz="1600" dirty="0">
                <a:latin typeface="Avenir Next" panose="020B0503020202020204" pitchFamily="34" charset="0"/>
              </a:rPr>
              <a:t>: Train the chosen model on a portion of the data (training set)</a:t>
            </a:r>
          </a:p>
          <a:p>
            <a:endParaRPr lang="en-US" sz="1600" dirty="0">
              <a:latin typeface="Avenir Next" panose="020B0503020202020204" pitchFamily="34" charset="0"/>
            </a:endParaRPr>
          </a:p>
          <a:p>
            <a:r>
              <a:rPr lang="en-US" sz="1600" dirty="0">
                <a:solidFill>
                  <a:srgbClr val="C00000"/>
                </a:solidFill>
                <a:latin typeface="Avenir Next" panose="020B0503020202020204" pitchFamily="34" charset="0"/>
              </a:rPr>
              <a:t>Model Evaluation</a:t>
            </a:r>
            <a:r>
              <a:rPr lang="en-US" sz="1600" dirty="0">
                <a:latin typeface="Avenir Next" panose="020B0503020202020204" pitchFamily="34" charset="0"/>
              </a:rPr>
              <a:t>: Evaluate the model’s performance on a separate validation set (using metric like MSE, MAE, etc.).</a:t>
            </a:r>
          </a:p>
          <a:p>
            <a:endParaRPr lang="en-US" sz="1600" dirty="0">
              <a:latin typeface="Avenir Next" panose="020B0503020202020204" pitchFamily="34" charset="0"/>
            </a:endParaRPr>
          </a:p>
          <a:p>
            <a:r>
              <a:rPr lang="en-US" sz="1600" dirty="0">
                <a:solidFill>
                  <a:srgbClr val="C00000"/>
                </a:solidFill>
                <a:latin typeface="Avenir Next" panose="020B0503020202020204" pitchFamily="34" charset="0"/>
              </a:rPr>
              <a:t>Model Refinement</a:t>
            </a:r>
            <a:r>
              <a:rPr lang="en-US" sz="1600" dirty="0">
                <a:latin typeface="Avenir Next" panose="020B0503020202020204" pitchFamily="34" charset="0"/>
              </a:rPr>
              <a:t>: If necessary, adjust the model parameters or try different models to improve performance.</a:t>
            </a:r>
          </a:p>
          <a:p>
            <a:pPr marL="742950" lvl="1" indent="-285750">
              <a:buFont typeface="Arial" panose="020B0604020202020204" pitchFamily="34" charset="0"/>
              <a:buChar char="•"/>
            </a:pPr>
            <a:endParaRPr lang="en-US" sz="1600" dirty="0">
              <a:latin typeface="Avenir Next" panose="020B0503020202020204" pitchFamily="34" charset="0"/>
            </a:endParaRPr>
          </a:p>
        </p:txBody>
      </p:sp>
      <p:sp>
        <p:nvSpPr>
          <p:cNvPr id="6" name="TextBox 5">
            <a:extLst>
              <a:ext uri="{FF2B5EF4-FFF2-40B4-BE49-F238E27FC236}">
                <a16:creationId xmlns:a16="http://schemas.microsoft.com/office/drawing/2014/main" id="{14C47DBA-D404-79A3-CF80-42C5EFF907D8}"/>
              </a:ext>
            </a:extLst>
          </p:cNvPr>
          <p:cNvSpPr txBox="1"/>
          <p:nvPr/>
        </p:nvSpPr>
        <p:spPr>
          <a:xfrm>
            <a:off x="6237442" y="3857538"/>
            <a:ext cx="5423466" cy="3046988"/>
          </a:xfrm>
          <a:prstGeom prst="rect">
            <a:avLst/>
          </a:prstGeom>
          <a:noFill/>
        </p:spPr>
        <p:txBody>
          <a:bodyPr wrap="square" rtlCol="0">
            <a:spAutoFit/>
          </a:bodyPr>
          <a:lstStyle/>
          <a:p>
            <a:r>
              <a:rPr lang="en-US" sz="1600" dirty="0">
                <a:latin typeface="Avenir Next" panose="020B0503020202020204" pitchFamily="34" charset="0"/>
              </a:rPr>
              <a:t>3. </a:t>
            </a:r>
            <a:r>
              <a:rPr lang="en-US" sz="1600" u="sng" dirty="0">
                <a:latin typeface="Avenir Next" panose="020B0503020202020204" pitchFamily="34" charset="0"/>
              </a:rPr>
              <a:t>Model Validation</a:t>
            </a:r>
            <a:r>
              <a:rPr lang="en-US" sz="1600" dirty="0">
                <a:latin typeface="Avenir Next" panose="020B0503020202020204" pitchFamily="34" charset="0"/>
              </a:rPr>
              <a:t>:</a:t>
            </a:r>
          </a:p>
          <a:p>
            <a:endParaRPr lang="en-US" sz="1600" dirty="0">
              <a:latin typeface="Avenir Next" panose="020B0503020202020204" pitchFamily="34" charset="0"/>
            </a:endParaRPr>
          </a:p>
          <a:p>
            <a:r>
              <a:rPr lang="en-US" sz="1600" dirty="0">
                <a:latin typeface="Avenir Next" panose="020B0503020202020204" pitchFamily="34" charset="0"/>
              </a:rPr>
              <a:t> </a:t>
            </a:r>
            <a:r>
              <a:rPr lang="en-US" sz="1600" dirty="0">
                <a:solidFill>
                  <a:srgbClr val="C00000"/>
                </a:solidFill>
                <a:latin typeface="Avenir Next" panose="020B0503020202020204" pitchFamily="34" charset="0"/>
              </a:rPr>
              <a:t>Final Evaluation</a:t>
            </a:r>
            <a:r>
              <a:rPr lang="en-US" sz="1600" dirty="0">
                <a:latin typeface="Avenir Next" panose="020B0503020202020204" pitchFamily="34" charset="0"/>
              </a:rPr>
              <a:t>: Evaluate the model on a held-out test set (data not used for training or validation) to assess its ability to generalize.</a:t>
            </a:r>
          </a:p>
          <a:p>
            <a:endParaRPr lang="en-US" sz="1600" dirty="0">
              <a:latin typeface="Avenir Next" panose="020B0503020202020204" pitchFamily="34" charset="0"/>
            </a:endParaRPr>
          </a:p>
          <a:p>
            <a:r>
              <a:rPr lang="en-US" sz="1600" dirty="0">
                <a:solidFill>
                  <a:srgbClr val="C00000"/>
                </a:solidFill>
                <a:latin typeface="Avenir Next" panose="020B0503020202020204" pitchFamily="34" charset="0"/>
              </a:rPr>
              <a:t>Interpret Results</a:t>
            </a:r>
            <a:r>
              <a:rPr lang="en-US" sz="1600" dirty="0">
                <a:latin typeface="Avenir Next" panose="020B0503020202020204" pitchFamily="34" charset="0"/>
              </a:rPr>
              <a:t>: Analyze the model’s coefficients, relationships, and predictions to gain insight into the data. </a:t>
            </a:r>
          </a:p>
          <a:p>
            <a:endParaRPr lang="en-US" sz="1600" dirty="0">
              <a:latin typeface="Avenir Next" panose="020B0503020202020204" pitchFamily="34" charset="0"/>
            </a:endParaRPr>
          </a:p>
          <a:p>
            <a:r>
              <a:rPr lang="en-US" sz="1600" dirty="0">
                <a:solidFill>
                  <a:srgbClr val="C00000"/>
                </a:solidFill>
                <a:latin typeface="Avenir Next" panose="020B0503020202020204" pitchFamily="34" charset="0"/>
              </a:rPr>
              <a:t>Deployment</a:t>
            </a:r>
            <a:r>
              <a:rPr lang="en-US" sz="1600" dirty="0">
                <a:latin typeface="Avenir Next" panose="020B0503020202020204" pitchFamily="34" charset="0"/>
              </a:rPr>
              <a:t>: Deploy the model for making predictions on new, unseen data</a:t>
            </a:r>
          </a:p>
        </p:txBody>
      </p:sp>
    </p:spTree>
    <p:extLst>
      <p:ext uri="{BB962C8B-B14F-4D97-AF65-F5344CB8AC3E}">
        <p14:creationId xmlns:p14="http://schemas.microsoft.com/office/powerpoint/2010/main" val="1309859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48BEF9-F700-8F8D-0542-B6A887DA51E9}"/>
              </a:ext>
            </a:extLst>
          </p:cNvPr>
          <p:cNvSpPr txBox="1"/>
          <p:nvPr/>
        </p:nvSpPr>
        <p:spPr>
          <a:xfrm>
            <a:off x="712381" y="457200"/>
            <a:ext cx="10090298"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Architecture of Classification Models</a:t>
            </a:r>
          </a:p>
        </p:txBody>
      </p:sp>
      <p:sp>
        <p:nvSpPr>
          <p:cNvPr id="3" name="TextBox 2">
            <a:extLst>
              <a:ext uri="{FF2B5EF4-FFF2-40B4-BE49-F238E27FC236}">
                <a16:creationId xmlns:a16="http://schemas.microsoft.com/office/drawing/2014/main" id="{DBFCDCCC-80DD-DF67-ADB5-2CE12D98C5D4}"/>
              </a:ext>
            </a:extLst>
          </p:cNvPr>
          <p:cNvSpPr txBox="1"/>
          <p:nvPr/>
        </p:nvSpPr>
        <p:spPr>
          <a:xfrm>
            <a:off x="1073888" y="1158949"/>
            <a:ext cx="10100931" cy="830997"/>
          </a:xfrm>
          <a:prstGeom prst="rect">
            <a:avLst/>
          </a:prstGeom>
          <a:noFill/>
        </p:spPr>
        <p:txBody>
          <a:bodyPr wrap="square" rtlCol="0">
            <a:spAutoFit/>
          </a:bodyPr>
          <a:lstStyle/>
          <a:p>
            <a:r>
              <a:rPr lang="en-US" sz="1600" dirty="0">
                <a:latin typeface="Avenir Next LT Pro" panose="020B0504020202020204" pitchFamily="34" charset="77"/>
              </a:rPr>
              <a:t>Classification model architecture depends on the type of data used and the problem to be solved using that data. However, they all have layers that learn features (hidden layer(s)) and use a final layer to make predictions such as sigmoid layer (binary classification) or </a:t>
            </a:r>
            <a:r>
              <a:rPr lang="en-US" sz="1600" dirty="0" err="1">
                <a:latin typeface="Avenir Next LT Pro" panose="020B0504020202020204" pitchFamily="34" charset="77"/>
              </a:rPr>
              <a:t>softmax</a:t>
            </a:r>
            <a:r>
              <a:rPr lang="en-US" sz="1600" dirty="0">
                <a:latin typeface="Avenir Next LT Pro" panose="020B0504020202020204" pitchFamily="34" charset="77"/>
              </a:rPr>
              <a:t> layer for multi-class classification.</a:t>
            </a:r>
          </a:p>
        </p:txBody>
      </p:sp>
      <p:pic>
        <p:nvPicPr>
          <p:cNvPr id="1026" name="Picture 2" descr="Neural Networks (Machine Learning ...">
            <a:extLst>
              <a:ext uri="{FF2B5EF4-FFF2-40B4-BE49-F238E27FC236}">
                <a16:creationId xmlns:a16="http://schemas.microsoft.com/office/drawing/2014/main" id="{28F4DCA1-BE9B-B9CB-BA57-C9AE20DBB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562" y="2362200"/>
            <a:ext cx="4479324" cy="26052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CCC6B91-9CEE-383B-7514-A43AF0E70382}"/>
              </a:ext>
            </a:extLst>
          </p:cNvPr>
          <p:cNvSpPr txBox="1"/>
          <p:nvPr/>
        </p:nvSpPr>
        <p:spPr>
          <a:xfrm>
            <a:off x="1073888" y="2178179"/>
            <a:ext cx="5574047" cy="3293209"/>
          </a:xfrm>
          <a:prstGeom prst="rect">
            <a:avLst/>
          </a:prstGeom>
          <a:noFill/>
        </p:spPr>
        <p:txBody>
          <a:bodyPr wrap="square" rtlCol="0">
            <a:spAutoFit/>
          </a:bodyPr>
          <a:lstStyle/>
          <a:p>
            <a:pPr marL="342900" indent="-342900">
              <a:buAutoNum type="arabicPeriod"/>
            </a:pPr>
            <a:r>
              <a:rPr lang="en-US" sz="1600" dirty="0">
                <a:solidFill>
                  <a:srgbClr val="C00000"/>
                </a:solidFill>
                <a:latin typeface="Avenir Next LT Pro" panose="020B0504020202020204" pitchFamily="34" charset="77"/>
              </a:rPr>
              <a:t>Multi-Layer Perceptron (MLP)</a:t>
            </a:r>
          </a:p>
          <a:p>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Structure</a:t>
            </a:r>
            <a:r>
              <a:rPr lang="en-US" sz="1600" dirty="0">
                <a:latin typeface="Avenir Next LT Pro" panose="020B0504020202020204" pitchFamily="34" charset="77"/>
              </a:rPr>
              <a:t>: Models typically have an input layer, one or more hidden layers, and an output layer.</a:t>
            </a:r>
          </a:p>
          <a:p>
            <a:pPr lvl="1"/>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Function</a:t>
            </a:r>
            <a:r>
              <a:rPr lang="en-US" sz="1600" dirty="0">
                <a:latin typeface="Avenir Next LT Pro" panose="020B0504020202020204" pitchFamily="34" charset="77"/>
              </a:rPr>
              <a:t>: Input layer receives data, the hidden layers perform non-linear transformations, and the output layer produces predictions by way of probability distribution for each class.</a:t>
            </a:r>
          </a:p>
          <a:p>
            <a:pPr lvl="1"/>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Applications</a:t>
            </a:r>
            <a:r>
              <a:rPr lang="en-US" sz="1600" dirty="0">
                <a:latin typeface="Avenir Next LT Pro" panose="020B0504020202020204" pitchFamily="34" charset="77"/>
              </a:rPr>
              <a:t>: Good for various classification tasks, especially with structured data.</a:t>
            </a:r>
          </a:p>
          <a:p>
            <a:endParaRPr lang="en-US" sz="1600" dirty="0">
              <a:latin typeface="Avenir Next LT Pro" panose="020B0504020202020204" pitchFamily="34" charset="77"/>
            </a:endParaRPr>
          </a:p>
        </p:txBody>
      </p:sp>
    </p:spTree>
    <p:extLst>
      <p:ext uri="{BB962C8B-B14F-4D97-AF65-F5344CB8AC3E}">
        <p14:creationId xmlns:p14="http://schemas.microsoft.com/office/powerpoint/2010/main" val="290508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AE5234-2B4E-06EE-002C-153EC0532B1D}"/>
              </a:ext>
            </a:extLst>
          </p:cNvPr>
          <p:cNvSpPr txBox="1"/>
          <p:nvPr/>
        </p:nvSpPr>
        <p:spPr>
          <a:xfrm>
            <a:off x="967563" y="552893"/>
            <a:ext cx="9952074"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Convolution Neural Networks (CNN)</a:t>
            </a:r>
          </a:p>
        </p:txBody>
      </p:sp>
      <p:pic>
        <p:nvPicPr>
          <p:cNvPr id="2050" name="Picture 2" descr="Convolutional Neural Networks (CNN ...">
            <a:extLst>
              <a:ext uri="{FF2B5EF4-FFF2-40B4-BE49-F238E27FC236}">
                <a16:creationId xmlns:a16="http://schemas.microsoft.com/office/drawing/2014/main" id="{A4396F80-BE3F-F149-F38E-B62D1FE96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382" y="1769763"/>
            <a:ext cx="4379612" cy="26786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1DD9939-049C-06ED-3AC8-761141E6F699}"/>
              </a:ext>
            </a:extLst>
          </p:cNvPr>
          <p:cNvSpPr txBox="1"/>
          <p:nvPr/>
        </p:nvSpPr>
        <p:spPr>
          <a:xfrm>
            <a:off x="978196" y="1329070"/>
            <a:ext cx="5348177" cy="5509200"/>
          </a:xfrm>
          <a:prstGeom prst="rect">
            <a:avLst/>
          </a:prstGeom>
          <a:noFill/>
        </p:spPr>
        <p:txBody>
          <a:bodyPr wrap="square" rtlCol="0">
            <a:spAutoFit/>
          </a:bodyPr>
          <a:lstStyle/>
          <a:p>
            <a:r>
              <a:rPr lang="en-US" sz="1600" dirty="0">
                <a:solidFill>
                  <a:srgbClr val="C00000"/>
                </a:solidFill>
                <a:latin typeface="Avenir Next LT Pro" panose="020B0504020202020204" pitchFamily="34" charset="77"/>
              </a:rPr>
              <a:t>2. Convolution Neural Networks (CNN)</a:t>
            </a:r>
          </a:p>
          <a:p>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Structure</a:t>
            </a:r>
            <a:r>
              <a:rPr lang="en-US" sz="1600" dirty="0">
                <a:latin typeface="Avenir Next LT Pro" panose="020B0504020202020204" pitchFamily="34" charset="77"/>
              </a:rPr>
              <a:t>: </a:t>
            </a:r>
          </a:p>
          <a:p>
            <a:pPr marL="800100" lvl="1" indent="-342900">
              <a:buAutoNum type="alphaLcParenBoth"/>
            </a:pPr>
            <a:r>
              <a:rPr lang="en-US" sz="1600" dirty="0">
                <a:latin typeface="Avenir Next LT Pro" panose="020B0504020202020204" pitchFamily="34" charset="77"/>
              </a:rPr>
              <a:t>Convolution Layers filters (kernels) </a:t>
            </a:r>
          </a:p>
          <a:p>
            <a:pPr marL="800100" lvl="1" indent="-342900">
              <a:buAutoNum type="alphaLcParenBoth"/>
            </a:pPr>
            <a:r>
              <a:rPr lang="en-US" sz="1600" dirty="0">
                <a:latin typeface="Avenir Next LT Pro" panose="020B0504020202020204" pitchFamily="34" charset="77"/>
              </a:rPr>
              <a:t>Pooling Layers (creating feature maps)</a:t>
            </a:r>
          </a:p>
          <a:p>
            <a:pPr marL="800100" lvl="1" indent="-342900">
              <a:buAutoNum type="alphaLcParenBoth"/>
            </a:pPr>
            <a:r>
              <a:rPr lang="en-US" sz="1600" dirty="0">
                <a:latin typeface="Avenir Next LT Pro" panose="020B0504020202020204" pitchFamily="34" charset="77"/>
              </a:rPr>
              <a:t>Fully Connected Layers connections all</a:t>
            </a:r>
          </a:p>
          <a:p>
            <a:pPr marL="800100" lvl="1" indent="-342900">
              <a:buAutoNum type="alphaLcParenBoth"/>
            </a:pPr>
            <a:r>
              <a:rPr lang="en-US" sz="1600" dirty="0">
                <a:latin typeface="Avenir Next LT Pro" panose="020B0504020202020204" pitchFamily="34" charset="77"/>
              </a:rPr>
              <a:t>Output Layer to produce prediction</a:t>
            </a:r>
          </a:p>
          <a:p>
            <a:pPr marL="800100" lvl="1" indent="-342900">
              <a:buAutoNum type="alphaLcParenBoth"/>
            </a:pPr>
            <a:r>
              <a:rPr lang="en-US" sz="1600" dirty="0">
                <a:latin typeface="Avenir Next LT Pro" panose="020B0504020202020204" pitchFamily="34" charset="77"/>
              </a:rPr>
              <a:t>Input Layer to receive input data (images)</a:t>
            </a:r>
          </a:p>
          <a:p>
            <a:pPr lvl="1"/>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Function</a:t>
            </a:r>
            <a:r>
              <a:rPr lang="en-US" sz="1600" dirty="0">
                <a:latin typeface="Avenir Next LT Pro" panose="020B0504020202020204" pitchFamily="34" charset="77"/>
              </a:rPr>
              <a:t>: </a:t>
            </a:r>
          </a:p>
          <a:p>
            <a:pPr lvl="2"/>
            <a:r>
              <a:rPr lang="en-US" sz="1600" dirty="0">
                <a:latin typeface="Avenir Next LT Pro" panose="020B0504020202020204" pitchFamily="34" charset="77"/>
              </a:rPr>
              <a:t>CNNs use convolution layers to extract features from the input (creating feature maps). Pooling layers down sample the feature maps to reduce spatial size and computational cost (max pooling). Fully connected layers for classification.</a:t>
            </a:r>
          </a:p>
          <a:p>
            <a:pPr marL="742950" lvl="1" indent="-285750">
              <a:buFont typeface="Arial" panose="020B0604020202020204" pitchFamily="34" charset="0"/>
              <a:buChar char="•"/>
            </a:pPr>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Examples</a:t>
            </a:r>
            <a:r>
              <a:rPr lang="en-US" sz="1600" dirty="0">
                <a:latin typeface="Avenir Next LT Pro" panose="020B0504020202020204" pitchFamily="34" charset="77"/>
              </a:rPr>
              <a:t>: LeNet, </a:t>
            </a:r>
            <a:r>
              <a:rPr lang="en-US" sz="1600" dirty="0" err="1">
                <a:latin typeface="Avenir Next LT Pro" panose="020B0504020202020204" pitchFamily="34" charset="77"/>
              </a:rPr>
              <a:t>ResNet</a:t>
            </a:r>
            <a:r>
              <a:rPr lang="en-US" sz="1600" dirty="0">
                <a:latin typeface="Avenir Next LT Pro" panose="020B0504020202020204" pitchFamily="34" charset="77"/>
              </a:rPr>
              <a:t>, VGG, </a:t>
            </a:r>
            <a:r>
              <a:rPr lang="en-US" sz="1600" dirty="0" err="1">
                <a:latin typeface="Avenir Next LT Pro" panose="020B0504020202020204" pitchFamily="34" charset="77"/>
              </a:rPr>
              <a:t>AlexNet</a:t>
            </a:r>
            <a:endParaRPr lang="en-US" sz="1600" dirty="0">
              <a:latin typeface="Avenir Next LT Pro" panose="020B0504020202020204" pitchFamily="34" charset="77"/>
            </a:endParaRPr>
          </a:p>
          <a:p>
            <a:pPr marL="742950" lvl="1" indent="-285750">
              <a:buFont typeface="Arial" panose="020B0604020202020204" pitchFamily="34" charset="0"/>
              <a:buChar char="•"/>
            </a:pPr>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Applications</a:t>
            </a:r>
            <a:r>
              <a:rPr lang="en-US" sz="1600" dirty="0">
                <a:latin typeface="Avenir Next LT Pro" panose="020B0504020202020204" pitchFamily="34" charset="77"/>
              </a:rPr>
              <a:t>: Image recognition, object detection, other computer vision tasks.</a:t>
            </a:r>
          </a:p>
          <a:p>
            <a:pPr marL="742950" lvl="1" indent="-285750">
              <a:buFont typeface="Arial" panose="020B0604020202020204" pitchFamily="34" charset="0"/>
              <a:buChar char="•"/>
            </a:pPr>
            <a:endParaRPr lang="en-US" sz="1600" dirty="0">
              <a:latin typeface="Avenir Next LT Pro" panose="020B0504020202020204" pitchFamily="34" charset="77"/>
            </a:endParaRPr>
          </a:p>
        </p:txBody>
      </p:sp>
    </p:spTree>
    <p:extLst>
      <p:ext uri="{BB962C8B-B14F-4D97-AF65-F5344CB8AC3E}">
        <p14:creationId xmlns:p14="http://schemas.microsoft.com/office/powerpoint/2010/main" val="237414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9BE6E-D5EA-A830-C8F8-7FCF3675FED0}"/>
              </a:ext>
            </a:extLst>
          </p:cNvPr>
          <p:cNvSpPr txBox="1"/>
          <p:nvPr/>
        </p:nvSpPr>
        <p:spPr>
          <a:xfrm>
            <a:off x="606056" y="382772"/>
            <a:ext cx="10568763"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Other Neural Networks</a:t>
            </a:r>
          </a:p>
        </p:txBody>
      </p:sp>
      <p:sp>
        <p:nvSpPr>
          <p:cNvPr id="3" name="TextBox 2">
            <a:extLst>
              <a:ext uri="{FF2B5EF4-FFF2-40B4-BE49-F238E27FC236}">
                <a16:creationId xmlns:a16="http://schemas.microsoft.com/office/drawing/2014/main" id="{50B8CCB3-59E1-F988-0AB1-50139BFD693A}"/>
              </a:ext>
            </a:extLst>
          </p:cNvPr>
          <p:cNvSpPr txBox="1"/>
          <p:nvPr/>
        </p:nvSpPr>
        <p:spPr>
          <a:xfrm>
            <a:off x="747823" y="905992"/>
            <a:ext cx="10696354" cy="5262979"/>
          </a:xfrm>
          <a:prstGeom prst="rect">
            <a:avLst/>
          </a:prstGeom>
          <a:noFill/>
        </p:spPr>
        <p:txBody>
          <a:bodyPr wrap="square" rtlCol="0">
            <a:spAutoFit/>
          </a:bodyPr>
          <a:lstStyle/>
          <a:p>
            <a:r>
              <a:rPr lang="en-US" sz="1600" dirty="0">
                <a:solidFill>
                  <a:srgbClr val="C00000"/>
                </a:solidFill>
                <a:latin typeface="Avenir Next LT Pro" panose="020B0504020202020204" pitchFamily="34" charset="77"/>
              </a:rPr>
              <a:t>3. Recurrent Neural Networks (RNNs):</a:t>
            </a:r>
          </a:p>
          <a:p>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Structure</a:t>
            </a:r>
            <a:r>
              <a:rPr lang="en-US" sz="1600" dirty="0">
                <a:latin typeface="Avenir Next LT Pro" panose="020B0504020202020204" pitchFamily="34" charset="77"/>
              </a:rPr>
              <a:t>: designed for processing sequential data, such as text or time series.</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Function</a:t>
            </a:r>
            <a:r>
              <a:rPr lang="en-US" sz="1600" dirty="0">
                <a:latin typeface="Avenir Next LT Pro" panose="020B0504020202020204" pitchFamily="34" charset="77"/>
              </a:rPr>
              <a:t>: they use recurrent connections to maintain a memory of the input sequence, allowing them to learn dependencies over time.</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Examples</a:t>
            </a:r>
            <a:r>
              <a:rPr lang="en-US" sz="1600" dirty="0">
                <a:latin typeface="Avenir Next LT Pro" panose="020B0504020202020204" pitchFamily="34" charset="77"/>
              </a:rPr>
              <a:t>: Long Short-term Memory (LSTM)</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Applications</a:t>
            </a:r>
            <a:r>
              <a:rPr lang="en-US" sz="1600" dirty="0">
                <a:latin typeface="Avenir Next LT Pro" panose="020B0504020202020204" pitchFamily="34" charset="77"/>
              </a:rPr>
              <a:t>: Natural language processing, speech recognition, and time series analysis.</a:t>
            </a:r>
          </a:p>
          <a:p>
            <a:pPr lvl="1"/>
            <a:endParaRPr lang="en-US" sz="1600" dirty="0">
              <a:latin typeface="Avenir Next LT Pro" panose="020B0504020202020204" pitchFamily="34" charset="77"/>
            </a:endParaRPr>
          </a:p>
          <a:p>
            <a:r>
              <a:rPr lang="en-US" sz="1600" dirty="0">
                <a:solidFill>
                  <a:srgbClr val="C00000"/>
                </a:solidFill>
                <a:latin typeface="Avenir Next LT Pro" panose="020B0504020202020204" pitchFamily="34" charset="77"/>
              </a:rPr>
              <a:t>4. Support Vector Machines (SVMs):</a:t>
            </a:r>
          </a:p>
          <a:p>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Structure</a:t>
            </a:r>
            <a:r>
              <a:rPr lang="en-US" sz="1600" dirty="0">
                <a:latin typeface="Avenir Next LT Pro" panose="020B0504020202020204" pitchFamily="34" charset="77"/>
              </a:rPr>
              <a:t>: Used to find the optimal hyperplane that separates different classes.</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Function</a:t>
            </a:r>
            <a:r>
              <a:rPr lang="en-US" sz="1600" dirty="0">
                <a:latin typeface="Avenir Next LT Pro" panose="020B0504020202020204" pitchFamily="34" charset="77"/>
              </a:rPr>
              <a:t>: they map data into a higher-dimensional space and use a linear or non-linear kernel to find the best separation.</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Applications</a:t>
            </a:r>
            <a:r>
              <a:rPr lang="en-US" sz="1600" dirty="0">
                <a:latin typeface="Avenir Next LT Pro" panose="020B0504020202020204" pitchFamily="34" charset="77"/>
              </a:rPr>
              <a:t>: text classification, image classification, and other machine learning tasks.</a:t>
            </a:r>
          </a:p>
          <a:p>
            <a:pPr marL="742950" lvl="1" indent="-285750">
              <a:buFont typeface="Arial" panose="020B0604020202020204" pitchFamily="34" charset="0"/>
              <a:buChar char="•"/>
            </a:pPr>
            <a:endParaRPr lang="en-US" sz="1600" dirty="0">
              <a:solidFill>
                <a:srgbClr val="C00000"/>
              </a:solidFill>
              <a:latin typeface="Avenir Next LT Pro" panose="020B0504020202020204" pitchFamily="34" charset="77"/>
            </a:endParaRPr>
          </a:p>
          <a:p>
            <a:r>
              <a:rPr lang="en-US" sz="1600" dirty="0">
                <a:solidFill>
                  <a:srgbClr val="C00000"/>
                </a:solidFill>
                <a:latin typeface="Avenir Next LT Pro" panose="020B0504020202020204" pitchFamily="34" charset="77"/>
              </a:rPr>
              <a:t>5. Decision Trees and Random Forests</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latin typeface="Avenir Next LT Pro" panose="020B0504020202020204" pitchFamily="34" charset="77"/>
              </a:rPr>
              <a:t> </a:t>
            </a:r>
            <a:r>
              <a:rPr lang="en-US" sz="1600" dirty="0">
                <a:solidFill>
                  <a:srgbClr val="C00000"/>
                </a:solidFill>
                <a:latin typeface="Avenir Next LT Pro" panose="020B0504020202020204" pitchFamily="34" charset="77"/>
              </a:rPr>
              <a:t>Structure</a:t>
            </a:r>
            <a:r>
              <a:rPr lang="en-US" sz="1600" dirty="0">
                <a:latin typeface="Avenir Next LT Pro" panose="020B0504020202020204" pitchFamily="34" charset="77"/>
              </a:rPr>
              <a:t>: decision trees use tree-like structure to make predictions, random forests combine multiple decision trees to improve accuracy.</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Function</a:t>
            </a:r>
            <a:r>
              <a:rPr lang="en-US" sz="1600" dirty="0">
                <a:latin typeface="Avenir Next LT Pro" panose="020B0504020202020204" pitchFamily="34" charset="77"/>
              </a:rPr>
              <a:t>: they learn rules from the data to classify instances.</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Applications</a:t>
            </a:r>
            <a:r>
              <a:rPr lang="en-US" sz="1600" dirty="0">
                <a:latin typeface="Avenir Next LT Pro" panose="020B0504020202020204" pitchFamily="34" charset="77"/>
              </a:rPr>
              <a:t>: Classification, regression, and other machine learning tasks.</a:t>
            </a:r>
          </a:p>
        </p:txBody>
      </p:sp>
    </p:spTree>
    <p:extLst>
      <p:ext uri="{BB962C8B-B14F-4D97-AF65-F5344CB8AC3E}">
        <p14:creationId xmlns:p14="http://schemas.microsoft.com/office/powerpoint/2010/main" val="2672984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3DBC42-CDC4-B6B3-2398-D0C5F6521508}"/>
              </a:ext>
            </a:extLst>
          </p:cNvPr>
          <p:cNvSpPr txBox="1"/>
          <p:nvPr/>
        </p:nvSpPr>
        <p:spPr>
          <a:xfrm>
            <a:off x="1010093" y="435935"/>
            <a:ext cx="10175358"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More Common Neural Networks</a:t>
            </a:r>
          </a:p>
        </p:txBody>
      </p:sp>
      <p:sp>
        <p:nvSpPr>
          <p:cNvPr id="3" name="TextBox 2">
            <a:extLst>
              <a:ext uri="{FF2B5EF4-FFF2-40B4-BE49-F238E27FC236}">
                <a16:creationId xmlns:a16="http://schemas.microsoft.com/office/drawing/2014/main" id="{523252B1-A342-76AA-A732-D6212CAE4C14}"/>
              </a:ext>
            </a:extLst>
          </p:cNvPr>
          <p:cNvSpPr txBox="1"/>
          <p:nvPr/>
        </p:nvSpPr>
        <p:spPr>
          <a:xfrm>
            <a:off x="1010093" y="1233377"/>
            <a:ext cx="10175358" cy="4524315"/>
          </a:xfrm>
          <a:prstGeom prst="rect">
            <a:avLst/>
          </a:prstGeom>
          <a:noFill/>
        </p:spPr>
        <p:txBody>
          <a:bodyPr wrap="square" rtlCol="0">
            <a:spAutoFit/>
          </a:bodyPr>
          <a:lstStyle/>
          <a:p>
            <a:r>
              <a:rPr lang="en-US" sz="1600" dirty="0">
                <a:solidFill>
                  <a:srgbClr val="C00000"/>
                </a:solidFill>
                <a:latin typeface="Avenir Next LT Pro" panose="020B0504020202020204" pitchFamily="34" charset="77"/>
              </a:rPr>
              <a:t>6. Naïve Bayes:</a:t>
            </a:r>
          </a:p>
          <a:p>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Structure</a:t>
            </a:r>
            <a:r>
              <a:rPr lang="en-US" sz="1600" dirty="0">
                <a:latin typeface="Avenir Next LT Pro" panose="020B0504020202020204" pitchFamily="34" charset="77"/>
              </a:rPr>
              <a:t>: probabilistic classifiers based on Baye’s theorem with a strong (naïve) assumption of independence between features.</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Function</a:t>
            </a:r>
            <a:r>
              <a:rPr lang="en-US" sz="1600" dirty="0">
                <a:latin typeface="Avenir Next LT Pro" panose="020B0504020202020204" pitchFamily="34" charset="77"/>
              </a:rPr>
              <a:t>: they calculate the probability of a class given the features and predict the class with the highest probability.</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Applications</a:t>
            </a:r>
            <a:r>
              <a:rPr lang="en-US" sz="1600" dirty="0">
                <a:latin typeface="Avenir Next LT Pro" panose="020B0504020202020204" pitchFamily="34" charset="77"/>
              </a:rPr>
              <a:t>: Text classification, spam filtering, and other tasks where feature independence is a reasonable assumption.</a:t>
            </a:r>
          </a:p>
          <a:p>
            <a:pPr lvl="1"/>
            <a:endParaRPr lang="en-US" sz="1600" dirty="0">
              <a:latin typeface="Avenir Next LT Pro" panose="020B0504020202020204" pitchFamily="34" charset="77"/>
            </a:endParaRPr>
          </a:p>
          <a:p>
            <a:pPr lvl="1"/>
            <a:endParaRPr lang="en-US" sz="1600" dirty="0">
              <a:latin typeface="Avenir Next LT Pro" panose="020B0504020202020204" pitchFamily="34" charset="77"/>
            </a:endParaRPr>
          </a:p>
          <a:p>
            <a:r>
              <a:rPr lang="en-US" sz="1600" dirty="0">
                <a:solidFill>
                  <a:srgbClr val="C00000"/>
                </a:solidFill>
                <a:latin typeface="Avenir Next LT Pro" panose="020B0504020202020204" pitchFamily="34" charset="77"/>
              </a:rPr>
              <a:t>7. Transformers:</a:t>
            </a:r>
          </a:p>
          <a:p>
            <a:endParaRPr lang="en-US" sz="1600" dirty="0">
              <a:latin typeface="Avenir Next LT Pro" panose="020B0504020202020204" pitchFamily="34" charset="77"/>
            </a:endParaRP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Structure</a:t>
            </a:r>
            <a:r>
              <a:rPr lang="en-US" sz="1600" dirty="0">
                <a:latin typeface="Avenir Next LT Pro" panose="020B0504020202020204" pitchFamily="34" charset="77"/>
              </a:rPr>
              <a:t>: they are based on the attention mechanism, which allows them to focus on relevant parts of the input.</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Function</a:t>
            </a:r>
            <a:r>
              <a:rPr lang="en-US" sz="1600" dirty="0">
                <a:latin typeface="Avenir Next LT Pro" panose="020B0504020202020204" pitchFamily="34" charset="77"/>
              </a:rPr>
              <a:t>: they use self-attention to capture long-range dependencies in the data.</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Examples</a:t>
            </a:r>
            <a:r>
              <a:rPr lang="en-US" sz="1600" dirty="0">
                <a:latin typeface="Avenir Next LT Pro" panose="020B0504020202020204" pitchFamily="34" charset="77"/>
              </a:rPr>
              <a:t>: BERT, GPT.</a:t>
            </a:r>
          </a:p>
          <a:p>
            <a:pPr marL="742950" lvl="1" indent="-285750">
              <a:buFont typeface="Arial" panose="020B0604020202020204" pitchFamily="34" charset="0"/>
              <a:buChar char="•"/>
            </a:pPr>
            <a:r>
              <a:rPr lang="en-US" sz="1600" dirty="0">
                <a:solidFill>
                  <a:srgbClr val="C00000"/>
                </a:solidFill>
                <a:latin typeface="Avenir Next LT Pro" panose="020B0504020202020204" pitchFamily="34" charset="77"/>
              </a:rPr>
              <a:t>Applications</a:t>
            </a:r>
            <a:r>
              <a:rPr lang="en-US" sz="1600" dirty="0">
                <a:latin typeface="Avenir Next LT Pro" panose="020B0504020202020204" pitchFamily="34" charset="77"/>
              </a:rPr>
              <a:t>: Natural language processing, machine translation, and other tasks where context is important.</a:t>
            </a:r>
          </a:p>
        </p:txBody>
      </p:sp>
    </p:spTree>
    <p:extLst>
      <p:ext uri="{BB962C8B-B14F-4D97-AF65-F5344CB8AC3E}">
        <p14:creationId xmlns:p14="http://schemas.microsoft.com/office/powerpoint/2010/main" val="262186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1322</TotalTime>
  <Words>3278</Words>
  <Application>Microsoft Macintosh PowerPoint</Application>
  <PresentationFormat>Widescreen</PresentationFormat>
  <Paragraphs>387</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Aptos</vt:lpstr>
      <vt:lpstr>Aptos Display</vt:lpstr>
      <vt:lpstr>Arial</vt:lpstr>
      <vt:lpstr>Avenir Next</vt:lpstr>
      <vt:lpstr>Avenir Next LT Pro</vt:lpstr>
      <vt:lpstr>Consolas</vt:lpstr>
      <vt:lpstr>Courier New</vt:lpstr>
      <vt:lpstr>Office Theme</vt:lpstr>
      <vt:lpstr>Neural Networks and Deep learning (DNN)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Abdelkrim Brania</dc:creator>
  <cp:lastModifiedBy>Abdelkrim Brania</cp:lastModifiedBy>
  <cp:revision>53</cp:revision>
  <dcterms:created xsi:type="dcterms:W3CDTF">2025-03-22T21:15:11Z</dcterms:created>
  <dcterms:modified xsi:type="dcterms:W3CDTF">2025-04-04T16:39:30Z</dcterms:modified>
</cp:coreProperties>
</file>