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99" r:id="rId4"/>
    <p:sldId id="338" r:id="rId5"/>
    <p:sldId id="300" r:id="rId6"/>
    <p:sldId id="301" r:id="rId7"/>
    <p:sldId id="302" r:id="rId8"/>
    <p:sldId id="303" r:id="rId9"/>
    <p:sldId id="339" r:id="rId10"/>
    <p:sldId id="341" r:id="rId11"/>
    <p:sldId id="342" r:id="rId12"/>
    <p:sldId id="340" r:id="rId13"/>
    <p:sldId id="343" r:id="rId14"/>
    <p:sldId id="281" r:id="rId15"/>
    <p:sldId id="282" r:id="rId16"/>
    <p:sldId id="321" r:id="rId17"/>
    <p:sldId id="283" r:id="rId18"/>
    <p:sldId id="322" r:id="rId19"/>
    <p:sldId id="344" r:id="rId20"/>
    <p:sldId id="304" r:id="rId21"/>
    <p:sldId id="305" r:id="rId22"/>
    <p:sldId id="345" r:id="rId23"/>
    <p:sldId id="346" r:id="rId24"/>
    <p:sldId id="347" r:id="rId25"/>
    <p:sldId id="34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58"/>
  </p:normalViewPr>
  <p:slideViewPr>
    <p:cSldViewPr snapToGrid="0">
      <p:cViewPr varScale="1">
        <p:scale>
          <a:sx n="120" d="100"/>
          <a:sy n="120"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8T21:39:48.866"/>
    </inkml:context>
    <inkml:brush xml:id="br0">
      <inkml:brushProperty name="width" value="0.2" units="cm"/>
      <inkml:brushProperty name="height" value="0.2" units="cm"/>
      <inkml:brushProperty name="color" value="#008C3A"/>
    </inkml:brush>
  </inkml:definitions>
  <inkml:trace contextRef="#ctx0" brushRef="#br0">0 594 24575,'8'23'0,"1"1"0,0-2 0,4 11 0,6 10 0,3 8 0,1 3 0,-1-3 0,-3-6 0,-3-7 0,-3-4 0,-1-5 0,-3-3 0,-1-6 0,-2-6 0,-3-5 0,-1-2 0,0 1 0,1 3 0,2 3 0,-1 1 0,1 1 0,0-1 0,-2-2 0,-1-5 0,-1-3 0,11-11 0,2-5 0,18-14 0,5-13 0,9-19 0,10-19 0,-25 30 0,-1-3 0,4-10 0,1-2 0,2-5 0,1-2 0,1-1 0,0-1 0,0 2 0,1 2 0,-4 7 0,-2 3 0,-5 6 0,-1 3 0,14-29 0,-18 25 0,-10 22 0,-8 16 0,-4 11 0,-1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8T21:40:15.209"/>
    </inkml:context>
    <inkml:brush xml:id="br0">
      <inkml:brushProperty name="width" value="0.2" units="cm"/>
      <inkml:brushProperty name="height" value="0.2" units="cm"/>
      <inkml:brushProperty name="color" value="#008C3A"/>
    </inkml:brush>
  </inkml:definitions>
  <inkml:trace contextRef="#ctx0" brushRef="#br0">0 344 24575,'13'20'0,"4"6"0,4 9 0,5 7 0,2 4 0,1 2 0,-2-2 0,-3-4 0,-2-6 0,-4-4 0,1-2 0,4 1 0,2 0 0,-3-6 0,-7-8 0,-8-10 0,-4-5 0,3-8 0,5-4 0,8-10 0,7-9 0,10-11 0,12-12 0,10-8 0,6-5 0,4-3 0,0 1 0,-2 1 0,-6 7 0,-11 11 0,-11 10 0,-10 10 0,-6 9 0,-7 5 0,-3 6 0,-5 2 0,1 1 0,1-1 0,3-2 0,2-1 0,-2 1 0,-3 2 0,-4 2 0,-2 2 0,2-4 0,-1 2 0,4-6 0,0 1 0,0 0 0,0 0 0,-2 3 0,-3-1 0,0 3 0,1-2 0,1-1 0,0-1 0,-2 2 0,0 0 0,0 2 0,0 0 0,0 0 0,-18 11 0,-44 19 0,27-10 0,-24 10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8T21:40:52.919"/>
    </inkml:context>
    <inkml:brush xml:id="br0">
      <inkml:brushProperty name="width" value="0.2" units="cm"/>
      <inkml:brushProperty name="height" value="0.2" units="cm"/>
      <inkml:brushProperty name="color" value="#E71224"/>
    </inkml:brush>
  </inkml:definitions>
  <inkml:trace contextRef="#ctx0" brushRef="#br0">1 1 24575,'29'16'0,"1"2"0,1 1 0,-3 0 0,-2-2 0,-5-2 0,-3-2 0,-3-1 0,1 1 0,0 1 0,3 3 0,1 0 0,4 4 0,5 3 0,4 5 0,3 4 0,-6-2 0,-4-2 0,-2 0 0,1 2 0,3 2 0,1 2 0,0 2 0,-2-1 0,6 9 0,6 6 0,0-1 0,4 0 0,-5-8 0,2-1 0,4 4 0,3 4 0,2 3 0,0 2 0,-3 0 0,-3 0 0,-4-1 0,-3-3 0,-3-4 0,1-1 0,1-1 0,4 7 0,8 5 0,4 2 0,-3-4 0,0-5 0,-3-4 0,-2-5 0,2 1 0,-7-8 0,-3-5 0,-4-6 0,-6-7 0,-3-2 0,-4-3 0,-1-1 0,-2-1 0,-1-1 0,1 1 0,7 3 0,7 5 0,8 7 0,4 3 0,-2 1 0,-2-2 0,-8-5 0,-10-7 0,-10-7 0,-8-6 0,-12-10 0,-43-27 0,32 20 0,-27-17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08T21:42:27.481"/>
    </inkml:context>
    <inkml:brush xml:id="br0">
      <inkml:brushProperty name="width" value="0.2" units="cm"/>
      <inkml:brushProperty name="height" value="0.2" units="cm"/>
      <inkml:brushProperty name="color" value="#E71224"/>
    </inkml:brush>
  </inkml:definitions>
  <inkml:trace contextRef="#ctx0" brushRef="#br0">1961 0 24575,'-9'18'0,"2"-4"0,6-8 0,-1-2 0,1 1 0,-1 1 0,1 1 0,-1 0 0,0 0 0,0 0 0,-2-1 0,1 1 0,0 0 0,1-1 0,-1 1 0,-1 1 0,-1 2 0,-2 3 0,0-1 0,0-1 0,0 0 0,1-1 0,1-1 0,0-2 0,1-1 0,0-3 0,0 1 0,-3 3 0,-2 2 0,-2 2 0,1-1 0,0 0 0,1-1 0,0-1 0,1 0 0,1 1 0,-2 1 0,1 1 0,-4 3 0,-3-1 0,0 1 0,0-2 0,2-1 0,1-2 0,-1 2 0,1-1 0,1 1 0,-1 0 0,-1 1 0,-2 2 0,-3 1 0,0 0 0,0 0 0,2-2 0,1-1 0,0 1 0,-1-2 0,1-1 0,0-1 0,1 0 0,1-1 0,0 0 0,2-1 0,0 0 0,1 3 0,-2 1 0,-1 2 0,0 1 0,-1 0 0,1 0 0,0-1 0,2 0 0,1 0 0,0-1 0,0 3 0,-3 0 0,-1 3 0,0 0 0,0-1 0,2-1 0,1-1 0,0-2 0,1 0 0,0-1 0,0 1 0,-2 2 0,0 3 0,-3 3 0,1 1 0,0-1 0,0-1 0,0-2 0,-2 2 0,-2 2 0,-2 1 0,-1 2 0,-2 3 0,-2 2 0,0 3 0,-1 1 0,0-2 0,2-1 0,0 0 0,-1 1 0,0 2 0,-3-1 0,-2 1 0,-2 0 0,-4 4 0,-5 8 0,-3 6 0,0 2 0,4-1 0,0-1 0,-2 0 0,-1 0 0,-2-3 0,1-4 0,2-4 0,0 1 0,2-1 0,8-5 0,7-7 0,7-10 0,9-8 0,2-3 0,2-2 0,1-1 0,-1-1 0,1 0 0,1 0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F3FCA9-9BE8-E843-8CB8-E6C5CB17749D}" type="datetimeFigureOut">
              <a:rPr lang="en-US" smtClean="0"/>
              <a:t>2/12/25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F271C-5302-6244-937E-444657CAA2C0}" type="slidenum">
              <a:rPr lang="en-US" smtClean="0"/>
              <a:t>‹#›</a:t>
            </a:fld>
            <a:endParaRPr lang="en-US"/>
          </a:p>
        </p:txBody>
      </p:sp>
    </p:spTree>
    <p:extLst>
      <p:ext uri="{BB962C8B-B14F-4D97-AF65-F5344CB8AC3E}">
        <p14:creationId xmlns:p14="http://schemas.microsoft.com/office/powerpoint/2010/main" val="355873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960CB-508B-984D-A683-BF5B47B988F0}" type="slidenum">
              <a:rPr lang="en-US" smtClean="0"/>
              <a:t>2</a:t>
            </a:fld>
            <a:endParaRPr lang="en-US"/>
          </a:p>
        </p:txBody>
      </p:sp>
    </p:spTree>
    <p:extLst>
      <p:ext uri="{BB962C8B-B14F-4D97-AF65-F5344CB8AC3E}">
        <p14:creationId xmlns:p14="http://schemas.microsoft.com/office/powerpoint/2010/main" val="50846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960CB-508B-984D-A683-BF5B47B988F0}" type="slidenum">
              <a:rPr lang="en-US" smtClean="0"/>
              <a:t>5</a:t>
            </a:fld>
            <a:endParaRPr lang="en-US"/>
          </a:p>
        </p:txBody>
      </p:sp>
    </p:spTree>
    <p:extLst>
      <p:ext uri="{BB962C8B-B14F-4D97-AF65-F5344CB8AC3E}">
        <p14:creationId xmlns:p14="http://schemas.microsoft.com/office/powerpoint/2010/main" val="370941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71E0-E3A3-8B09-5492-B500580A2F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4A60F2-2960-1DB3-1866-4B46E2F122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05DB81-A0F8-1E56-1A86-1319D9928F68}"/>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5" name="Footer Placeholder 4">
            <a:extLst>
              <a:ext uri="{FF2B5EF4-FFF2-40B4-BE49-F238E27FC236}">
                <a16:creationId xmlns:a16="http://schemas.microsoft.com/office/drawing/2014/main" id="{D031F9B9-3607-7D77-865E-7F05C23BA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FE63D-C2B3-E799-EED4-5A07FCB4FADE}"/>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427711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FCD25-E9D4-2D93-73E1-C60783F7E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617303-9865-B476-CCB3-C2BD62C1EB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364AC1-BAB5-862A-AF5A-9C7E76CCC7E1}"/>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5" name="Footer Placeholder 4">
            <a:extLst>
              <a:ext uri="{FF2B5EF4-FFF2-40B4-BE49-F238E27FC236}">
                <a16:creationId xmlns:a16="http://schemas.microsoft.com/office/drawing/2014/main" id="{5A9AAF31-395B-15CE-150D-EEC92ED65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E59E6-26AF-37B7-A1D0-FF507E18B052}"/>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1222739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265C27-125C-D81C-3889-5D8382FEBC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569E84-CA97-1778-9F96-4B450D852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501CEB-2E5D-806A-F529-A32CBC05C2C9}"/>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5" name="Footer Placeholder 4">
            <a:extLst>
              <a:ext uri="{FF2B5EF4-FFF2-40B4-BE49-F238E27FC236}">
                <a16:creationId xmlns:a16="http://schemas.microsoft.com/office/drawing/2014/main" id="{DD6B4D45-3CEB-99B8-9DE8-53506A1AA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D56F6-1398-F7CB-98C9-E62A34F5BD39}"/>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153239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39DA-D6C9-CBEA-7020-D04533160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9FC9-EE23-196C-DD13-CBBAA771D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0D61C-8667-25B4-5306-9445E308D1BB}"/>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5" name="Footer Placeholder 4">
            <a:extLst>
              <a:ext uri="{FF2B5EF4-FFF2-40B4-BE49-F238E27FC236}">
                <a16:creationId xmlns:a16="http://schemas.microsoft.com/office/drawing/2014/main" id="{9C9A1395-DC40-9E2E-0C53-C5AF09E31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1FD2A-7410-3E12-AB50-7F5A29DDA9C0}"/>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291029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9134C-D7E8-8520-0469-557C4936E8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649353-5170-33BF-03FB-24CE1A5BF5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3A089D-AC6B-BEEC-0082-A97AAAE6754F}"/>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5" name="Footer Placeholder 4">
            <a:extLst>
              <a:ext uri="{FF2B5EF4-FFF2-40B4-BE49-F238E27FC236}">
                <a16:creationId xmlns:a16="http://schemas.microsoft.com/office/drawing/2014/main" id="{90BA0D97-76E2-D64E-A538-31C5CDB79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486B1-6142-E88B-2E54-0EB94216EDE9}"/>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132174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C883C-D8AA-FD37-2477-2723B2B5DD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44254-2B71-7D18-58C5-7A4CEBDC1A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685E79-E166-9EBB-7539-C8D2D1B384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0D0BC-9A44-9F20-DA2A-BDF371F2EC75}"/>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6" name="Footer Placeholder 5">
            <a:extLst>
              <a:ext uri="{FF2B5EF4-FFF2-40B4-BE49-F238E27FC236}">
                <a16:creationId xmlns:a16="http://schemas.microsoft.com/office/drawing/2014/main" id="{8D62427A-5BDD-431A-D891-5C1E279C8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AF1DA0-B4A7-0EB3-0D92-3BF654F5AEC8}"/>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352040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8B80-1714-FCBF-442D-420F91E08F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9246FE-8E62-D016-1EC4-25111193AB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DFDC11-1F7E-0187-AECC-BFFBDD701A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542FD9-A042-7D01-E000-D566DEB11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ECB4C4-8003-A3D8-C44E-71C928D6A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50F5A3-E0B7-DA62-05E7-597F95322B80}"/>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8" name="Footer Placeholder 7">
            <a:extLst>
              <a:ext uri="{FF2B5EF4-FFF2-40B4-BE49-F238E27FC236}">
                <a16:creationId xmlns:a16="http://schemas.microsoft.com/office/drawing/2014/main" id="{F19C5C67-CEEC-4165-6043-769A3E08D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20C1CA-D7E8-CBE2-B4D4-3DA68D29217D}"/>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3641026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66C8-252B-572C-18AC-AECC7BE85C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2619DE-1BD7-F8D7-DA7C-A3D5EA18491D}"/>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4" name="Footer Placeholder 3">
            <a:extLst>
              <a:ext uri="{FF2B5EF4-FFF2-40B4-BE49-F238E27FC236}">
                <a16:creationId xmlns:a16="http://schemas.microsoft.com/office/drawing/2014/main" id="{3F2F8FE8-D14B-DBCC-7580-958E196F26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6348FD-9FA4-E480-B24E-75112CAAC102}"/>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125126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B7A14-3AE0-6F8A-8204-DF1A4672A4D9}"/>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3" name="Footer Placeholder 2">
            <a:extLst>
              <a:ext uri="{FF2B5EF4-FFF2-40B4-BE49-F238E27FC236}">
                <a16:creationId xmlns:a16="http://schemas.microsoft.com/office/drawing/2014/main" id="{92D8E41D-3F17-6F74-F311-5C3C0B0D82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1F1919-AAB8-57C5-624E-2C0CAD6C4159}"/>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3758344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F91B-2666-4F70-2B43-5A7FC25148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FE74B-EC00-FB7A-1753-B36B7F41D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A1496D-5117-51FA-CBF0-25A5FF097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8C5A97-A7E0-DA3C-CA06-7CE809E446B8}"/>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6" name="Footer Placeholder 5">
            <a:extLst>
              <a:ext uri="{FF2B5EF4-FFF2-40B4-BE49-F238E27FC236}">
                <a16:creationId xmlns:a16="http://schemas.microsoft.com/office/drawing/2014/main" id="{37A0234F-1A10-4BE0-05A7-0FDE1D731B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8A99DD-56E7-9D82-1178-FF945126973C}"/>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2311014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A5F9-B69E-8AFB-1A6B-4DC148DBC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203D6B-B300-C450-7003-3A44972F3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817AF3-EA64-A1D1-C9EB-9B99D50819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983012-2F89-9648-8006-B69BEC967F85}"/>
              </a:ext>
            </a:extLst>
          </p:cNvPr>
          <p:cNvSpPr>
            <a:spLocks noGrp="1"/>
          </p:cNvSpPr>
          <p:nvPr>
            <p:ph type="dt" sz="half" idx="10"/>
          </p:nvPr>
        </p:nvSpPr>
        <p:spPr/>
        <p:txBody>
          <a:bodyPr/>
          <a:lstStyle/>
          <a:p>
            <a:fld id="{81B62A6A-95E1-5242-8763-DA7A1B8DFB8C}" type="datetimeFigureOut">
              <a:rPr lang="en-US" smtClean="0"/>
              <a:t>2/12/25</a:t>
            </a:fld>
            <a:endParaRPr lang="en-US"/>
          </a:p>
        </p:txBody>
      </p:sp>
      <p:sp>
        <p:nvSpPr>
          <p:cNvPr id="6" name="Footer Placeholder 5">
            <a:extLst>
              <a:ext uri="{FF2B5EF4-FFF2-40B4-BE49-F238E27FC236}">
                <a16:creationId xmlns:a16="http://schemas.microsoft.com/office/drawing/2014/main" id="{37F9C39F-5A8A-CA95-E8F6-FDAAC20C12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0F470-76BD-7880-5C70-A4DFA33408EB}"/>
              </a:ext>
            </a:extLst>
          </p:cNvPr>
          <p:cNvSpPr>
            <a:spLocks noGrp="1"/>
          </p:cNvSpPr>
          <p:nvPr>
            <p:ph type="sldNum" sz="quarter" idx="12"/>
          </p:nvPr>
        </p:nvSpPr>
        <p:spPr/>
        <p:txBody>
          <a:bodyPr/>
          <a:lstStyle/>
          <a:p>
            <a:fld id="{9CBF72C5-249D-944C-B153-958708FFDCE8}" type="slidenum">
              <a:rPr lang="en-US" smtClean="0"/>
              <a:t>‹#›</a:t>
            </a:fld>
            <a:endParaRPr lang="en-US"/>
          </a:p>
        </p:txBody>
      </p:sp>
    </p:spTree>
    <p:extLst>
      <p:ext uri="{BB962C8B-B14F-4D97-AF65-F5344CB8AC3E}">
        <p14:creationId xmlns:p14="http://schemas.microsoft.com/office/powerpoint/2010/main" val="390862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69E59-0555-3651-86B1-78BEEC065F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95F7F7-C19D-3170-E0F5-B607C4D68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037A5-90F9-1801-146A-847217C0C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B62A6A-95E1-5242-8763-DA7A1B8DFB8C}" type="datetimeFigureOut">
              <a:rPr lang="en-US" smtClean="0"/>
              <a:t>2/12/25</a:t>
            </a:fld>
            <a:endParaRPr lang="en-US"/>
          </a:p>
        </p:txBody>
      </p:sp>
      <p:sp>
        <p:nvSpPr>
          <p:cNvPr id="5" name="Footer Placeholder 4">
            <a:extLst>
              <a:ext uri="{FF2B5EF4-FFF2-40B4-BE49-F238E27FC236}">
                <a16:creationId xmlns:a16="http://schemas.microsoft.com/office/drawing/2014/main" id="{00AD5208-36A3-8BD1-83D1-C72D641502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BB6BE94-2EE9-9D6C-9001-AE3887022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BF72C5-249D-944C-B153-958708FFDCE8}" type="slidenum">
              <a:rPr lang="en-US" smtClean="0"/>
              <a:t>‹#›</a:t>
            </a:fld>
            <a:endParaRPr lang="en-US"/>
          </a:p>
        </p:txBody>
      </p:sp>
    </p:spTree>
    <p:extLst>
      <p:ext uri="{BB962C8B-B14F-4D97-AF65-F5344CB8AC3E}">
        <p14:creationId xmlns:p14="http://schemas.microsoft.com/office/powerpoint/2010/main" val="3471639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9.png"/><Relationship Id="rId4" Type="http://schemas.openxmlformats.org/officeDocument/2006/relationships/customXml" Target="../ink/ink2.xml"/><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4908-0764-5EBE-5A2F-5607D5A32406}"/>
              </a:ext>
            </a:extLst>
          </p:cNvPr>
          <p:cNvSpPr>
            <a:spLocks noGrp="1"/>
          </p:cNvSpPr>
          <p:nvPr>
            <p:ph type="ctrTitle"/>
          </p:nvPr>
        </p:nvSpPr>
        <p:spPr>
          <a:xfrm>
            <a:off x="1524000" y="1122363"/>
            <a:ext cx="9144000" cy="610744"/>
          </a:xfrm>
        </p:spPr>
        <p:txBody>
          <a:bodyPr>
            <a:normAutofit/>
          </a:bodyPr>
          <a:lstStyle/>
          <a:p>
            <a:r>
              <a:rPr lang="en-US" sz="2800" dirty="0">
                <a:latin typeface="Avenir Next LT Pro" panose="020B0504020202020204" pitchFamily="34" charset="77"/>
              </a:rPr>
              <a:t> </a:t>
            </a:r>
            <a:r>
              <a:rPr lang="en-US" sz="3600" dirty="0">
                <a:solidFill>
                  <a:srgbClr val="C00000"/>
                </a:solidFill>
                <a:latin typeface="Avenir Next LT Pro" panose="020B0504020202020204" pitchFamily="34" charset="77"/>
              </a:rPr>
              <a:t>Machine Learning</a:t>
            </a:r>
          </a:p>
        </p:txBody>
      </p:sp>
      <p:sp>
        <p:nvSpPr>
          <p:cNvPr id="3" name="Subtitle 2">
            <a:extLst>
              <a:ext uri="{FF2B5EF4-FFF2-40B4-BE49-F238E27FC236}">
                <a16:creationId xmlns:a16="http://schemas.microsoft.com/office/drawing/2014/main" id="{C7FA3E8F-5F36-03FE-2336-3261EE105D3E}"/>
              </a:ext>
            </a:extLst>
          </p:cNvPr>
          <p:cNvSpPr>
            <a:spLocks noGrp="1"/>
          </p:cNvSpPr>
          <p:nvPr>
            <p:ph type="subTitle" idx="1"/>
          </p:nvPr>
        </p:nvSpPr>
        <p:spPr>
          <a:xfrm>
            <a:off x="1524000" y="2743200"/>
            <a:ext cx="9144000" cy="637953"/>
          </a:xfrm>
        </p:spPr>
        <p:txBody>
          <a:bodyPr>
            <a:normAutofit/>
          </a:bodyPr>
          <a:lstStyle/>
          <a:p>
            <a:r>
              <a:rPr lang="en-US" sz="2800" dirty="0">
                <a:latin typeface="Avenir Next LT Pro" panose="020B0504020202020204" pitchFamily="34" charset="77"/>
              </a:rPr>
              <a:t>Unit - 01</a:t>
            </a:r>
          </a:p>
        </p:txBody>
      </p:sp>
    </p:spTree>
    <p:extLst>
      <p:ext uri="{BB962C8B-B14F-4D97-AF65-F5344CB8AC3E}">
        <p14:creationId xmlns:p14="http://schemas.microsoft.com/office/powerpoint/2010/main" val="4094560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1D16E-EEBB-B9F0-131A-648D60F03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6158558-BE22-D574-0FFA-808B46FF6472}"/>
              </a:ext>
            </a:extLst>
          </p:cNvPr>
          <p:cNvSpPr txBox="1"/>
          <p:nvPr/>
        </p:nvSpPr>
        <p:spPr>
          <a:xfrm>
            <a:off x="485553" y="520995"/>
            <a:ext cx="11302410" cy="369332"/>
          </a:xfrm>
          <a:prstGeom prst="rect">
            <a:avLst/>
          </a:prstGeom>
          <a:noFill/>
        </p:spPr>
        <p:txBody>
          <a:bodyPr wrap="square" rtlCol="0">
            <a:spAutoFit/>
          </a:bodyPr>
          <a:lstStyle/>
          <a:p>
            <a:pPr algn="ctr"/>
            <a:r>
              <a:rPr lang="en-US" dirty="0">
                <a:solidFill>
                  <a:srgbClr val="C00000"/>
                </a:solidFill>
              </a:rPr>
              <a:t>Examples of Machine Learning Algorithms</a:t>
            </a:r>
          </a:p>
        </p:txBody>
      </p:sp>
      <p:sp>
        <p:nvSpPr>
          <p:cNvPr id="5" name="TextBox 4">
            <a:extLst>
              <a:ext uri="{FF2B5EF4-FFF2-40B4-BE49-F238E27FC236}">
                <a16:creationId xmlns:a16="http://schemas.microsoft.com/office/drawing/2014/main" id="{28589FA0-072B-184A-E0A0-0137EB58583C}"/>
              </a:ext>
            </a:extLst>
          </p:cNvPr>
          <p:cNvSpPr txBox="1"/>
          <p:nvPr/>
        </p:nvSpPr>
        <p:spPr>
          <a:xfrm>
            <a:off x="542260" y="1297172"/>
            <a:ext cx="10855842" cy="830997"/>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Decision Trees</a:t>
            </a:r>
            <a:r>
              <a:rPr lang="en-US" sz="1600" dirty="0">
                <a:latin typeface="Avenir Next LT Pro" panose="020B0504020202020204" pitchFamily="34" charset="77"/>
              </a:rPr>
              <a:t>: Tree-like structure where decisions are made based on features for classification and regression tasks. (Choose whether to wear a jacket, long sleeves, or shorts based on weather features like temperature and rain.</a:t>
            </a:r>
          </a:p>
        </p:txBody>
      </p:sp>
      <p:sp>
        <p:nvSpPr>
          <p:cNvPr id="6" name="TextBox 5">
            <a:extLst>
              <a:ext uri="{FF2B5EF4-FFF2-40B4-BE49-F238E27FC236}">
                <a16:creationId xmlns:a16="http://schemas.microsoft.com/office/drawing/2014/main" id="{9F9805C5-D08B-DDED-B3E2-22E43460DAC8}"/>
              </a:ext>
            </a:extLst>
          </p:cNvPr>
          <p:cNvSpPr txBox="1"/>
          <p:nvPr/>
        </p:nvSpPr>
        <p:spPr>
          <a:xfrm>
            <a:off x="637954" y="5114260"/>
            <a:ext cx="10273747" cy="584775"/>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SVM Algorithm</a:t>
            </a:r>
            <a:r>
              <a:rPr lang="en-US" sz="1600" dirty="0">
                <a:latin typeface="Avenir Next LT Pro" panose="020B0504020202020204" pitchFamily="34" charset="77"/>
              </a:rPr>
              <a:t>: Represents data as points in high-dimensional space  (Siri and Google Assistant use SVM to recognize voice command – Also for hand and facial recognition)</a:t>
            </a:r>
          </a:p>
        </p:txBody>
      </p:sp>
      <p:pic>
        <p:nvPicPr>
          <p:cNvPr id="2050" name="Picture 2" descr="Python Decision Tree Classification Tutorial: Scikit-Learn ...">
            <a:extLst>
              <a:ext uri="{FF2B5EF4-FFF2-40B4-BE49-F238E27FC236}">
                <a16:creationId xmlns:a16="http://schemas.microsoft.com/office/drawing/2014/main" id="{57E945D8-B0CE-5C90-F63F-B3E9E5739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21" y="2094615"/>
            <a:ext cx="4486939" cy="283041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SVM Algorithm In Machine Learning - Entri Blog">
            <a:extLst>
              <a:ext uri="{FF2B5EF4-FFF2-40B4-BE49-F238E27FC236}">
                <a16:creationId xmlns:a16="http://schemas.microsoft.com/office/drawing/2014/main" id="{F130959B-268F-3F0B-81C3-E358766D6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2062716"/>
            <a:ext cx="5348176" cy="282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016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405A3-F97E-A475-D35B-629EC5873C0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D20865-48F7-C075-75C0-C6A5F269F922}"/>
              </a:ext>
            </a:extLst>
          </p:cNvPr>
          <p:cNvSpPr txBox="1"/>
          <p:nvPr/>
        </p:nvSpPr>
        <p:spPr>
          <a:xfrm>
            <a:off x="485553" y="520995"/>
            <a:ext cx="11302410" cy="369332"/>
          </a:xfrm>
          <a:prstGeom prst="rect">
            <a:avLst/>
          </a:prstGeom>
          <a:noFill/>
        </p:spPr>
        <p:txBody>
          <a:bodyPr wrap="square" rtlCol="0">
            <a:spAutoFit/>
          </a:bodyPr>
          <a:lstStyle/>
          <a:p>
            <a:pPr algn="ctr"/>
            <a:r>
              <a:rPr lang="en-US" dirty="0">
                <a:solidFill>
                  <a:srgbClr val="C00000"/>
                </a:solidFill>
              </a:rPr>
              <a:t>Examples of Machine Learning Algorithms</a:t>
            </a:r>
          </a:p>
        </p:txBody>
      </p:sp>
      <p:sp>
        <p:nvSpPr>
          <p:cNvPr id="8" name="TextBox 7">
            <a:extLst>
              <a:ext uri="{FF2B5EF4-FFF2-40B4-BE49-F238E27FC236}">
                <a16:creationId xmlns:a16="http://schemas.microsoft.com/office/drawing/2014/main" id="{F1F4A60D-00B5-505E-FF00-287FDFCFC503}"/>
              </a:ext>
            </a:extLst>
          </p:cNvPr>
          <p:cNvSpPr txBox="1"/>
          <p:nvPr/>
        </p:nvSpPr>
        <p:spPr>
          <a:xfrm>
            <a:off x="372141" y="1105785"/>
            <a:ext cx="10447312" cy="595409"/>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Random Forest Algorithm</a:t>
            </a:r>
            <a:r>
              <a:rPr lang="en-US" sz="1600" dirty="0">
                <a:latin typeface="Avenir Next LT Pro" panose="020B0504020202020204" pitchFamily="34" charset="77"/>
              </a:rPr>
              <a:t>: Ensemble of decision trees used for classification and predictive modelling. (Classifying whether an email is “spam” or “not spam”)</a:t>
            </a:r>
          </a:p>
        </p:txBody>
      </p:sp>
      <p:sp>
        <p:nvSpPr>
          <p:cNvPr id="9" name="TextBox 8">
            <a:extLst>
              <a:ext uri="{FF2B5EF4-FFF2-40B4-BE49-F238E27FC236}">
                <a16:creationId xmlns:a16="http://schemas.microsoft.com/office/drawing/2014/main" id="{12CAD268-064E-15E0-D7B8-FBB3FD0A668D}"/>
              </a:ext>
            </a:extLst>
          </p:cNvPr>
          <p:cNvSpPr txBox="1"/>
          <p:nvPr/>
        </p:nvSpPr>
        <p:spPr>
          <a:xfrm>
            <a:off x="425302" y="5539563"/>
            <a:ext cx="10526231" cy="584775"/>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KNN Algorithm</a:t>
            </a:r>
            <a:r>
              <a:rPr lang="en-US" sz="1600" dirty="0">
                <a:latin typeface="Avenir Next LT Pro" panose="020B0504020202020204" pitchFamily="34" charset="77"/>
              </a:rPr>
              <a:t>: Used for both classification and regression problems (also for prediction tasks). (Recommending products to users based on their past purchases) </a:t>
            </a:r>
          </a:p>
        </p:txBody>
      </p:sp>
      <p:pic>
        <p:nvPicPr>
          <p:cNvPr id="3074" name="Picture 2" descr="K-Nearest Neighbors (KNN) Algorithm for Classification: Real-world  Applications and Examples | Vrata Tech Solutions (VTS)">
            <a:extLst>
              <a:ext uri="{FF2B5EF4-FFF2-40B4-BE49-F238E27FC236}">
                <a16:creationId xmlns:a16="http://schemas.microsoft.com/office/drawing/2014/main" id="{FD4A7A08-E547-4BCE-4983-6C7595DED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335" y="2089978"/>
            <a:ext cx="5092995" cy="2662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llustration of random forest trees. | Download Scientific ...">
            <a:extLst>
              <a:ext uri="{FF2B5EF4-FFF2-40B4-BE49-F238E27FC236}">
                <a16:creationId xmlns:a16="http://schemas.microsoft.com/office/drawing/2014/main" id="{1714CF60-1ABB-8E7A-9563-3D9871B2B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75" y="1903228"/>
            <a:ext cx="4327451" cy="301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211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C9DFC-5B07-08B8-479A-772E616B76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D814D26-39B2-74AF-A750-92842EAFC849}"/>
              </a:ext>
            </a:extLst>
          </p:cNvPr>
          <p:cNvSpPr txBox="1"/>
          <p:nvPr/>
        </p:nvSpPr>
        <p:spPr>
          <a:xfrm>
            <a:off x="485553" y="520995"/>
            <a:ext cx="11302410" cy="369332"/>
          </a:xfrm>
          <a:prstGeom prst="rect">
            <a:avLst/>
          </a:prstGeom>
          <a:noFill/>
        </p:spPr>
        <p:txBody>
          <a:bodyPr wrap="square" rtlCol="0">
            <a:spAutoFit/>
          </a:bodyPr>
          <a:lstStyle/>
          <a:p>
            <a:pPr algn="ctr"/>
            <a:r>
              <a:rPr lang="en-US" dirty="0">
                <a:solidFill>
                  <a:srgbClr val="C00000"/>
                </a:solidFill>
              </a:rPr>
              <a:t>Examples of Machine Learning Algorithms</a:t>
            </a:r>
          </a:p>
        </p:txBody>
      </p:sp>
      <p:sp>
        <p:nvSpPr>
          <p:cNvPr id="10" name="TextBox 9">
            <a:extLst>
              <a:ext uri="{FF2B5EF4-FFF2-40B4-BE49-F238E27FC236}">
                <a16:creationId xmlns:a16="http://schemas.microsoft.com/office/drawing/2014/main" id="{F721C6DC-5E02-1AE4-ED0B-C28C510C2350}"/>
              </a:ext>
            </a:extLst>
          </p:cNvPr>
          <p:cNvSpPr txBox="1"/>
          <p:nvPr/>
        </p:nvSpPr>
        <p:spPr>
          <a:xfrm>
            <a:off x="202019" y="1286540"/>
            <a:ext cx="10675088" cy="830997"/>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Principal Component Analysis</a:t>
            </a:r>
            <a:r>
              <a:rPr lang="en-US" sz="1600" dirty="0">
                <a:latin typeface="Avenir Next LT Pro" panose="020B0504020202020204" pitchFamily="34" charset="77"/>
              </a:rPr>
              <a:t>: Linear reduction method that transforms a complex dataset into a simpler one. (Images can have large datasets with high dimensionality-difficult to store; PCA reduces the dimensionality while preserving important features) </a:t>
            </a:r>
          </a:p>
        </p:txBody>
      </p:sp>
      <p:sp>
        <p:nvSpPr>
          <p:cNvPr id="11" name="TextBox 10">
            <a:extLst>
              <a:ext uri="{FF2B5EF4-FFF2-40B4-BE49-F238E27FC236}">
                <a16:creationId xmlns:a16="http://schemas.microsoft.com/office/drawing/2014/main" id="{8AF91E76-1552-E9E2-510D-8B00BE2D3780}"/>
              </a:ext>
            </a:extLst>
          </p:cNvPr>
          <p:cNvSpPr txBox="1"/>
          <p:nvPr/>
        </p:nvSpPr>
        <p:spPr>
          <a:xfrm>
            <a:off x="446567" y="5465136"/>
            <a:ext cx="10302949" cy="1077218"/>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Gradient Boosting Algorithm</a:t>
            </a:r>
            <a:r>
              <a:rPr lang="en-US" sz="1600" dirty="0">
                <a:latin typeface="Avenir Next LT Pro" panose="020B0504020202020204" pitchFamily="34" charset="77"/>
              </a:rPr>
              <a:t>: Optimization algorithm that reduces cost/loss function for complex problems and large datasets; it works by using multiple weaker learners (decision trees) to try and create a stronger learner. New decision trees are added to model and are adjusted based on errors of existing trees. (Facial recognition, Ranking, NLP) </a:t>
            </a:r>
          </a:p>
        </p:txBody>
      </p:sp>
      <p:pic>
        <p:nvPicPr>
          <p:cNvPr id="4098" name="Picture 2" descr="An editable high resolution scientific image depicting Principal Component Analysis (PCA) Transformation">
            <a:extLst>
              <a:ext uri="{FF2B5EF4-FFF2-40B4-BE49-F238E27FC236}">
                <a16:creationId xmlns:a16="http://schemas.microsoft.com/office/drawing/2014/main" id="{53A2AA35-D370-1A6C-94D5-B2890BF35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140" y="2137144"/>
            <a:ext cx="5039832" cy="30302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hematic diagram explaining the gradient boosting algorithm.">
            <a:extLst>
              <a:ext uri="{FF2B5EF4-FFF2-40B4-BE49-F238E27FC236}">
                <a16:creationId xmlns:a16="http://schemas.microsoft.com/office/drawing/2014/main" id="{8FDB5002-E3A1-BC53-50EF-44F658EE2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948" y="2296633"/>
            <a:ext cx="5188689" cy="281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9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eep Learning”: Optimization Techniques | by Hamdi Ghorbel | Medium">
            <a:extLst>
              <a:ext uri="{FF2B5EF4-FFF2-40B4-BE49-F238E27FC236}">
                <a16:creationId xmlns:a16="http://schemas.microsoft.com/office/drawing/2014/main" id="{08863EA4-1068-5189-7DEB-DE3AB1450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0" y="2636874"/>
            <a:ext cx="8890000" cy="3912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365D249-DFE8-9D95-8ACE-6E04DD6BB402}"/>
              </a:ext>
            </a:extLst>
          </p:cNvPr>
          <p:cNvSpPr txBox="1"/>
          <p:nvPr/>
        </p:nvSpPr>
        <p:spPr>
          <a:xfrm flipH="1">
            <a:off x="1408670" y="593125"/>
            <a:ext cx="8699158" cy="369332"/>
          </a:xfrm>
          <a:prstGeom prst="rect">
            <a:avLst/>
          </a:prstGeom>
          <a:noFill/>
        </p:spPr>
        <p:txBody>
          <a:bodyPr wrap="square" rtlCol="0">
            <a:spAutoFit/>
          </a:bodyPr>
          <a:lstStyle/>
          <a:p>
            <a:pPr algn="ctr"/>
            <a:r>
              <a:rPr lang="en-US" dirty="0">
                <a:solidFill>
                  <a:srgbClr val="C00000"/>
                </a:solidFill>
                <a:latin typeface="Avenir Next LT Pro" panose="020B0504020202020204" pitchFamily="34" charset="77"/>
              </a:rPr>
              <a:t>Components and Workflow of a Machine Learning System</a:t>
            </a:r>
          </a:p>
        </p:txBody>
      </p:sp>
      <p:sp>
        <p:nvSpPr>
          <p:cNvPr id="3" name="TextBox 2">
            <a:extLst>
              <a:ext uri="{FF2B5EF4-FFF2-40B4-BE49-F238E27FC236}">
                <a16:creationId xmlns:a16="http://schemas.microsoft.com/office/drawing/2014/main" id="{6779A0A7-D8F9-2A89-EA40-665F84657C51}"/>
              </a:ext>
            </a:extLst>
          </p:cNvPr>
          <p:cNvSpPr txBox="1"/>
          <p:nvPr/>
        </p:nvSpPr>
        <p:spPr>
          <a:xfrm>
            <a:off x="1318437" y="1286540"/>
            <a:ext cx="8846289" cy="830997"/>
          </a:xfrm>
          <a:prstGeom prst="rect">
            <a:avLst/>
          </a:prstGeom>
          <a:noFill/>
        </p:spPr>
        <p:txBody>
          <a:bodyPr wrap="square" rtlCol="0">
            <a:spAutoFit/>
          </a:bodyPr>
          <a:lstStyle/>
          <a:p>
            <a:r>
              <a:rPr lang="en-US" sz="1600" dirty="0">
                <a:latin typeface="Avenir Next LT Pro" panose="020B0504020202020204" pitchFamily="34" charset="77"/>
              </a:rPr>
              <a:t>Machine Learning Models are trained with existing data so that when new data comes in, they can make predictions/decisions with a certain degree of accuracy based on past (learned) data.</a:t>
            </a:r>
          </a:p>
        </p:txBody>
      </p:sp>
    </p:spTree>
    <p:extLst>
      <p:ext uri="{BB962C8B-B14F-4D97-AF65-F5344CB8AC3E}">
        <p14:creationId xmlns:p14="http://schemas.microsoft.com/office/powerpoint/2010/main" val="2201299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33A6-04CD-1DAF-EC33-9186C683722F}"/>
              </a:ext>
            </a:extLst>
          </p:cNvPr>
          <p:cNvSpPr>
            <a:spLocks noGrp="1"/>
          </p:cNvSpPr>
          <p:nvPr>
            <p:ph type="title"/>
          </p:nvPr>
        </p:nvSpPr>
        <p:spPr>
          <a:xfrm>
            <a:off x="1371600" y="584791"/>
            <a:ext cx="10241280" cy="520995"/>
          </a:xfrm>
        </p:spPr>
        <p:txBody>
          <a:bodyPr>
            <a:normAutofit/>
          </a:bodyPr>
          <a:lstStyle/>
          <a:p>
            <a:pPr algn="ctr"/>
            <a:r>
              <a:rPr lang="en-US" sz="2800" dirty="0">
                <a:solidFill>
                  <a:srgbClr val="C00000"/>
                </a:solidFill>
                <a:latin typeface="Avenir Next LT Pro" panose="020B0504020202020204" pitchFamily="34" charset="77"/>
              </a:rPr>
              <a:t>Modes of Machine Learning</a:t>
            </a:r>
          </a:p>
        </p:txBody>
      </p:sp>
      <p:sp>
        <p:nvSpPr>
          <p:cNvPr id="3" name="Content Placeholder 2">
            <a:extLst>
              <a:ext uri="{FF2B5EF4-FFF2-40B4-BE49-F238E27FC236}">
                <a16:creationId xmlns:a16="http://schemas.microsoft.com/office/drawing/2014/main" id="{75A6988A-2BAF-AB51-E7C7-18C38856B900}"/>
              </a:ext>
            </a:extLst>
          </p:cNvPr>
          <p:cNvSpPr>
            <a:spLocks noGrp="1"/>
          </p:cNvSpPr>
          <p:nvPr>
            <p:ph idx="1"/>
          </p:nvPr>
        </p:nvSpPr>
        <p:spPr>
          <a:xfrm>
            <a:off x="1371600" y="1701208"/>
            <a:ext cx="10241280" cy="4639393"/>
          </a:xfrm>
        </p:spPr>
        <p:txBody>
          <a:bodyPr>
            <a:normAutofit/>
          </a:bodyPr>
          <a:lstStyle/>
          <a:p>
            <a:pPr marL="0" indent="0">
              <a:buNone/>
            </a:pPr>
            <a:r>
              <a:rPr lang="en-US" sz="1800" dirty="0">
                <a:latin typeface="Avenir Next LT Pro" panose="020B0504020202020204" pitchFamily="34" charset="77"/>
              </a:rPr>
              <a:t>There are </a:t>
            </a:r>
            <a:r>
              <a:rPr lang="en-US" sz="1800" dirty="0">
                <a:solidFill>
                  <a:srgbClr val="C00000"/>
                </a:solidFill>
                <a:latin typeface="Avenir Next LT Pro" panose="020B0504020202020204" pitchFamily="34" charset="77"/>
              </a:rPr>
              <a:t>two main modes</a:t>
            </a:r>
            <a:r>
              <a:rPr lang="en-US" sz="1800" dirty="0">
                <a:latin typeface="Avenir Next LT Pro" panose="020B0504020202020204" pitchFamily="34" charset="77"/>
              </a:rPr>
              <a:t> of machine (deep) learning</a:t>
            </a:r>
            <a:r>
              <a:rPr lang="en-US" sz="1600" dirty="0">
                <a:latin typeface="Avenir Next LT Pro" panose="020B0504020202020204" pitchFamily="34" charset="77"/>
              </a:rPr>
              <a:t>: </a:t>
            </a:r>
          </a:p>
          <a:p>
            <a:pPr marL="0" indent="0">
              <a:buNone/>
            </a:pPr>
            <a:endParaRPr lang="en-US" sz="1600" dirty="0">
              <a:latin typeface="Avenir Next LT Pro" panose="020B0504020202020204" pitchFamily="34" charset="77"/>
            </a:endParaRPr>
          </a:p>
          <a:p>
            <a:pPr marL="457200" indent="-457200">
              <a:buFont typeface="Arial" panose="020B0604020202020204" pitchFamily="34" charset="0"/>
              <a:buAutoNum type="arabicPeriod"/>
            </a:pPr>
            <a:r>
              <a:rPr lang="en-US" sz="1800" dirty="0">
                <a:solidFill>
                  <a:srgbClr val="FF0000"/>
                </a:solidFill>
                <a:latin typeface="Avenir Next LT Pro" panose="020B0504020202020204" pitchFamily="34" charset="77"/>
              </a:rPr>
              <a:t>Supervised Learning </a:t>
            </a:r>
            <a:r>
              <a:rPr lang="en-US" sz="1800" dirty="0">
                <a:latin typeface="Avenir Next LT Pro" panose="020B0504020202020204" pitchFamily="34" charset="77"/>
              </a:rPr>
              <a:t>is the learning approach that utilizes </a:t>
            </a:r>
            <a:r>
              <a:rPr lang="en-US" sz="1800" dirty="0">
                <a:solidFill>
                  <a:srgbClr val="FF0000"/>
                </a:solidFill>
                <a:latin typeface="Avenir Next LT Pro" panose="020B0504020202020204" pitchFamily="34" charset="77"/>
              </a:rPr>
              <a:t>labeled data sets</a:t>
            </a:r>
            <a:r>
              <a:rPr lang="en-US" sz="1800" dirty="0">
                <a:latin typeface="Avenir Next LT Pro" panose="020B0504020202020204" pitchFamily="34" charset="77"/>
              </a:rPr>
              <a:t> to train the model to classify data and predict outcomes. In supervised learning, the labeled dataset includes output that is tagged to corresponding input data to train the model to recognize unseen data.</a:t>
            </a:r>
          </a:p>
          <a:p>
            <a:pPr marL="457200" indent="-457200">
              <a:buFont typeface="Arial" panose="020B0604020202020204" pitchFamily="34" charset="0"/>
              <a:buAutoNum type="arabicPeriod"/>
            </a:pPr>
            <a:endParaRPr lang="en-US" sz="1800" dirty="0">
              <a:latin typeface="Avenir Next LT Pro" panose="020B0504020202020204" pitchFamily="34" charset="77"/>
            </a:endParaRPr>
          </a:p>
          <a:p>
            <a:pPr marL="457200" indent="-457200">
              <a:buFont typeface="Arial" panose="020B0604020202020204" pitchFamily="34" charset="0"/>
              <a:buAutoNum type="arabicPeriod"/>
            </a:pPr>
            <a:endParaRPr lang="en-US" sz="1800" dirty="0">
              <a:latin typeface="Avenir Next LT Pro" panose="020B0504020202020204" pitchFamily="34" charset="77"/>
            </a:endParaRPr>
          </a:p>
          <a:p>
            <a:pPr marL="457200" indent="-457200">
              <a:buFont typeface="Arial" panose="020B0604020202020204" pitchFamily="34" charset="0"/>
              <a:buAutoNum type="arabicPeriod"/>
            </a:pPr>
            <a:r>
              <a:rPr lang="en-US" sz="1900" dirty="0">
                <a:latin typeface="Avenir Next LT Pro" panose="020B0504020202020204" pitchFamily="34" charset="77"/>
              </a:rPr>
              <a:t> </a:t>
            </a:r>
            <a:r>
              <a:rPr lang="en-US" sz="1900" dirty="0">
                <a:solidFill>
                  <a:srgbClr val="FF0000"/>
                </a:solidFill>
                <a:latin typeface="Avenir Next LT Pro" panose="020B0504020202020204" pitchFamily="34" charset="77"/>
              </a:rPr>
              <a:t>Unsupervised Learning </a:t>
            </a:r>
            <a:r>
              <a:rPr lang="en-US" sz="1800" dirty="0">
                <a:latin typeface="Avenir Next LT Pro" panose="020B0504020202020204" pitchFamily="34" charset="77"/>
              </a:rPr>
              <a:t>is a type of machine learning in which the model is provided data that does not contain any labels or explicit instructions on what to do with the data. The goal is for the model to find a structure in the input data on its own.</a:t>
            </a:r>
          </a:p>
          <a:p>
            <a:pPr marL="457200" indent="-457200">
              <a:buFont typeface="Arial" panose="020B0604020202020204" pitchFamily="34" charset="0"/>
              <a:buAutoNum type="arabicPeriod"/>
            </a:pPr>
            <a:endParaRPr lang="en-US" sz="1800" dirty="0">
              <a:latin typeface="Avenir Next LT Pro" panose="020B0504020202020204" pitchFamily="34" charset="77"/>
            </a:endParaRPr>
          </a:p>
          <a:p>
            <a:pPr marL="457200" indent="-457200">
              <a:buFont typeface="Arial" panose="020B0604020202020204" pitchFamily="34" charset="0"/>
              <a:buAutoNum type="arabicPeriod"/>
            </a:pPr>
            <a:endParaRPr lang="en-US" sz="18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a:p>
            <a:pPr marL="0" indent="0">
              <a:buNone/>
            </a:pPr>
            <a:endParaRPr lang="en-US" sz="1600" dirty="0">
              <a:latin typeface="Avenir Next LT Pro" panose="020B0504020202020204" pitchFamily="34" charset="77"/>
            </a:endParaRPr>
          </a:p>
        </p:txBody>
      </p:sp>
    </p:spTree>
    <p:extLst>
      <p:ext uri="{BB962C8B-B14F-4D97-AF65-F5344CB8AC3E}">
        <p14:creationId xmlns:p14="http://schemas.microsoft.com/office/powerpoint/2010/main" val="93162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2E43-F625-49AD-E64E-0843DF3A440D}"/>
              </a:ext>
            </a:extLst>
          </p:cNvPr>
          <p:cNvSpPr>
            <a:spLocks noGrp="1"/>
          </p:cNvSpPr>
          <p:nvPr>
            <p:ph type="title"/>
          </p:nvPr>
        </p:nvSpPr>
        <p:spPr>
          <a:xfrm>
            <a:off x="1371600" y="616688"/>
            <a:ext cx="10241280" cy="393405"/>
          </a:xfrm>
        </p:spPr>
        <p:txBody>
          <a:bodyPr>
            <a:noAutofit/>
          </a:bodyPr>
          <a:lstStyle/>
          <a:p>
            <a:pPr algn="ctr"/>
            <a:r>
              <a:rPr lang="en-US" sz="2800" dirty="0">
                <a:solidFill>
                  <a:srgbClr val="C00000"/>
                </a:solidFill>
                <a:latin typeface="Avenir Next LT Pro" panose="020B0504020202020204" pitchFamily="34" charset="77"/>
              </a:rPr>
              <a:t>Supervised Learning</a:t>
            </a:r>
          </a:p>
        </p:txBody>
      </p:sp>
      <p:sp>
        <p:nvSpPr>
          <p:cNvPr id="3" name="Content Placeholder 2">
            <a:extLst>
              <a:ext uri="{FF2B5EF4-FFF2-40B4-BE49-F238E27FC236}">
                <a16:creationId xmlns:a16="http://schemas.microsoft.com/office/drawing/2014/main" id="{8E3218F2-D6BB-B32F-A7B4-EE677EE9B283}"/>
              </a:ext>
            </a:extLst>
          </p:cNvPr>
          <p:cNvSpPr>
            <a:spLocks noGrp="1"/>
          </p:cNvSpPr>
          <p:nvPr>
            <p:ph idx="1"/>
          </p:nvPr>
        </p:nvSpPr>
        <p:spPr>
          <a:xfrm>
            <a:off x="1371600" y="1439917"/>
            <a:ext cx="10241280" cy="4631699"/>
          </a:xfrm>
        </p:spPr>
        <p:txBody>
          <a:bodyPr>
            <a:normAutofit fontScale="92500" lnSpcReduction="20000"/>
          </a:bodyPr>
          <a:lstStyle/>
          <a:p>
            <a:r>
              <a:rPr lang="en-US" sz="1700" dirty="0">
                <a:latin typeface="Avenir Next LT Pro" panose="020B0504020202020204" pitchFamily="34" charset="77"/>
              </a:rPr>
              <a:t>Applications of supervised learning include</a:t>
            </a:r>
            <a:r>
              <a:rPr lang="en-US" sz="1600" dirty="0">
                <a:latin typeface="Avenir Next LT Pro" panose="020B0504020202020204" pitchFamily="34" charset="77"/>
              </a:rPr>
              <a:t>:</a:t>
            </a:r>
          </a:p>
          <a:p>
            <a:pPr marL="0" indent="0">
              <a:buNone/>
            </a:pPr>
            <a:r>
              <a:rPr lang="en-US" sz="1600" dirty="0">
                <a:latin typeface="Avenir Next LT Pro" panose="020B0504020202020204" pitchFamily="34" charset="77"/>
              </a:rPr>
              <a:t>Image Recognition, Medical Diagnosis, Sentiment Analysis, Natural language Processing, Spam detection, Financial Fraud Detection, and others…</a:t>
            </a:r>
          </a:p>
          <a:p>
            <a:pPr marL="0" indent="0">
              <a:buNone/>
            </a:pPr>
            <a:r>
              <a:rPr lang="en-US" sz="1600" dirty="0">
                <a:latin typeface="Avenir Next LT Pro" panose="020B0504020202020204" pitchFamily="34" charset="77"/>
              </a:rPr>
              <a:t> </a:t>
            </a:r>
            <a:r>
              <a:rPr lang="en-US" sz="1600" dirty="0">
                <a:solidFill>
                  <a:srgbClr val="FF0000"/>
                </a:solidFill>
                <a:latin typeface="Avenir Next LT Pro" panose="020B0504020202020204" pitchFamily="34" charset="77"/>
              </a:rPr>
              <a:t>Classification problems </a:t>
            </a:r>
            <a:r>
              <a:rPr lang="en-US" sz="1600" dirty="0">
                <a:latin typeface="Avenir Next LT Pro" panose="020B0504020202020204" pitchFamily="34" charset="77"/>
              </a:rPr>
              <a:t>: the output, consisting of classes/categories, predicts what objects are present in the input (cat, dog, horse, </a:t>
            </a:r>
            <a:r>
              <a:rPr lang="en-US" sz="1600" dirty="0" err="1">
                <a:latin typeface="Avenir Next LT Pro" panose="020B0504020202020204" pitchFamily="34" charset="77"/>
              </a:rPr>
              <a:t>etc</a:t>
            </a:r>
            <a:r>
              <a:rPr lang="en-US" sz="1600" dirty="0">
                <a:latin typeface="Avenir Next LT Pro" panose="020B0504020202020204" pitchFamily="34" charset="77"/>
              </a:rPr>
              <a:t>…) </a:t>
            </a:r>
          </a:p>
          <a:p>
            <a:pPr marL="0" indent="0">
              <a:buNone/>
            </a:pPr>
            <a:endParaRPr lang="en-US" sz="1600" dirty="0">
              <a:latin typeface="Avenir Next LT Pro" panose="020B0504020202020204" pitchFamily="34" charset="77"/>
            </a:endParaRPr>
          </a:p>
          <a:p>
            <a:pPr marL="0" indent="0">
              <a:buNone/>
            </a:pPr>
            <a:r>
              <a:rPr lang="en-US" sz="1600" dirty="0">
                <a:latin typeface="Avenir Next LT Pro" panose="020B0504020202020204" pitchFamily="34" charset="77"/>
              </a:rPr>
              <a:t> </a:t>
            </a:r>
          </a:p>
          <a:p>
            <a:pPr marL="0" indent="0">
              <a:buNone/>
            </a:pPr>
            <a:endParaRPr lang="en-US" sz="1600" dirty="0">
              <a:solidFill>
                <a:srgbClr val="FF0000"/>
              </a:solidFill>
              <a:latin typeface="Avenir Next LT Pro" panose="020B0504020202020204" pitchFamily="34" charset="77"/>
            </a:endParaRPr>
          </a:p>
          <a:p>
            <a:pPr marL="0" indent="0">
              <a:buNone/>
            </a:pPr>
            <a:endParaRPr lang="en-US" sz="1600" dirty="0">
              <a:solidFill>
                <a:srgbClr val="FF0000"/>
              </a:solidFill>
              <a:latin typeface="Avenir Next LT Pro" panose="020B0504020202020204" pitchFamily="34" charset="77"/>
            </a:endParaRPr>
          </a:p>
          <a:p>
            <a:pPr marL="0" indent="0">
              <a:buNone/>
            </a:pPr>
            <a:endParaRPr lang="en-US" sz="1600" dirty="0">
              <a:solidFill>
                <a:srgbClr val="FF0000"/>
              </a:solidFill>
              <a:latin typeface="Avenir Next LT Pro" panose="020B0504020202020204" pitchFamily="34" charset="77"/>
            </a:endParaRPr>
          </a:p>
          <a:p>
            <a:pPr marL="0" indent="0">
              <a:buNone/>
            </a:pPr>
            <a:endParaRPr lang="en-US" sz="1600" dirty="0">
              <a:solidFill>
                <a:srgbClr val="FF0000"/>
              </a:solidFill>
              <a:latin typeface="Avenir Next LT Pro" panose="020B0504020202020204" pitchFamily="34" charset="77"/>
            </a:endParaRPr>
          </a:p>
          <a:p>
            <a:pPr marL="0" indent="0">
              <a:buNone/>
            </a:pPr>
            <a:endParaRPr lang="en-US" sz="1600" dirty="0">
              <a:solidFill>
                <a:srgbClr val="FF0000"/>
              </a:solidFill>
              <a:latin typeface="Avenir Next LT Pro" panose="020B0504020202020204" pitchFamily="34" charset="77"/>
            </a:endParaRPr>
          </a:p>
          <a:p>
            <a:pPr marL="0" indent="0">
              <a:buNone/>
            </a:pPr>
            <a:endParaRPr lang="en-US" sz="1600" dirty="0">
              <a:solidFill>
                <a:srgbClr val="FF0000"/>
              </a:solidFill>
              <a:latin typeface="Avenir Next LT Pro" panose="020B0504020202020204" pitchFamily="34" charset="77"/>
            </a:endParaRPr>
          </a:p>
          <a:p>
            <a:pPr marL="0" indent="0">
              <a:buNone/>
            </a:pPr>
            <a:endParaRPr lang="en-US" sz="1600" dirty="0">
              <a:solidFill>
                <a:srgbClr val="FF0000"/>
              </a:solidFill>
              <a:latin typeface="Avenir Next LT Pro" panose="020B0504020202020204" pitchFamily="34" charset="77"/>
            </a:endParaRPr>
          </a:p>
          <a:p>
            <a:pPr marL="0" indent="0">
              <a:buNone/>
            </a:pPr>
            <a:r>
              <a:rPr lang="en-US" sz="1600" dirty="0">
                <a:solidFill>
                  <a:srgbClr val="FF0000"/>
                </a:solidFill>
                <a:latin typeface="Avenir Next LT Pro" panose="020B0504020202020204" pitchFamily="34" charset="77"/>
              </a:rPr>
              <a:t>Regression problems </a:t>
            </a:r>
            <a:r>
              <a:rPr lang="en-US" sz="1600" dirty="0">
                <a:latin typeface="Avenir Next LT Pro" panose="020B0504020202020204" pitchFamily="34" charset="77"/>
              </a:rPr>
              <a:t>: the predicted output values are real numbers like predicting the</a:t>
            </a:r>
          </a:p>
          <a:p>
            <a:pPr marL="0" indent="0">
              <a:buNone/>
            </a:pPr>
            <a:r>
              <a:rPr lang="en-US" sz="1600" dirty="0">
                <a:latin typeface="Avenir Next LT Pro" panose="020B0504020202020204" pitchFamily="34" charset="77"/>
              </a:rPr>
              <a:t>price of a house, finding the parameters for best fit into a given data set, </a:t>
            </a:r>
            <a:r>
              <a:rPr lang="en-US" sz="1600" dirty="0" err="1">
                <a:latin typeface="Avenir Next LT Pro" panose="020B0504020202020204" pitchFamily="34" charset="77"/>
              </a:rPr>
              <a:t>etc</a:t>
            </a:r>
            <a:r>
              <a:rPr lang="en-US" sz="1600" dirty="0">
                <a:latin typeface="Avenir Next LT Pro" panose="020B0504020202020204" pitchFamily="34" charset="77"/>
              </a:rPr>
              <a:t>… </a:t>
            </a:r>
          </a:p>
        </p:txBody>
      </p:sp>
      <p:pic>
        <p:nvPicPr>
          <p:cNvPr id="4" name="Picture 2" descr="Supervised Learning">
            <a:extLst>
              <a:ext uri="{FF2B5EF4-FFF2-40B4-BE49-F238E27FC236}">
                <a16:creationId xmlns:a16="http://schemas.microsoft.com/office/drawing/2014/main" id="{513FAEC8-1E62-0555-F496-38738A928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5879" y="2594344"/>
            <a:ext cx="9101471" cy="2424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592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3FAC2-7C58-DBA8-0D5C-A7CB74CF0DE9}"/>
              </a:ext>
            </a:extLst>
          </p:cNvPr>
          <p:cNvSpPr txBox="1"/>
          <p:nvPr/>
        </p:nvSpPr>
        <p:spPr>
          <a:xfrm>
            <a:off x="599090" y="409903"/>
            <a:ext cx="4235669" cy="3139321"/>
          </a:xfrm>
          <a:prstGeom prst="rect">
            <a:avLst/>
          </a:prstGeom>
          <a:noFill/>
        </p:spPr>
        <p:txBody>
          <a:bodyPr wrap="square">
            <a:spAutoFit/>
          </a:bodyPr>
          <a:lstStyle/>
          <a:p>
            <a:pPr rtl="0">
              <a:spcBef>
                <a:spcPts val="0"/>
              </a:spcBef>
              <a:spcAft>
                <a:spcPts val="0"/>
              </a:spcAft>
            </a:pPr>
            <a:r>
              <a:rPr lang="en-US" sz="1800" b="0" i="0" u="none" strike="noStrike" dirty="0">
                <a:solidFill>
                  <a:srgbClr val="C00000"/>
                </a:solidFill>
                <a:effectLst/>
                <a:latin typeface="Avenir Next LT Pro" panose="020B0504020202020204" pitchFamily="34" charset="77"/>
              </a:rPr>
              <a:t>Supervised Learning Data</a:t>
            </a:r>
            <a:r>
              <a:rPr lang="en-US" sz="1800" b="0" i="0" u="none" strike="noStrike" dirty="0">
                <a:solidFill>
                  <a:srgbClr val="000000"/>
                </a:solidFill>
                <a:effectLst/>
                <a:latin typeface="Avenir Next LT Pro" panose="020B0504020202020204" pitchFamily="34" charset="77"/>
              </a:rPr>
              <a:t>: </a:t>
            </a:r>
            <a:endParaRPr lang="en-US" b="0" dirty="0">
              <a:effectLst/>
              <a:latin typeface="Avenir Next LT Pro" panose="020B0504020202020204" pitchFamily="34" charset="77"/>
            </a:endParaRPr>
          </a:p>
          <a:p>
            <a:pPr rtl="0">
              <a:spcBef>
                <a:spcPts val="0"/>
              </a:spcBef>
              <a:spcAft>
                <a:spcPts val="0"/>
              </a:spcAft>
            </a:pPr>
            <a:r>
              <a:rPr lang="en-US" sz="1800" b="0" i="0" u="none" strike="noStrike" dirty="0">
                <a:solidFill>
                  <a:srgbClr val="000000"/>
                </a:solidFill>
                <a:effectLst/>
                <a:latin typeface="Avenir Next LT Pro" panose="020B0504020202020204" pitchFamily="34" charset="77"/>
              </a:rPr>
              <a:t>(x, y) x is data, y is label</a:t>
            </a:r>
            <a:endParaRPr lang="en-US" b="0" dirty="0">
              <a:effectLst/>
              <a:latin typeface="Avenir Next LT Pro" panose="020B0504020202020204" pitchFamily="34" charset="77"/>
            </a:endParaRPr>
          </a:p>
          <a:p>
            <a:pPr rtl="0">
              <a:spcBef>
                <a:spcPts val="0"/>
              </a:spcBef>
              <a:spcAft>
                <a:spcPts val="0"/>
              </a:spcAft>
            </a:pPr>
            <a:br>
              <a:rPr lang="en-US" b="0" dirty="0">
                <a:effectLst/>
                <a:latin typeface="Avenir Next LT Pro" panose="020B0504020202020204" pitchFamily="34" charset="77"/>
              </a:rPr>
            </a:br>
            <a:r>
              <a:rPr lang="en-US" sz="1800" b="0" i="0" u="none" strike="noStrike" dirty="0">
                <a:solidFill>
                  <a:srgbClr val="C00000"/>
                </a:solidFill>
                <a:effectLst/>
                <a:latin typeface="Avenir Next LT Pro" panose="020B0504020202020204" pitchFamily="34" charset="77"/>
              </a:rPr>
              <a:t>Goal</a:t>
            </a:r>
            <a:r>
              <a:rPr lang="en-US" sz="1800" b="0" i="0" u="none" strike="noStrike" dirty="0">
                <a:solidFill>
                  <a:srgbClr val="000000"/>
                </a:solidFill>
                <a:effectLst/>
                <a:latin typeface="Avenir Next LT Pro" panose="020B0504020202020204" pitchFamily="34" charset="77"/>
              </a:rPr>
              <a:t>: </a:t>
            </a:r>
            <a:endParaRPr lang="en-US" b="0" dirty="0">
              <a:effectLst/>
              <a:latin typeface="Avenir Next LT Pro" panose="020B0504020202020204" pitchFamily="34" charset="77"/>
            </a:endParaRPr>
          </a:p>
          <a:p>
            <a:pPr rtl="0">
              <a:spcBef>
                <a:spcPts val="0"/>
              </a:spcBef>
              <a:spcAft>
                <a:spcPts val="0"/>
              </a:spcAft>
            </a:pPr>
            <a:r>
              <a:rPr lang="en-US" sz="1800" b="0" i="0" u="none" strike="noStrike" dirty="0">
                <a:solidFill>
                  <a:srgbClr val="000000"/>
                </a:solidFill>
                <a:effectLst/>
                <a:latin typeface="Avenir Next LT Pro" panose="020B0504020202020204" pitchFamily="34" charset="77"/>
              </a:rPr>
              <a:t>Learn a function to map x -&gt; y</a:t>
            </a:r>
            <a:endParaRPr lang="en-US" b="0" dirty="0">
              <a:effectLst/>
              <a:latin typeface="Avenir Next LT Pro" panose="020B0504020202020204" pitchFamily="34" charset="77"/>
            </a:endParaRPr>
          </a:p>
          <a:p>
            <a:pPr rtl="0">
              <a:spcBef>
                <a:spcPts val="0"/>
              </a:spcBef>
              <a:spcAft>
                <a:spcPts val="0"/>
              </a:spcAft>
            </a:pPr>
            <a:br>
              <a:rPr lang="en-US" b="0" dirty="0">
                <a:effectLst/>
                <a:latin typeface="Avenir Next LT Pro" panose="020B0504020202020204" pitchFamily="34" charset="77"/>
              </a:rPr>
            </a:br>
            <a:r>
              <a:rPr lang="en-US" sz="1800" b="0" i="0" u="none" strike="noStrike" dirty="0">
                <a:solidFill>
                  <a:srgbClr val="C00000"/>
                </a:solidFill>
                <a:effectLst/>
                <a:latin typeface="Avenir Next LT Pro" panose="020B0504020202020204" pitchFamily="34" charset="77"/>
              </a:rPr>
              <a:t>Examples</a:t>
            </a:r>
            <a:r>
              <a:rPr lang="en-US" sz="1800" b="0" i="0" u="none" strike="noStrike" dirty="0">
                <a:solidFill>
                  <a:srgbClr val="000000"/>
                </a:solidFill>
                <a:effectLst/>
                <a:latin typeface="Avenir Next LT Pro" panose="020B0504020202020204" pitchFamily="34" charset="77"/>
              </a:rPr>
              <a:t>: Classification, regression, object detection, semantic segmentation, image captioning, etc.</a:t>
            </a:r>
            <a:endParaRPr lang="en-US" b="0" dirty="0">
              <a:effectLst/>
              <a:latin typeface="Avenir Next LT Pro" panose="020B0504020202020204" pitchFamily="34" charset="77"/>
            </a:endParaRPr>
          </a:p>
          <a:p>
            <a:br>
              <a:rPr lang="en-US" dirty="0"/>
            </a:br>
            <a:endParaRPr lang="en-US" dirty="0"/>
          </a:p>
        </p:txBody>
      </p:sp>
      <p:pic>
        <p:nvPicPr>
          <p:cNvPr id="1026" name="Picture 2">
            <a:extLst>
              <a:ext uri="{FF2B5EF4-FFF2-40B4-BE49-F238E27FC236}">
                <a16:creationId xmlns:a16="http://schemas.microsoft.com/office/drawing/2014/main" id="{C54BCE5E-E435-3EBA-52DA-B51C1FD1C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593" y="262760"/>
            <a:ext cx="3005959" cy="20284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39A610-F556-4484-396E-9A8A00C25742}"/>
              </a:ext>
            </a:extLst>
          </p:cNvPr>
          <p:cNvSpPr txBox="1"/>
          <p:nvPr/>
        </p:nvSpPr>
        <p:spPr>
          <a:xfrm>
            <a:off x="5623034" y="252248"/>
            <a:ext cx="1576553" cy="92333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            </a:t>
            </a:r>
            <a:r>
              <a:rPr lang="en-US" sz="1800" b="0" i="0" u="none" strike="noStrike" dirty="0">
                <a:solidFill>
                  <a:srgbClr val="FF0000"/>
                </a:solidFill>
                <a:effectLst/>
                <a:latin typeface="Avenir Next LT Pro" panose="020B0504020202020204" pitchFamily="34" charset="77"/>
              </a:rPr>
              <a:t>CAT</a:t>
            </a:r>
            <a:endParaRPr lang="en-US" b="0" dirty="0">
              <a:solidFill>
                <a:srgbClr val="FF0000"/>
              </a:solidFill>
              <a:effectLst/>
              <a:latin typeface="Avenir Next LT Pro" panose="020B0504020202020204" pitchFamily="34" charset="77"/>
            </a:endParaRPr>
          </a:p>
          <a:p>
            <a:r>
              <a:rPr lang="en-US" dirty="0">
                <a:latin typeface="Avenir Next LT Pro" panose="020B0504020202020204" pitchFamily="34" charset="77"/>
              </a:rPr>
              <a:t>classification</a:t>
            </a:r>
            <a:br>
              <a:rPr lang="en-US" dirty="0"/>
            </a:br>
            <a:endParaRPr lang="en-US" dirty="0"/>
          </a:p>
        </p:txBody>
      </p:sp>
      <p:pic>
        <p:nvPicPr>
          <p:cNvPr id="1028" name="Picture 4">
            <a:extLst>
              <a:ext uri="{FF2B5EF4-FFF2-40B4-BE49-F238E27FC236}">
                <a16:creationId xmlns:a16="http://schemas.microsoft.com/office/drawing/2014/main" id="{420EC1DA-98B9-793A-D1D9-1BE0965F84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1020" y="2711668"/>
            <a:ext cx="3384331" cy="224921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2E6B2A-1413-B48C-3BC7-C0E6A20624FF}"/>
              </a:ext>
            </a:extLst>
          </p:cNvPr>
          <p:cNvSpPr txBox="1"/>
          <p:nvPr/>
        </p:nvSpPr>
        <p:spPr>
          <a:xfrm>
            <a:off x="5454869" y="2969962"/>
            <a:ext cx="2007476" cy="923330"/>
          </a:xfrm>
          <a:prstGeom prst="rect">
            <a:avLst/>
          </a:prstGeom>
          <a:noFill/>
        </p:spPr>
        <p:txBody>
          <a:bodyPr wrap="square">
            <a:spAutoFit/>
          </a:bodyPr>
          <a:lstStyle/>
          <a:p>
            <a:pPr rtl="0">
              <a:spcBef>
                <a:spcPts val="0"/>
              </a:spcBef>
              <a:spcAft>
                <a:spcPts val="0"/>
              </a:spcAft>
            </a:pPr>
            <a:r>
              <a:rPr lang="en-US" sz="1800" b="0" i="0" u="none" strike="noStrike" dirty="0">
                <a:solidFill>
                  <a:srgbClr val="FF0000"/>
                </a:solidFill>
                <a:effectLst/>
                <a:latin typeface="Avenir Next LT Pro" panose="020B0504020202020204" pitchFamily="34" charset="77"/>
              </a:rPr>
              <a:t>DOG</a:t>
            </a:r>
            <a:r>
              <a:rPr lang="en-US" sz="1800" b="0" i="0" u="none" strike="noStrike" dirty="0">
                <a:solidFill>
                  <a:srgbClr val="000000"/>
                </a:solidFill>
                <a:effectLst/>
                <a:latin typeface="Avenir Next LT Pro" panose="020B0504020202020204" pitchFamily="34" charset="77"/>
              </a:rPr>
              <a:t>, </a:t>
            </a:r>
            <a:r>
              <a:rPr lang="en-US" sz="1800" b="0" i="0" u="none" strike="noStrike" dirty="0">
                <a:solidFill>
                  <a:srgbClr val="00B050"/>
                </a:solidFill>
                <a:effectLst/>
                <a:latin typeface="Avenir Next LT Pro" panose="020B0504020202020204" pitchFamily="34" charset="77"/>
              </a:rPr>
              <a:t>DOG</a:t>
            </a:r>
            <a:r>
              <a:rPr lang="en-US" sz="1800" b="0" i="0" u="none" strike="noStrike" dirty="0">
                <a:solidFill>
                  <a:srgbClr val="000000"/>
                </a:solidFill>
                <a:effectLst/>
                <a:latin typeface="Avenir Next LT Pro" panose="020B0504020202020204" pitchFamily="34" charset="77"/>
              </a:rPr>
              <a:t>, </a:t>
            </a:r>
            <a:r>
              <a:rPr lang="en-US" sz="1800" b="0" i="0" u="none" strike="noStrike" dirty="0">
                <a:solidFill>
                  <a:srgbClr val="00B0F0"/>
                </a:solidFill>
                <a:effectLst/>
                <a:latin typeface="Avenir Next LT Pro" panose="020B0504020202020204" pitchFamily="34" charset="77"/>
              </a:rPr>
              <a:t>CAT</a:t>
            </a:r>
            <a:endParaRPr lang="en-US" b="0" dirty="0">
              <a:effectLst/>
              <a:latin typeface="Avenir Next LT Pro" panose="020B0504020202020204" pitchFamily="34" charset="77"/>
            </a:endParaRPr>
          </a:p>
          <a:p>
            <a:r>
              <a:rPr lang="en-US" dirty="0">
                <a:latin typeface="Avenir Next LT Pro" panose="020B0504020202020204" pitchFamily="34" charset="77"/>
              </a:rPr>
              <a:t>Object Detection</a:t>
            </a:r>
            <a:br>
              <a:rPr lang="en-US" dirty="0"/>
            </a:br>
            <a:endParaRPr lang="en-US" dirty="0"/>
          </a:p>
        </p:txBody>
      </p:sp>
      <p:pic>
        <p:nvPicPr>
          <p:cNvPr id="1030" name="Picture 6">
            <a:extLst>
              <a:ext uri="{FF2B5EF4-FFF2-40B4-BE49-F238E27FC236}">
                <a16:creationId xmlns:a16="http://schemas.microsoft.com/office/drawing/2014/main" id="{B7AA7FB2-3BDC-ECC8-26BD-B25774695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434" y="3552496"/>
            <a:ext cx="4014952" cy="24173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5F5B47F-855C-71EF-6C84-C2E33D118A0B}"/>
              </a:ext>
            </a:extLst>
          </p:cNvPr>
          <p:cNvSpPr txBox="1"/>
          <p:nvPr/>
        </p:nvSpPr>
        <p:spPr>
          <a:xfrm>
            <a:off x="4635062" y="4816621"/>
            <a:ext cx="2123090" cy="1477328"/>
          </a:xfrm>
          <a:prstGeom prst="rect">
            <a:avLst/>
          </a:prstGeom>
          <a:noFill/>
        </p:spPr>
        <p:txBody>
          <a:bodyPr wrap="square">
            <a:spAutoFit/>
          </a:bodyPr>
          <a:lstStyle/>
          <a:p>
            <a:pPr rtl="0">
              <a:spcBef>
                <a:spcPts val="0"/>
              </a:spcBef>
              <a:spcAft>
                <a:spcPts val="0"/>
              </a:spcAft>
            </a:pPr>
            <a:r>
              <a:rPr lang="en-US" sz="1800" b="0" i="0" u="none" strike="noStrike" dirty="0">
                <a:solidFill>
                  <a:srgbClr val="00B050"/>
                </a:solidFill>
                <a:effectLst/>
                <a:latin typeface="Avenir Next LT Pro" panose="020B0504020202020204" pitchFamily="34" charset="77"/>
              </a:rPr>
              <a:t>GRASS</a:t>
            </a:r>
            <a:r>
              <a:rPr lang="en-US" sz="1800" b="0" i="0" u="none" strike="noStrike" dirty="0">
                <a:solidFill>
                  <a:srgbClr val="000000"/>
                </a:solidFill>
                <a:effectLst/>
                <a:latin typeface="Avenir Next LT Pro" panose="020B0504020202020204" pitchFamily="34" charset="77"/>
              </a:rPr>
              <a:t>, </a:t>
            </a:r>
            <a:r>
              <a:rPr lang="en-US" sz="1800" b="0" i="0" u="none" strike="noStrike" dirty="0">
                <a:solidFill>
                  <a:srgbClr val="FFC000"/>
                </a:solidFill>
                <a:effectLst/>
                <a:latin typeface="Avenir Next LT Pro" panose="020B0504020202020204" pitchFamily="34" charset="77"/>
              </a:rPr>
              <a:t>CAT</a:t>
            </a:r>
            <a:r>
              <a:rPr lang="en-US" sz="1800" b="0" i="0" u="none" strike="noStrike" dirty="0">
                <a:solidFill>
                  <a:srgbClr val="000000"/>
                </a:solidFill>
                <a:effectLst/>
                <a:latin typeface="Avenir Next LT Pro" panose="020B0504020202020204" pitchFamily="34" charset="77"/>
              </a:rPr>
              <a:t>, </a:t>
            </a:r>
            <a:r>
              <a:rPr lang="en-US" sz="1800" b="0" i="0" u="none" strike="noStrike" dirty="0">
                <a:solidFill>
                  <a:srgbClr val="7030A0"/>
                </a:solidFill>
                <a:effectLst/>
                <a:latin typeface="Avenir Next LT Pro" panose="020B0504020202020204" pitchFamily="34" charset="77"/>
              </a:rPr>
              <a:t>TREE</a:t>
            </a:r>
            <a:r>
              <a:rPr lang="en-US" sz="1800" b="0" i="0" u="none" strike="noStrike" dirty="0">
                <a:solidFill>
                  <a:srgbClr val="000000"/>
                </a:solidFill>
                <a:effectLst/>
                <a:latin typeface="Avenir Next LT Pro" panose="020B0504020202020204" pitchFamily="34" charset="77"/>
              </a:rPr>
              <a:t>, </a:t>
            </a:r>
            <a:r>
              <a:rPr lang="en-US" sz="1800" b="0" i="0" u="none" strike="noStrike" dirty="0">
                <a:solidFill>
                  <a:srgbClr val="0070C0"/>
                </a:solidFill>
                <a:effectLst/>
                <a:latin typeface="Avenir Next LT Pro" panose="020B0504020202020204" pitchFamily="34" charset="77"/>
              </a:rPr>
              <a:t>SKY</a:t>
            </a:r>
            <a:endParaRPr lang="en-US" b="0" dirty="0">
              <a:solidFill>
                <a:srgbClr val="0070C0"/>
              </a:solidFill>
              <a:effectLst/>
              <a:latin typeface="Avenir Next LT Pro" panose="020B0504020202020204" pitchFamily="34" charset="77"/>
            </a:endParaRPr>
          </a:p>
          <a:p>
            <a:br>
              <a:rPr lang="en-US" dirty="0"/>
            </a:br>
            <a:r>
              <a:rPr lang="en-US" dirty="0">
                <a:latin typeface="Avenir Next LT Pro" panose="020B0504020202020204" pitchFamily="34" charset="77"/>
              </a:rPr>
              <a:t>Semantic Segmentation</a:t>
            </a:r>
          </a:p>
        </p:txBody>
      </p:sp>
      <p:cxnSp>
        <p:nvCxnSpPr>
          <p:cNvPr id="11" name="Straight Connector 10">
            <a:extLst>
              <a:ext uri="{FF2B5EF4-FFF2-40B4-BE49-F238E27FC236}">
                <a16:creationId xmlns:a16="http://schemas.microsoft.com/office/drawing/2014/main" id="{82D91C43-F83F-D32B-E3C4-3E95A96B1D00}"/>
              </a:ext>
            </a:extLst>
          </p:cNvPr>
          <p:cNvCxnSpPr>
            <a:cxnSpLocks/>
          </p:cNvCxnSpPr>
          <p:nvPr/>
        </p:nvCxnSpPr>
        <p:spPr>
          <a:xfrm>
            <a:off x="536028" y="493986"/>
            <a:ext cx="0" cy="24909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7A2A61C-550E-E33F-9762-30BC05459799}"/>
              </a:ext>
            </a:extLst>
          </p:cNvPr>
          <p:cNvCxnSpPr/>
          <p:nvPr/>
        </p:nvCxnSpPr>
        <p:spPr>
          <a:xfrm>
            <a:off x="557048" y="441434"/>
            <a:ext cx="42987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684FE5C-3D8D-AC83-E9E2-8C70A0142080}"/>
              </a:ext>
            </a:extLst>
          </p:cNvPr>
          <p:cNvCxnSpPr>
            <a:cxnSpLocks/>
          </p:cNvCxnSpPr>
          <p:nvPr/>
        </p:nvCxnSpPr>
        <p:spPr>
          <a:xfrm>
            <a:off x="4845268" y="462455"/>
            <a:ext cx="0" cy="2554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A352A2-4352-327C-D5B8-1659C7AA6B96}"/>
              </a:ext>
            </a:extLst>
          </p:cNvPr>
          <p:cNvCxnSpPr/>
          <p:nvPr/>
        </p:nvCxnSpPr>
        <p:spPr>
          <a:xfrm>
            <a:off x="599090" y="3048000"/>
            <a:ext cx="425668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23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0019-0CD4-524C-A085-4429DB3C2AC9}"/>
              </a:ext>
            </a:extLst>
          </p:cNvPr>
          <p:cNvSpPr>
            <a:spLocks noGrp="1"/>
          </p:cNvSpPr>
          <p:nvPr>
            <p:ph type="title"/>
          </p:nvPr>
        </p:nvSpPr>
        <p:spPr>
          <a:xfrm>
            <a:off x="1371600" y="795528"/>
            <a:ext cx="10241280" cy="497244"/>
          </a:xfrm>
        </p:spPr>
        <p:txBody>
          <a:bodyPr>
            <a:normAutofit/>
          </a:bodyPr>
          <a:lstStyle/>
          <a:p>
            <a:pPr algn="ctr"/>
            <a:r>
              <a:rPr lang="en-US" sz="2800" dirty="0">
                <a:solidFill>
                  <a:srgbClr val="C00000"/>
                </a:solidFill>
                <a:latin typeface="Avenir Next LT Pro" panose="020B0504020202020204" pitchFamily="34" charset="77"/>
              </a:rPr>
              <a:t>Unsupervised Learning</a:t>
            </a:r>
          </a:p>
        </p:txBody>
      </p:sp>
      <p:sp>
        <p:nvSpPr>
          <p:cNvPr id="3" name="Content Placeholder 2">
            <a:extLst>
              <a:ext uri="{FF2B5EF4-FFF2-40B4-BE49-F238E27FC236}">
                <a16:creationId xmlns:a16="http://schemas.microsoft.com/office/drawing/2014/main" id="{349B558A-296A-D79F-D959-B677ED487BCB}"/>
              </a:ext>
            </a:extLst>
          </p:cNvPr>
          <p:cNvSpPr>
            <a:spLocks noGrp="1"/>
          </p:cNvSpPr>
          <p:nvPr>
            <p:ph idx="1"/>
          </p:nvPr>
        </p:nvSpPr>
        <p:spPr>
          <a:xfrm>
            <a:off x="884238" y="1470454"/>
            <a:ext cx="10728642" cy="4601161"/>
          </a:xfrm>
        </p:spPr>
        <p:txBody>
          <a:bodyPr/>
          <a:lstStyle/>
          <a:p>
            <a:r>
              <a:rPr lang="en-US" sz="1600" dirty="0">
                <a:latin typeface="Avenir Next LT Pro" panose="020B0504020202020204" pitchFamily="34" charset="77"/>
              </a:rPr>
              <a:t>Applications of unsupervised learning include:</a:t>
            </a:r>
          </a:p>
          <a:p>
            <a:pPr marL="0" indent="0">
              <a:buNone/>
            </a:pPr>
            <a:r>
              <a:rPr lang="en-US" sz="1600" dirty="0">
                <a:latin typeface="Avenir Next LT Pro" panose="020B0504020202020204" pitchFamily="34" charset="77"/>
              </a:rPr>
              <a:t>Customer Segmentation, Anomaly Detection, Image and Document Clustering, Market Analysis, Recommender Systems, Dimensionality Reduction, Natural Language Processing, Clustering, and others…  </a:t>
            </a:r>
          </a:p>
          <a:p>
            <a:pPr marL="0" indent="0">
              <a:buNone/>
            </a:pPr>
            <a:r>
              <a:rPr lang="en-US" dirty="0"/>
              <a:t>    </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AA3843B2-8E76-45EF-0BCB-E28712E3171D}"/>
              </a:ext>
            </a:extLst>
          </p:cNvPr>
          <p:cNvSpPr txBox="1">
            <a:spLocks/>
          </p:cNvSpPr>
          <p:nvPr/>
        </p:nvSpPr>
        <p:spPr>
          <a:xfrm>
            <a:off x="1723697" y="4267200"/>
            <a:ext cx="4088524" cy="1587062"/>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9" name="Picture 4" descr="Unsupervised Machine Learning">
            <a:extLst>
              <a:ext uri="{FF2B5EF4-FFF2-40B4-BE49-F238E27FC236}">
                <a16:creationId xmlns:a16="http://schemas.microsoft.com/office/drawing/2014/main" id="{20D612E5-230D-900B-53B0-E77C5C820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478" y="2519916"/>
            <a:ext cx="9654363" cy="3460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23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49F059-993E-CC06-96D8-BEA5D25CE778}"/>
              </a:ext>
            </a:extLst>
          </p:cNvPr>
          <p:cNvSpPr txBox="1"/>
          <p:nvPr/>
        </p:nvSpPr>
        <p:spPr>
          <a:xfrm>
            <a:off x="294290" y="325822"/>
            <a:ext cx="5496909" cy="3139321"/>
          </a:xfrm>
          <a:prstGeom prst="rect">
            <a:avLst/>
          </a:prstGeom>
          <a:noFill/>
        </p:spPr>
        <p:txBody>
          <a:bodyPr wrap="square">
            <a:spAutoFit/>
          </a:bodyPr>
          <a:lstStyle/>
          <a:p>
            <a:r>
              <a:rPr lang="en-US" dirty="0">
                <a:solidFill>
                  <a:srgbClr val="C00000"/>
                </a:solidFill>
                <a:latin typeface="Avenir Next LT Pro" panose="020B0504020202020204" pitchFamily="34" charset="77"/>
              </a:rPr>
              <a:t>Unsupervised Learning Data</a:t>
            </a:r>
            <a:r>
              <a:rPr lang="en-US" dirty="0">
                <a:latin typeface="Avenir Next LT Pro" panose="020B0504020202020204" pitchFamily="34" charset="77"/>
              </a:rPr>
              <a:t>: </a:t>
            </a:r>
          </a:p>
          <a:p>
            <a:r>
              <a:rPr lang="en-US" dirty="0">
                <a:latin typeface="Avenir Next LT Pro" panose="020B0504020202020204" pitchFamily="34" charset="77"/>
              </a:rPr>
              <a:t>x Just data, no labels!</a:t>
            </a:r>
          </a:p>
          <a:p>
            <a:br>
              <a:rPr lang="en-US" dirty="0">
                <a:latin typeface="Avenir Next LT Pro" panose="020B0504020202020204" pitchFamily="34" charset="77"/>
              </a:rPr>
            </a:br>
            <a:r>
              <a:rPr lang="en-US" dirty="0">
                <a:solidFill>
                  <a:srgbClr val="C00000"/>
                </a:solidFill>
                <a:latin typeface="Avenir Next LT Pro" panose="020B0504020202020204" pitchFamily="34" charset="77"/>
              </a:rPr>
              <a:t>Goal</a:t>
            </a:r>
            <a:r>
              <a:rPr lang="en-US" dirty="0">
                <a:latin typeface="Avenir Next LT Pro" panose="020B0504020202020204" pitchFamily="34" charset="77"/>
              </a:rPr>
              <a:t>: </a:t>
            </a:r>
          </a:p>
          <a:p>
            <a:r>
              <a:rPr lang="en-US" dirty="0">
                <a:latin typeface="Avenir Next LT Pro" panose="020B0504020202020204" pitchFamily="34" charset="77"/>
              </a:rPr>
              <a:t>Learn some underlying hidden structure of the data</a:t>
            </a:r>
          </a:p>
          <a:p>
            <a:br>
              <a:rPr lang="en-US" dirty="0">
                <a:latin typeface="Avenir Next LT Pro" panose="020B0504020202020204" pitchFamily="34" charset="77"/>
              </a:rPr>
            </a:br>
            <a:r>
              <a:rPr lang="en-US" dirty="0">
                <a:solidFill>
                  <a:srgbClr val="C00000"/>
                </a:solidFill>
                <a:latin typeface="Avenir Next LT Pro" panose="020B0504020202020204" pitchFamily="34" charset="77"/>
              </a:rPr>
              <a:t>Examples</a:t>
            </a:r>
            <a:r>
              <a:rPr lang="en-US" dirty="0">
                <a:latin typeface="Avenir Next LT Pro" panose="020B0504020202020204" pitchFamily="34" charset="77"/>
              </a:rPr>
              <a:t>: Clustering, dimensionality reduction, density estimation, etc.</a:t>
            </a:r>
          </a:p>
          <a:p>
            <a:br>
              <a:rPr lang="en-US" dirty="0"/>
            </a:br>
            <a:endParaRPr lang="en-US" dirty="0"/>
          </a:p>
        </p:txBody>
      </p:sp>
      <p:pic>
        <p:nvPicPr>
          <p:cNvPr id="2050" name="Picture 2">
            <a:extLst>
              <a:ext uri="{FF2B5EF4-FFF2-40B4-BE49-F238E27FC236}">
                <a16:creationId xmlns:a16="http://schemas.microsoft.com/office/drawing/2014/main" id="{CF2EA5A5-DF1A-62AA-3EB4-1E37589027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283" y="1"/>
            <a:ext cx="4099033" cy="3226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590983C-5036-341B-AC94-E9AE017E90EB}"/>
              </a:ext>
            </a:extLst>
          </p:cNvPr>
          <p:cNvSpPr txBox="1"/>
          <p:nvPr/>
        </p:nvSpPr>
        <p:spPr>
          <a:xfrm>
            <a:off x="7956330" y="3510454"/>
            <a:ext cx="2963917" cy="923330"/>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venir Next LT Pro" panose="020B0504020202020204" pitchFamily="34" charset="77"/>
              </a:rPr>
              <a:t>K-means clustering</a:t>
            </a:r>
            <a:endParaRPr lang="en-US" b="0" dirty="0">
              <a:effectLst/>
              <a:latin typeface="Avenir Next LT Pro" panose="020B0504020202020204" pitchFamily="34" charset="77"/>
            </a:endParaRPr>
          </a:p>
          <a:p>
            <a:br>
              <a:rPr lang="en-US" dirty="0"/>
            </a:br>
            <a:endParaRPr lang="en-US" dirty="0"/>
          </a:p>
        </p:txBody>
      </p:sp>
      <p:pic>
        <p:nvPicPr>
          <p:cNvPr id="2052" name="Picture 4">
            <a:extLst>
              <a:ext uri="{FF2B5EF4-FFF2-40B4-BE49-F238E27FC236}">
                <a16:creationId xmlns:a16="http://schemas.microsoft.com/office/drawing/2014/main" id="{CFD80068-1C23-50BB-DF86-97CA677C9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25" y="3237186"/>
            <a:ext cx="5717628" cy="2941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2D39D99-0000-26B6-38A4-3634626B05E2}"/>
              </a:ext>
            </a:extLst>
          </p:cNvPr>
          <p:cNvSpPr txBox="1"/>
          <p:nvPr/>
        </p:nvSpPr>
        <p:spPr>
          <a:xfrm>
            <a:off x="6064469" y="4981902"/>
            <a:ext cx="3983421" cy="1200329"/>
          </a:xfrm>
          <a:prstGeom prst="rect">
            <a:avLst/>
          </a:prstGeom>
          <a:noFill/>
        </p:spPr>
        <p:txBody>
          <a:bodyPr wrap="square">
            <a:spAutoFit/>
          </a:bodyPr>
          <a:lstStyle/>
          <a:p>
            <a:pPr rtl="0">
              <a:spcBef>
                <a:spcPts val="0"/>
              </a:spcBef>
              <a:spcAft>
                <a:spcPts val="0"/>
              </a:spcAft>
            </a:pPr>
            <a:r>
              <a:rPr lang="en-US" sz="1800" b="0" i="0" u="none" strike="noStrike" dirty="0">
                <a:solidFill>
                  <a:srgbClr val="000000"/>
                </a:solidFill>
                <a:effectLst/>
                <a:latin typeface="Avenir Next LT Pro" panose="020B0504020202020204" pitchFamily="34" charset="77"/>
              </a:rPr>
              <a:t>Principal Component Analysis (Dimensionality reduction)</a:t>
            </a:r>
            <a:endParaRPr lang="en-US" b="0" dirty="0">
              <a:effectLst/>
              <a:latin typeface="Avenir Next LT Pro" panose="020B0504020202020204" pitchFamily="34" charset="77"/>
            </a:endParaRPr>
          </a:p>
          <a:p>
            <a:br>
              <a:rPr lang="en-US" dirty="0"/>
            </a:br>
            <a:endParaRPr lang="en-US" dirty="0"/>
          </a:p>
        </p:txBody>
      </p:sp>
      <p:cxnSp>
        <p:nvCxnSpPr>
          <p:cNvPr id="8" name="Straight Connector 7">
            <a:extLst>
              <a:ext uri="{FF2B5EF4-FFF2-40B4-BE49-F238E27FC236}">
                <a16:creationId xmlns:a16="http://schemas.microsoft.com/office/drawing/2014/main" id="{F5E7925C-0A4E-E9BA-F732-99EFAE312274}"/>
              </a:ext>
            </a:extLst>
          </p:cNvPr>
          <p:cNvCxnSpPr>
            <a:cxnSpLocks/>
          </p:cNvCxnSpPr>
          <p:nvPr/>
        </p:nvCxnSpPr>
        <p:spPr>
          <a:xfrm>
            <a:off x="336331" y="346841"/>
            <a:ext cx="0" cy="2659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FA98530-A713-4B34-B368-B614ACCE80B8}"/>
              </a:ext>
            </a:extLst>
          </p:cNvPr>
          <p:cNvCxnSpPr/>
          <p:nvPr/>
        </p:nvCxnSpPr>
        <p:spPr>
          <a:xfrm>
            <a:off x="451945" y="346841"/>
            <a:ext cx="53812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AF3A90F-4494-0CBD-1C24-28E159F7693B}"/>
              </a:ext>
            </a:extLst>
          </p:cNvPr>
          <p:cNvCxnSpPr/>
          <p:nvPr/>
        </p:nvCxnSpPr>
        <p:spPr>
          <a:xfrm>
            <a:off x="420414" y="2984938"/>
            <a:ext cx="5402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CDEA76E-30D2-5081-948A-5C1894E55448}"/>
              </a:ext>
            </a:extLst>
          </p:cNvPr>
          <p:cNvCxnSpPr/>
          <p:nvPr/>
        </p:nvCxnSpPr>
        <p:spPr>
          <a:xfrm>
            <a:off x="5843752" y="378372"/>
            <a:ext cx="0" cy="2575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D49772-B7CE-985D-98ED-F63357E9A8C8}"/>
              </a:ext>
            </a:extLst>
          </p:cNvPr>
          <p:cNvCxnSpPr/>
          <p:nvPr/>
        </p:nvCxnSpPr>
        <p:spPr>
          <a:xfrm>
            <a:off x="7304690" y="241738"/>
            <a:ext cx="0" cy="3867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8AEDC97-0E94-5911-5ECF-A9A894FB2052}"/>
              </a:ext>
            </a:extLst>
          </p:cNvPr>
          <p:cNvCxnSpPr/>
          <p:nvPr/>
        </p:nvCxnSpPr>
        <p:spPr>
          <a:xfrm>
            <a:off x="7420303" y="4130566"/>
            <a:ext cx="45404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394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006D4-C031-9BB6-F5E4-775273C55389}"/>
              </a:ext>
            </a:extLst>
          </p:cNvPr>
          <p:cNvSpPr txBox="1"/>
          <p:nvPr/>
        </p:nvSpPr>
        <p:spPr>
          <a:xfrm>
            <a:off x="1084521" y="425302"/>
            <a:ext cx="9579935"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Workflow of Machine Learning</a:t>
            </a:r>
          </a:p>
        </p:txBody>
      </p:sp>
      <p:sp>
        <p:nvSpPr>
          <p:cNvPr id="3" name="Rounded Rectangle 2">
            <a:extLst>
              <a:ext uri="{FF2B5EF4-FFF2-40B4-BE49-F238E27FC236}">
                <a16:creationId xmlns:a16="http://schemas.microsoft.com/office/drawing/2014/main" id="{5533B493-63F4-C6F5-747A-9CE8B6DF2378}"/>
              </a:ext>
            </a:extLst>
          </p:cNvPr>
          <p:cNvSpPr/>
          <p:nvPr/>
        </p:nvSpPr>
        <p:spPr>
          <a:xfrm>
            <a:off x="1382233" y="2860158"/>
            <a:ext cx="2307265" cy="754912"/>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D1714487-0A61-0883-5C71-A1BEB0CE3349}"/>
              </a:ext>
            </a:extLst>
          </p:cNvPr>
          <p:cNvSpPr/>
          <p:nvPr/>
        </p:nvSpPr>
        <p:spPr>
          <a:xfrm>
            <a:off x="1531088" y="2658140"/>
            <a:ext cx="2094614" cy="1052623"/>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77"/>
              </a:rPr>
              <a:t>1. Study the problem</a:t>
            </a:r>
          </a:p>
        </p:txBody>
      </p:sp>
      <p:sp>
        <p:nvSpPr>
          <p:cNvPr id="5" name="Rounded Rectangle 4">
            <a:extLst>
              <a:ext uri="{FF2B5EF4-FFF2-40B4-BE49-F238E27FC236}">
                <a16:creationId xmlns:a16="http://schemas.microsoft.com/office/drawing/2014/main" id="{168CBCE1-28CD-CA77-DD11-45B780E30BEE}"/>
              </a:ext>
            </a:extLst>
          </p:cNvPr>
          <p:cNvSpPr/>
          <p:nvPr/>
        </p:nvSpPr>
        <p:spPr>
          <a:xfrm>
            <a:off x="5061098" y="2690037"/>
            <a:ext cx="2062716" cy="106325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77"/>
              </a:rPr>
              <a:t>2. Train ML model</a:t>
            </a:r>
          </a:p>
        </p:txBody>
      </p:sp>
      <p:sp>
        <p:nvSpPr>
          <p:cNvPr id="6" name="Diamond 5">
            <a:extLst>
              <a:ext uri="{FF2B5EF4-FFF2-40B4-BE49-F238E27FC236}">
                <a16:creationId xmlns:a16="http://schemas.microsoft.com/office/drawing/2014/main" id="{4A1BD036-6099-336F-DD99-EF1A9AA80A25}"/>
              </a:ext>
            </a:extLst>
          </p:cNvPr>
          <p:cNvSpPr/>
          <p:nvPr/>
        </p:nvSpPr>
        <p:spPr>
          <a:xfrm>
            <a:off x="8739963" y="2594344"/>
            <a:ext cx="1967023" cy="1244009"/>
          </a:xfrm>
          <a:prstGeom prst="diamond">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77"/>
              </a:rPr>
              <a:t>3. Evaluate</a:t>
            </a:r>
          </a:p>
        </p:txBody>
      </p:sp>
      <p:sp>
        <p:nvSpPr>
          <p:cNvPr id="7" name="Rounded Rectangle 6">
            <a:extLst>
              <a:ext uri="{FF2B5EF4-FFF2-40B4-BE49-F238E27FC236}">
                <a16:creationId xmlns:a16="http://schemas.microsoft.com/office/drawing/2014/main" id="{44343549-7BEB-9539-070C-85544AF69334}"/>
              </a:ext>
            </a:extLst>
          </p:cNvPr>
          <p:cNvSpPr/>
          <p:nvPr/>
        </p:nvSpPr>
        <p:spPr>
          <a:xfrm>
            <a:off x="8601740" y="1158949"/>
            <a:ext cx="2115879" cy="786809"/>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77"/>
              </a:rPr>
              <a:t>4. Launch!</a:t>
            </a:r>
          </a:p>
        </p:txBody>
      </p:sp>
      <p:sp>
        <p:nvSpPr>
          <p:cNvPr id="8" name="Rounded Rectangle 7">
            <a:extLst>
              <a:ext uri="{FF2B5EF4-FFF2-40B4-BE49-F238E27FC236}">
                <a16:creationId xmlns:a16="http://schemas.microsoft.com/office/drawing/2014/main" id="{96454C1F-D156-2089-9E70-4EF9676183F2}"/>
              </a:ext>
            </a:extLst>
          </p:cNvPr>
          <p:cNvSpPr/>
          <p:nvPr/>
        </p:nvSpPr>
        <p:spPr>
          <a:xfrm>
            <a:off x="5061098" y="5231219"/>
            <a:ext cx="2200939" cy="1041990"/>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Avenir Next LT Pro" panose="020B0504020202020204" pitchFamily="34" charset="77"/>
              </a:rPr>
              <a:t>4. Analyze errors</a:t>
            </a:r>
          </a:p>
        </p:txBody>
      </p:sp>
      <p:sp>
        <p:nvSpPr>
          <p:cNvPr id="10" name="Data 9">
            <a:extLst>
              <a:ext uri="{FF2B5EF4-FFF2-40B4-BE49-F238E27FC236}">
                <a16:creationId xmlns:a16="http://schemas.microsoft.com/office/drawing/2014/main" id="{65383426-F5A1-CB3F-2FDD-2171C974F22D}"/>
              </a:ext>
            </a:extLst>
          </p:cNvPr>
          <p:cNvSpPr/>
          <p:nvPr/>
        </p:nvSpPr>
        <p:spPr>
          <a:xfrm>
            <a:off x="5124893" y="1212112"/>
            <a:ext cx="2328531" cy="967562"/>
          </a:xfrm>
          <a:prstGeom prst="flowChartInputOutpu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venir Next LT Pro" panose="020B0504020202020204" pitchFamily="34" charset="77"/>
              </a:rPr>
              <a:t>              </a:t>
            </a:r>
            <a:r>
              <a:rPr lang="en-US" sz="1400" dirty="0">
                <a:solidFill>
                  <a:schemeClr val="tx1"/>
                </a:solidFill>
                <a:latin typeface="Avenir Next LT Pro" panose="020B0504020202020204" pitchFamily="34" charset="77"/>
              </a:rPr>
              <a:t>Data</a:t>
            </a:r>
          </a:p>
        </p:txBody>
      </p:sp>
      <p:cxnSp>
        <p:nvCxnSpPr>
          <p:cNvPr id="12" name="Straight Arrow Connector 11">
            <a:extLst>
              <a:ext uri="{FF2B5EF4-FFF2-40B4-BE49-F238E27FC236}">
                <a16:creationId xmlns:a16="http://schemas.microsoft.com/office/drawing/2014/main" id="{69649730-45B9-A17B-1340-9E072C69A9F7}"/>
              </a:ext>
            </a:extLst>
          </p:cNvPr>
          <p:cNvCxnSpPr/>
          <p:nvPr/>
        </p:nvCxnSpPr>
        <p:spPr>
          <a:xfrm>
            <a:off x="3753293" y="3242930"/>
            <a:ext cx="123337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ED3133A-3CDC-BEB5-9159-DA52F4561694}"/>
              </a:ext>
            </a:extLst>
          </p:cNvPr>
          <p:cNvCxnSpPr/>
          <p:nvPr/>
        </p:nvCxnSpPr>
        <p:spPr>
          <a:xfrm>
            <a:off x="7208874" y="3221665"/>
            <a:ext cx="1446028"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64C05A9-512C-1691-4A3A-2475D195ED9A}"/>
              </a:ext>
            </a:extLst>
          </p:cNvPr>
          <p:cNvCxnSpPr/>
          <p:nvPr/>
        </p:nvCxnSpPr>
        <p:spPr>
          <a:xfrm flipV="1">
            <a:off x="9707526" y="2009553"/>
            <a:ext cx="0"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510005A-31D6-403B-3BE4-93485F318744}"/>
              </a:ext>
            </a:extLst>
          </p:cNvPr>
          <p:cNvCxnSpPr>
            <a:cxnSpLocks/>
          </p:cNvCxnSpPr>
          <p:nvPr/>
        </p:nvCxnSpPr>
        <p:spPr>
          <a:xfrm>
            <a:off x="6166884" y="2190307"/>
            <a:ext cx="0" cy="19138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4C09E5D-AF77-A033-4000-60E9C20DD607}"/>
              </a:ext>
            </a:extLst>
          </p:cNvPr>
          <p:cNvCxnSpPr/>
          <p:nvPr/>
        </p:nvCxnSpPr>
        <p:spPr>
          <a:xfrm>
            <a:off x="6177516" y="2402958"/>
            <a:ext cx="0" cy="24454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594FD09-A9F3-9E50-6E1C-FB0E6F3F65FC}"/>
              </a:ext>
            </a:extLst>
          </p:cNvPr>
          <p:cNvCxnSpPr/>
          <p:nvPr/>
        </p:nvCxnSpPr>
        <p:spPr>
          <a:xfrm>
            <a:off x="9707526" y="3923414"/>
            <a:ext cx="0" cy="175437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556F9228-F977-6859-B35B-7F351BDAA66D}"/>
              </a:ext>
            </a:extLst>
          </p:cNvPr>
          <p:cNvCxnSpPr/>
          <p:nvPr/>
        </p:nvCxnSpPr>
        <p:spPr>
          <a:xfrm flipH="1">
            <a:off x="2381693" y="5784112"/>
            <a:ext cx="257307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E3B0A0C-69CB-5CFA-D3A6-FB2CC25D5D1C}"/>
              </a:ext>
            </a:extLst>
          </p:cNvPr>
          <p:cNvCxnSpPr/>
          <p:nvPr/>
        </p:nvCxnSpPr>
        <p:spPr>
          <a:xfrm flipH="1">
            <a:off x="7347098" y="5699051"/>
            <a:ext cx="230726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A7FC6F0-2BE0-A368-3119-750DCD6226D1}"/>
              </a:ext>
            </a:extLst>
          </p:cNvPr>
          <p:cNvCxnSpPr/>
          <p:nvPr/>
        </p:nvCxnSpPr>
        <p:spPr>
          <a:xfrm flipV="1">
            <a:off x="2381693" y="3763926"/>
            <a:ext cx="0" cy="197765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960E265-B1AC-2056-1D32-A0E79989BCE0}"/>
              </a:ext>
            </a:extLst>
          </p:cNvPr>
          <p:cNvCxnSpPr/>
          <p:nvPr/>
        </p:nvCxnSpPr>
        <p:spPr>
          <a:xfrm>
            <a:off x="5847907" y="1881963"/>
            <a:ext cx="80807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B6F5448A-60E2-9C10-8B37-9487F2F0D81A}"/>
              </a:ext>
            </a:extLst>
          </p:cNvPr>
          <p:cNvCxnSpPr>
            <a:cxnSpLocks/>
          </p:cNvCxnSpPr>
          <p:nvPr/>
        </p:nvCxnSpPr>
        <p:spPr>
          <a:xfrm flipV="1">
            <a:off x="5879805" y="1286540"/>
            <a:ext cx="0" cy="5954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84ED979F-64A1-73A3-8C00-8E0A45AC4F24}"/>
              </a:ext>
            </a:extLst>
          </p:cNvPr>
          <p:cNvSpPr/>
          <p:nvPr/>
        </p:nvSpPr>
        <p:spPr>
          <a:xfrm>
            <a:off x="6028660" y="1679944"/>
            <a:ext cx="45719" cy="637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18BECD8-ED16-3B46-D04B-EB30F9EFDBA2}"/>
              </a:ext>
            </a:extLst>
          </p:cNvPr>
          <p:cNvSpPr/>
          <p:nvPr/>
        </p:nvSpPr>
        <p:spPr>
          <a:xfrm>
            <a:off x="6071191" y="1467293"/>
            <a:ext cx="45719" cy="531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9482020-BD88-BD96-5662-07E5EE1C56E5}"/>
              </a:ext>
            </a:extLst>
          </p:cNvPr>
          <p:cNvSpPr/>
          <p:nvPr/>
        </p:nvSpPr>
        <p:spPr>
          <a:xfrm>
            <a:off x="6131797" y="1456660"/>
            <a:ext cx="45719" cy="531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A6DC2DD-13FC-0F6A-99CD-EB9B22F95726}"/>
              </a:ext>
            </a:extLst>
          </p:cNvPr>
          <p:cNvSpPr/>
          <p:nvPr/>
        </p:nvSpPr>
        <p:spPr>
          <a:xfrm>
            <a:off x="6262577" y="1350335"/>
            <a:ext cx="45719" cy="531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9C8E890-9A65-F23B-B062-605DBB48A6E3}"/>
              </a:ext>
            </a:extLst>
          </p:cNvPr>
          <p:cNvSpPr/>
          <p:nvPr/>
        </p:nvSpPr>
        <p:spPr>
          <a:xfrm>
            <a:off x="6496493" y="1360967"/>
            <a:ext cx="45719" cy="531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67" name="Ink 66">
                <a:extLst>
                  <a:ext uri="{FF2B5EF4-FFF2-40B4-BE49-F238E27FC236}">
                    <a16:creationId xmlns:a16="http://schemas.microsoft.com/office/drawing/2014/main" id="{CEB630FA-7B15-2C16-6579-76DCE7C07E15}"/>
                  </a:ext>
                </a:extLst>
              </p14:cNvPr>
              <p14:cNvContentPartPr/>
              <p14:nvPr/>
            </p14:nvContentPartPr>
            <p14:xfrm>
              <a:off x="6889534" y="2359421"/>
              <a:ext cx="366840" cy="439920"/>
            </p14:xfrm>
          </p:contentPart>
        </mc:Choice>
        <mc:Fallback xmlns="">
          <p:pic>
            <p:nvPicPr>
              <p:cNvPr id="67" name="Ink 66">
                <a:extLst>
                  <a:ext uri="{FF2B5EF4-FFF2-40B4-BE49-F238E27FC236}">
                    <a16:creationId xmlns:a16="http://schemas.microsoft.com/office/drawing/2014/main" id="{CEB630FA-7B15-2C16-6579-76DCE7C07E15}"/>
                  </a:ext>
                </a:extLst>
              </p:cNvPr>
              <p:cNvPicPr/>
              <p:nvPr/>
            </p:nvPicPr>
            <p:blipFill>
              <a:blip r:embed="rId3"/>
              <a:stretch>
                <a:fillRect/>
              </a:stretch>
            </p:blipFill>
            <p:spPr>
              <a:xfrm>
                <a:off x="6853534" y="2323421"/>
                <a:ext cx="438480" cy="511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Ink 68">
                <a:extLst>
                  <a:ext uri="{FF2B5EF4-FFF2-40B4-BE49-F238E27FC236}">
                    <a16:creationId xmlns:a16="http://schemas.microsoft.com/office/drawing/2014/main" id="{017FA87B-D0DC-0817-000C-D97C5293DEA7}"/>
                  </a:ext>
                </a:extLst>
              </p14:cNvPr>
              <p14:cNvContentPartPr/>
              <p14:nvPr/>
            </p14:nvContentPartPr>
            <p14:xfrm>
              <a:off x="9406294" y="2145941"/>
              <a:ext cx="430200" cy="309960"/>
            </p14:xfrm>
          </p:contentPart>
        </mc:Choice>
        <mc:Fallback xmlns="">
          <p:pic>
            <p:nvPicPr>
              <p:cNvPr id="69" name="Ink 68">
                <a:extLst>
                  <a:ext uri="{FF2B5EF4-FFF2-40B4-BE49-F238E27FC236}">
                    <a16:creationId xmlns:a16="http://schemas.microsoft.com/office/drawing/2014/main" id="{017FA87B-D0DC-0817-000C-D97C5293DEA7}"/>
                  </a:ext>
                </a:extLst>
              </p:cNvPr>
              <p:cNvPicPr/>
              <p:nvPr/>
            </p:nvPicPr>
            <p:blipFill>
              <a:blip r:embed="rId5"/>
              <a:stretch>
                <a:fillRect/>
              </a:stretch>
            </p:blipFill>
            <p:spPr>
              <a:xfrm>
                <a:off x="9370294" y="2109941"/>
                <a:ext cx="50184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0" name="Ink 69">
                <a:extLst>
                  <a:ext uri="{FF2B5EF4-FFF2-40B4-BE49-F238E27FC236}">
                    <a16:creationId xmlns:a16="http://schemas.microsoft.com/office/drawing/2014/main" id="{BB720470-A5F9-ED9E-C7D5-5FA6E682855C}"/>
                  </a:ext>
                </a:extLst>
              </p14:cNvPr>
              <p14:cNvContentPartPr/>
              <p14:nvPr/>
            </p14:nvContentPartPr>
            <p14:xfrm>
              <a:off x="9331414" y="4400981"/>
              <a:ext cx="776160" cy="755280"/>
            </p14:xfrm>
          </p:contentPart>
        </mc:Choice>
        <mc:Fallback xmlns="">
          <p:pic>
            <p:nvPicPr>
              <p:cNvPr id="70" name="Ink 69">
                <a:extLst>
                  <a:ext uri="{FF2B5EF4-FFF2-40B4-BE49-F238E27FC236}">
                    <a16:creationId xmlns:a16="http://schemas.microsoft.com/office/drawing/2014/main" id="{BB720470-A5F9-ED9E-C7D5-5FA6E682855C}"/>
                  </a:ext>
                </a:extLst>
              </p:cNvPr>
              <p:cNvPicPr/>
              <p:nvPr/>
            </p:nvPicPr>
            <p:blipFill>
              <a:blip r:embed="rId7"/>
              <a:stretch>
                <a:fillRect/>
              </a:stretch>
            </p:blipFill>
            <p:spPr>
              <a:xfrm>
                <a:off x="9295774" y="4365341"/>
                <a:ext cx="847800" cy="826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E088E71D-7E18-312B-6131-0B31E8224ABE}"/>
                  </a:ext>
                </a:extLst>
              </p14:cNvPr>
              <p14:cNvContentPartPr/>
              <p14:nvPr/>
            </p14:nvContentPartPr>
            <p14:xfrm>
              <a:off x="9330694" y="4380101"/>
              <a:ext cx="705960" cy="814680"/>
            </p14:xfrm>
          </p:contentPart>
        </mc:Choice>
        <mc:Fallback xmlns="">
          <p:pic>
            <p:nvPicPr>
              <p:cNvPr id="75" name="Ink 74">
                <a:extLst>
                  <a:ext uri="{FF2B5EF4-FFF2-40B4-BE49-F238E27FC236}">
                    <a16:creationId xmlns:a16="http://schemas.microsoft.com/office/drawing/2014/main" id="{E088E71D-7E18-312B-6131-0B31E8224ABE}"/>
                  </a:ext>
                </a:extLst>
              </p:cNvPr>
              <p:cNvPicPr/>
              <p:nvPr/>
            </p:nvPicPr>
            <p:blipFill>
              <a:blip r:embed="rId9"/>
              <a:stretch>
                <a:fillRect/>
              </a:stretch>
            </p:blipFill>
            <p:spPr>
              <a:xfrm>
                <a:off x="9295054" y="4344101"/>
                <a:ext cx="777600" cy="886320"/>
              </a:xfrm>
              <a:prstGeom prst="rect">
                <a:avLst/>
              </a:prstGeom>
            </p:spPr>
          </p:pic>
        </mc:Fallback>
      </mc:AlternateContent>
      <p:sp>
        <p:nvSpPr>
          <p:cNvPr id="77" name="TextBox 76">
            <a:extLst>
              <a:ext uri="{FF2B5EF4-FFF2-40B4-BE49-F238E27FC236}">
                <a16:creationId xmlns:a16="http://schemas.microsoft.com/office/drawing/2014/main" id="{D2890047-22A8-AC35-3621-C555D662FB90}"/>
              </a:ext>
            </a:extLst>
          </p:cNvPr>
          <p:cNvSpPr txBox="1"/>
          <p:nvPr/>
        </p:nvSpPr>
        <p:spPr>
          <a:xfrm>
            <a:off x="1248032" y="1087395"/>
            <a:ext cx="1902941"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0000"/>
                </a:solidFill>
                <a:latin typeface="Avenir Next LT Pro" panose="020B0504020202020204" pitchFamily="34" charset="77"/>
              </a:rPr>
              <a:t>Data</a:t>
            </a:r>
          </a:p>
          <a:p>
            <a:pPr marL="285750" indent="-285750">
              <a:buFont typeface="Arial" panose="020B0604020202020204" pitchFamily="34" charset="0"/>
              <a:buChar char="•"/>
            </a:pPr>
            <a:r>
              <a:rPr lang="en-US" sz="1400" dirty="0">
                <a:solidFill>
                  <a:srgbClr val="FF0000"/>
                </a:solidFill>
                <a:latin typeface="Avenir Next LT Pro" panose="020B0504020202020204" pitchFamily="34" charset="77"/>
              </a:rPr>
              <a:t>Model</a:t>
            </a:r>
          </a:p>
          <a:p>
            <a:pPr marL="285750" indent="-285750">
              <a:buFont typeface="Arial" panose="020B0604020202020204" pitchFamily="34" charset="0"/>
              <a:buChar char="•"/>
            </a:pPr>
            <a:r>
              <a:rPr lang="en-US" sz="1400" dirty="0">
                <a:solidFill>
                  <a:srgbClr val="FF0000"/>
                </a:solidFill>
                <a:latin typeface="Avenir Next LT Pro" panose="020B0504020202020204" pitchFamily="34" charset="77"/>
              </a:rPr>
              <a:t>Optimization</a:t>
            </a:r>
          </a:p>
          <a:p>
            <a:pPr marL="285750" indent="-285750">
              <a:buFont typeface="Arial" panose="020B0604020202020204" pitchFamily="34" charset="0"/>
              <a:buChar char="•"/>
            </a:pPr>
            <a:r>
              <a:rPr lang="en-US" sz="1400" dirty="0">
                <a:solidFill>
                  <a:srgbClr val="FF0000"/>
                </a:solidFill>
                <a:latin typeface="Avenir Next LT Pro" panose="020B0504020202020204" pitchFamily="34" charset="77"/>
              </a:rPr>
              <a:t>Evaluation</a:t>
            </a:r>
          </a:p>
        </p:txBody>
      </p:sp>
    </p:spTree>
    <p:extLst>
      <p:ext uri="{BB962C8B-B14F-4D97-AF65-F5344CB8AC3E}">
        <p14:creationId xmlns:p14="http://schemas.microsoft.com/office/powerpoint/2010/main" val="51906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8FE0E0-D95D-46EF-A375-475D4DB0E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652BD-E9ED-2C60-3624-A5294BCCA697}"/>
              </a:ext>
            </a:extLst>
          </p:cNvPr>
          <p:cNvSpPr>
            <a:spLocks noGrp="1"/>
          </p:cNvSpPr>
          <p:nvPr>
            <p:ph type="ctrTitle"/>
          </p:nvPr>
        </p:nvSpPr>
        <p:spPr>
          <a:xfrm>
            <a:off x="640081" y="1265274"/>
            <a:ext cx="6324245" cy="4136066"/>
          </a:xfrm>
        </p:spPr>
        <p:txBody>
          <a:bodyPr>
            <a:normAutofit/>
          </a:bodyPr>
          <a:lstStyle/>
          <a:p>
            <a:r>
              <a:rPr lang="en-US" sz="3600" dirty="0">
                <a:latin typeface="Avenir Next LT Pro" panose="020B0504020202020204" pitchFamily="34" charset="77"/>
              </a:rPr>
              <a:t>Introduction to Machine Learning</a:t>
            </a:r>
            <a:br>
              <a:rPr lang="en-US" sz="3600" dirty="0">
                <a:latin typeface="Avenir Next LT Pro" panose="020B0504020202020204" pitchFamily="34" charset="77"/>
              </a:rPr>
            </a:br>
            <a:br>
              <a:rPr lang="en-US" sz="3600" dirty="0">
                <a:latin typeface="Avenir Next LT Pro" panose="020B0504020202020204" pitchFamily="34" charset="77"/>
              </a:rPr>
            </a:br>
            <a:br>
              <a:rPr lang="en-US" sz="3600" dirty="0">
                <a:latin typeface="Avenir Next LT Pro" panose="020B0504020202020204" pitchFamily="34" charset="77"/>
              </a:rPr>
            </a:br>
            <a:br>
              <a:rPr lang="en-US" sz="3600" dirty="0">
                <a:latin typeface="Avenir Next LT Pro" panose="020B0504020202020204" pitchFamily="34" charset="77"/>
              </a:rPr>
            </a:br>
            <a:endParaRPr lang="en-US" sz="3600" dirty="0">
              <a:latin typeface="Avenir Next LT Pro" panose="020B0504020202020204" pitchFamily="34" charset="77"/>
            </a:endParaRPr>
          </a:p>
        </p:txBody>
      </p:sp>
      <p:sp>
        <p:nvSpPr>
          <p:cNvPr id="3" name="Subtitle 2">
            <a:extLst>
              <a:ext uri="{FF2B5EF4-FFF2-40B4-BE49-F238E27FC236}">
                <a16:creationId xmlns:a16="http://schemas.microsoft.com/office/drawing/2014/main" id="{CFB60B5A-8BDA-3AB2-685F-2F1F34278179}"/>
              </a:ext>
            </a:extLst>
          </p:cNvPr>
          <p:cNvSpPr>
            <a:spLocks noGrp="1"/>
          </p:cNvSpPr>
          <p:nvPr>
            <p:ph type="subTitle" idx="1"/>
          </p:nvPr>
        </p:nvSpPr>
        <p:spPr>
          <a:xfrm>
            <a:off x="640080" y="4636008"/>
            <a:ext cx="6894576" cy="1572768"/>
          </a:xfrm>
        </p:spPr>
        <p:txBody>
          <a:bodyPr>
            <a:normAutofit/>
          </a:bodyPr>
          <a:lstStyle/>
          <a:p>
            <a:pPr algn="l"/>
            <a:endParaRPr lang="en-US" dirty="0"/>
          </a:p>
          <a:p>
            <a:pPr algn="l"/>
            <a:endParaRPr lang="en-US" dirty="0"/>
          </a:p>
        </p:txBody>
      </p:sp>
      <p:sp>
        <p:nvSpPr>
          <p:cNvPr id="11" name="sketchy line">
            <a:extLst>
              <a:ext uri="{FF2B5EF4-FFF2-40B4-BE49-F238E27FC236}">
                <a16:creationId xmlns:a16="http://schemas.microsoft.com/office/drawing/2014/main" id="{2D82A42F-AEBE-4065-9792-036A904D8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646" y="440926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3B5A5E5-0E4D-A385-193E-60240C301E0F}"/>
              </a:ext>
            </a:extLst>
          </p:cNvPr>
          <p:cNvPicPr>
            <a:picLocks noChangeAspect="1"/>
          </p:cNvPicPr>
          <p:nvPr/>
        </p:nvPicPr>
        <p:blipFill rotWithShape="1">
          <a:blip r:embed="rId3"/>
          <a:srcRect l="17117" r="43441" b="-1"/>
          <a:stretch/>
        </p:blipFill>
        <p:spPr>
          <a:xfrm>
            <a:off x="8139801" y="-265804"/>
            <a:ext cx="4052199" cy="68579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472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20EA-084D-7F58-28E8-4724F570282D}"/>
              </a:ext>
            </a:extLst>
          </p:cNvPr>
          <p:cNvSpPr>
            <a:spLocks noGrp="1"/>
          </p:cNvSpPr>
          <p:nvPr>
            <p:ph type="title"/>
          </p:nvPr>
        </p:nvSpPr>
        <p:spPr>
          <a:xfrm>
            <a:off x="1371600" y="795529"/>
            <a:ext cx="10241280" cy="563372"/>
          </a:xfrm>
        </p:spPr>
        <p:txBody>
          <a:bodyPr>
            <a:noAutofit/>
          </a:bodyPr>
          <a:lstStyle/>
          <a:p>
            <a:pPr algn="ctr"/>
            <a:r>
              <a:rPr lang="en-US" sz="3600" dirty="0">
                <a:solidFill>
                  <a:srgbClr val="C00000"/>
                </a:solidFill>
                <a:latin typeface="Avenir Next LT Pro" panose="020B0504020202020204" pitchFamily="34" charset="77"/>
              </a:rPr>
              <a:t>Main challenges of ML</a:t>
            </a:r>
          </a:p>
        </p:txBody>
      </p:sp>
      <p:sp>
        <p:nvSpPr>
          <p:cNvPr id="3" name="Content Placeholder 2">
            <a:extLst>
              <a:ext uri="{FF2B5EF4-FFF2-40B4-BE49-F238E27FC236}">
                <a16:creationId xmlns:a16="http://schemas.microsoft.com/office/drawing/2014/main" id="{6255E8FD-920C-8CD0-DF66-C3A558652306}"/>
              </a:ext>
            </a:extLst>
          </p:cNvPr>
          <p:cNvSpPr>
            <a:spLocks noGrp="1"/>
          </p:cNvSpPr>
          <p:nvPr>
            <p:ph idx="1"/>
          </p:nvPr>
        </p:nvSpPr>
        <p:spPr>
          <a:xfrm>
            <a:off x="1371600" y="1689100"/>
            <a:ext cx="10241280" cy="4476922"/>
          </a:xfrm>
        </p:spPr>
        <p:txBody>
          <a:bodyPr>
            <a:normAutofit/>
          </a:bodyPr>
          <a:lstStyle/>
          <a:p>
            <a:pPr marL="0" indent="0">
              <a:buNone/>
            </a:pPr>
            <a:endParaRPr lang="en-US" sz="2000" dirty="0">
              <a:latin typeface="Avenir Next LT Pro" panose="020B0504020202020204" pitchFamily="34" charset="77"/>
            </a:endParaRPr>
          </a:p>
          <a:p>
            <a:pPr marL="0" indent="0">
              <a:buNone/>
            </a:pPr>
            <a:r>
              <a:rPr lang="en-US" sz="2000" dirty="0">
                <a:latin typeface="Avenir Next LT Pro" panose="020B0504020202020204" pitchFamily="34" charset="77"/>
              </a:rPr>
              <a:t>In ML the main task is to select a Model and to Train it on some Data prior to deployment. The two things that can go wrong are: “</a:t>
            </a:r>
            <a:r>
              <a:rPr lang="en-US" sz="2000" dirty="0">
                <a:solidFill>
                  <a:srgbClr val="C00000"/>
                </a:solidFill>
                <a:latin typeface="Avenir Next LT Pro" panose="020B0504020202020204" pitchFamily="34" charset="77"/>
              </a:rPr>
              <a:t>bad model</a:t>
            </a:r>
            <a:r>
              <a:rPr lang="en-US" sz="2000" dirty="0">
                <a:latin typeface="Avenir Next LT Pro" panose="020B0504020202020204" pitchFamily="34" charset="77"/>
              </a:rPr>
              <a:t>” or “</a:t>
            </a:r>
            <a:r>
              <a:rPr lang="en-US" sz="2000" dirty="0">
                <a:solidFill>
                  <a:srgbClr val="C00000"/>
                </a:solidFill>
                <a:latin typeface="Avenir Next LT Pro" panose="020B0504020202020204" pitchFamily="34" charset="77"/>
              </a:rPr>
              <a:t>bad data</a:t>
            </a:r>
            <a:r>
              <a:rPr lang="en-US" sz="2000" dirty="0">
                <a:latin typeface="Avenir Next LT Pro" panose="020B0504020202020204" pitchFamily="34" charset="77"/>
              </a:rPr>
              <a:t>”.</a:t>
            </a:r>
          </a:p>
          <a:p>
            <a:pPr marL="0" indent="0">
              <a:buNone/>
            </a:pPr>
            <a:endParaRPr lang="en-US" sz="1800" dirty="0">
              <a:latin typeface="Avenir Next LT Pro" panose="020B0504020202020204" pitchFamily="34" charset="77"/>
            </a:endParaRPr>
          </a:p>
          <a:p>
            <a:pPr marL="457200" indent="-457200">
              <a:buFont typeface="+mj-lt"/>
              <a:buAutoNum type="arabicPeriod"/>
            </a:pPr>
            <a:r>
              <a:rPr lang="en-US" dirty="0">
                <a:solidFill>
                  <a:srgbClr val="C00000"/>
                </a:solidFill>
                <a:latin typeface="Avenir Next LT Pro" panose="020B0504020202020204" pitchFamily="34" charset="77"/>
              </a:rPr>
              <a:t>Bad Data</a:t>
            </a:r>
            <a:r>
              <a:rPr lang="en-US" dirty="0">
                <a:latin typeface="Avenir Next LT Pro" panose="020B0504020202020204" pitchFamily="34" charset="77"/>
              </a:rPr>
              <a:t>: </a:t>
            </a:r>
            <a:endParaRPr lang="en-US" dirty="0"/>
          </a:p>
          <a:p>
            <a:r>
              <a:rPr lang="en-US" sz="2400" dirty="0">
                <a:latin typeface="Avenir Next LT Pro" panose="020B0504020202020204" pitchFamily="34" charset="77"/>
              </a:rPr>
              <a:t>Insufficient Quantity of Training Data (it takes a lot of data to work properly)</a:t>
            </a:r>
          </a:p>
          <a:p>
            <a:r>
              <a:rPr lang="en-US" sz="2400" dirty="0">
                <a:latin typeface="Avenir Next LT Pro" panose="020B0504020202020204" pitchFamily="34" charset="77"/>
              </a:rPr>
              <a:t>Nonrepresentative Training Data (inaccurate predictions)</a:t>
            </a:r>
          </a:p>
          <a:p>
            <a:r>
              <a:rPr lang="en-US" sz="2400" dirty="0">
                <a:latin typeface="Avenir Next LT Pro" panose="020B0504020202020204" pitchFamily="34" charset="77"/>
              </a:rPr>
              <a:t>Poor-Quality Data (full or errors, outliers, noise)</a:t>
            </a:r>
          </a:p>
          <a:p>
            <a:r>
              <a:rPr lang="en-US" sz="2400" dirty="0">
                <a:latin typeface="Avenir Next LT Pro" panose="020B0504020202020204" pitchFamily="34" charset="77"/>
              </a:rPr>
              <a:t>Irrelevant Features (garbage in, garbage out)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205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877D9-5AB5-0FD8-5536-1144A3C90B60}"/>
              </a:ext>
            </a:extLst>
          </p:cNvPr>
          <p:cNvSpPr>
            <a:spLocks noGrp="1"/>
          </p:cNvSpPr>
          <p:nvPr>
            <p:ph type="title"/>
          </p:nvPr>
        </p:nvSpPr>
        <p:spPr>
          <a:xfrm>
            <a:off x="1371600" y="795528"/>
            <a:ext cx="10241280" cy="512572"/>
          </a:xfrm>
        </p:spPr>
        <p:txBody>
          <a:bodyPr>
            <a:noAutofit/>
          </a:bodyPr>
          <a:lstStyle/>
          <a:p>
            <a:pPr algn="ctr"/>
            <a:r>
              <a:rPr lang="en-US" sz="3600" dirty="0">
                <a:solidFill>
                  <a:srgbClr val="C00000"/>
                </a:solidFill>
                <a:latin typeface="Avenir Next LT Pro" panose="020B0504020202020204" pitchFamily="34" charset="77"/>
              </a:rPr>
              <a:t>Main Challenges of ML</a:t>
            </a:r>
          </a:p>
        </p:txBody>
      </p:sp>
      <p:sp>
        <p:nvSpPr>
          <p:cNvPr id="3" name="Content Placeholder 2">
            <a:extLst>
              <a:ext uri="{FF2B5EF4-FFF2-40B4-BE49-F238E27FC236}">
                <a16:creationId xmlns:a16="http://schemas.microsoft.com/office/drawing/2014/main" id="{0A869E09-CBDE-DA23-2F51-1774371FB0EF}"/>
              </a:ext>
            </a:extLst>
          </p:cNvPr>
          <p:cNvSpPr>
            <a:spLocks noGrp="1"/>
          </p:cNvSpPr>
          <p:nvPr>
            <p:ph idx="1"/>
          </p:nvPr>
        </p:nvSpPr>
        <p:spPr>
          <a:xfrm>
            <a:off x="546100" y="1625600"/>
            <a:ext cx="11066781" cy="4446016"/>
          </a:xfrm>
        </p:spPr>
        <p:txBody>
          <a:bodyPr/>
          <a:lstStyle/>
          <a:p>
            <a:pPr marL="0" indent="0">
              <a:buNone/>
            </a:pPr>
            <a:r>
              <a:rPr lang="en-US" dirty="0">
                <a:solidFill>
                  <a:srgbClr val="C00000"/>
                </a:solidFill>
                <a:latin typeface="Avenir Next LT Pro" panose="020B0504020202020204" pitchFamily="34" charset="77"/>
              </a:rPr>
              <a:t>2. Bad Model:</a:t>
            </a:r>
          </a:p>
          <a:p>
            <a:r>
              <a:rPr lang="en-US" sz="2400" dirty="0">
                <a:latin typeface="Avenir Next LT Pro" panose="020B0504020202020204" pitchFamily="34" charset="77"/>
              </a:rPr>
              <a:t>Overfitting the Training Data</a:t>
            </a:r>
          </a:p>
          <a:p>
            <a:r>
              <a:rPr lang="en-US" sz="2400" dirty="0">
                <a:latin typeface="Avenir Next LT Pro" panose="020B0504020202020204" pitchFamily="34" charset="77"/>
              </a:rPr>
              <a:t>Underfitting the Training data            </a:t>
            </a:r>
          </a:p>
        </p:txBody>
      </p:sp>
      <p:pic>
        <p:nvPicPr>
          <p:cNvPr id="1026" name="Picture 2" descr="How to Avoid Overfitting?">
            <a:extLst>
              <a:ext uri="{FF2B5EF4-FFF2-40B4-BE49-F238E27FC236}">
                <a16:creationId xmlns:a16="http://schemas.microsoft.com/office/drawing/2014/main" id="{28B96228-C6A3-2A2C-76EF-6106CEFB9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12460"/>
            <a:ext cx="7607300" cy="290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91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39A8-4CBF-9194-D5B7-CE9F1EE486A6}"/>
              </a:ext>
            </a:extLst>
          </p:cNvPr>
          <p:cNvSpPr>
            <a:spLocks noGrp="1"/>
          </p:cNvSpPr>
          <p:nvPr>
            <p:ph type="title"/>
          </p:nvPr>
        </p:nvSpPr>
        <p:spPr>
          <a:xfrm>
            <a:off x="838200" y="365126"/>
            <a:ext cx="10515600" cy="499848"/>
          </a:xfrm>
        </p:spPr>
        <p:txBody>
          <a:bodyPr>
            <a:normAutofit fontScale="90000"/>
          </a:bodyPr>
          <a:lstStyle/>
          <a:p>
            <a:pPr algn="ctr"/>
            <a:r>
              <a:rPr lang="en-US" sz="3600" dirty="0">
                <a:solidFill>
                  <a:srgbClr val="C00000"/>
                </a:solidFill>
                <a:latin typeface="Avenir Next LT Pro" panose="020B0504020202020204" pitchFamily="34" charset="77"/>
              </a:rPr>
              <a:t>Summary</a:t>
            </a:r>
          </a:p>
        </p:txBody>
      </p:sp>
      <p:sp>
        <p:nvSpPr>
          <p:cNvPr id="3" name="TextBox 2">
            <a:extLst>
              <a:ext uri="{FF2B5EF4-FFF2-40B4-BE49-F238E27FC236}">
                <a16:creationId xmlns:a16="http://schemas.microsoft.com/office/drawing/2014/main" id="{31F65A70-BF69-FBA3-3030-6346E60C6B18}"/>
              </a:ext>
            </a:extLst>
          </p:cNvPr>
          <p:cNvSpPr txBox="1"/>
          <p:nvPr/>
        </p:nvSpPr>
        <p:spPr>
          <a:xfrm>
            <a:off x="827902" y="1037969"/>
            <a:ext cx="10849233" cy="6740307"/>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is about making machines get better at some task by learning from data, instead of having to explicitly code rules. </a:t>
            </a:r>
          </a:p>
          <a:p>
            <a:pPr marL="285750" indent="-285750">
              <a:buFont typeface="Arial" panose="020B0604020202020204" pitchFamily="34" charset="0"/>
              <a:buChar char="•"/>
            </a:pPr>
            <a:r>
              <a:rPr lang="en-US" dirty="0"/>
              <a:t>There are several types of machine learning systems: supervised or unsupervised, batch or online, instance-based or model-based. An ML project requires:</a:t>
            </a:r>
          </a:p>
          <a:p>
            <a:pPr marL="285750" indent="-285750">
              <a:buFont typeface="Arial" panose="020B0604020202020204" pitchFamily="34" charset="0"/>
              <a:buChar char="•"/>
            </a:pPr>
            <a:endParaRPr lang="en-US" dirty="0"/>
          </a:p>
          <a:p>
            <a:pPr marL="800100" lvl="1" indent="-342900">
              <a:buFont typeface="+mj-lt"/>
              <a:buAutoNum type="arabicPeriod"/>
            </a:pPr>
            <a:r>
              <a:rPr lang="en-US" dirty="0"/>
              <a:t>Gathering data in a training set</a:t>
            </a:r>
          </a:p>
          <a:p>
            <a:pPr lvl="1"/>
            <a:endParaRPr lang="en-US" dirty="0"/>
          </a:p>
          <a:p>
            <a:pPr lvl="1"/>
            <a:r>
              <a:rPr lang="en-US" dirty="0"/>
              <a:t>2.    Feeding the training set to a learning  algorithm</a:t>
            </a:r>
          </a:p>
          <a:p>
            <a:pPr marL="1257300" lvl="2" indent="-342900">
              <a:buAutoNum type="alphaLcPeriod"/>
            </a:pPr>
            <a:r>
              <a:rPr lang="en-US" dirty="0"/>
              <a:t>If the algorithm is model-based, it tunes internal parameters to fit the model to the training set (makes good predictions on the training set)</a:t>
            </a:r>
          </a:p>
          <a:p>
            <a:pPr marL="1257300" lvl="2" indent="-342900">
              <a:buAutoNum type="alphaLcPeriod"/>
            </a:pPr>
            <a:r>
              <a:rPr lang="en-US" dirty="0"/>
              <a:t>If the algorithm is instance-based, it just learns the examples by ‘heart’ and generalizes to new instances by using a similarity measure to compare them to the learned instances.</a:t>
            </a:r>
          </a:p>
          <a:p>
            <a:pPr lvl="1"/>
            <a:endParaRPr lang="en-US" dirty="0"/>
          </a:p>
          <a:p>
            <a:pPr marL="800100" lvl="1" indent="-342900">
              <a:buAutoNum type="arabicPeriod" startAt="3"/>
            </a:pPr>
            <a:r>
              <a:rPr lang="en-US" dirty="0"/>
              <a:t>Evaluating the trained algorithm </a:t>
            </a:r>
          </a:p>
          <a:p>
            <a:pPr marL="800100" lvl="1" indent="-342900">
              <a:buAutoNum type="arabicPeriod" startAt="3"/>
            </a:pPr>
            <a:endParaRPr lang="en-US" dirty="0"/>
          </a:p>
          <a:p>
            <a:pPr marL="800100" lvl="1" indent="-342900">
              <a:buAutoNum type="arabicPeriod" startAt="3"/>
            </a:pPr>
            <a:r>
              <a:rPr lang="en-US" dirty="0"/>
              <a:t>The system will not perform well if the training set is too small, or if the data is not representative</a:t>
            </a:r>
          </a:p>
          <a:p>
            <a:pPr marL="800100" lvl="1" indent="-342900">
              <a:buAutoNum type="arabicPeriod" startAt="3"/>
            </a:pPr>
            <a:endParaRPr lang="en-US" dirty="0"/>
          </a:p>
          <a:p>
            <a:pPr marL="800100" lvl="1" indent="-342900">
              <a:buAutoNum type="arabicPeriod" startAt="3"/>
            </a:pPr>
            <a:r>
              <a:rPr lang="en-US" dirty="0"/>
              <a:t>The model/algorithm needs to be neither too simple (to avoid underfitting) not too complex (to avoid overfitting).</a:t>
            </a:r>
          </a:p>
          <a:p>
            <a:pPr marL="800100" lvl="1" indent="-342900">
              <a:buAutoNum type="arabicPeriod" startAt="3"/>
            </a:pPr>
            <a:endParaRPr lang="en-US" dirty="0"/>
          </a:p>
          <a:p>
            <a:pPr marL="800100" lvl="1" indent="-342900">
              <a:buAutoNum type="arabicPeriod" startAt="3"/>
            </a:pPr>
            <a:endParaRPr lang="en-US" dirty="0"/>
          </a:p>
          <a:p>
            <a:pPr marL="800100" lvl="1" indent="-342900">
              <a:buAutoNum type="arabicPeriod" startAt="3"/>
            </a:pPr>
            <a:endParaRPr lang="en-US" dirty="0"/>
          </a:p>
          <a:p>
            <a:pPr marL="800100" lvl="1" indent="-342900">
              <a:buAutoNum type="arabicPeriod" startAt="3"/>
            </a:pPr>
            <a:endParaRPr lang="en-US" dirty="0"/>
          </a:p>
          <a:p>
            <a:pPr lvl="2"/>
            <a:endParaRPr lang="en-US" dirty="0"/>
          </a:p>
        </p:txBody>
      </p:sp>
    </p:spTree>
    <p:extLst>
      <p:ext uri="{BB962C8B-B14F-4D97-AF65-F5344CB8AC3E}">
        <p14:creationId xmlns:p14="http://schemas.microsoft.com/office/powerpoint/2010/main" val="930659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43F37-5740-67A9-878C-AB23FEF959FD}"/>
              </a:ext>
            </a:extLst>
          </p:cNvPr>
          <p:cNvSpPr txBox="1"/>
          <p:nvPr/>
        </p:nvSpPr>
        <p:spPr>
          <a:xfrm>
            <a:off x="1272746" y="444844"/>
            <a:ext cx="9761838" cy="584775"/>
          </a:xfrm>
          <a:prstGeom prst="rect">
            <a:avLst/>
          </a:prstGeom>
          <a:noFill/>
        </p:spPr>
        <p:txBody>
          <a:bodyPr wrap="square" rtlCol="0">
            <a:spAutoFit/>
          </a:bodyPr>
          <a:lstStyle/>
          <a:p>
            <a:pPr algn="ctr"/>
            <a:r>
              <a:rPr lang="en-US" sz="3200" dirty="0">
                <a:solidFill>
                  <a:srgbClr val="C00000"/>
                </a:solidFill>
                <a:latin typeface="Avenir Next LT Pro" panose="020B0504020202020204" pitchFamily="34" charset="77"/>
              </a:rPr>
              <a:t>Testing and validating</a:t>
            </a:r>
          </a:p>
        </p:txBody>
      </p:sp>
      <p:sp>
        <p:nvSpPr>
          <p:cNvPr id="3" name="TextBox 2">
            <a:extLst>
              <a:ext uri="{FF2B5EF4-FFF2-40B4-BE49-F238E27FC236}">
                <a16:creationId xmlns:a16="http://schemas.microsoft.com/office/drawing/2014/main" id="{CECC8C35-0CE7-8D37-A03C-5FEA3F5A5BA1}"/>
              </a:ext>
            </a:extLst>
          </p:cNvPr>
          <p:cNvSpPr txBox="1"/>
          <p:nvPr/>
        </p:nvSpPr>
        <p:spPr>
          <a:xfrm>
            <a:off x="815546" y="1322173"/>
            <a:ext cx="10330249" cy="3416320"/>
          </a:xfrm>
          <a:prstGeom prst="rect">
            <a:avLst/>
          </a:prstGeom>
          <a:noFill/>
        </p:spPr>
        <p:txBody>
          <a:bodyPr wrap="square" rtlCol="0">
            <a:spAutoFit/>
          </a:bodyPr>
          <a:lstStyle/>
          <a:p>
            <a:r>
              <a:rPr lang="en-US" dirty="0">
                <a:latin typeface="Avenir Next LT Pro" panose="020B0504020202020204" pitchFamily="34" charset="77"/>
              </a:rPr>
              <a:t>Machine Learning models are tuned on training data and are tested on testing data. </a:t>
            </a:r>
          </a:p>
          <a:p>
            <a:endParaRPr lang="en-US" dirty="0">
              <a:latin typeface="Avenir Next LT Pro" panose="020B0504020202020204" pitchFamily="34" charset="77"/>
            </a:endParaRPr>
          </a:p>
          <a:p>
            <a:r>
              <a:rPr lang="en-US" dirty="0">
                <a:latin typeface="Avenir Next LT Pro" panose="020B0504020202020204" pitchFamily="34" charset="77"/>
              </a:rPr>
              <a:t>It is generally common to used 80% of the data available for training and the remaining 20% for testing the model.</a:t>
            </a:r>
          </a:p>
          <a:p>
            <a:endParaRPr lang="en-US" dirty="0">
              <a:latin typeface="Avenir Next LT Pro" panose="020B0504020202020204" pitchFamily="34" charset="77"/>
            </a:endParaRPr>
          </a:p>
          <a:p>
            <a:r>
              <a:rPr lang="en-US" dirty="0">
                <a:latin typeface="Avenir Next LT Pro" panose="020B0504020202020204" pitchFamily="34" charset="77"/>
              </a:rPr>
              <a:t>ML models have intrinsic parameters that are internal and get tuned through training and hyperparameters that are applied to the model to serve a desired purpose or performance.</a:t>
            </a:r>
          </a:p>
          <a:p>
            <a:endParaRPr lang="en-US" dirty="0">
              <a:latin typeface="Avenir Next LT Pro" panose="020B0504020202020204" pitchFamily="34" charset="77"/>
            </a:endParaRPr>
          </a:p>
          <a:p>
            <a:r>
              <a:rPr lang="en-US" dirty="0">
                <a:latin typeface="Avenir Next LT Pro" panose="020B0504020202020204" pitchFamily="34" charset="77"/>
              </a:rPr>
              <a:t>Typically, we train models with various hyperparameters and select the model that performs a given task best on a validation set.</a:t>
            </a:r>
          </a:p>
          <a:p>
            <a:endParaRPr lang="en-US" dirty="0">
              <a:latin typeface="Avenir Next LT Pro" panose="020B0504020202020204" pitchFamily="34" charset="77"/>
            </a:endParaRPr>
          </a:p>
          <a:p>
            <a:r>
              <a:rPr lang="en-US" dirty="0">
                <a:latin typeface="Avenir Next LT Pro" panose="020B0504020202020204" pitchFamily="34" charset="77"/>
              </a:rPr>
              <a:t>A well trained/tuned ML model is one that performs well on a validation set. </a:t>
            </a:r>
          </a:p>
        </p:txBody>
      </p:sp>
    </p:spTree>
    <p:extLst>
      <p:ext uri="{BB962C8B-B14F-4D97-AF65-F5344CB8AC3E}">
        <p14:creationId xmlns:p14="http://schemas.microsoft.com/office/powerpoint/2010/main" val="121035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C0716B-5973-BF9F-B137-491B138D1D62}"/>
              </a:ext>
            </a:extLst>
          </p:cNvPr>
          <p:cNvSpPr txBox="1"/>
          <p:nvPr/>
        </p:nvSpPr>
        <p:spPr>
          <a:xfrm>
            <a:off x="605481" y="469557"/>
            <a:ext cx="2397211" cy="461665"/>
          </a:xfrm>
          <a:prstGeom prst="rect">
            <a:avLst/>
          </a:prstGeom>
          <a:noFill/>
        </p:spPr>
        <p:txBody>
          <a:bodyPr wrap="square" rtlCol="0">
            <a:spAutoFit/>
          </a:bodyPr>
          <a:lstStyle/>
          <a:p>
            <a:r>
              <a:rPr lang="en-US" sz="2400" dirty="0">
                <a:solidFill>
                  <a:srgbClr val="C00000"/>
                </a:solidFill>
                <a:latin typeface="Avenir Next LT Pro" panose="020B0504020202020204" pitchFamily="34" charset="77"/>
              </a:rPr>
              <a:t>Exercises:</a:t>
            </a:r>
          </a:p>
        </p:txBody>
      </p:sp>
      <p:sp>
        <p:nvSpPr>
          <p:cNvPr id="3" name="TextBox 2">
            <a:extLst>
              <a:ext uri="{FF2B5EF4-FFF2-40B4-BE49-F238E27FC236}">
                <a16:creationId xmlns:a16="http://schemas.microsoft.com/office/drawing/2014/main" id="{19E38863-B852-3322-F976-ED2C411B5C8D}"/>
              </a:ext>
            </a:extLst>
          </p:cNvPr>
          <p:cNvSpPr txBox="1"/>
          <p:nvPr/>
        </p:nvSpPr>
        <p:spPr>
          <a:xfrm>
            <a:off x="627321" y="1127051"/>
            <a:ext cx="10611293" cy="3754874"/>
          </a:xfrm>
          <a:prstGeom prst="rect">
            <a:avLst/>
          </a:prstGeom>
          <a:noFill/>
        </p:spPr>
        <p:txBody>
          <a:bodyPr wrap="square" rtlCol="0">
            <a:spAutoFit/>
          </a:bodyPr>
          <a:lstStyle/>
          <a:p>
            <a:pPr marL="342900" indent="-342900">
              <a:buAutoNum type="arabicPeriod"/>
            </a:pPr>
            <a:r>
              <a:rPr lang="en-US" sz="1400" dirty="0">
                <a:latin typeface="Avenir Next LT Pro" panose="020B0504020202020204" pitchFamily="34" charset="77"/>
              </a:rPr>
              <a:t>What are two most common supervised tasks?</a:t>
            </a:r>
          </a:p>
          <a:p>
            <a:pPr marL="342900" indent="-342900">
              <a:buAutoNum type="arabicPeriod"/>
            </a:pPr>
            <a:r>
              <a:rPr lang="en-US" sz="1400" dirty="0">
                <a:latin typeface="Avenir Next LT Pro" panose="020B0504020202020204" pitchFamily="34" charset="77"/>
              </a:rPr>
              <a:t>Name four common unsupervised tasks?</a:t>
            </a:r>
          </a:p>
          <a:p>
            <a:pPr marL="342900" indent="-342900">
              <a:buAutoNum type="arabicPeriod"/>
            </a:pPr>
            <a:r>
              <a:rPr lang="en-US" sz="1400" dirty="0">
                <a:latin typeface="Avenir Next LT Pro" panose="020B0504020202020204" pitchFamily="34" charset="77"/>
              </a:rPr>
              <a:t>What type of algorithm would you use to segment your customers into multiple groups?</a:t>
            </a:r>
          </a:p>
          <a:p>
            <a:pPr marL="342900" indent="-342900">
              <a:buAutoNum type="arabicPeriod"/>
            </a:pPr>
            <a:r>
              <a:rPr lang="en-US" sz="1400" dirty="0">
                <a:latin typeface="Avenir Next LT Pro" panose="020B0504020202020204" pitchFamily="34" charset="77"/>
              </a:rPr>
              <a:t>Is the spam detection task a supervised or unsupervised learning problem?</a:t>
            </a:r>
          </a:p>
          <a:p>
            <a:pPr marL="342900" indent="-342900">
              <a:buAutoNum type="arabicPeriod"/>
            </a:pPr>
            <a:r>
              <a:rPr lang="en-US" sz="1400" dirty="0">
                <a:latin typeface="Avenir Next LT Pro" panose="020B0504020202020204" pitchFamily="34" charset="77"/>
              </a:rPr>
              <a:t>What type of algorithm relies on similarity measure to make predictions?</a:t>
            </a:r>
          </a:p>
          <a:p>
            <a:pPr marL="342900" indent="-342900">
              <a:buAutoNum type="arabicPeriod"/>
            </a:pPr>
            <a:r>
              <a:rPr lang="en-US" sz="1400" dirty="0">
                <a:latin typeface="Avenir Next LT Pro" panose="020B0504020202020204" pitchFamily="34" charset="77"/>
              </a:rPr>
              <a:t>Search and describe four types of model hyperparameters and their role in the model’s performance.</a:t>
            </a:r>
          </a:p>
          <a:p>
            <a:pPr marL="342900" indent="-342900">
              <a:buAutoNum type="arabicPeriod"/>
            </a:pPr>
            <a:r>
              <a:rPr lang="en-US" sz="1400" dirty="0">
                <a:latin typeface="Avenir Next LT Pro" panose="020B0504020202020204" pitchFamily="34" charset="77"/>
              </a:rPr>
              <a:t>What is the difference between a model parameter and a model hyperparameter?</a:t>
            </a:r>
          </a:p>
          <a:p>
            <a:pPr marL="342900" indent="-342900">
              <a:buAutoNum type="arabicPeriod"/>
            </a:pPr>
            <a:r>
              <a:rPr lang="en-US" sz="1400" dirty="0">
                <a:latin typeface="Avenir Next LT Pro" panose="020B0504020202020204" pitchFamily="34" charset="77"/>
              </a:rPr>
              <a:t>Search and find a specific example of an underfitting machine learning algorithm.</a:t>
            </a:r>
          </a:p>
          <a:p>
            <a:pPr marL="342900" indent="-342900">
              <a:buAutoNum type="arabicPeriod"/>
            </a:pPr>
            <a:r>
              <a:rPr lang="en-US" sz="1400" dirty="0">
                <a:latin typeface="Avenir Next LT Pro" panose="020B0504020202020204" pitchFamily="34" charset="77"/>
              </a:rPr>
              <a:t>Search and find a specific example of an overfitting machine learning algorithm. </a:t>
            </a:r>
          </a:p>
          <a:p>
            <a:pPr marL="342900" indent="-342900">
              <a:buAutoNum type="arabicPeriod"/>
            </a:pPr>
            <a:r>
              <a:rPr lang="en-US" sz="1400" dirty="0">
                <a:latin typeface="Avenir Next LT Pro" panose="020B0504020202020204" pitchFamily="34" charset="77"/>
              </a:rPr>
              <a:t>What are four of the main challenges in machine learning?</a:t>
            </a:r>
          </a:p>
          <a:p>
            <a:pPr marL="342900" indent="-342900">
              <a:buAutoNum type="arabicPeriod"/>
            </a:pPr>
            <a:r>
              <a:rPr lang="en-US" sz="1400" dirty="0">
                <a:latin typeface="Avenir Next LT Pro" panose="020B0504020202020204" pitchFamily="34" charset="77"/>
              </a:rPr>
              <a:t>What is a loss function?</a:t>
            </a:r>
          </a:p>
          <a:p>
            <a:pPr marL="342900" indent="-342900">
              <a:buAutoNum type="arabicPeriod"/>
            </a:pPr>
            <a:r>
              <a:rPr lang="en-US" sz="1400" dirty="0">
                <a:latin typeface="Avenir Next LT Pro" panose="020B0504020202020204" pitchFamily="34" charset="77"/>
              </a:rPr>
              <a:t>What is a regression algorithm? Give a specific example.</a:t>
            </a:r>
          </a:p>
          <a:p>
            <a:pPr marL="342900" indent="-342900">
              <a:buAutoNum type="arabicPeriod"/>
            </a:pPr>
            <a:r>
              <a:rPr lang="en-US" sz="1400" dirty="0">
                <a:latin typeface="Avenir Next LT Pro" panose="020B0504020202020204" pitchFamily="34" charset="77"/>
              </a:rPr>
              <a:t>What is a classification algorithm? Give a specific example.</a:t>
            </a:r>
          </a:p>
          <a:p>
            <a:pPr marL="342900" indent="-342900">
              <a:buAutoNum type="arabicPeriod"/>
            </a:pPr>
            <a:r>
              <a:rPr lang="en-US" sz="1400" dirty="0">
                <a:latin typeface="Avenir Next LT Pro" panose="020B0504020202020204" pitchFamily="34" charset="77"/>
              </a:rPr>
              <a:t>What is a training dataset? </a:t>
            </a:r>
          </a:p>
          <a:p>
            <a:pPr marL="342900" indent="-342900">
              <a:buAutoNum type="arabicPeriod"/>
            </a:pPr>
            <a:r>
              <a:rPr lang="en-US" sz="1400" dirty="0">
                <a:latin typeface="Avenir Next LT Pro" panose="020B0504020202020204" pitchFamily="34" charset="77"/>
              </a:rPr>
              <a:t>What is a test dataset? What do we want to use it?</a:t>
            </a:r>
          </a:p>
          <a:p>
            <a:pPr marL="342900" indent="-342900">
              <a:buAutoNum type="arabicPeriod"/>
            </a:pPr>
            <a:r>
              <a:rPr lang="en-US" sz="1400" dirty="0">
                <a:latin typeface="Avenir Next LT Pro" panose="020B0504020202020204" pitchFamily="34" charset="77"/>
              </a:rPr>
              <a:t>What is the purpose of a validation set?</a:t>
            </a:r>
          </a:p>
          <a:p>
            <a:endParaRPr lang="en-US" sz="1400" dirty="0">
              <a:latin typeface="Avenir Next LT Pro" panose="020B0504020202020204" pitchFamily="34" charset="77"/>
            </a:endParaRPr>
          </a:p>
        </p:txBody>
      </p:sp>
    </p:spTree>
    <p:extLst>
      <p:ext uri="{BB962C8B-B14F-4D97-AF65-F5344CB8AC3E}">
        <p14:creationId xmlns:p14="http://schemas.microsoft.com/office/powerpoint/2010/main" val="285470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32C960-D4FA-9F7C-E466-7AC65D34904B}"/>
              </a:ext>
            </a:extLst>
          </p:cNvPr>
          <p:cNvSpPr txBox="1"/>
          <p:nvPr/>
        </p:nvSpPr>
        <p:spPr>
          <a:xfrm>
            <a:off x="531342" y="580767"/>
            <a:ext cx="2211858" cy="461665"/>
          </a:xfrm>
          <a:prstGeom prst="rect">
            <a:avLst/>
          </a:prstGeom>
          <a:noFill/>
        </p:spPr>
        <p:txBody>
          <a:bodyPr wrap="square" rtlCol="0">
            <a:spAutoFit/>
          </a:bodyPr>
          <a:lstStyle/>
          <a:p>
            <a:r>
              <a:rPr lang="en-US" sz="2400" dirty="0">
                <a:solidFill>
                  <a:srgbClr val="C00000"/>
                </a:solidFill>
                <a:latin typeface="Avenir Next LT Pro" panose="020B0504020202020204" pitchFamily="34" charset="77"/>
              </a:rPr>
              <a:t>References</a:t>
            </a:r>
          </a:p>
        </p:txBody>
      </p:sp>
      <p:sp>
        <p:nvSpPr>
          <p:cNvPr id="3" name="TextBox 2">
            <a:extLst>
              <a:ext uri="{FF2B5EF4-FFF2-40B4-BE49-F238E27FC236}">
                <a16:creationId xmlns:a16="http://schemas.microsoft.com/office/drawing/2014/main" id="{3F6BC18F-0631-4F50-6532-41706152A34B}"/>
              </a:ext>
            </a:extLst>
          </p:cNvPr>
          <p:cNvSpPr txBox="1"/>
          <p:nvPr/>
        </p:nvSpPr>
        <p:spPr>
          <a:xfrm>
            <a:off x="741405" y="1272746"/>
            <a:ext cx="9786552" cy="2862322"/>
          </a:xfrm>
          <a:prstGeom prst="rect">
            <a:avLst/>
          </a:prstGeom>
          <a:noFill/>
        </p:spPr>
        <p:txBody>
          <a:bodyPr wrap="square" rtlCol="0">
            <a:spAutoFit/>
          </a:bodyPr>
          <a:lstStyle/>
          <a:p>
            <a:pPr marL="514350" indent="-514350">
              <a:buAutoNum type="arabicPeriod"/>
            </a:pPr>
            <a:r>
              <a:rPr lang="en-US" sz="1800" dirty="0">
                <a:latin typeface="Avenir Next LT Pro" panose="020B0504020202020204" pitchFamily="34" charset="77"/>
                <a:cs typeface="Arial" panose="020B0604020202020204" pitchFamily="34" charset="0"/>
              </a:rPr>
              <a:t>Deep learning by Ian Goodfellow, Yoshua Bengio, and Aaron Courville</a:t>
            </a:r>
          </a:p>
          <a:p>
            <a:pPr marL="514350" indent="-514350">
              <a:buAutoNum type="arabicPeriod"/>
            </a:pPr>
            <a:endParaRPr lang="en-US" sz="1800" dirty="0">
              <a:latin typeface="Avenir Next LT Pro" panose="020B0504020202020204" pitchFamily="34" charset="77"/>
              <a:cs typeface="Arial" panose="020B0604020202020204" pitchFamily="34" charset="0"/>
            </a:endParaRPr>
          </a:p>
          <a:p>
            <a:pPr marL="514350" indent="-514350">
              <a:buAutoNum type="arabicPeriod"/>
            </a:pPr>
            <a:r>
              <a:rPr lang="en-US" sz="1800" dirty="0">
                <a:latin typeface="Avenir Next LT Pro" panose="020B0504020202020204" pitchFamily="34" charset="77"/>
                <a:cs typeface="Arial" panose="020B0604020202020204" pitchFamily="34" charset="0"/>
              </a:rPr>
              <a:t>Hands-On ML with Scikit-Learn, </a:t>
            </a:r>
            <a:r>
              <a:rPr lang="en-US" sz="1800" dirty="0" err="1">
                <a:latin typeface="Avenir Next LT Pro" panose="020B0504020202020204" pitchFamily="34" charset="77"/>
                <a:cs typeface="Arial" panose="020B0604020202020204" pitchFamily="34" charset="0"/>
              </a:rPr>
              <a:t>Keras</a:t>
            </a:r>
            <a:r>
              <a:rPr lang="en-US" sz="1800" dirty="0">
                <a:latin typeface="Avenir Next LT Pro" panose="020B0504020202020204" pitchFamily="34" charset="77"/>
                <a:cs typeface="Arial" panose="020B0604020202020204" pitchFamily="34" charset="0"/>
              </a:rPr>
              <a:t>, and TensorFlow (Aurelien Geron)</a:t>
            </a:r>
          </a:p>
          <a:p>
            <a:pPr marL="514350" indent="-514350">
              <a:buAutoNum type="arabicPeriod"/>
            </a:pPr>
            <a:endParaRPr lang="en-US" sz="1800" dirty="0">
              <a:latin typeface="Avenir Next LT Pro" panose="020B0504020202020204" pitchFamily="34" charset="77"/>
              <a:cs typeface="Arial" panose="020B0604020202020204" pitchFamily="34" charset="0"/>
            </a:endParaRPr>
          </a:p>
          <a:p>
            <a:pPr marL="514350" indent="-514350">
              <a:buAutoNum type="arabicPeriod"/>
            </a:pPr>
            <a:r>
              <a:rPr lang="en-US" sz="1800" dirty="0">
                <a:latin typeface="Avenir Next LT Pro" panose="020B0504020202020204" pitchFamily="34" charset="77"/>
                <a:cs typeface="Arial" panose="020B0604020202020204" pitchFamily="34" charset="0"/>
              </a:rPr>
              <a:t>Machine Learning with Python by Bernd Klein</a:t>
            </a:r>
          </a:p>
          <a:p>
            <a:pPr marL="514350" indent="-514350">
              <a:buAutoNum type="arabicPeriod"/>
            </a:pPr>
            <a:endParaRPr lang="en-US" sz="1800" dirty="0">
              <a:latin typeface="Avenir Next LT Pro" panose="020B0504020202020204" pitchFamily="34" charset="77"/>
              <a:cs typeface="Arial" panose="020B0604020202020204" pitchFamily="34" charset="0"/>
            </a:endParaRPr>
          </a:p>
          <a:p>
            <a:pPr marL="514350" indent="-514350">
              <a:buAutoNum type="arabicPeriod"/>
            </a:pPr>
            <a:r>
              <a:rPr lang="en-US" sz="1800" dirty="0">
                <a:latin typeface="Avenir Next LT Pro" panose="020B0504020202020204" pitchFamily="34" charset="77"/>
                <a:cs typeface="Arial" panose="020B0604020202020204" pitchFamily="34" charset="0"/>
              </a:rPr>
              <a:t>LAPENNA Workshop (UTK) by Kwai Wong</a:t>
            </a:r>
          </a:p>
          <a:p>
            <a:pPr marL="514350" indent="-514350">
              <a:buAutoNum type="arabicPeriod"/>
            </a:pPr>
            <a:endParaRPr lang="en-US" sz="1800" dirty="0">
              <a:latin typeface="Avenir Next LT Pro" panose="020B0504020202020204" pitchFamily="34" charset="77"/>
              <a:cs typeface="Arial" panose="020B0604020202020204" pitchFamily="34" charset="0"/>
            </a:endParaRPr>
          </a:p>
          <a:p>
            <a:pPr marL="514350" indent="-514350">
              <a:buAutoNum type="arabicPeriod"/>
            </a:pPr>
            <a:r>
              <a:rPr lang="en-US" sz="1800" dirty="0">
                <a:latin typeface="Avenir Next LT Pro" panose="020B0504020202020204" pitchFamily="34" charset="77"/>
                <a:cs typeface="Arial" panose="020B0604020202020204" pitchFamily="34" charset="0"/>
              </a:rPr>
              <a:t>6S191 MIT Deep Learning Lecture 1 by Alexander Amini</a:t>
            </a:r>
          </a:p>
          <a:p>
            <a:endParaRPr lang="en-US" dirty="0"/>
          </a:p>
        </p:txBody>
      </p:sp>
    </p:spTree>
    <p:extLst>
      <p:ext uri="{BB962C8B-B14F-4D97-AF65-F5344CB8AC3E}">
        <p14:creationId xmlns:p14="http://schemas.microsoft.com/office/powerpoint/2010/main" val="4119851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5AF89-DF18-8DD4-015B-283C1D8E7853}"/>
              </a:ext>
            </a:extLst>
          </p:cNvPr>
          <p:cNvSpPr>
            <a:spLocks noGrp="1"/>
          </p:cNvSpPr>
          <p:nvPr>
            <p:ph type="title"/>
          </p:nvPr>
        </p:nvSpPr>
        <p:spPr>
          <a:xfrm>
            <a:off x="686834" y="1153572"/>
            <a:ext cx="3200400" cy="4461163"/>
          </a:xfrm>
        </p:spPr>
        <p:txBody>
          <a:bodyPr>
            <a:normAutofit/>
          </a:bodyPr>
          <a:lstStyle/>
          <a:p>
            <a:r>
              <a:rPr lang="en-US">
                <a:solidFill>
                  <a:srgbClr val="FFFFFF"/>
                </a:solidFill>
              </a:rPr>
              <a:t> what is machine learning?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8B09455-F836-A9D2-F942-29CD61501C66}"/>
              </a:ext>
            </a:extLst>
          </p:cNvPr>
          <p:cNvSpPr>
            <a:spLocks noGrp="1"/>
          </p:cNvSpPr>
          <p:nvPr>
            <p:ph idx="1"/>
          </p:nvPr>
        </p:nvSpPr>
        <p:spPr>
          <a:xfrm>
            <a:off x="4447308" y="591344"/>
            <a:ext cx="6906491" cy="5585619"/>
          </a:xfrm>
        </p:spPr>
        <p:txBody>
          <a:bodyPr anchor="ctr">
            <a:normAutofit/>
          </a:bodyPr>
          <a:lstStyle/>
          <a:p>
            <a:pPr marL="457200" indent="-457200">
              <a:buFont typeface="+mj-lt"/>
              <a:buAutoNum type="arabicPeriod"/>
            </a:pPr>
            <a:r>
              <a:rPr lang="en-US" sz="2000" dirty="0"/>
              <a:t>Machine Learning (ML) is the science/art of programming a computer so it can </a:t>
            </a:r>
            <a:r>
              <a:rPr lang="en-US" sz="2000" i="1" dirty="0">
                <a:solidFill>
                  <a:srgbClr val="FF0000"/>
                </a:solidFill>
              </a:rPr>
              <a:t>learn from data</a:t>
            </a:r>
            <a:r>
              <a:rPr lang="en-US" sz="2000" dirty="0"/>
              <a:t>. </a:t>
            </a:r>
          </a:p>
          <a:p>
            <a:pPr marL="457200" indent="-457200">
              <a:buFont typeface="+mj-lt"/>
              <a:buAutoNum type="arabicPeriod"/>
            </a:pPr>
            <a:endParaRPr lang="en-US" sz="2000" dirty="0"/>
          </a:p>
          <a:p>
            <a:pPr marL="457200" indent="-457200">
              <a:buFont typeface="+mj-lt"/>
              <a:buAutoNum type="arabicPeriod"/>
            </a:pPr>
            <a:r>
              <a:rPr lang="en-US" sz="2000" dirty="0"/>
              <a:t>(A. Samuel, 1959) ML is the field of study that gives a computer the ability to </a:t>
            </a:r>
            <a:r>
              <a:rPr lang="en-US" sz="2000" i="1" dirty="0">
                <a:solidFill>
                  <a:srgbClr val="FF0000"/>
                </a:solidFill>
              </a:rPr>
              <a:t>learn without being explicitly programmed</a:t>
            </a:r>
            <a:r>
              <a:rPr lang="en-US" sz="2000" dirty="0"/>
              <a:t>. </a:t>
            </a:r>
          </a:p>
          <a:p>
            <a:pPr marL="342900" indent="-342900">
              <a:buFont typeface="+mj-lt"/>
              <a:buAutoNum type="arabicPeriod"/>
            </a:pPr>
            <a:r>
              <a:rPr lang="en-US" sz="2000" dirty="0"/>
              <a:t>(T. Mitchell, 1997) A computer program </a:t>
            </a:r>
            <a:r>
              <a:rPr lang="en-US" sz="2000" i="1" dirty="0">
                <a:solidFill>
                  <a:srgbClr val="FF0000"/>
                </a:solidFill>
              </a:rPr>
              <a:t>learns from experience</a:t>
            </a:r>
            <a:r>
              <a:rPr lang="en-US" sz="2000" dirty="0"/>
              <a:t> E with respect to some task T and some performance measure P, if its performance on T, as measured by P, improves with experience E.</a:t>
            </a:r>
          </a:p>
          <a:p>
            <a:pPr marL="0" indent="0">
              <a:buNone/>
            </a:pPr>
            <a:r>
              <a:rPr lang="en-US" sz="2000" b="1" dirty="0"/>
              <a:t>Example</a:t>
            </a:r>
            <a:r>
              <a:rPr lang="en-US" sz="2000" dirty="0"/>
              <a:t>: </a:t>
            </a:r>
          </a:p>
          <a:p>
            <a:pPr marL="0" indent="0">
              <a:buNone/>
            </a:pPr>
            <a:r>
              <a:rPr lang="en-US" sz="2000" dirty="0"/>
              <a:t>A spam filter is a ML program that, given examples of spam emails (flagged by users) and examples of non-spams emails, can </a:t>
            </a:r>
            <a:r>
              <a:rPr lang="en-US" sz="2000" i="1" dirty="0">
                <a:solidFill>
                  <a:srgbClr val="FF0000"/>
                </a:solidFill>
              </a:rPr>
              <a:t>learn</a:t>
            </a:r>
            <a:r>
              <a:rPr lang="en-US" sz="2000" dirty="0"/>
              <a:t> to flag spam. The examples that the system uses to learn are called </a:t>
            </a:r>
            <a:r>
              <a:rPr lang="en-US" sz="2000" i="1" dirty="0">
                <a:solidFill>
                  <a:srgbClr val="FF0000"/>
                </a:solidFill>
              </a:rPr>
              <a:t>the training set</a:t>
            </a:r>
            <a:r>
              <a:rPr lang="en-US" sz="2000" dirty="0"/>
              <a:t>.</a:t>
            </a:r>
          </a:p>
          <a:p>
            <a:pPr marL="0" indent="0">
              <a:buNone/>
            </a:pPr>
            <a:r>
              <a:rPr lang="en-US" sz="2000" dirty="0"/>
              <a:t>The part of the ML system that learns and makes predictions is the </a:t>
            </a:r>
            <a:r>
              <a:rPr lang="en-US" sz="2000" i="1" dirty="0">
                <a:solidFill>
                  <a:srgbClr val="FF0000"/>
                </a:solidFill>
              </a:rPr>
              <a:t>model</a:t>
            </a:r>
            <a:r>
              <a:rPr lang="en-US" sz="2000" dirty="0"/>
              <a:t>.</a:t>
            </a:r>
          </a:p>
        </p:txBody>
      </p:sp>
    </p:spTree>
    <p:extLst>
      <p:ext uri="{BB962C8B-B14F-4D97-AF65-F5344CB8AC3E}">
        <p14:creationId xmlns:p14="http://schemas.microsoft.com/office/powerpoint/2010/main" val="315201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C8E62A5C-BAC4-17CF-4D03-1EBD82F174F4}"/>
              </a:ext>
            </a:extLst>
          </p:cNvPr>
          <p:cNvSpPr/>
          <p:nvPr/>
        </p:nvSpPr>
        <p:spPr>
          <a:xfrm>
            <a:off x="3742660" y="191386"/>
            <a:ext cx="3391787" cy="393405"/>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SCIENCE</a:t>
            </a:r>
          </a:p>
        </p:txBody>
      </p:sp>
      <p:cxnSp>
        <p:nvCxnSpPr>
          <p:cNvPr id="5" name="Straight Arrow Connector 4">
            <a:extLst>
              <a:ext uri="{FF2B5EF4-FFF2-40B4-BE49-F238E27FC236}">
                <a16:creationId xmlns:a16="http://schemas.microsoft.com/office/drawing/2014/main" id="{3D6D5331-DF08-887F-C10E-321780CAA540}"/>
              </a:ext>
            </a:extLst>
          </p:cNvPr>
          <p:cNvCxnSpPr/>
          <p:nvPr/>
        </p:nvCxnSpPr>
        <p:spPr>
          <a:xfrm flipH="1">
            <a:off x="2477386" y="648586"/>
            <a:ext cx="1265274" cy="425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9A0A1BF-D983-279B-CC2F-929938F2C1B9}"/>
              </a:ext>
            </a:extLst>
          </p:cNvPr>
          <p:cNvCxnSpPr>
            <a:cxnSpLocks/>
          </p:cNvCxnSpPr>
          <p:nvPr/>
        </p:nvCxnSpPr>
        <p:spPr>
          <a:xfrm>
            <a:off x="7166344" y="595423"/>
            <a:ext cx="935665" cy="2658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Frame 7">
            <a:extLst>
              <a:ext uri="{FF2B5EF4-FFF2-40B4-BE49-F238E27FC236}">
                <a16:creationId xmlns:a16="http://schemas.microsoft.com/office/drawing/2014/main" id="{EFFF90A7-1C95-2824-E1AE-BE49CD5420A0}"/>
              </a:ext>
            </a:extLst>
          </p:cNvPr>
          <p:cNvSpPr/>
          <p:nvPr/>
        </p:nvSpPr>
        <p:spPr>
          <a:xfrm>
            <a:off x="467832" y="1137684"/>
            <a:ext cx="3657601" cy="988828"/>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Frame 8">
            <a:extLst>
              <a:ext uri="{FF2B5EF4-FFF2-40B4-BE49-F238E27FC236}">
                <a16:creationId xmlns:a16="http://schemas.microsoft.com/office/drawing/2014/main" id="{6F3F17D8-077D-D95B-7BF8-7B6A0DC3D0DD}"/>
              </a:ext>
            </a:extLst>
          </p:cNvPr>
          <p:cNvSpPr/>
          <p:nvPr/>
        </p:nvSpPr>
        <p:spPr>
          <a:xfrm>
            <a:off x="6092456" y="893135"/>
            <a:ext cx="4752754" cy="925034"/>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Straight Arrow Connector 10">
            <a:extLst>
              <a:ext uri="{FF2B5EF4-FFF2-40B4-BE49-F238E27FC236}">
                <a16:creationId xmlns:a16="http://schemas.microsoft.com/office/drawing/2014/main" id="{2AECFF41-6BDA-BABD-F048-87490EA5EA9C}"/>
              </a:ext>
            </a:extLst>
          </p:cNvPr>
          <p:cNvCxnSpPr>
            <a:cxnSpLocks/>
          </p:cNvCxnSpPr>
          <p:nvPr/>
        </p:nvCxnSpPr>
        <p:spPr>
          <a:xfrm flipH="1">
            <a:off x="4125433" y="1860698"/>
            <a:ext cx="1892595" cy="616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201FEE3-F46C-83C6-F6D8-B2DE0EF276B6}"/>
              </a:ext>
            </a:extLst>
          </p:cNvPr>
          <p:cNvCxnSpPr>
            <a:cxnSpLocks/>
            <a:stCxn id="9" idx="2"/>
          </p:cNvCxnSpPr>
          <p:nvPr/>
        </p:nvCxnSpPr>
        <p:spPr>
          <a:xfrm>
            <a:off x="8468833" y="1818169"/>
            <a:ext cx="5316" cy="7230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Frame 13">
            <a:extLst>
              <a:ext uri="{FF2B5EF4-FFF2-40B4-BE49-F238E27FC236}">
                <a16:creationId xmlns:a16="http://schemas.microsoft.com/office/drawing/2014/main" id="{0BEE8E6E-CA12-BBC1-262B-7985D0292A49}"/>
              </a:ext>
            </a:extLst>
          </p:cNvPr>
          <p:cNvSpPr/>
          <p:nvPr/>
        </p:nvSpPr>
        <p:spPr>
          <a:xfrm>
            <a:off x="563526" y="2445489"/>
            <a:ext cx="3551274" cy="1605516"/>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ame 14">
            <a:extLst>
              <a:ext uri="{FF2B5EF4-FFF2-40B4-BE49-F238E27FC236}">
                <a16:creationId xmlns:a16="http://schemas.microsoft.com/office/drawing/2014/main" id="{84DFBD5E-DD21-5BE4-6110-993DB1844A54}"/>
              </a:ext>
            </a:extLst>
          </p:cNvPr>
          <p:cNvSpPr/>
          <p:nvPr/>
        </p:nvSpPr>
        <p:spPr>
          <a:xfrm>
            <a:off x="6081823" y="2530549"/>
            <a:ext cx="4816549" cy="1190846"/>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Straight Arrow Connector 16">
            <a:extLst>
              <a:ext uri="{FF2B5EF4-FFF2-40B4-BE49-F238E27FC236}">
                <a16:creationId xmlns:a16="http://schemas.microsoft.com/office/drawing/2014/main" id="{F73D29AA-EE3D-8FC5-D705-616DD7118AD8}"/>
              </a:ext>
            </a:extLst>
          </p:cNvPr>
          <p:cNvCxnSpPr>
            <a:cxnSpLocks/>
          </p:cNvCxnSpPr>
          <p:nvPr/>
        </p:nvCxnSpPr>
        <p:spPr>
          <a:xfrm flipH="1">
            <a:off x="4178595" y="3742660"/>
            <a:ext cx="1871331" cy="9994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5F94576-65C0-0AAB-2B91-736F04A8F379}"/>
              </a:ext>
            </a:extLst>
          </p:cNvPr>
          <p:cNvCxnSpPr>
            <a:cxnSpLocks/>
          </p:cNvCxnSpPr>
          <p:nvPr/>
        </p:nvCxnSpPr>
        <p:spPr>
          <a:xfrm>
            <a:off x="8580475" y="3700130"/>
            <a:ext cx="0" cy="414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Frame 19">
            <a:extLst>
              <a:ext uri="{FF2B5EF4-FFF2-40B4-BE49-F238E27FC236}">
                <a16:creationId xmlns:a16="http://schemas.microsoft.com/office/drawing/2014/main" id="{4700619C-28AD-155C-7289-D89B666F46CB}"/>
              </a:ext>
            </a:extLst>
          </p:cNvPr>
          <p:cNvSpPr/>
          <p:nvPr/>
        </p:nvSpPr>
        <p:spPr>
          <a:xfrm>
            <a:off x="510363" y="4316820"/>
            <a:ext cx="3646967" cy="1722474"/>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ame 20">
            <a:extLst>
              <a:ext uri="{FF2B5EF4-FFF2-40B4-BE49-F238E27FC236}">
                <a16:creationId xmlns:a16="http://schemas.microsoft.com/office/drawing/2014/main" id="{547EB2CA-A40F-E287-0506-07DD3685596B}"/>
              </a:ext>
            </a:extLst>
          </p:cNvPr>
          <p:cNvSpPr/>
          <p:nvPr/>
        </p:nvSpPr>
        <p:spPr>
          <a:xfrm>
            <a:off x="6134986" y="4146698"/>
            <a:ext cx="5401340" cy="2083981"/>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3A086BE4-B338-634F-F631-DD345C6B910F}"/>
              </a:ext>
            </a:extLst>
          </p:cNvPr>
          <p:cNvSpPr txBox="1"/>
          <p:nvPr/>
        </p:nvSpPr>
        <p:spPr>
          <a:xfrm>
            <a:off x="584790" y="1275907"/>
            <a:ext cx="3572539" cy="707886"/>
          </a:xfrm>
          <a:prstGeom prst="rect">
            <a:avLst/>
          </a:prstGeom>
          <a:noFill/>
        </p:spPr>
        <p:txBody>
          <a:bodyPr wrap="square" rtlCol="0">
            <a:spAutoFit/>
          </a:bodyPr>
          <a:lstStyle/>
          <a:p>
            <a:pPr marL="171450" indent="-171450">
              <a:buFont typeface="Arial" panose="020B0604020202020204" pitchFamily="34" charset="0"/>
              <a:buChar char="•"/>
            </a:pPr>
            <a:r>
              <a:rPr lang="en-US" sz="1000" dirty="0"/>
              <a:t>Data visualization</a:t>
            </a:r>
          </a:p>
          <a:p>
            <a:pPr marL="171450" indent="-171450">
              <a:buFont typeface="Arial" panose="020B0604020202020204" pitchFamily="34" charset="0"/>
              <a:buChar char="•"/>
            </a:pPr>
            <a:r>
              <a:rPr lang="en-US" sz="1000" dirty="0"/>
              <a:t>Statistical analysis</a:t>
            </a:r>
          </a:p>
          <a:p>
            <a:pPr marL="171450" indent="-171450">
              <a:buFont typeface="Arial" panose="020B0604020202020204" pitchFamily="34" charset="0"/>
              <a:buChar char="•"/>
            </a:pPr>
            <a:r>
              <a:rPr lang="en-US" sz="1000" dirty="0"/>
              <a:t>Market research analysis</a:t>
            </a:r>
          </a:p>
          <a:p>
            <a:pPr marL="171450" indent="-171450">
              <a:buFont typeface="Arial" panose="020B0604020202020204" pitchFamily="34" charset="0"/>
              <a:buChar char="•"/>
            </a:pPr>
            <a:r>
              <a:rPr lang="en-US" sz="1000" dirty="0"/>
              <a:t>Customer segmentation</a:t>
            </a:r>
          </a:p>
        </p:txBody>
      </p:sp>
      <p:sp>
        <p:nvSpPr>
          <p:cNvPr id="23" name="TextBox 22">
            <a:extLst>
              <a:ext uri="{FF2B5EF4-FFF2-40B4-BE49-F238E27FC236}">
                <a16:creationId xmlns:a16="http://schemas.microsoft.com/office/drawing/2014/main" id="{2AFE1E20-EA23-7CE0-95AF-2DA9694D3F75}"/>
              </a:ext>
            </a:extLst>
          </p:cNvPr>
          <p:cNvSpPr txBox="1"/>
          <p:nvPr/>
        </p:nvSpPr>
        <p:spPr>
          <a:xfrm>
            <a:off x="6230679" y="935666"/>
            <a:ext cx="4433777" cy="938719"/>
          </a:xfrm>
          <a:prstGeom prst="rect">
            <a:avLst/>
          </a:prstGeom>
          <a:noFill/>
        </p:spPr>
        <p:txBody>
          <a:bodyPr wrap="square" rtlCol="0">
            <a:spAutoFit/>
          </a:bodyPr>
          <a:lstStyle/>
          <a:p>
            <a:pPr lvl="1"/>
            <a:r>
              <a:rPr lang="en-US" sz="1100" b="1" dirty="0"/>
              <a:t>AI</a:t>
            </a:r>
            <a:r>
              <a:rPr lang="en-US" sz="1100" dirty="0"/>
              <a:t>:</a:t>
            </a:r>
          </a:p>
          <a:p>
            <a:pPr marL="628650" lvl="1" indent="-171450">
              <a:buFont typeface="Arial" panose="020B0604020202020204" pitchFamily="34" charset="0"/>
              <a:buChar char="•"/>
            </a:pPr>
            <a:r>
              <a:rPr lang="en-US" sz="1100" dirty="0"/>
              <a:t>medical diagnosis to predict possible diseases</a:t>
            </a:r>
          </a:p>
          <a:p>
            <a:pPr marL="628650" lvl="1" indent="-171450">
              <a:buFont typeface="Arial" panose="020B0604020202020204" pitchFamily="34" charset="0"/>
              <a:buChar char="•"/>
            </a:pPr>
            <a:r>
              <a:rPr lang="en-US" sz="1100" dirty="0"/>
              <a:t>Robotics</a:t>
            </a:r>
          </a:p>
          <a:p>
            <a:pPr marL="628650" lvl="1" indent="-171450">
              <a:buFont typeface="Arial" panose="020B0604020202020204" pitchFamily="34" charset="0"/>
              <a:buChar char="•"/>
            </a:pPr>
            <a:r>
              <a:rPr lang="en-US" sz="1100" dirty="0"/>
              <a:t>Automated customer support</a:t>
            </a:r>
          </a:p>
          <a:p>
            <a:r>
              <a:rPr lang="en-US" sz="1100" dirty="0"/>
              <a:t>    </a:t>
            </a:r>
          </a:p>
        </p:txBody>
      </p:sp>
      <p:sp>
        <p:nvSpPr>
          <p:cNvPr id="25" name="TextBox 24">
            <a:extLst>
              <a:ext uri="{FF2B5EF4-FFF2-40B4-BE49-F238E27FC236}">
                <a16:creationId xmlns:a16="http://schemas.microsoft.com/office/drawing/2014/main" id="{F852575D-0581-2262-2F9E-61BA9A24CC32}"/>
              </a:ext>
            </a:extLst>
          </p:cNvPr>
          <p:cNvSpPr txBox="1"/>
          <p:nvPr/>
        </p:nvSpPr>
        <p:spPr>
          <a:xfrm>
            <a:off x="6251944" y="2679405"/>
            <a:ext cx="4486939" cy="954107"/>
          </a:xfrm>
          <a:prstGeom prst="rect">
            <a:avLst/>
          </a:prstGeom>
          <a:noFill/>
        </p:spPr>
        <p:txBody>
          <a:bodyPr wrap="square" rtlCol="0">
            <a:spAutoFit/>
          </a:bodyPr>
          <a:lstStyle/>
          <a:p>
            <a:r>
              <a:rPr lang="en-US" sz="1400" b="1" dirty="0"/>
              <a:t>Machine Learning</a:t>
            </a:r>
            <a:r>
              <a:rPr lang="en-US" sz="1400" dirty="0"/>
              <a:t>:</a:t>
            </a:r>
          </a:p>
          <a:p>
            <a:endParaRPr lang="en-US" sz="1400" dirty="0"/>
          </a:p>
          <a:p>
            <a:r>
              <a:rPr lang="en-US" sz="1400" dirty="0"/>
              <a:t>Computer programs that learn from data</a:t>
            </a:r>
          </a:p>
          <a:p>
            <a:endParaRPr lang="en-US" sz="1400" dirty="0"/>
          </a:p>
        </p:txBody>
      </p:sp>
      <p:sp>
        <p:nvSpPr>
          <p:cNvPr id="26" name="TextBox 25">
            <a:extLst>
              <a:ext uri="{FF2B5EF4-FFF2-40B4-BE49-F238E27FC236}">
                <a16:creationId xmlns:a16="http://schemas.microsoft.com/office/drawing/2014/main" id="{9D6916BB-DFE8-F4B6-0AE7-73A3AD57904C}"/>
              </a:ext>
            </a:extLst>
          </p:cNvPr>
          <p:cNvSpPr txBox="1"/>
          <p:nvPr/>
        </p:nvSpPr>
        <p:spPr>
          <a:xfrm>
            <a:off x="797443" y="2690037"/>
            <a:ext cx="3072808" cy="1107996"/>
          </a:xfrm>
          <a:prstGeom prst="rect">
            <a:avLst/>
          </a:prstGeom>
          <a:noFill/>
        </p:spPr>
        <p:txBody>
          <a:bodyPr wrap="square" rtlCol="0">
            <a:spAutoFit/>
          </a:bodyPr>
          <a:lstStyle/>
          <a:p>
            <a:pPr marL="171450" indent="-171450">
              <a:buFont typeface="Arial" panose="020B0604020202020204" pitchFamily="34" charset="0"/>
              <a:buChar char="•"/>
            </a:pPr>
            <a:r>
              <a:rPr lang="en-US" sz="1100" dirty="0"/>
              <a:t>Expert Systems </a:t>
            </a:r>
          </a:p>
          <a:p>
            <a:pPr marL="171450" indent="-171450">
              <a:buFont typeface="Arial" panose="020B0604020202020204" pitchFamily="34" charset="0"/>
              <a:buChar char="•"/>
            </a:pPr>
            <a:r>
              <a:rPr lang="en-US" sz="1100" dirty="0"/>
              <a:t>Rule-Based Systems</a:t>
            </a:r>
          </a:p>
          <a:p>
            <a:pPr marL="171450" indent="-171450">
              <a:buFont typeface="Arial" panose="020B0604020202020204" pitchFamily="34" charset="0"/>
              <a:buChar char="•"/>
            </a:pPr>
            <a:r>
              <a:rPr lang="en-US" sz="1100" dirty="0"/>
              <a:t>Logic Programming, Symbolic AI</a:t>
            </a:r>
          </a:p>
          <a:p>
            <a:r>
              <a:rPr lang="en-US" sz="1100" dirty="0"/>
              <a:t>(e.g. Chess Playing Program)</a:t>
            </a:r>
          </a:p>
          <a:p>
            <a:pPr marL="171450" indent="-171450">
              <a:buFont typeface="Arial" panose="020B0604020202020204" pitchFamily="34" charset="0"/>
              <a:buChar char="•"/>
            </a:pPr>
            <a:r>
              <a:rPr lang="en-US" sz="1100" dirty="0"/>
              <a:t>GPS Navigation Systems</a:t>
            </a:r>
          </a:p>
          <a:p>
            <a:pPr marL="171450" indent="-171450">
              <a:buFont typeface="Arial" panose="020B0604020202020204" pitchFamily="34" charset="0"/>
              <a:buChar char="•"/>
            </a:pPr>
            <a:r>
              <a:rPr lang="en-US" sz="1100" dirty="0"/>
              <a:t>Chatbots with Pre-defined Responses</a:t>
            </a:r>
          </a:p>
        </p:txBody>
      </p:sp>
      <p:sp>
        <p:nvSpPr>
          <p:cNvPr id="31" name="TextBox 30">
            <a:extLst>
              <a:ext uri="{FF2B5EF4-FFF2-40B4-BE49-F238E27FC236}">
                <a16:creationId xmlns:a16="http://schemas.microsoft.com/office/drawing/2014/main" id="{300C84B4-15BC-1CCE-4892-6753CEFE73EC}"/>
              </a:ext>
            </a:extLst>
          </p:cNvPr>
          <p:cNvSpPr txBox="1"/>
          <p:nvPr/>
        </p:nvSpPr>
        <p:spPr>
          <a:xfrm>
            <a:off x="6400801" y="4412512"/>
            <a:ext cx="4859078" cy="1492716"/>
          </a:xfrm>
          <a:prstGeom prst="rect">
            <a:avLst/>
          </a:prstGeom>
          <a:noFill/>
        </p:spPr>
        <p:txBody>
          <a:bodyPr wrap="square" rtlCol="0">
            <a:spAutoFit/>
          </a:bodyPr>
          <a:lstStyle/>
          <a:p>
            <a:r>
              <a:rPr lang="en-US" sz="1400" dirty="0"/>
              <a:t>                          </a:t>
            </a:r>
            <a:r>
              <a:rPr lang="en-US" sz="1400" b="1" dirty="0"/>
              <a:t>Deep Learning (DNN)</a:t>
            </a:r>
          </a:p>
          <a:p>
            <a:pPr marL="171450" indent="-171450">
              <a:buFont typeface="Arial" panose="020B0604020202020204" pitchFamily="34" charset="0"/>
              <a:buChar char="•"/>
            </a:pPr>
            <a:r>
              <a:rPr lang="en-US" sz="1100" dirty="0"/>
              <a:t>Image recognition, Self driving vehicle</a:t>
            </a:r>
          </a:p>
          <a:p>
            <a:pPr marL="171450" indent="-171450">
              <a:buFont typeface="Arial" panose="020B0604020202020204" pitchFamily="34" charset="0"/>
              <a:buChar char="•"/>
            </a:pPr>
            <a:r>
              <a:rPr lang="en-US" sz="1100" dirty="0"/>
              <a:t>Virtual Assistant (Alexa, Siri …)</a:t>
            </a:r>
          </a:p>
          <a:p>
            <a:pPr marL="171450" indent="-171450">
              <a:buFont typeface="Arial" panose="020B0604020202020204" pitchFamily="34" charset="0"/>
              <a:buChar char="•"/>
            </a:pPr>
            <a:r>
              <a:rPr lang="en-US" sz="1100" dirty="0"/>
              <a:t>Speech recognition</a:t>
            </a:r>
          </a:p>
          <a:p>
            <a:pPr marL="171450" indent="-171450">
              <a:buFont typeface="Arial" panose="020B0604020202020204" pitchFamily="34" charset="0"/>
              <a:buChar char="•"/>
            </a:pPr>
            <a:r>
              <a:rPr lang="en-US" sz="1100" dirty="0"/>
              <a:t>Machine translation</a:t>
            </a:r>
          </a:p>
          <a:p>
            <a:pPr marL="171450" indent="-171450">
              <a:buFont typeface="Arial" panose="020B0604020202020204" pitchFamily="34" charset="0"/>
              <a:buChar char="•"/>
            </a:pPr>
            <a:r>
              <a:rPr lang="en-US" sz="1100" dirty="0"/>
              <a:t>Fraud detection</a:t>
            </a:r>
          </a:p>
          <a:p>
            <a:pPr marL="171450" indent="-171450">
              <a:buFont typeface="Arial" panose="020B0604020202020204" pitchFamily="34" charset="0"/>
              <a:buChar char="•"/>
            </a:pPr>
            <a:r>
              <a:rPr lang="en-US" sz="1100" dirty="0"/>
              <a:t>Text summarization</a:t>
            </a:r>
          </a:p>
          <a:p>
            <a:pPr marL="171450" indent="-171450">
              <a:buFont typeface="Arial" panose="020B0604020202020204" pitchFamily="34" charset="0"/>
              <a:buChar char="•"/>
            </a:pPr>
            <a:r>
              <a:rPr lang="en-US" sz="1100" dirty="0"/>
              <a:t>ChatGPT</a:t>
            </a:r>
          </a:p>
        </p:txBody>
      </p:sp>
      <p:sp>
        <p:nvSpPr>
          <p:cNvPr id="32" name="TextBox 31">
            <a:extLst>
              <a:ext uri="{FF2B5EF4-FFF2-40B4-BE49-F238E27FC236}">
                <a16:creationId xmlns:a16="http://schemas.microsoft.com/office/drawing/2014/main" id="{23BF0252-6A1C-E778-D2D0-4F8264B6FE51}"/>
              </a:ext>
            </a:extLst>
          </p:cNvPr>
          <p:cNvSpPr txBox="1"/>
          <p:nvPr/>
        </p:nvSpPr>
        <p:spPr>
          <a:xfrm>
            <a:off x="723014" y="4529470"/>
            <a:ext cx="3200399" cy="1154162"/>
          </a:xfrm>
          <a:prstGeom prst="rect">
            <a:avLst/>
          </a:prstGeom>
          <a:noFill/>
        </p:spPr>
        <p:txBody>
          <a:bodyPr wrap="square" rtlCol="0">
            <a:spAutoFit/>
          </a:bodyPr>
          <a:lstStyle/>
          <a:p>
            <a:r>
              <a:rPr lang="en-US" sz="1400" dirty="0"/>
              <a:t>                 </a:t>
            </a:r>
            <a:r>
              <a:rPr lang="en-US" sz="1400" b="1" dirty="0"/>
              <a:t>Non DNN</a:t>
            </a:r>
          </a:p>
          <a:p>
            <a:pPr marL="171450" indent="-171450">
              <a:buFont typeface="Arial" panose="020B0604020202020204" pitchFamily="34" charset="0"/>
              <a:buChar char="•"/>
            </a:pPr>
            <a:r>
              <a:rPr lang="en-US" sz="1100" dirty="0"/>
              <a:t>Decision trees</a:t>
            </a:r>
          </a:p>
          <a:p>
            <a:pPr marL="171450" indent="-171450">
              <a:buFont typeface="Arial" panose="020B0604020202020204" pitchFamily="34" charset="0"/>
              <a:buChar char="•"/>
            </a:pPr>
            <a:r>
              <a:rPr lang="en-US" sz="1100" dirty="0"/>
              <a:t>Random forest</a:t>
            </a:r>
          </a:p>
          <a:p>
            <a:pPr marL="171450" indent="-171450">
              <a:buFont typeface="Arial" panose="020B0604020202020204" pitchFamily="34" charset="0"/>
              <a:buChar char="•"/>
            </a:pPr>
            <a:r>
              <a:rPr lang="en-US" sz="1100" dirty="0"/>
              <a:t>Support vector machines</a:t>
            </a:r>
          </a:p>
          <a:p>
            <a:pPr marL="171450" indent="-171450">
              <a:buFont typeface="Arial" panose="020B0604020202020204" pitchFamily="34" charset="0"/>
              <a:buChar char="•"/>
            </a:pPr>
            <a:r>
              <a:rPr lang="en-US" sz="1100" dirty="0"/>
              <a:t>Linear/logistic regression</a:t>
            </a:r>
          </a:p>
          <a:p>
            <a:pPr marL="171450" indent="-171450">
              <a:buFont typeface="Arial" panose="020B0604020202020204" pitchFamily="34" charset="0"/>
              <a:buChar char="•"/>
            </a:pPr>
            <a:r>
              <a:rPr lang="en-US" sz="1100" dirty="0"/>
              <a:t>K-Nearest neighbors</a:t>
            </a:r>
          </a:p>
        </p:txBody>
      </p:sp>
    </p:spTree>
    <p:extLst>
      <p:ext uri="{BB962C8B-B14F-4D97-AF65-F5344CB8AC3E}">
        <p14:creationId xmlns:p14="http://schemas.microsoft.com/office/powerpoint/2010/main" val="19819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ABCE-A9C6-D9EE-3CBD-34045A0BF6C0}"/>
              </a:ext>
            </a:extLst>
          </p:cNvPr>
          <p:cNvSpPr>
            <a:spLocks noGrp="1"/>
          </p:cNvSpPr>
          <p:nvPr>
            <p:ph type="title"/>
          </p:nvPr>
        </p:nvSpPr>
        <p:spPr>
          <a:xfrm>
            <a:off x="838200" y="365126"/>
            <a:ext cx="10515600" cy="730028"/>
          </a:xfrm>
        </p:spPr>
        <p:txBody>
          <a:bodyPr>
            <a:normAutofit/>
          </a:bodyPr>
          <a:lstStyle/>
          <a:p>
            <a:pPr algn="ctr"/>
            <a:r>
              <a:rPr lang="en-US" sz="2800" dirty="0">
                <a:solidFill>
                  <a:srgbClr val="C00000"/>
                </a:solidFill>
                <a:latin typeface="Avenir Next LT Pro" panose="020B0504020202020204" pitchFamily="34" charset="77"/>
              </a:rPr>
              <a:t>Why use ML?</a:t>
            </a:r>
          </a:p>
        </p:txBody>
      </p:sp>
      <p:sp>
        <p:nvSpPr>
          <p:cNvPr id="3" name="Content Placeholder 2">
            <a:extLst>
              <a:ext uri="{FF2B5EF4-FFF2-40B4-BE49-F238E27FC236}">
                <a16:creationId xmlns:a16="http://schemas.microsoft.com/office/drawing/2014/main" id="{F19F491C-0C45-5007-0608-2252FEC35E73}"/>
              </a:ext>
            </a:extLst>
          </p:cNvPr>
          <p:cNvSpPr>
            <a:spLocks noGrp="1"/>
          </p:cNvSpPr>
          <p:nvPr>
            <p:ph idx="1"/>
          </p:nvPr>
        </p:nvSpPr>
        <p:spPr>
          <a:xfrm>
            <a:off x="838200" y="1063256"/>
            <a:ext cx="10515600" cy="5113707"/>
          </a:xfrm>
        </p:spPr>
        <p:txBody>
          <a:bodyPr>
            <a:normAutofit/>
          </a:bodyPr>
          <a:lstStyle/>
          <a:p>
            <a:pPr marL="0" indent="0">
              <a:buNone/>
            </a:pPr>
            <a:r>
              <a:rPr lang="en-US" dirty="0"/>
              <a:t> </a:t>
            </a:r>
            <a:r>
              <a:rPr lang="en-US" sz="2000" dirty="0">
                <a:latin typeface="Avenir Next LT Pro" panose="020B0504020202020204" pitchFamily="34" charset="77"/>
              </a:rPr>
              <a:t>Machine Learning is great for:</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Problems for which existing solutions require a lot of fine-tuning or long lists of rules     (</a:t>
            </a:r>
            <a:r>
              <a:rPr lang="en-US" sz="2000" dirty="0">
                <a:solidFill>
                  <a:srgbClr val="FF0000"/>
                </a:solidFill>
                <a:latin typeface="Avenir Next LT Pro" panose="020B0504020202020204" pitchFamily="34" charset="77"/>
              </a:rPr>
              <a:t>ML model can often simplify code and perform better than traditional approaches, </a:t>
            </a:r>
            <a:r>
              <a:rPr lang="en-US" sz="2000" dirty="0" err="1">
                <a:solidFill>
                  <a:srgbClr val="FF0000"/>
                </a:solidFill>
                <a:latin typeface="Avenir Next LT Pro" panose="020B0504020202020204" pitchFamily="34" charset="77"/>
              </a:rPr>
              <a:t>e.g</a:t>
            </a:r>
            <a:r>
              <a:rPr lang="en-US" sz="2000" dirty="0">
                <a:solidFill>
                  <a:srgbClr val="FF0000"/>
                </a:solidFill>
                <a:latin typeface="Avenir Next LT Pro" panose="020B0504020202020204" pitchFamily="34" charset="77"/>
              </a:rPr>
              <a:t> spam filter</a:t>
            </a:r>
            <a:r>
              <a:rPr lang="en-US" sz="2000" dirty="0">
                <a:latin typeface="Avenir Next LT Pro" panose="020B0504020202020204" pitchFamily="34" charset="77"/>
              </a:rPr>
              <a:t>)</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Complex problems for which traditional approaches yield no good solution ( </a:t>
            </a:r>
            <a:r>
              <a:rPr lang="en-US" sz="2000" dirty="0">
                <a:solidFill>
                  <a:srgbClr val="FF0000"/>
                </a:solidFill>
                <a:latin typeface="Avenir Next LT Pro" panose="020B0504020202020204" pitchFamily="34" charset="77"/>
              </a:rPr>
              <a:t>the best ML techniques can (perhaps) find a solution, e.g. speech recognition</a:t>
            </a:r>
            <a:r>
              <a:rPr lang="en-US" sz="2000" dirty="0">
                <a:latin typeface="Avenir Next LT Pro" panose="020B0504020202020204" pitchFamily="34" charset="77"/>
              </a:rPr>
              <a:t>)</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Fluctuating environments (</a:t>
            </a:r>
            <a:r>
              <a:rPr lang="en-US" sz="2000" dirty="0">
                <a:solidFill>
                  <a:srgbClr val="FF0000"/>
                </a:solidFill>
                <a:latin typeface="Avenir Next LT Pro" panose="020B0504020202020204" pitchFamily="34" charset="77"/>
              </a:rPr>
              <a:t>a ML system can easily be retrained on new data, always keeping it up to date</a:t>
            </a:r>
            <a:r>
              <a:rPr lang="en-US" sz="2000" dirty="0">
                <a:latin typeface="Avenir Next LT Pro" panose="020B0504020202020204" pitchFamily="34" charset="77"/>
              </a:rPr>
              <a:t>)</a:t>
            </a:r>
          </a:p>
          <a:p>
            <a:endParaRPr lang="en-US" sz="2000" dirty="0">
              <a:latin typeface="Avenir Next LT Pro" panose="020B0504020202020204" pitchFamily="34" charset="77"/>
            </a:endParaRPr>
          </a:p>
          <a:p>
            <a:r>
              <a:rPr lang="en-US" sz="2000" dirty="0">
                <a:latin typeface="Avenir Next LT Pro" panose="020B0504020202020204" pitchFamily="34" charset="77"/>
              </a:rPr>
              <a:t>Getting insights about complex problems and large amounts of data (</a:t>
            </a:r>
            <a:r>
              <a:rPr lang="en-US" sz="2000" dirty="0">
                <a:solidFill>
                  <a:srgbClr val="FF0000"/>
                </a:solidFill>
                <a:latin typeface="Avenir Next LT Pro" panose="020B0504020202020204" pitchFamily="34" charset="77"/>
              </a:rPr>
              <a:t>data mining</a:t>
            </a:r>
            <a:r>
              <a:rPr lang="en-US" sz="2000" dirty="0">
                <a:latin typeface="Avenir Next LT Pro" panose="020B0504020202020204" pitchFamily="34" charset="77"/>
              </a:rPr>
              <a:t>)</a:t>
            </a:r>
          </a:p>
          <a:p>
            <a:endParaRPr lang="en-US" dirty="0"/>
          </a:p>
        </p:txBody>
      </p:sp>
    </p:spTree>
    <p:extLst>
      <p:ext uri="{BB962C8B-B14F-4D97-AF65-F5344CB8AC3E}">
        <p14:creationId xmlns:p14="http://schemas.microsoft.com/office/powerpoint/2010/main" val="3981081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2380-1D62-5E4C-2F93-506E7B843E6A}"/>
              </a:ext>
            </a:extLst>
          </p:cNvPr>
          <p:cNvSpPr>
            <a:spLocks noGrp="1"/>
          </p:cNvSpPr>
          <p:nvPr>
            <p:ph type="title"/>
          </p:nvPr>
        </p:nvSpPr>
        <p:spPr>
          <a:xfrm>
            <a:off x="838200" y="365126"/>
            <a:ext cx="10515600" cy="825722"/>
          </a:xfrm>
        </p:spPr>
        <p:txBody>
          <a:bodyPr>
            <a:normAutofit/>
          </a:bodyPr>
          <a:lstStyle/>
          <a:p>
            <a:pPr algn="ctr"/>
            <a:r>
              <a:rPr lang="en-US" sz="2800" dirty="0">
                <a:solidFill>
                  <a:srgbClr val="C00000"/>
                </a:solidFill>
                <a:latin typeface="Avenir Next LT Pro" panose="020B0504020202020204" pitchFamily="34" charset="77"/>
              </a:rPr>
              <a:t>Examples of applications</a:t>
            </a:r>
          </a:p>
        </p:txBody>
      </p:sp>
      <p:sp>
        <p:nvSpPr>
          <p:cNvPr id="3" name="Content Placeholder 2">
            <a:extLst>
              <a:ext uri="{FF2B5EF4-FFF2-40B4-BE49-F238E27FC236}">
                <a16:creationId xmlns:a16="http://schemas.microsoft.com/office/drawing/2014/main" id="{537A556D-534D-FDCB-D45C-A754466902B4}"/>
              </a:ext>
            </a:extLst>
          </p:cNvPr>
          <p:cNvSpPr>
            <a:spLocks noGrp="1"/>
          </p:cNvSpPr>
          <p:nvPr>
            <p:ph idx="1"/>
          </p:nvPr>
        </p:nvSpPr>
        <p:spPr>
          <a:xfrm>
            <a:off x="838200" y="1307805"/>
            <a:ext cx="10515600" cy="4869158"/>
          </a:xfrm>
        </p:spPr>
        <p:txBody>
          <a:bodyPr>
            <a:normAutofit/>
          </a:bodyPr>
          <a:lstStyle/>
          <a:p>
            <a:r>
              <a:rPr lang="en-US" sz="2000" dirty="0">
                <a:latin typeface="Avenir Next LT Pro" panose="020B0504020202020204" pitchFamily="34" charset="77"/>
              </a:rPr>
              <a:t>Analyze images of products on a production line to automatically classify them (image classification using </a:t>
            </a:r>
            <a:r>
              <a:rPr lang="en-US" sz="2000" dirty="0">
                <a:solidFill>
                  <a:srgbClr val="FF0000"/>
                </a:solidFill>
                <a:latin typeface="Avenir Next LT Pro" panose="020B0504020202020204" pitchFamily="34" charset="77"/>
              </a:rPr>
              <a:t>convolution neural network </a:t>
            </a:r>
            <a:r>
              <a:rPr lang="en-US" sz="2000" dirty="0">
                <a:latin typeface="Avenir Next LT Pro" panose="020B0504020202020204" pitchFamily="34" charset="77"/>
              </a:rPr>
              <a:t>(CNN) or transformers)</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Detect tumors in brain cells (semantic image segmentation, each pixel is classified using CNN, transformers)</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Automatically classify news articles (natural language processing (NLP) using </a:t>
            </a:r>
            <a:r>
              <a:rPr lang="en-US" sz="2000" dirty="0">
                <a:solidFill>
                  <a:srgbClr val="FF0000"/>
                </a:solidFill>
                <a:latin typeface="Avenir Next LT Pro" panose="020B0504020202020204" pitchFamily="34" charset="77"/>
              </a:rPr>
              <a:t>recurrent neural networks</a:t>
            </a:r>
            <a:r>
              <a:rPr lang="en-US" sz="2000" dirty="0">
                <a:latin typeface="Avenir Next LT Pro" panose="020B0504020202020204" pitchFamily="34" charset="77"/>
              </a:rPr>
              <a:t> (RNN) and CNN, or transformers)</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Automatically flag offensive comments on discussion forums (text classification like for NLP tools)</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Create a chatbot or a personal assistant (NLP components)</a:t>
            </a:r>
          </a:p>
          <a:p>
            <a:pPr marL="0" indent="0">
              <a:buNone/>
            </a:pPr>
            <a:endParaRPr lang="en-US" dirty="0"/>
          </a:p>
        </p:txBody>
      </p:sp>
    </p:spTree>
    <p:extLst>
      <p:ext uri="{BB962C8B-B14F-4D97-AF65-F5344CB8AC3E}">
        <p14:creationId xmlns:p14="http://schemas.microsoft.com/office/powerpoint/2010/main" val="143229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F8D4-5061-3AAF-A3FE-CA90CD4682D6}"/>
              </a:ext>
            </a:extLst>
          </p:cNvPr>
          <p:cNvSpPr>
            <a:spLocks noGrp="1"/>
          </p:cNvSpPr>
          <p:nvPr>
            <p:ph type="title"/>
          </p:nvPr>
        </p:nvSpPr>
        <p:spPr>
          <a:xfrm>
            <a:off x="1371600" y="795528"/>
            <a:ext cx="10241280" cy="738982"/>
          </a:xfrm>
        </p:spPr>
        <p:txBody>
          <a:bodyPr>
            <a:normAutofit/>
          </a:bodyPr>
          <a:lstStyle/>
          <a:p>
            <a:pPr algn="ctr"/>
            <a:r>
              <a:rPr lang="en-US" sz="2800" dirty="0">
                <a:solidFill>
                  <a:srgbClr val="C00000"/>
                </a:solidFill>
                <a:latin typeface="Avenir Next LT Pro" panose="020B0504020202020204" pitchFamily="34" charset="77"/>
              </a:rPr>
              <a:t>Examples of applications</a:t>
            </a:r>
          </a:p>
        </p:txBody>
      </p:sp>
      <p:sp>
        <p:nvSpPr>
          <p:cNvPr id="3" name="Content Placeholder 2">
            <a:extLst>
              <a:ext uri="{FF2B5EF4-FFF2-40B4-BE49-F238E27FC236}">
                <a16:creationId xmlns:a16="http://schemas.microsoft.com/office/drawing/2014/main" id="{AE6C9772-64BD-CBD6-74D8-8C58C770EEBA}"/>
              </a:ext>
            </a:extLst>
          </p:cNvPr>
          <p:cNvSpPr>
            <a:spLocks noGrp="1"/>
          </p:cNvSpPr>
          <p:nvPr>
            <p:ph idx="1"/>
          </p:nvPr>
        </p:nvSpPr>
        <p:spPr>
          <a:xfrm>
            <a:off x="1371600" y="2094614"/>
            <a:ext cx="10241280" cy="3977002"/>
          </a:xfrm>
        </p:spPr>
        <p:txBody>
          <a:bodyPr>
            <a:normAutofit/>
          </a:bodyPr>
          <a:lstStyle/>
          <a:p>
            <a:r>
              <a:rPr lang="en-US" sz="2000" dirty="0">
                <a:latin typeface="Avenir Next LT Pro" panose="020B0504020202020204" pitchFamily="34" charset="77"/>
              </a:rPr>
              <a:t>Forecast next year’s company’s revenue based on several performance metrics (</a:t>
            </a:r>
            <a:r>
              <a:rPr lang="en-US" sz="2000" dirty="0">
                <a:solidFill>
                  <a:srgbClr val="FF0000"/>
                </a:solidFill>
                <a:latin typeface="Avenir Next LT Pro" panose="020B0504020202020204" pitchFamily="34" charset="77"/>
              </a:rPr>
              <a:t>regression</a:t>
            </a:r>
            <a:r>
              <a:rPr lang="en-US" sz="2000" dirty="0">
                <a:latin typeface="Avenir Next LT Pro" panose="020B0504020202020204" pitchFamily="34" charset="77"/>
              </a:rPr>
              <a:t> task that predicts a value)</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Detect credit card fraud (anomaly detection)</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Segment clients based on purchasing patterns to design a different marketing strategy for each segment (system clustering).</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Build an intelligent bot for a game (use reinforcement learning)</a:t>
            </a:r>
          </a:p>
        </p:txBody>
      </p:sp>
    </p:spTree>
    <p:extLst>
      <p:ext uri="{BB962C8B-B14F-4D97-AF65-F5344CB8AC3E}">
        <p14:creationId xmlns:p14="http://schemas.microsoft.com/office/powerpoint/2010/main" val="1318973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FBB1D-1A3E-D2AB-8BCB-6E9625F389F6}"/>
              </a:ext>
            </a:extLst>
          </p:cNvPr>
          <p:cNvSpPr>
            <a:spLocks noGrp="1"/>
          </p:cNvSpPr>
          <p:nvPr>
            <p:ph type="title"/>
          </p:nvPr>
        </p:nvSpPr>
        <p:spPr>
          <a:xfrm>
            <a:off x="838200" y="365125"/>
            <a:ext cx="10515600" cy="857619"/>
          </a:xfrm>
        </p:spPr>
        <p:txBody>
          <a:bodyPr>
            <a:normAutofit/>
          </a:bodyPr>
          <a:lstStyle/>
          <a:p>
            <a:pPr algn="ctr"/>
            <a:r>
              <a:rPr lang="en-US" sz="2800" dirty="0">
                <a:solidFill>
                  <a:srgbClr val="C00000"/>
                </a:solidFill>
                <a:latin typeface="Avenir Next LT Pro" panose="020B0504020202020204" pitchFamily="34" charset="77"/>
              </a:rPr>
              <a:t>Types of ML Systems</a:t>
            </a:r>
          </a:p>
        </p:txBody>
      </p:sp>
      <p:sp>
        <p:nvSpPr>
          <p:cNvPr id="3" name="Content Placeholder 2">
            <a:extLst>
              <a:ext uri="{FF2B5EF4-FFF2-40B4-BE49-F238E27FC236}">
                <a16:creationId xmlns:a16="http://schemas.microsoft.com/office/drawing/2014/main" id="{E2967EFA-5F1D-5500-74DC-2441B977F4F2}"/>
              </a:ext>
            </a:extLst>
          </p:cNvPr>
          <p:cNvSpPr>
            <a:spLocks noGrp="1"/>
          </p:cNvSpPr>
          <p:nvPr>
            <p:ph idx="1"/>
          </p:nvPr>
        </p:nvSpPr>
        <p:spPr>
          <a:xfrm>
            <a:off x="838200" y="1435395"/>
            <a:ext cx="10515600" cy="4741568"/>
          </a:xfrm>
        </p:spPr>
        <p:txBody>
          <a:bodyPr>
            <a:normAutofit/>
          </a:bodyPr>
          <a:lstStyle/>
          <a:p>
            <a:pPr marL="0" indent="0">
              <a:buNone/>
            </a:pPr>
            <a:r>
              <a:rPr lang="en-US" sz="2000" dirty="0">
                <a:latin typeface="Avenir Next LT Pro" panose="020B0504020202020204" pitchFamily="34" charset="77"/>
              </a:rPr>
              <a:t>There are many different types of machine learning systems that it is useful to classify them in broad categories, based on the following criteria:</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How they are supervised during training (</a:t>
            </a:r>
            <a:r>
              <a:rPr lang="en-US" sz="2000" dirty="0">
                <a:solidFill>
                  <a:srgbClr val="FF0000"/>
                </a:solidFill>
                <a:latin typeface="Avenir Next LT Pro" panose="020B0504020202020204" pitchFamily="34" charset="77"/>
              </a:rPr>
              <a:t>supervised</a:t>
            </a:r>
            <a:r>
              <a:rPr lang="en-US" sz="2000" dirty="0">
                <a:latin typeface="Avenir Next LT Pro" panose="020B0504020202020204" pitchFamily="34" charset="77"/>
              </a:rPr>
              <a:t>, </a:t>
            </a:r>
            <a:r>
              <a:rPr lang="en-US" sz="2000" dirty="0">
                <a:solidFill>
                  <a:srgbClr val="FF0000"/>
                </a:solidFill>
                <a:latin typeface="Avenir Next LT Pro" panose="020B0504020202020204" pitchFamily="34" charset="77"/>
              </a:rPr>
              <a:t>unsupervised</a:t>
            </a:r>
            <a:r>
              <a:rPr lang="en-US" sz="2000" dirty="0">
                <a:latin typeface="Avenir Next LT Pro" panose="020B0504020202020204" pitchFamily="34" charset="77"/>
              </a:rPr>
              <a:t>, </a:t>
            </a:r>
            <a:r>
              <a:rPr lang="en-US" sz="2000" dirty="0">
                <a:solidFill>
                  <a:srgbClr val="FF0000"/>
                </a:solidFill>
                <a:latin typeface="Avenir Next LT Pro" panose="020B0504020202020204" pitchFamily="34" charset="77"/>
              </a:rPr>
              <a:t>semi-supervised</a:t>
            </a:r>
            <a:r>
              <a:rPr lang="en-US" sz="2000" dirty="0">
                <a:latin typeface="Avenir Next LT Pro" panose="020B0504020202020204" pitchFamily="34" charset="77"/>
              </a:rPr>
              <a:t>, </a:t>
            </a:r>
            <a:r>
              <a:rPr lang="en-US" sz="2000" dirty="0">
                <a:solidFill>
                  <a:srgbClr val="FF0000"/>
                </a:solidFill>
                <a:latin typeface="Avenir Next LT Pro" panose="020B0504020202020204" pitchFamily="34" charset="77"/>
              </a:rPr>
              <a:t>self-supervised</a:t>
            </a:r>
            <a:r>
              <a:rPr lang="en-US" sz="2000" dirty="0">
                <a:latin typeface="Avenir Next LT Pro" panose="020B0504020202020204" pitchFamily="34" charset="77"/>
              </a:rPr>
              <a:t>, </a:t>
            </a:r>
            <a:r>
              <a:rPr lang="en-US" sz="2000" dirty="0" err="1">
                <a:latin typeface="Avenir Next LT Pro" panose="020B0504020202020204" pitchFamily="34" charset="77"/>
              </a:rPr>
              <a:t>etc</a:t>
            </a:r>
            <a:r>
              <a:rPr lang="en-US" sz="2000" dirty="0">
                <a:latin typeface="Avenir Next LT Pro" panose="020B0504020202020204" pitchFamily="34" charset="77"/>
              </a:rPr>
              <a:t>…)</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Whether or not they can learn incrementally on the fly (</a:t>
            </a:r>
            <a:r>
              <a:rPr lang="en-US" sz="2000" dirty="0">
                <a:solidFill>
                  <a:srgbClr val="FF0000"/>
                </a:solidFill>
                <a:latin typeface="Avenir Next LT Pro" panose="020B0504020202020204" pitchFamily="34" charset="77"/>
              </a:rPr>
              <a:t>online</a:t>
            </a:r>
            <a:r>
              <a:rPr lang="en-US" sz="2000" dirty="0">
                <a:latin typeface="Avenir Next LT Pro" panose="020B0504020202020204" pitchFamily="34" charset="77"/>
              </a:rPr>
              <a:t> versus </a:t>
            </a:r>
            <a:r>
              <a:rPr lang="en-US" sz="2000" dirty="0">
                <a:solidFill>
                  <a:srgbClr val="FF0000"/>
                </a:solidFill>
                <a:latin typeface="Avenir Next LT Pro" panose="020B0504020202020204" pitchFamily="34" charset="77"/>
              </a:rPr>
              <a:t>batch</a:t>
            </a:r>
            <a:r>
              <a:rPr lang="en-US" sz="2000" dirty="0">
                <a:latin typeface="Avenir Next LT Pro" panose="020B0504020202020204" pitchFamily="34" charset="77"/>
              </a:rPr>
              <a:t> learning)</a:t>
            </a:r>
          </a:p>
          <a:p>
            <a:pPr marL="0" indent="0">
              <a:buNone/>
            </a:pPr>
            <a:endParaRPr lang="en-US" sz="2000" dirty="0">
              <a:latin typeface="Avenir Next LT Pro" panose="020B0504020202020204" pitchFamily="34" charset="77"/>
            </a:endParaRPr>
          </a:p>
          <a:p>
            <a:r>
              <a:rPr lang="en-US" sz="2000" dirty="0">
                <a:latin typeface="Avenir Next LT Pro" panose="020B0504020202020204" pitchFamily="34" charset="77"/>
              </a:rPr>
              <a:t>Whether they work by simply </a:t>
            </a:r>
            <a:r>
              <a:rPr lang="en-US" sz="2000" dirty="0">
                <a:solidFill>
                  <a:srgbClr val="FF0000"/>
                </a:solidFill>
                <a:latin typeface="Avenir Next LT Pro" panose="020B0504020202020204" pitchFamily="34" charset="77"/>
              </a:rPr>
              <a:t>comparing new data points to known data points</a:t>
            </a:r>
            <a:r>
              <a:rPr lang="en-US" sz="2000" dirty="0">
                <a:latin typeface="Avenir Next LT Pro" panose="020B0504020202020204" pitchFamily="34" charset="77"/>
              </a:rPr>
              <a:t>, or by detecting patterns in the training data and </a:t>
            </a:r>
            <a:r>
              <a:rPr lang="en-US" sz="2000" dirty="0">
                <a:solidFill>
                  <a:srgbClr val="FF0000"/>
                </a:solidFill>
                <a:latin typeface="Avenir Next LT Pro" panose="020B0504020202020204" pitchFamily="34" charset="77"/>
              </a:rPr>
              <a:t>building a predictive model</a:t>
            </a:r>
            <a:r>
              <a:rPr lang="en-US" sz="2000" dirty="0">
                <a:latin typeface="Avenir Next LT Pro" panose="020B0504020202020204" pitchFamily="34" charset="77"/>
              </a:rPr>
              <a:t> (instance-based versus model-based learning).</a:t>
            </a:r>
          </a:p>
        </p:txBody>
      </p:sp>
    </p:spTree>
    <p:extLst>
      <p:ext uri="{BB962C8B-B14F-4D97-AF65-F5344CB8AC3E}">
        <p14:creationId xmlns:p14="http://schemas.microsoft.com/office/powerpoint/2010/main" val="281003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814E95-95D4-9BC5-77A5-742024E2E73C}"/>
              </a:ext>
            </a:extLst>
          </p:cNvPr>
          <p:cNvSpPr txBox="1"/>
          <p:nvPr/>
        </p:nvSpPr>
        <p:spPr>
          <a:xfrm>
            <a:off x="485553" y="520995"/>
            <a:ext cx="11302410" cy="369332"/>
          </a:xfrm>
          <a:prstGeom prst="rect">
            <a:avLst/>
          </a:prstGeom>
          <a:noFill/>
        </p:spPr>
        <p:txBody>
          <a:bodyPr wrap="square" rtlCol="0">
            <a:spAutoFit/>
          </a:bodyPr>
          <a:lstStyle/>
          <a:p>
            <a:pPr algn="ctr"/>
            <a:r>
              <a:rPr lang="en-US" dirty="0">
                <a:solidFill>
                  <a:srgbClr val="C00000"/>
                </a:solidFill>
              </a:rPr>
              <a:t>Examples of Machine Learning Algorithms</a:t>
            </a:r>
          </a:p>
        </p:txBody>
      </p:sp>
      <p:sp>
        <p:nvSpPr>
          <p:cNvPr id="3" name="TextBox 2">
            <a:extLst>
              <a:ext uri="{FF2B5EF4-FFF2-40B4-BE49-F238E27FC236}">
                <a16:creationId xmlns:a16="http://schemas.microsoft.com/office/drawing/2014/main" id="{BAE39995-9039-DC66-AEFE-DB43DBFA6E0A}"/>
              </a:ext>
            </a:extLst>
          </p:cNvPr>
          <p:cNvSpPr txBox="1"/>
          <p:nvPr/>
        </p:nvSpPr>
        <p:spPr>
          <a:xfrm>
            <a:off x="691117" y="967565"/>
            <a:ext cx="10154094" cy="1323439"/>
          </a:xfrm>
          <a:prstGeom prst="rect">
            <a:avLst/>
          </a:prstGeom>
          <a:noFill/>
        </p:spPr>
        <p:txBody>
          <a:bodyPr wrap="square" rtlCol="0">
            <a:spAutoFit/>
          </a:bodyPr>
          <a:lstStyle/>
          <a:p>
            <a:endParaRPr lang="en-US" sz="1600" dirty="0">
              <a:solidFill>
                <a:srgbClr val="FF0000"/>
              </a:solidFill>
              <a:latin typeface="Avenir Next LT Pro" panose="020B0504020202020204" pitchFamily="34" charset="77"/>
            </a:endParaRPr>
          </a:p>
          <a:p>
            <a:r>
              <a:rPr lang="en-US" sz="1600" dirty="0">
                <a:solidFill>
                  <a:srgbClr val="FF0000"/>
                </a:solidFill>
                <a:latin typeface="Avenir Next LT Pro" panose="020B0504020202020204" pitchFamily="34" charset="77"/>
              </a:rPr>
              <a:t>Linear Regression</a:t>
            </a:r>
            <a:r>
              <a:rPr lang="en-US" sz="1600" dirty="0">
                <a:latin typeface="Avenir Next LT Pro" panose="020B0504020202020204" pitchFamily="34" charset="77"/>
              </a:rPr>
              <a:t>: used for predicting continuous numerical values based on a linear relationship between input variables and the output. (Predict the price of a house based on its square footage)</a:t>
            </a:r>
          </a:p>
          <a:p>
            <a:endParaRPr lang="en-US" sz="1600" dirty="0">
              <a:latin typeface="Avenir Next LT Pro" panose="020B0504020202020204" pitchFamily="34" charset="77"/>
            </a:endParaRPr>
          </a:p>
          <a:p>
            <a:r>
              <a:rPr lang="en-US" sz="1600" dirty="0">
                <a:latin typeface="Avenir Next LT Pro" panose="020B0504020202020204" pitchFamily="34" charset="77"/>
              </a:rPr>
              <a:t>                                                                                                          </a:t>
            </a:r>
          </a:p>
        </p:txBody>
      </p:sp>
      <p:sp>
        <p:nvSpPr>
          <p:cNvPr id="4" name="TextBox 3">
            <a:extLst>
              <a:ext uri="{FF2B5EF4-FFF2-40B4-BE49-F238E27FC236}">
                <a16:creationId xmlns:a16="http://schemas.microsoft.com/office/drawing/2014/main" id="{CE72DA72-8C79-D73D-5344-0050EEE550DA}"/>
              </a:ext>
            </a:extLst>
          </p:cNvPr>
          <p:cNvSpPr txBox="1"/>
          <p:nvPr/>
        </p:nvSpPr>
        <p:spPr>
          <a:xfrm>
            <a:off x="531627" y="5380074"/>
            <a:ext cx="10643191" cy="584775"/>
          </a:xfrm>
          <a:prstGeom prst="rect">
            <a:avLst/>
          </a:prstGeom>
          <a:noFill/>
        </p:spPr>
        <p:txBody>
          <a:bodyPr wrap="square" rtlCol="0">
            <a:spAutoFit/>
          </a:bodyPr>
          <a:lstStyle/>
          <a:p>
            <a:r>
              <a:rPr lang="en-US" sz="1600" dirty="0">
                <a:solidFill>
                  <a:srgbClr val="FF0000"/>
                </a:solidFill>
                <a:latin typeface="Avenir Next LT Pro" panose="020B0504020202020204" pitchFamily="34" charset="77"/>
              </a:rPr>
              <a:t>Logistic Regression</a:t>
            </a:r>
            <a:r>
              <a:rPr lang="en-US" sz="1600" dirty="0">
                <a:latin typeface="Avenir Next LT Pro" panose="020B0504020202020204" pitchFamily="34" charset="77"/>
              </a:rPr>
              <a:t>: used mostly for classification tasks, predicting the probability of a binary outcome based on input features. (Predict whether a patient will develop a specific disease based on medical history)</a:t>
            </a:r>
          </a:p>
        </p:txBody>
      </p:sp>
      <p:pic>
        <p:nvPicPr>
          <p:cNvPr id="1030" name="Picture 6" descr="What is Linear Regression in Machine Learning?">
            <a:extLst>
              <a:ext uri="{FF2B5EF4-FFF2-40B4-BE49-F238E27FC236}">
                <a16:creationId xmlns:a16="http://schemas.microsoft.com/office/drawing/2014/main" id="{2C26EF4C-D9CF-69D8-4F6F-BB8C21299F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90306"/>
            <a:ext cx="4316819" cy="23923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gistic regression machine deals learning">
            <a:extLst>
              <a:ext uri="{FF2B5EF4-FFF2-40B4-BE49-F238E27FC236}">
                <a16:creationId xmlns:a16="http://schemas.microsoft.com/office/drawing/2014/main" id="{80231B8A-5AE4-8660-9720-EDF665D8C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688" y="2115879"/>
            <a:ext cx="5816010" cy="277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042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6EBBD9B-64E0-B24E-ACBF-8B90062A5DA6}">
  <we:reference id="wa104381909" version="3.15.0.0" store="en-US" storeType="OMEX"/>
  <we:alternateReferences>
    <we:reference id="wa104381909" version="3.15.0.0" store="wa10438190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643</TotalTime>
  <Words>2012</Words>
  <Application>Microsoft Macintosh PowerPoint</Application>
  <PresentationFormat>Widescreen</PresentationFormat>
  <Paragraphs>233</Paragraphs>
  <Slides>25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Avenir Next LT Pro</vt:lpstr>
      <vt:lpstr>Calibri</vt:lpstr>
      <vt:lpstr>Office Theme</vt:lpstr>
      <vt:lpstr> Machine Learning</vt:lpstr>
      <vt:lpstr>Introduction to Machine Learning    </vt:lpstr>
      <vt:lpstr> what is machine learning?</vt:lpstr>
      <vt:lpstr>PowerPoint Presentation</vt:lpstr>
      <vt:lpstr>Why use ML?</vt:lpstr>
      <vt:lpstr>Examples of applications</vt:lpstr>
      <vt:lpstr>Examples of applications</vt:lpstr>
      <vt:lpstr>Types of ML Systems</vt:lpstr>
      <vt:lpstr>PowerPoint Presentation</vt:lpstr>
      <vt:lpstr>PowerPoint Presentation</vt:lpstr>
      <vt:lpstr>PowerPoint Presentation</vt:lpstr>
      <vt:lpstr>PowerPoint Presentation</vt:lpstr>
      <vt:lpstr>PowerPoint Presentation</vt:lpstr>
      <vt:lpstr>Modes of Machine Learning</vt:lpstr>
      <vt:lpstr>Supervised Learning</vt:lpstr>
      <vt:lpstr>PowerPoint Presentation</vt:lpstr>
      <vt:lpstr>Unsupervised Learning</vt:lpstr>
      <vt:lpstr>PowerPoint Presentation</vt:lpstr>
      <vt:lpstr>PowerPoint Presentation</vt:lpstr>
      <vt:lpstr>Main challenges of ML</vt:lpstr>
      <vt:lpstr>Main Challenges of ML</vt:lpstr>
      <vt:lpstr>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Abdelkrim Brania</dc:creator>
  <cp:lastModifiedBy>Abdelkrim Brania</cp:lastModifiedBy>
  <cp:revision>45</cp:revision>
  <dcterms:created xsi:type="dcterms:W3CDTF">2025-02-07T18:30:55Z</dcterms:created>
  <dcterms:modified xsi:type="dcterms:W3CDTF">2025-02-12T19:16:17Z</dcterms:modified>
</cp:coreProperties>
</file>