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307" r:id="rId3"/>
    <p:sldId id="308" r:id="rId4"/>
    <p:sldId id="309" r:id="rId5"/>
    <p:sldId id="310" r:id="rId6"/>
    <p:sldId id="311" r:id="rId7"/>
    <p:sldId id="312" r:id="rId8"/>
    <p:sldId id="313" r:id="rId9"/>
    <p:sldId id="258" r:id="rId10"/>
    <p:sldId id="314" r:id="rId11"/>
    <p:sldId id="315" r:id="rId12"/>
    <p:sldId id="260" r:id="rId13"/>
    <p:sldId id="262" r:id="rId14"/>
    <p:sldId id="317" r:id="rId15"/>
    <p:sldId id="316" r:id="rId16"/>
    <p:sldId id="318" r:id="rId17"/>
    <p:sldId id="266" r:id="rId18"/>
    <p:sldId id="319" r:id="rId19"/>
    <p:sldId id="320" r:id="rId20"/>
    <p:sldId id="3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2T20:11:34.779"/>
    </inkml:context>
    <inkml:brush xml:id="br0">
      <inkml:brushProperty name="width" value="0.08571" units="cm"/>
      <inkml:brushProperty name="height" value="0.08571" units="cm"/>
    </inkml:brush>
  </inkml:definitions>
  <inkml:trace contextRef="#ctx0" brushRef="#br0">6 1 6557,'-3'2'-426,"1"0"426,2-2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5:26:28.187"/>
    </inkml:context>
    <inkml:brush xml:id="br0">
      <inkml:brushProperty name="width" value="0.025" units="cm"/>
      <inkml:brushProperty name="height" value="0.025" units="cm"/>
    </inkml:brush>
  </inkml:definitions>
  <inkml:trace contextRef="#ctx0" brushRef="#br0">5 2 24575,'-2'0'0,"0"0"0,1-1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2T20:12:19.535"/>
    </inkml:context>
    <inkml:brush xml:id="br0">
      <inkml:brushProperty name="width" value="0.08571" units="cm"/>
      <inkml:brushProperty name="height" value="0.08571" units="cm"/>
    </inkml:brush>
  </inkml:definitions>
  <inkml:trace contextRef="#ctx0" brushRef="#br0">64 48 4984,'-28'-22'0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4T15:58:07.971"/>
    </inkml:context>
    <inkml:brush xml:id="br0">
      <inkml:brushProperty name="width" value="0.025" units="cm"/>
      <inkml:brushProperty name="height" value="0.025" units="cm"/>
    </inkml:brush>
  </inkml:definitions>
  <inkml:trace contextRef="#ctx0" brushRef="#br0">7 1 24575,'-4'1'0,"1"-1"0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3T14:29:45.076"/>
    </inkml:context>
    <inkml:brush xml:id="br0">
      <inkml:brushProperty name="width" value="0.025" units="cm"/>
      <inkml:brushProperty name="height" value="0.025" units="cm"/>
    </inkml:brush>
  </inkml:definitions>
  <inkml:trace contextRef="#ctx0" brushRef="#br0">327 503 24575,'1'-2'0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6T19:46:41.749"/>
    </inkml:context>
    <inkml:brush xml:id="br0">
      <inkml:brushProperty name="width" value="0.025" units="cm"/>
      <inkml:brushProperty name="height" value="0.025" units="cm"/>
    </inkml:brush>
  </inkml:definitions>
  <inkml:trace contextRef="#ctx0" brushRef="#br0">0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6T19:46:42.617"/>
    </inkml:context>
    <inkml:brush xml:id="br0">
      <inkml:brushProperty name="width" value="0.025" units="cm"/>
      <inkml:brushProperty name="height" value="0.025" units="cm"/>
    </inkml:brush>
  </inkml:definitions>
  <inkml:trace contextRef="#ctx0" brushRef="#br0">6 1 24575,'-1'1'0,"0"0"0,-1-1 0,1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6T19:50:32.980"/>
    </inkml:context>
    <inkml:brush xml:id="br0">
      <inkml:brushProperty name="width" value="0.08571" units="cm"/>
      <inkml:brushProperty name="height" value="0.08571" units="cm"/>
      <inkml:brushProperty name="color" value="#E71224"/>
    </inkml:brush>
  </inkml:definitions>
  <inkml:trace contextRef="#ctx0" brushRef="#br0">0 1 7223,'0'0'0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2T18:29:19.660"/>
    </inkml:context>
    <inkml:brush xml:id="br0">
      <inkml:brushProperty name="width" value="0.025" units="cm"/>
      <inkml:brushProperty name="height" value="0.025" units="cm"/>
      <inkml:brushProperty name="color" value="#E71224"/>
    </inkml:brush>
  </inkml:definitions>
  <inkml:trace contextRef="#ctx0" brushRef="#br0">3 5 24575,'0'-2'0,"-1"0"0,1 2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5:26:06.396"/>
    </inkml:context>
    <inkml:brush xml:id="br0">
      <inkml:brushProperty name="width" value="0.025" units="cm"/>
      <inkml:brushProperty name="height" value="0.025" units="cm"/>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AE4C0-D034-DF48-84FE-04351A49AA3B}" type="datetimeFigureOut">
              <a:rPr lang="en-US" smtClean="0"/>
              <a:t>3/17/25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5EEEA-CE56-2049-ADF1-0014A19B3220}" type="slidenum">
              <a:rPr lang="en-US" smtClean="0"/>
              <a:t>‹#›</a:t>
            </a:fld>
            <a:endParaRPr lang="en-US"/>
          </a:p>
        </p:txBody>
      </p:sp>
    </p:spTree>
    <p:extLst>
      <p:ext uri="{BB962C8B-B14F-4D97-AF65-F5344CB8AC3E}">
        <p14:creationId xmlns:p14="http://schemas.microsoft.com/office/powerpoint/2010/main" val="3581858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95EEEA-CE56-2049-ADF1-0014A19B3220}" type="slidenum">
              <a:rPr lang="en-US" smtClean="0"/>
              <a:t>10</a:t>
            </a:fld>
            <a:endParaRPr lang="en-US"/>
          </a:p>
        </p:txBody>
      </p:sp>
    </p:spTree>
    <p:extLst>
      <p:ext uri="{BB962C8B-B14F-4D97-AF65-F5344CB8AC3E}">
        <p14:creationId xmlns:p14="http://schemas.microsoft.com/office/powerpoint/2010/main" val="127739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4180-AA02-D859-F7AC-7C1205842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D0CB6B-01D2-418B-E0F5-BFFE77A3D0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44958A-83D6-CC78-2EEC-CB4CB69CA212}"/>
              </a:ext>
            </a:extLst>
          </p:cNvPr>
          <p:cNvSpPr>
            <a:spLocks noGrp="1"/>
          </p:cNvSpPr>
          <p:nvPr>
            <p:ph type="dt" sz="half" idx="10"/>
          </p:nvPr>
        </p:nvSpPr>
        <p:spPr/>
        <p:txBody>
          <a:bodyPr/>
          <a:lstStyle/>
          <a:p>
            <a:fld id="{B649C22C-6758-6941-96D4-A6E9D0FD99C7}" type="datetimeFigureOut">
              <a:rPr lang="en-US" smtClean="0"/>
              <a:t>3/17/25</a:t>
            </a:fld>
            <a:endParaRPr lang="en-US"/>
          </a:p>
        </p:txBody>
      </p:sp>
      <p:sp>
        <p:nvSpPr>
          <p:cNvPr id="5" name="Footer Placeholder 4">
            <a:extLst>
              <a:ext uri="{FF2B5EF4-FFF2-40B4-BE49-F238E27FC236}">
                <a16:creationId xmlns:a16="http://schemas.microsoft.com/office/drawing/2014/main" id="{20711344-B299-9310-52BE-D19A806C2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D9ECD-CD6C-5F0F-79EA-D6D300BF6EAE}"/>
              </a:ext>
            </a:extLst>
          </p:cNvPr>
          <p:cNvSpPr>
            <a:spLocks noGrp="1"/>
          </p:cNvSpPr>
          <p:nvPr>
            <p:ph type="sldNum" sz="quarter" idx="12"/>
          </p:nvPr>
        </p:nvSpPr>
        <p:spPr/>
        <p:txBody>
          <a:bodyPr/>
          <a:lstStyle/>
          <a:p>
            <a:fld id="{5741F915-3853-194D-BBAB-20CF4B542E5B}" type="slidenum">
              <a:rPr lang="en-US" smtClean="0"/>
              <a:t>‹#›</a:t>
            </a:fld>
            <a:endParaRPr lang="en-US"/>
          </a:p>
        </p:txBody>
      </p:sp>
    </p:spTree>
    <p:extLst>
      <p:ext uri="{BB962C8B-B14F-4D97-AF65-F5344CB8AC3E}">
        <p14:creationId xmlns:p14="http://schemas.microsoft.com/office/powerpoint/2010/main" val="1456479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B7BA-A26A-20BA-70F0-317AB071B3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124E77-B822-7A13-1A7D-478E5C7D02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3E249-A751-EBC7-88CD-F9DD98C3E8CD}"/>
              </a:ext>
            </a:extLst>
          </p:cNvPr>
          <p:cNvSpPr>
            <a:spLocks noGrp="1"/>
          </p:cNvSpPr>
          <p:nvPr>
            <p:ph type="dt" sz="half" idx="10"/>
          </p:nvPr>
        </p:nvSpPr>
        <p:spPr/>
        <p:txBody>
          <a:bodyPr/>
          <a:lstStyle/>
          <a:p>
            <a:fld id="{B649C22C-6758-6941-96D4-A6E9D0FD99C7}" type="datetimeFigureOut">
              <a:rPr lang="en-US" smtClean="0"/>
              <a:t>3/17/25</a:t>
            </a:fld>
            <a:endParaRPr lang="en-US"/>
          </a:p>
        </p:txBody>
      </p:sp>
      <p:sp>
        <p:nvSpPr>
          <p:cNvPr id="5" name="Footer Placeholder 4">
            <a:extLst>
              <a:ext uri="{FF2B5EF4-FFF2-40B4-BE49-F238E27FC236}">
                <a16:creationId xmlns:a16="http://schemas.microsoft.com/office/drawing/2014/main" id="{BF7DA696-AF44-F809-F962-1463890AD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D141F-C235-8C29-BF0B-6E89CBC2F075}"/>
              </a:ext>
            </a:extLst>
          </p:cNvPr>
          <p:cNvSpPr>
            <a:spLocks noGrp="1"/>
          </p:cNvSpPr>
          <p:nvPr>
            <p:ph type="sldNum" sz="quarter" idx="12"/>
          </p:nvPr>
        </p:nvSpPr>
        <p:spPr/>
        <p:txBody>
          <a:bodyPr/>
          <a:lstStyle/>
          <a:p>
            <a:fld id="{5741F915-3853-194D-BBAB-20CF4B542E5B}" type="slidenum">
              <a:rPr lang="en-US" smtClean="0"/>
              <a:t>‹#›</a:t>
            </a:fld>
            <a:endParaRPr lang="en-US"/>
          </a:p>
        </p:txBody>
      </p:sp>
    </p:spTree>
    <p:extLst>
      <p:ext uri="{BB962C8B-B14F-4D97-AF65-F5344CB8AC3E}">
        <p14:creationId xmlns:p14="http://schemas.microsoft.com/office/powerpoint/2010/main" val="191117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3DE5B7-E88A-D3D7-037C-9003EEA8A1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3EE9D2-E2B5-EB31-B24A-8A2C80E696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95F99-E963-7637-69EC-4B076F5E5BC7}"/>
              </a:ext>
            </a:extLst>
          </p:cNvPr>
          <p:cNvSpPr>
            <a:spLocks noGrp="1"/>
          </p:cNvSpPr>
          <p:nvPr>
            <p:ph type="dt" sz="half" idx="10"/>
          </p:nvPr>
        </p:nvSpPr>
        <p:spPr/>
        <p:txBody>
          <a:bodyPr/>
          <a:lstStyle/>
          <a:p>
            <a:fld id="{B649C22C-6758-6941-96D4-A6E9D0FD99C7}" type="datetimeFigureOut">
              <a:rPr lang="en-US" smtClean="0"/>
              <a:t>3/17/25</a:t>
            </a:fld>
            <a:endParaRPr lang="en-US"/>
          </a:p>
        </p:txBody>
      </p:sp>
      <p:sp>
        <p:nvSpPr>
          <p:cNvPr id="5" name="Footer Placeholder 4">
            <a:extLst>
              <a:ext uri="{FF2B5EF4-FFF2-40B4-BE49-F238E27FC236}">
                <a16:creationId xmlns:a16="http://schemas.microsoft.com/office/drawing/2014/main" id="{06A226F2-68F1-5499-E410-D7A4E7634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B5A0B-50AA-30AB-2855-6E60CA2D7826}"/>
              </a:ext>
            </a:extLst>
          </p:cNvPr>
          <p:cNvSpPr>
            <a:spLocks noGrp="1"/>
          </p:cNvSpPr>
          <p:nvPr>
            <p:ph type="sldNum" sz="quarter" idx="12"/>
          </p:nvPr>
        </p:nvSpPr>
        <p:spPr/>
        <p:txBody>
          <a:bodyPr/>
          <a:lstStyle/>
          <a:p>
            <a:fld id="{5741F915-3853-194D-BBAB-20CF4B542E5B}" type="slidenum">
              <a:rPr lang="en-US" smtClean="0"/>
              <a:t>‹#›</a:t>
            </a:fld>
            <a:endParaRPr lang="en-US"/>
          </a:p>
        </p:txBody>
      </p:sp>
    </p:spTree>
    <p:extLst>
      <p:ext uri="{BB962C8B-B14F-4D97-AF65-F5344CB8AC3E}">
        <p14:creationId xmlns:p14="http://schemas.microsoft.com/office/powerpoint/2010/main" val="392329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EE9A-3677-F5A5-9588-53F6D06F22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D0B088-9078-2514-AFC0-379A048A79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C19B3-0B4A-EFD9-84EA-5AAA5D91EB21}"/>
              </a:ext>
            </a:extLst>
          </p:cNvPr>
          <p:cNvSpPr>
            <a:spLocks noGrp="1"/>
          </p:cNvSpPr>
          <p:nvPr>
            <p:ph type="dt" sz="half" idx="10"/>
          </p:nvPr>
        </p:nvSpPr>
        <p:spPr/>
        <p:txBody>
          <a:bodyPr/>
          <a:lstStyle/>
          <a:p>
            <a:fld id="{B649C22C-6758-6941-96D4-A6E9D0FD99C7}" type="datetimeFigureOut">
              <a:rPr lang="en-US" smtClean="0"/>
              <a:t>3/17/25</a:t>
            </a:fld>
            <a:endParaRPr lang="en-US"/>
          </a:p>
        </p:txBody>
      </p:sp>
      <p:sp>
        <p:nvSpPr>
          <p:cNvPr id="5" name="Footer Placeholder 4">
            <a:extLst>
              <a:ext uri="{FF2B5EF4-FFF2-40B4-BE49-F238E27FC236}">
                <a16:creationId xmlns:a16="http://schemas.microsoft.com/office/drawing/2014/main" id="{D5CA636C-1D04-B8F7-0A33-89DF114CA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81917-CD33-55D9-4F92-925CD8852488}"/>
              </a:ext>
            </a:extLst>
          </p:cNvPr>
          <p:cNvSpPr>
            <a:spLocks noGrp="1"/>
          </p:cNvSpPr>
          <p:nvPr>
            <p:ph type="sldNum" sz="quarter" idx="12"/>
          </p:nvPr>
        </p:nvSpPr>
        <p:spPr/>
        <p:txBody>
          <a:bodyPr/>
          <a:lstStyle/>
          <a:p>
            <a:fld id="{5741F915-3853-194D-BBAB-20CF4B542E5B}" type="slidenum">
              <a:rPr lang="en-US" smtClean="0"/>
              <a:t>‹#›</a:t>
            </a:fld>
            <a:endParaRPr lang="en-US"/>
          </a:p>
        </p:txBody>
      </p:sp>
    </p:spTree>
    <p:extLst>
      <p:ext uri="{BB962C8B-B14F-4D97-AF65-F5344CB8AC3E}">
        <p14:creationId xmlns:p14="http://schemas.microsoft.com/office/powerpoint/2010/main" val="246151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2E34-0371-002C-6E11-C43878FCEB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D7819B-4305-419C-10BC-E8555CB6B0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65EDCB-113C-5364-31B0-937618F94668}"/>
              </a:ext>
            </a:extLst>
          </p:cNvPr>
          <p:cNvSpPr>
            <a:spLocks noGrp="1"/>
          </p:cNvSpPr>
          <p:nvPr>
            <p:ph type="dt" sz="half" idx="10"/>
          </p:nvPr>
        </p:nvSpPr>
        <p:spPr/>
        <p:txBody>
          <a:bodyPr/>
          <a:lstStyle/>
          <a:p>
            <a:fld id="{B649C22C-6758-6941-96D4-A6E9D0FD99C7}" type="datetimeFigureOut">
              <a:rPr lang="en-US" smtClean="0"/>
              <a:t>3/17/25</a:t>
            </a:fld>
            <a:endParaRPr lang="en-US"/>
          </a:p>
        </p:txBody>
      </p:sp>
      <p:sp>
        <p:nvSpPr>
          <p:cNvPr id="5" name="Footer Placeholder 4">
            <a:extLst>
              <a:ext uri="{FF2B5EF4-FFF2-40B4-BE49-F238E27FC236}">
                <a16:creationId xmlns:a16="http://schemas.microsoft.com/office/drawing/2014/main" id="{14022776-C685-131B-8399-7C7B23F10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023A57-567F-FBC3-5588-75457BE21F72}"/>
              </a:ext>
            </a:extLst>
          </p:cNvPr>
          <p:cNvSpPr>
            <a:spLocks noGrp="1"/>
          </p:cNvSpPr>
          <p:nvPr>
            <p:ph type="sldNum" sz="quarter" idx="12"/>
          </p:nvPr>
        </p:nvSpPr>
        <p:spPr/>
        <p:txBody>
          <a:bodyPr/>
          <a:lstStyle/>
          <a:p>
            <a:fld id="{5741F915-3853-194D-BBAB-20CF4B542E5B}" type="slidenum">
              <a:rPr lang="en-US" smtClean="0"/>
              <a:t>‹#›</a:t>
            </a:fld>
            <a:endParaRPr lang="en-US"/>
          </a:p>
        </p:txBody>
      </p:sp>
    </p:spTree>
    <p:extLst>
      <p:ext uri="{BB962C8B-B14F-4D97-AF65-F5344CB8AC3E}">
        <p14:creationId xmlns:p14="http://schemas.microsoft.com/office/powerpoint/2010/main" val="371408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D5ED-4C09-3507-E4A0-8F84ABE56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B45A41-13DB-FF03-1D1F-1EEF1F50AD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64114E-2594-3C80-3600-8FCDDEC8CC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42C953-59FF-049E-C2E2-4D5F6807D76D}"/>
              </a:ext>
            </a:extLst>
          </p:cNvPr>
          <p:cNvSpPr>
            <a:spLocks noGrp="1"/>
          </p:cNvSpPr>
          <p:nvPr>
            <p:ph type="dt" sz="half" idx="10"/>
          </p:nvPr>
        </p:nvSpPr>
        <p:spPr/>
        <p:txBody>
          <a:bodyPr/>
          <a:lstStyle/>
          <a:p>
            <a:fld id="{B649C22C-6758-6941-96D4-A6E9D0FD99C7}" type="datetimeFigureOut">
              <a:rPr lang="en-US" smtClean="0"/>
              <a:t>3/17/25</a:t>
            </a:fld>
            <a:endParaRPr lang="en-US"/>
          </a:p>
        </p:txBody>
      </p:sp>
      <p:sp>
        <p:nvSpPr>
          <p:cNvPr id="6" name="Footer Placeholder 5">
            <a:extLst>
              <a:ext uri="{FF2B5EF4-FFF2-40B4-BE49-F238E27FC236}">
                <a16:creationId xmlns:a16="http://schemas.microsoft.com/office/drawing/2014/main" id="{EAB99CF6-9B6F-F717-AFDD-0EF7CE803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39E070-3A5F-D61A-8D16-5666D2C601D7}"/>
              </a:ext>
            </a:extLst>
          </p:cNvPr>
          <p:cNvSpPr>
            <a:spLocks noGrp="1"/>
          </p:cNvSpPr>
          <p:nvPr>
            <p:ph type="sldNum" sz="quarter" idx="12"/>
          </p:nvPr>
        </p:nvSpPr>
        <p:spPr/>
        <p:txBody>
          <a:bodyPr/>
          <a:lstStyle/>
          <a:p>
            <a:fld id="{5741F915-3853-194D-BBAB-20CF4B542E5B}" type="slidenum">
              <a:rPr lang="en-US" smtClean="0"/>
              <a:t>‹#›</a:t>
            </a:fld>
            <a:endParaRPr lang="en-US"/>
          </a:p>
        </p:txBody>
      </p:sp>
    </p:spTree>
    <p:extLst>
      <p:ext uri="{BB962C8B-B14F-4D97-AF65-F5344CB8AC3E}">
        <p14:creationId xmlns:p14="http://schemas.microsoft.com/office/powerpoint/2010/main" val="306448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8A6D-5A4F-5A0F-BCFD-13115F40C5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44FEEA-2324-C3E4-1387-260812DE51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73F01B-3A86-77D2-C60F-5C0B839FB6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1052CD-0811-26BB-E12B-AEC9EB13A4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6BC9BD-F515-ECED-47BC-27D428B1C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B44B67-7005-E78E-C9C1-A9E0AC86C70B}"/>
              </a:ext>
            </a:extLst>
          </p:cNvPr>
          <p:cNvSpPr>
            <a:spLocks noGrp="1"/>
          </p:cNvSpPr>
          <p:nvPr>
            <p:ph type="dt" sz="half" idx="10"/>
          </p:nvPr>
        </p:nvSpPr>
        <p:spPr/>
        <p:txBody>
          <a:bodyPr/>
          <a:lstStyle/>
          <a:p>
            <a:fld id="{B649C22C-6758-6941-96D4-A6E9D0FD99C7}" type="datetimeFigureOut">
              <a:rPr lang="en-US" smtClean="0"/>
              <a:t>3/17/25</a:t>
            </a:fld>
            <a:endParaRPr lang="en-US"/>
          </a:p>
        </p:txBody>
      </p:sp>
      <p:sp>
        <p:nvSpPr>
          <p:cNvPr id="8" name="Footer Placeholder 7">
            <a:extLst>
              <a:ext uri="{FF2B5EF4-FFF2-40B4-BE49-F238E27FC236}">
                <a16:creationId xmlns:a16="http://schemas.microsoft.com/office/drawing/2014/main" id="{DB93E186-646A-A590-C7B7-06336C8812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8FC4AD-B806-2BB1-E732-37F5B2118421}"/>
              </a:ext>
            </a:extLst>
          </p:cNvPr>
          <p:cNvSpPr>
            <a:spLocks noGrp="1"/>
          </p:cNvSpPr>
          <p:nvPr>
            <p:ph type="sldNum" sz="quarter" idx="12"/>
          </p:nvPr>
        </p:nvSpPr>
        <p:spPr/>
        <p:txBody>
          <a:bodyPr/>
          <a:lstStyle/>
          <a:p>
            <a:fld id="{5741F915-3853-194D-BBAB-20CF4B542E5B}" type="slidenum">
              <a:rPr lang="en-US" smtClean="0"/>
              <a:t>‹#›</a:t>
            </a:fld>
            <a:endParaRPr lang="en-US"/>
          </a:p>
        </p:txBody>
      </p:sp>
    </p:spTree>
    <p:extLst>
      <p:ext uri="{BB962C8B-B14F-4D97-AF65-F5344CB8AC3E}">
        <p14:creationId xmlns:p14="http://schemas.microsoft.com/office/powerpoint/2010/main" val="145680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F8437-6564-8F1F-D2CE-94452E0E02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C7F21F-8581-0BF7-7CDC-47CA2A74082F}"/>
              </a:ext>
            </a:extLst>
          </p:cNvPr>
          <p:cNvSpPr>
            <a:spLocks noGrp="1"/>
          </p:cNvSpPr>
          <p:nvPr>
            <p:ph type="dt" sz="half" idx="10"/>
          </p:nvPr>
        </p:nvSpPr>
        <p:spPr/>
        <p:txBody>
          <a:bodyPr/>
          <a:lstStyle/>
          <a:p>
            <a:fld id="{B649C22C-6758-6941-96D4-A6E9D0FD99C7}" type="datetimeFigureOut">
              <a:rPr lang="en-US" smtClean="0"/>
              <a:t>3/17/25</a:t>
            </a:fld>
            <a:endParaRPr lang="en-US"/>
          </a:p>
        </p:txBody>
      </p:sp>
      <p:sp>
        <p:nvSpPr>
          <p:cNvPr id="4" name="Footer Placeholder 3">
            <a:extLst>
              <a:ext uri="{FF2B5EF4-FFF2-40B4-BE49-F238E27FC236}">
                <a16:creationId xmlns:a16="http://schemas.microsoft.com/office/drawing/2014/main" id="{AC9AA08B-1BD3-F056-BD41-B4267360C6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2B03BC-8333-70E6-E96C-8B5A62517787}"/>
              </a:ext>
            </a:extLst>
          </p:cNvPr>
          <p:cNvSpPr>
            <a:spLocks noGrp="1"/>
          </p:cNvSpPr>
          <p:nvPr>
            <p:ph type="sldNum" sz="quarter" idx="12"/>
          </p:nvPr>
        </p:nvSpPr>
        <p:spPr/>
        <p:txBody>
          <a:bodyPr/>
          <a:lstStyle/>
          <a:p>
            <a:fld id="{5741F915-3853-194D-BBAB-20CF4B542E5B}" type="slidenum">
              <a:rPr lang="en-US" smtClean="0"/>
              <a:t>‹#›</a:t>
            </a:fld>
            <a:endParaRPr lang="en-US"/>
          </a:p>
        </p:txBody>
      </p:sp>
    </p:spTree>
    <p:extLst>
      <p:ext uri="{BB962C8B-B14F-4D97-AF65-F5344CB8AC3E}">
        <p14:creationId xmlns:p14="http://schemas.microsoft.com/office/powerpoint/2010/main" val="239802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5C521-D808-02DE-2656-02CAF6535900}"/>
              </a:ext>
            </a:extLst>
          </p:cNvPr>
          <p:cNvSpPr>
            <a:spLocks noGrp="1"/>
          </p:cNvSpPr>
          <p:nvPr>
            <p:ph type="dt" sz="half" idx="10"/>
          </p:nvPr>
        </p:nvSpPr>
        <p:spPr/>
        <p:txBody>
          <a:bodyPr/>
          <a:lstStyle/>
          <a:p>
            <a:fld id="{B649C22C-6758-6941-96D4-A6E9D0FD99C7}" type="datetimeFigureOut">
              <a:rPr lang="en-US" smtClean="0"/>
              <a:t>3/17/25</a:t>
            </a:fld>
            <a:endParaRPr lang="en-US"/>
          </a:p>
        </p:txBody>
      </p:sp>
      <p:sp>
        <p:nvSpPr>
          <p:cNvPr id="3" name="Footer Placeholder 2">
            <a:extLst>
              <a:ext uri="{FF2B5EF4-FFF2-40B4-BE49-F238E27FC236}">
                <a16:creationId xmlns:a16="http://schemas.microsoft.com/office/drawing/2014/main" id="{3252B132-D29A-CF3D-EC40-00D4E918BA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958904-81F4-4AF3-D51E-1199EBE54460}"/>
              </a:ext>
            </a:extLst>
          </p:cNvPr>
          <p:cNvSpPr>
            <a:spLocks noGrp="1"/>
          </p:cNvSpPr>
          <p:nvPr>
            <p:ph type="sldNum" sz="quarter" idx="12"/>
          </p:nvPr>
        </p:nvSpPr>
        <p:spPr/>
        <p:txBody>
          <a:bodyPr/>
          <a:lstStyle/>
          <a:p>
            <a:fld id="{5741F915-3853-194D-BBAB-20CF4B542E5B}" type="slidenum">
              <a:rPr lang="en-US" smtClean="0"/>
              <a:t>‹#›</a:t>
            </a:fld>
            <a:endParaRPr lang="en-US"/>
          </a:p>
        </p:txBody>
      </p:sp>
    </p:spTree>
    <p:extLst>
      <p:ext uri="{BB962C8B-B14F-4D97-AF65-F5344CB8AC3E}">
        <p14:creationId xmlns:p14="http://schemas.microsoft.com/office/powerpoint/2010/main" val="177189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0DF7-2CD4-8828-B570-3F73F8C93B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599A21-3135-E261-0E97-754C83F487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E9607F-B9F5-A2A0-08D3-67A71B7DA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AFA69D-4829-E112-D5CC-2E6285F4F8D1}"/>
              </a:ext>
            </a:extLst>
          </p:cNvPr>
          <p:cNvSpPr>
            <a:spLocks noGrp="1"/>
          </p:cNvSpPr>
          <p:nvPr>
            <p:ph type="dt" sz="half" idx="10"/>
          </p:nvPr>
        </p:nvSpPr>
        <p:spPr/>
        <p:txBody>
          <a:bodyPr/>
          <a:lstStyle/>
          <a:p>
            <a:fld id="{B649C22C-6758-6941-96D4-A6E9D0FD99C7}" type="datetimeFigureOut">
              <a:rPr lang="en-US" smtClean="0"/>
              <a:t>3/17/25</a:t>
            </a:fld>
            <a:endParaRPr lang="en-US"/>
          </a:p>
        </p:txBody>
      </p:sp>
      <p:sp>
        <p:nvSpPr>
          <p:cNvPr id="6" name="Footer Placeholder 5">
            <a:extLst>
              <a:ext uri="{FF2B5EF4-FFF2-40B4-BE49-F238E27FC236}">
                <a16:creationId xmlns:a16="http://schemas.microsoft.com/office/drawing/2014/main" id="{0D95F0B0-EF5D-348F-3549-A33E0C758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2D4B2-A206-1F17-436C-CCB01C1311A2}"/>
              </a:ext>
            </a:extLst>
          </p:cNvPr>
          <p:cNvSpPr>
            <a:spLocks noGrp="1"/>
          </p:cNvSpPr>
          <p:nvPr>
            <p:ph type="sldNum" sz="quarter" idx="12"/>
          </p:nvPr>
        </p:nvSpPr>
        <p:spPr/>
        <p:txBody>
          <a:bodyPr/>
          <a:lstStyle/>
          <a:p>
            <a:fld id="{5741F915-3853-194D-BBAB-20CF4B542E5B}" type="slidenum">
              <a:rPr lang="en-US" smtClean="0"/>
              <a:t>‹#›</a:t>
            </a:fld>
            <a:endParaRPr lang="en-US"/>
          </a:p>
        </p:txBody>
      </p:sp>
    </p:spTree>
    <p:extLst>
      <p:ext uri="{BB962C8B-B14F-4D97-AF65-F5344CB8AC3E}">
        <p14:creationId xmlns:p14="http://schemas.microsoft.com/office/powerpoint/2010/main" val="3121014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1FD3-1FB3-73BA-B4AA-3369298AD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864AE1-F371-EEF9-C2DD-48BE3DA7D9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8F6541-AA77-3C67-439D-DD0585D97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460FC-4323-7B39-7B83-79EC97FFAD8B}"/>
              </a:ext>
            </a:extLst>
          </p:cNvPr>
          <p:cNvSpPr>
            <a:spLocks noGrp="1"/>
          </p:cNvSpPr>
          <p:nvPr>
            <p:ph type="dt" sz="half" idx="10"/>
          </p:nvPr>
        </p:nvSpPr>
        <p:spPr/>
        <p:txBody>
          <a:bodyPr/>
          <a:lstStyle/>
          <a:p>
            <a:fld id="{B649C22C-6758-6941-96D4-A6E9D0FD99C7}" type="datetimeFigureOut">
              <a:rPr lang="en-US" smtClean="0"/>
              <a:t>3/17/25</a:t>
            </a:fld>
            <a:endParaRPr lang="en-US"/>
          </a:p>
        </p:txBody>
      </p:sp>
      <p:sp>
        <p:nvSpPr>
          <p:cNvPr id="6" name="Footer Placeholder 5">
            <a:extLst>
              <a:ext uri="{FF2B5EF4-FFF2-40B4-BE49-F238E27FC236}">
                <a16:creationId xmlns:a16="http://schemas.microsoft.com/office/drawing/2014/main" id="{1107D3D2-DC5B-E852-F9BF-98619DF37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C41DBB-3F1F-6B76-A096-3F314EAC5EF7}"/>
              </a:ext>
            </a:extLst>
          </p:cNvPr>
          <p:cNvSpPr>
            <a:spLocks noGrp="1"/>
          </p:cNvSpPr>
          <p:nvPr>
            <p:ph type="sldNum" sz="quarter" idx="12"/>
          </p:nvPr>
        </p:nvSpPr>
        <p:spPr/>
        <p:txBody>
          <a:bodyPr/>
          <a:lstStyle/>
          <a:p>
            <a:fld id="{5741F915-3853-194D-BBAB-20CF4B542E5B}" type="slidenum">
              <a:rPr lang="en-US" smtClean="0"/>
              <a:t>‹#›</a:t>
            </a:fld>
            <a:endParaRPr lang="en-US"/>
          </a:p>
        </p:txBody>
      </p:sp>
    </p:spTree>
    <p:extLst>
      <p:ext uri="{BB962C8B-B14F-4D97-AF65-F5344CB8AC3E}">
        <p14:creationId xmlns:p14="http://schemas.microsoft.com/office/powerpoint/2010/main" val="234909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B21EE-4D0E-15E0-09BC-508D3FDC0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5CF639-50F9-8C71-9FEE-12A3DFD807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12AF5-FCEB-2E27-DE1E-23A5BB405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49C22C-6758-6941-96D4-A6E9D0FD99C7}" type="datetimeFigureOut">
              <a:rPr lang="en-US" smtClean="0"/>
              <a:t>3/17/25</a:t>
            </a:fld>
            <a:endParaRPr lang="en-US"/>
          </a:p>
        </p:txBody>
      </p:sp>
      <p:sp>
        <p:nvSpPr>
          <p:cNvPr id="5" name="Footer Placeholder 4">
            <a:extLst>
              <a:ext uri="{FF2B5EF4-FFF2-40B4-BE49-F238E27FC236}">
                <a16:creationId xmlns:a16="http://schemas.microsoft.com/office/drawing/2014/main" id="{0ADFDA2D-27CF-68D1-0B8C-13A2CFD6F4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87A2E5B-4457-6CA3-A5FF-70DD460726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41F915-3853-194D-BBAB-20CF4B542E5B}" type="slidenum">
              <a:rPr lang="en-US" smtClean="0"/>
              <a:t>‹#›</a:t>
            </a:fld>
            <a:endParaRPr lang="en-US"/>
          </a:p>
        </p:txBody>
      </p:sp>
    </p:spTree>
    <p:extLst>
      <p:ext uri="{BB962C8B-B14F-4D97-AF65-F5344CB8AC3E}">
        <p14:creationId xmlns:p14="http://schemas.microsoft.com/office/powerpoint/2010/main" val="3474667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6.png"/><Relationship Id="rId1" Type="http://schemas.openxmlformats.org/officeDocument/2006/relationships/slideLayout" Target="../slideLayouts/slideLayout2.xml"/><Relationship Id="rId212" Type="http://schemas.openxmlformats.org/officeDocument/2006/relationships/image" Target="../media/image63.png"/></Relationships>
</file>

<file path=ppt/slides/_rels/slide13.xml.rels><?xml version="1.0" encoding="UTF-8" standalone="yes"?>
<Relationships xmlns="http://schemas.openxmlformats.org/package/2006/relationships"><Relationship Id="rId3" Type="http://schemas.openxmlformats.org/officeDocument/2006/relationships/customXml" Target="../ink/ink5.xml"/><Relationship Id="rId159" Type="http://schemas.openxmlformats.org/officeDocument/2006/relationships/image" Target="../media/image499.png"/><Relationship Id="rId7" Type="http://schemas.openxmlformats.org/officeDocument/2006/relationships/customXml" Target="../ink/ink7.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22.png"/><Relationship Id="rId5" Type="http://schemas.openxmlformats.org/officeDocument/2006/relationships/customXml" Target="../ink/ink6.xml"/><Relationship Id="rId4" Type="http://schemas.openxmlformats.org/officeDocument/2006/relationships/image" Target="../media/image421.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ustomXml" Target="../ink/ink8.xml"/><Relationship Id="rId125" Type="http://schemas.openxmlformats.org/officeDocument/2006/relationships/image" Target="../media/image23.png"/><Relationship Id="rId124" Type="http://schemas.openxmlformats.org/officeDocument/2006/relationships/image" Target="../media/image22.png"/><Relationship Id="rId129"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123" Type="http://schemas.openxmlformats.org/officeDocument/2006/relationships/image" Target="../media/image936.png"/><Relationship Id="rId128" Type="http://schemas.openxmlformats.org/officeDocument/2006/relationships/image" Target="../media/image26.png"/><Relationship Id="rId127" Type="http://schemas.openxmlformats.org/officeDocument/2006/relationships/image" Target="../media/image25.png"/><Relationship Id="rId130" Type="http://schemas.openxmlformats.org/officeDocument/2006/relationships/image" Target="../media/image28.png"/><Relationship Id="rId126"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71" Type="http://schemas.openxmlformats.org/officeDocument/2006/relationships/image" Target="../media/image33.jpeg"/><Relationship Id="rId3" Type="http://schemas.openxmlformats.org/officeDocument/2006/relationships/customXml" Target="../ink/ink9.xml"/><Relationship Id="rId170" Type="http://schemas.openxmlformats.org/officeDocument/2006/relationships/image" Target="../media/image601.png"/><Relationship Id="rId2" Type="http://schemas.openxmlformats.org/officeDocument/2006/relationships/image" Target="../media/image32.png"/><Relationship Id="rId1" Type="http://schemas.openxmlformats.org/officeDocument/2006/relationships/slideLayout" Target="../slideLayouts/slideLayout2.xml"/><Relationship Id="rId169" Type="http://schemas.openxmlformats.org/officeDocument/2006/relationships/customXml" Target="../ink/ink10.xml"/><Relationship Id="rId168" Type="http://schemas.openxmlformats.org/officeDocument/2006/relationships/image" Target="../media/image60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5" Type="http://schemas.openxmlformats.org/officeDocument/2006/relationships/image" Target="../media/image29.png"/><Relationship Id="rId59"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 Id="rId58" Type="http://schemas.openxmlformats.org/officeDocument/2006/relationships/image" Target="../media/image6.png"/><Relationship Id="rId57" Type="http://schemas.openxmlformats.org/officeDocument/2006/relationships/image" Target="../media/image30.png"/><Relationship Id="rId61" Type="http://schemas.openxmlformats.org/officeDocument/2006/relationships/image" Target="../media/image6.jpeg"/><Relationship Id="rId60" Type="http://schemas.openxmlformats.org/officeDocument/2006/relationships/image" Target="../media/image8.png"/><Relationship Id="rId56" Type="http://schemas.openxmlformats.org/officeDocument/2006/relationships/customXml" Target="../ink/ink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2.xml"/><Relationship Id="rId160" Type="http://schemas.openxmlformats.org/officeDocument/2006/relationships/image" Target="../media/image9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012E-23CB-7D99-63E1-5848DDE04412}"/>
              </a:ext>
            </a:extLst>
          </p:cNvPr>
          <p:cNvSpPr>
            <a:spLocks noGrp="1"/>
          </p:cNvSpPr>
          <p:nvPr>
            <p:ph type="ctrTitle"/>
          </p:nvPr>
        </p:nvSpPr>
        <p:spPr>
          <a:xfrm>
            <a:off x="1524000" y="1122363"/>
            <a:ext cx="9144000" cy="1355023"/>
          </a:xfrm>
        </p:spPr>
        <p:txBody>
          <a:bodyPr>
            <a:normAutofit/>
          </a:bodyPr>
          <a:lstStyle/>
          <a:p>
            <a:r>
              <a:rPr lang="en-US" sz="2800" dirty="0">
                <a:latin typeface="Avenir Next LT Pro" panose="020B0504020202020204" pitchFamily="34" charset="77"/>
              </a:rPr>
              <a:t>Unit 4: Differential Calculus</a:t>
            </a:r>
          </a:p>
        </p:txBody>
      </p:sp>
      <p:sp>
        <p:nvSpPr>
          <p:cNvPr id="3" name="Subtitle 2">
            <a:extLst>
              <a:ext uri="{FF2B5EF4-FFF2-40B4-BE49-F238E27FC236}">
                <a16:creationId xmlns:a16="http://schemas.microsoft.com/office/drawing/2014/main" id="{790BB744-9046-A1BB-36C9-EC586F20A815}"/>
              </a:ext>
            </a:extLst>
          </p:cNvPr>
          <p:cNvSpPr>
            <a:spLocks noGrp="1"/>
          </p:cNvSpPr>
          <p:nvPr>
            <p:ph type="subTitle" idx="1"/>
          </p:nvPr>
        </p:nvSpPr>
        <p:spPr>
          <a:xfrm>
            <a:off x="1524000" y="2870791"/>
            <a:ext cx="9144000" cy="2860158"/>
          </a:xfrm>
        </p:spPr>
        <p:txBody>
          <a:bodyPr>
            <a:normAutofit/>
          </a:bodyPr>
          <a:lstStyle/>
          <a:p>
            <a:pPr algn="l"/>
            <a:endParaRPr lang="en-US" sz="1800" dirty="0">
              <a:latin typeface="Avenir Next LT Pro" panose="020B0504020202020204" pitchFamily="34" charset="77"/>
            </a:endParaRPr>
          </a:p>
          <a:p>
            <a:pPr marL="285750" indent="-285750" algn="l">
              <a:buFont typeface="Arial" panose="020B0604020202020204" pitchFamily="34" charset="0"/>
              <a:buChar char="•"/>
            </a:pPr>
            <a:r>
              <a:rPr lang="en-US" sz="1600" dirty="0">
                <a:latin typeface="Avenir Next LT Pro" panose="020B0504020202020204" pitchFamily="34" charset="77"/>
              </a:rPr>
              <a:t>Total derivatives for single variable functions</a:t>
            </a:r>
          </a:p>
          <a:p>
            <a:pPr marL="285750" indent="-285750" algn="l">
              <a:buFont typeface="Arial" panose="020B0604020202020204" pitchFamily="34" charset="0"/>
              <a:buChar char="•"/>
            </a:pPr>
            <a:r>
              <a:rPr lang="en-US" sz="1600" dirty="0">
                <a:latin typeface="Avenir Next LT Pro" panose="020B0504020202020204" pitchFamily="34" charset="77"/>
              </a:rPr>
              <a:t>Partial derivatives for multivariable functions</a:t>
            </a:r>
          </a:p>
          <a:p>
            <a:pPr marL="285750" indent="-285750" algn="l">
              <a:buFont typeface="Arial" panose="020B0604020202020204" pitchFamily="34" charset="0"/>
              <a:buChar char="•"/>
            </a:pPr>
            <a:r>
              <a:rPr lang="en-US" sz="1600" dirty="0">
                <a:latin typeface="Avenir Next LT Pro" panose="020B0504020202020204" pitchFamily="34" charset="77"/>
              </a:rPr>
              <a:t>Gradient and gradient descent</a:t>
            </a:r>
          </a:p>
          <a:p>
            <a:pPr marL="285750" indent="-285750" algn="l">
              <a:buFont typeface="Arial" panose="020B0604020202020204" pitchFamily="34" charset="0"/>
              <a:buChar char="•"/>
            </a:pPr>
            <a:r>
              <a:rPr lang="en-US" sz="1600" dirty="0">
                <a:latin typeface="Avenir Next LT Pro" panose="020B0504020202020204" pitchFamily="34" charset="77"/>
              </a:rPr>
              <a:t>Auto-differentiation</a:t>
            </a:r>
          </a:p>
        </p:txBody>
      </p:sp>
    </p:spTree>
    <p:extLst>
      <p:ext uri="{BB962C8B-B14F-4D97-AF65-F5344CB8AC3E}">
        <p14:creationId xmlns:p14="http://schemas.microsoft.com/office/powerpoint/2010/main" val="334277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0C43-4BBF-8489-B1CC-1A9F86FA7213}"/>
              </a:ext>
            </a:extLst>
          </p:cNvPr>
          <p:cNvSpPr>
            <a:spLocks noGrp="1"/>
          </p:cNvSpPr>
          <p:nvPr>
            <p:ph type="title"/>
          </p:nvPr>
        </p:nvSpPr>
        <p:spPr>
          <a:xfrm>
            <a:off x="1371600" y="457200"/>
            <a:ext cx="10241280" cy="627321"/>
          </a:xfrm>
        </p:spPr>
        <p:txBody>
          <a:bodyPr>
            <a:normAutofit/>
          </a:bodyPr>
          <a:lstStyle/>
          <a:p>
            <a:pPr algn="ctr"/>
            <a:r>
              <a:rPr lang="en-US" sz="2800" dirty="0">
                <a:solidFill>
                  <a:srgbClr val="C00000"/>
                </a:solidFill>
                <a:latin typeface="Avenir Next LT Pro" panose="020B0504020202020204" pitchFamily="34" charset="77"/>
              </a:rPr>
              <a:t>Multivariable case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C75BF3-214F-A7C3-942F-FCC6F4288405}"/>
                  </a:ext>
                </a:extLst>
              </p:cNvPr>
              <p:cNvSpPr>
                <a:spLocks noGrp="1"/>
              </p:cNvSpPr>
              <p:nvPr>
                <p:ph idx="1"/>
              </p:nvPr>
            </p:nvSpPr>
            <p:spPr>
              <a:xfrm>
                <a:off x="838200" y="1137684"/>
                <a:ext cx="10515600" cy="5039279"/>
              </a:xfrm>
            </p:spPr>
            <p:txBody>
              <a:bodyPr>
                <a:normAutofit lnSpcReduction="10000"/>
              </a:bodyPr>
              <a:lstStyle/>
              <a:p>
                <a:pPr marL="0" indent="0">
                  <a:buNone/>
                </a:pPr>
                <a:r>
                  <a:rPr lang="en-US" sz="1600" dirty="0">
                    <a:latin typeface="Avenir Next LT Pro" panose="020B0504020202020204" pitchFamily="34" charset="77"/>
                  </a:rPr>
                  <a:t>For a real-valued function f of 2 or more variables, its derivative (gradient) is a row vector of </a:t>
                </a:r>
                <a:r>
                  <a:rPr lang="en-US" sz="1600" u="sng" dirty="0">
                    <a:latin typeface="Avenir Next LT Pro" panose="020B0504020202020204" pitchFamily="34" charset="77"/>
                  </a:rPr>
                  <a:t>partial derivatives</a:t>
                </a:r>
                <a:r>
                  <a:rPr lang="en-US" dirty="0"/>
                  <a:t>. </a:t>
                </a:r>
                <a:endParaRPr lang="en-US" sz="2400" dirty="0">
                  <a:solidFill>
                    <a:srgbClr val="C00000"/>
                  </a:solidFill>
                  <a:latin typeface="Avenir Next LT Pro" panose="020B0504020202020204" pitchFamily="34" charset="77"/>
                </a:endParaRPr>
              </a:p>
              <a:p>
                <a:pPr marL="0" indent="0" algn="ctr">
                  <a:buNone/>
                </a:pPr>
                <a:r>
                  <a:rPr lang="en-US" sz="2400" dirty="0">
                    <a:solidFill>
                      <a:srgbClr val="C00000"/>
                    </a:solidFill>
                    <a:latin typeface="Avenir Next LT Pro" panose="020B0504020202020204" pitchFamily="34" charset="77"/>
                  </a:rPr>
                  <a:t>Partial derivative</a:t>
                </a:r>
              </a:p>
              <a:p>
                <a:pPr marL="0" indent="0">
                  <a:buNone/>
                </a:pPr>
                <a:r>
                  <a:rPr lang="en-US" sz="1600" dirty="0">
                    <a:latin typeface="Avenir Next LT Pro" panose="020B0504020202020204" pitchFamily="34" charset="77"/>
                  </a:rPr>
                  <a:t>The function </a:t>
                </a:r>
                <a14:m>
                  <m:oMath xmlns:m="http://schemas.openxmlformats.org/officeDocument/2006/math">
                    <m:r>
                      <a:rPr lang="en-US" sz="1600" b="0" i="1" smtClean="0">
                        <a:latin typeface="Cambria Math" panose="02040503050406030204" pitchFamily="18" charset="0"/>
                      </a:rPr>
                      <m:t>𝑧</m:t>
                    </m:r>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𝑛</m:t>
                            </m:r>
                          </m:sub>
                        </m:sSub>
                      </m:e>
                    </m:d>
                  </m:oMath>
                </a14:m>
                <a:r>
                  <a:rPr lang="en-US" sz="1600" dirty="0">
                    <a:latin typeface="Avenir Next LT Pro" panose="020B0504020202020204" pitchFamily="34" charset="77"/>
                  </a:rPr>
                  <a:t> of n variables has n partial derivatives.</a:t>
                </a:r>
              </a:p>
              <a:p>
                <a:pPr marL="0" indent="0">
                  <a:buNone/>
                </a:pPr>
                <a:r>
                  <a:rPr lang="en-US" sz="1600" dirty="0">
                    <a:latin typeface="Avenir Next LT Pro" panose="020B0504020202020204" pitchFamily="34" charset="77"/>
                  </a:rPr>
                  <a:t>Its partial derivative with respect to variable </a:t>
                </a:r>
                <a14:m>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𝑥</m:t>
                        </m:r>
                      </m:e>
                      <m:sub>
                        <m:r>
                          <a:rPr lang="en-US" sz="1600" b="0" i="1" dirty="0" smtClean="0">
                            <a:latin typeface="Cambria Math" panose="02040503050406030204" pitchFamily="18" charset="0"/>
                          </a:rPr>
                          <m:t>1</m:t>
                        </m:r>
                      </m:sub>
                    </m:sSub>
                  </m:oMath>
                </a14:m>
                <a:r>
                  <a:rPr lang="en-US" sz="1600" dirty="0">
                    <a:latin typeface="Avenir Next LT Pro" panose="020B0504020202020204" pitchFamily="34" charset="77"/>
                  </a:rPr>
                  <a:t> is </a:t>
                </a:r>
                <a14:m>
                  <m:oMath xmlns:m="http://schemas.openxmlformats.org/officeDocument/2006/math">
                    <m:f>
                      <m:fPr>
                        <m:ctrlPr>
                          <a:rPr lang="en-US" sz="1600" i="1" dirty="0" smtClean="0">
                            <a:solidFill>
                              <a:srgbClr val="C00000"/>
                            </a:solidFill>
                            <a:latin typeface="Cambria Math" panose="02040503050406030204" pitchFamily="18" charset="0"/>
                            <a:ea typeface="Cambria Math" panose="02040503050406030204" pitchFamily="18" charset="0"/>
                          </a:rPr>
                        </m:ctrlPr>
                      </m:fPr>
                      <m:num>
                        <m:r>
                          <a:rPr lang="en-US" sz="1600" i="1" dirty="0" smtClean="0">
                            <a:solidFill>
                              <a:srgbClr val="C00000"/>
                            </a:solidFill>
                            <a:latin typeface="Cambria Math" panose="02040503050406030204" pitchFamily="18" charset="0"/>
                            <a:ea typeface="Cambria Math" panose="02040503050406030204" pitchFamily="18" charset="0"/>
                          </a:rPr>
                          <m:t>𝜕</m:t>
                        </m:r>
                        <m:r>
                          <a:rPr lang="en-US" sz="1600" b="0" i="1" dirty="0" smtClean="0">
                            <a:solidFill>
                              <a:srgbClr val="C00000"/>
                            </a:solidFill>
                            <a:latin typeface="Cambria Math" panose="02040503050406030204" pitchFamily="18" charset="0"/>
                            <a:ea typeface="Cambria Math" panose="02040503050406030204" pitchFamily="18" charset="0"/>
                          </a:rPr>
                          <m:t>𝑓</m:t>
                        </m:r>
                      </m:num>
                      <m:den>
                        <m:r>
                          <a:rPr lang="en-US" sz="1600" i="1" dirty="0" smtClean="0">
                            <a:solidFill>
                              <a:srgbClr val="C00000"/>
                            </a:solidFill>
                            <a:latin typeface="Cambria Math" panose="02040503050406030204" pitchFamily="18" charset="0"/>
                            <a:ea typeface="Cambria Math" panose="02040503050406030204" pitchFamily="18" charset="0"/>
                          </a:rPr>
                          <m:t>𝜕</m:t>
                        </m:r>
                        <m:sSub>
                          <m:sSubPr>
                            <m:ctrlPr>
                              <a:rPr lang="en-US" sz="1600" i="1" dirty="0" smtClean="0">
                                <a:solidFill>
                                  <a:srgbClr val="C00000"/>
                                </a:solidFill>
                                <a:latin typeface="Cambria Math" panose="02040503050406030204" pitchFamily="18" charset="0"/>
                                <a:ea typeface="Cambria Math" panose="02040503050406030204" pitchFamily="18" charset="0"/>
                              </a:rPr>
                            </m:ctrlPr>
                          </m:sSubPr>
                          <m:e>
                            <m:r>
                              <a:rPr lang="en-US" sz="1600" b="0" i="1" dirty="0" smtClean="0">
                                <a:solidFill>
                                  <a:srgbClr val="C00000"/>
                                </a:solidFill>
                                <a:latin typeface="Cambria Math" panose="02040503050406030204" pitchFamily="18" charset="0"/>
                                <a:ea typeface="Cambria Math" panose="02040503050406030204" pitchFamily="18" charset="0"/>
                              </a:rPr>
                              <m:t>𝑥</m:t>
                            </m:r>
                          </m:e>
                          <m:sub>
                            <m:r>
                              <a:rPr lang="en-US" sz="1600" b="0" i="1" dirty="0" smtClean="0">
                                <a:solidFill>
                                  <a:srgbClr val="C00000"/>
                                </a:solidFill>
                                <a:latin typeface="Cambria Math" panose="02040503050406030204" pitchFamily="18" charset="0"/>
                                <a:ea typeface="Cambria Math" panose="02040503050406030204" pitchFamily="18" charset="0"/>
                              </a:rPr>
                              <m:t>1</m:t>
                            </m:r>
                          </m:sub>
                        </m:sSub>
                      </m:den>
                    </m:f>
                    <m:r>
                      <a:rPr lang="en-US" sz="1600" b="0" i="1" dirty="0" smtClean="0">
                        <a:solidFill>
                          <a:srgbClr val="C00000"/>
                        </a:solidFill>
                        <a:latin typeface="Cambria Math" panose="02040503050406030204" pitchFamily="18" charset="0"/>
                        <a:ea typeface="Cambria Math" panose="02040503050406030204" pitchFamily="18" charset="0"/>
                      </a:rPr>
                      <m:t>= </m:t>
                    </m:r>
                    <m:func>
                      <m:funcPr>
                        <m:ctrlPr>
                          <a:rPr lang="en-US" sz="1600" b="0" i="1" dirty="0" smtClean="0">
                            <a:solidFill>
                              <a:srgbClr val="C00000"/>
                            </a:solidFill>
                            <a:latin typeface="Cambria Math" panose="02040503050406030204" pitchFamily="18" charset="0"/>
                            <a:ea typeface="Cambria Math" panose="02040503050406030204" pitchFamily="18" charset="0"/>
                          </a:rPr>
                        </m:ctrlPr>
                      </m:funcPr>
                      <m:fName>
                        <m:limLow>
                          <m:limLowPr>
                            <m:ctrlPr>
                              <a:rPr lang="en-US" sz="1600" b="0" i="1" dirty="0" smtClean="0">
                                <a:solidFill>
                                  <a:srgbClr val="C00000"/>
                                </a:solidFill>
                                <a:latin typeface="Cambria Math" panose="02040503050406030204" pitchFamily="18" charset="0"/>
                                <a:ea typeface="Cambria Math" panose="02040503050406030204" pitchFamily="18" charset="0"/>
                              </a:rPr>
                            </m:ctrlPr>
                          </m:limLowPr>
                          <m:e>
                            <m:r>
                              <m:rPr>
                                <m:sty m:val="p"/>
                              </m:rPr>
                              <a:rPr lang="en-US" sz="1600" b="0" i="0" dirty="0" smtClean="0">
                                <a:solidFill>
                                  <a:srgbClr val="C00000"/>
                                </a:solidFill>
                                <a:latin typeface="Cambria Math" panose="02040503050406030204" pitchFamily="18" charset="0"/>
                                <a:ea typeface="Cambria Math" panose="02040503050406030204" pitchFamily="18" charset="0"/>
                              </a:rPr>
                              <m:t>lim</m:t>
                            </m:r>
                          </m:e>
                          <m:lim>
                            <m:r>
                              <a:rPr lang="en-US" sz="1600" b="0" i="1" dirty="0" smtClean="0">
                                <a:solidFill>
                                  <a:srgbClr val="C00000"/>
                                </a:solidFill>
                                <a:latin typeface="Cambria Math" panose="02040503050406030204" pitchFamily="18" charset="0"/>
                                <a:ea typeface="Cambria Math" panose="02040503050406030204" pitchFamily="18" charset="0"/>
                              </a:rPr>
                              <m:t>h</m:t>
                            </m:r>
                            <m:r>
                              <a:rPr lang="en-US" sz="1600" b="0" i="1" dirty="0" smtClean="0">
                                <a:solidFill>
                                  <a:srgbClr val="C00000"/>
                                </a:solidFill>
                                <a:latin typeface="Cambria Math" panose="02040503050406030204" pitchFamily="18" charset="0"/>
                                <a:ea typeface="Cambria Math" panose="02040503050406030204" pitchFamily="18" charset="0"/>
                              </a:rPr>
                              <m:t>→0</m:t>
                            </m:r>
                          </m:lim>
                        </m:limLow>
                      </m:fName>
                      <m:e>
                        <m:f>
                          <m:fPr>
                            <m:ctrlPr>
                              <a:rPr lang="en-US" sz="1600" b="0" i="1" dirty="0" smtClean="0">
                                <a:solidFill>
                                  <a:srgbClr val="C00000"/>
                                </a:solidFill>
                                <a:latin typeface="Cambria Math" panose="02040503050406030204" pitchFamily="18" charset="0"/>
                                <a:ea typeface="Cambria Math" panose="02040503050406030204" pitchFamily="18" charset="0"/>
                              </a:rPr>
                            </m:ctrlPr>
                          </m:fPr>
                          <m:num>
                            <m:r>
                              <a:rPr lang="en-US" sz="1600" b="0" i="1" dirty="0" smtClean="0">
                                <a:solidFill>
                                  <a:srgbClr val="C00000"/>
                                </a:solidFill>
                                <a:latin typeface="Cambria Math" panose="02040503050406030204" pitchFamily="18" charset="0"/>
                                <a:ea typeface="Cambria Math" panose="02040503050406030204" pitchFamily="18" charset="0"/>
                              </a:rPr>
                              <m:t>𝑓</m:t>
                            </m:r>
                            <m:d>
                              <m:dPr>
                                <m:ctrlPr>
                                  <a:rPr lang="en-US" sz="1600" b="0" i="1" dirty="0" smtClean="0">
                                    <a:solidFill>
                                      <a:srgbClr val="C00000"/>
                                    </a:solidFill>
                                    <a:latin typeface="Cambria Math" panose="02040503050406030204" pitchFamily="18" charset="0"/>
                                    <a:ea typeface="Cambria Math" panose="02040503050406030204" pitchFamily="18" charset="0"/>
                                  </a:rPr>
                                </m:ctrlPr>
                              </m:dPr>
                              <m:e>
                                <m:sSub>
                                  <m:sSubPr>
                                    <m:ctrlPr>
                                      <a:rPr lang="en-US" sz="1600" b="0" i="1" dirty="0" smtClean="0">
                                        <a:solidFill>
                                          <a:srgbClr val="C00000"/>
                                        </a:solidFill>
                                        <a:latin typeface="Cambria Math" panose="02040503050406030204" pitchFamily="18" charset="0"/>
                                        <a:ea typeface="Cambria Math" panose="02040503050406030204" pitchFamily="18" charset="0"/>
                                      </a:rPr>
                                    </m:ctrlPr>
                                  </m:sSubPr>
                                  <m:e>
                                    <m:r>
                                      <a:rPr lang="en-US" sz="1600" b="0" i="1" dirty="0" smtClean="0">
                                        <a:solidFill>
                                          <a:srgbClr val="C00000"/>
                                        </a:solidFill>
                                        <a:latin typeface="Cambria Math" panose="02040503050406030204" pitchFamily="18" charset="0"/>
                                        <a:ea typeface="Cambria Math" panose="02040503050406030204" pitchFamily="18" charset="0"/>
                                      </a:rPr>
                                      <m:t>𝑥</m:t>
                                    </m:r>
                                  </m:e>
                                  <m:sub>
                                    <m:r>
                                      <a:rPr lang="en-US" sz="1600" b="0" i="1" dirty="0" smtClean="0">
                                        <a:solidFill>
                                          <a:srgbClr val="C00000"/>
                                        </a:solidFill>
                                        <a:latin typeface="Cambria Math" panose="02040503050406030204" pitchFamily="18" charset="0"/>
                                        <a:ea typeface="Cambria Math" panose="02040503050406030204" pitchFamily="18" charset="0"/>
                                      </a:rPr>
                                      <m:t>1</m:t>
                                    </m:r>
                                  </m:sub>
                                </m:sSub>
                                <m:r>
                                  <a:rPr lang="en-US" sz="1600" b="0" i="1" dirty="0" smtClean="0">
                                    <a:solidFill>
                                      <a:srgbClr val="C00000"/>
                                    </a:solidFill>
                                    <a:latin typeface="Cambria Math" panose="02040503050406030204" pitchFamily="18" charset="0"/>
                                    <a:ea typeface="Cambria Math" panose="02040503050406030204" pitchFamily="18" charset="0"/>
                                  </a:rPr>
                                  <m:t>+</m:t>
                                </m:r>
                                <m:r>
                                  <a:rPr lang="en-US" sz="1600" b="0" i="1" dirty="0" smtClean="0">
                                    <a:solidFill>
                                      <a:srgbClr val="C00000"/>
                                    </a:solidFill>
                                    <a:latin typeface="Cambria Math" panose="02040503050406030204" pitchFamily="18" charset="0"/>
                                    <a:ea typeface="Cambria Math" panose="02040503050406030204" pitchFamily="18" charset="0"/>
                                  </a:rPr>
                                  <m:t>h</m:t>
                                </m:r>
                                <m:r>
                                  <a:rPr lang="en-US" sz="1600" b="0" i="1" dirty="0" smtClean="0">
                                    <a:solidFill>
                                      <a:srgbClr val="C00000"/>
                                    </a:solidFill>
                                    <a:latin typeface="Cambria Math" panose="02040503050406030204" pitchFamily="18" charset="0"/>
                                    <a:ea typeface="Cambria Math" panose="02040503050406030204" pitchFamily="18" charset="0"/>
                                  </a:rPr>
                                  <m:t>,  </m:t>
                                </m:r>
                                <m:sSub>
                                  <m:sSubPr>
                                    <m:ctrlPr>
                                      <a:rPr lang="en-US" sz="1600" b="0" i="1" dirty="0" smtClean="0">
                                        <a:solidFill>
                                          <a:srgbClr val="C00000"/>
                                        </a:solidFill>
                                        <a:latin typeface="Cambria Math" panose="02040503050406030204" pitchFamily="18" charset="0"/>
                                        <a:ea typeface="Cambria Math" panose="02040503050406030204" pitchFamily="18" charset="0"/>
                                      </a:rPr>
                                    </m:ctrlPr>
                                  </m:sSubPr>
                                  <m:e>
                                    <m:r>
                                      <a:rPr lang="en-US" sz="1600" b="0" i="1" dirty="0" smtClean="0">
                                        <a:solidFill>
                                          <a:srgbClr val="C00000"/>
                                        </a:solidFill>
                                        <a:latin typeface="Cambria Math" panose="02040503050406030204" pitchFamily="18" charset="0"/>
                                        <a:ea typeface="Cambria Math" panose="02040503050406030204" pitchFamily="18" charset="0"/>
                                      </a:rPr>
                                      <m:t>𝑥</m:t>
                                    </m:r>
                                  </m:e>
                                  <m:sub>
                                    <m:r>
                                      <a:rPr lang="en-US" sz="1600" b="0" i="1" dirty="0" smtClean="0">
                                        <a:solidFill>
                                          <a:srgbClr val="C00000"/>
                                        </a:solidFill>
                                        <a:latin typeface="Cambria Math" panose="02040503050406030204" pitchFamily="18" charset="0"/>
                                        <a:ea typeface="Cambria Math" panose="02040503050406030204" pitchFamily="18" charset="0"/>
                                      </a:rPr>
                                      <m:t>2</m:t>
                                    </m:r>
                                  </m:sub>
                                </m:sSub>
                                <m:r>
                                  <a:rPr lang="en-US" sz="1600" b="0" i="1" dirty="0" smtClean="0">
                                    <a:solidFill>
                                      <a:srgbClr val="C00000"/>
                                    </a:solidFill>
                                    <a:latin typeface="Cambria Math" panose="02040503050406030204" pitchFamily="18" charset="0"/>
                                    <a:ea typeface="Cambria Math" panose="02040503050406030204" pitchFamily="18" charset="0"/>
                                  </a:rPr>
                                  <m:t>,⋯,⋯,</m:t>
                                </m:r>
                                <m:sSub>
                                  <m:sSubPr>
                                    <m:ctrlPr>
                                      <a:rPr lang="en-US" sz="1600" b="0" i="1" dirty="0" smtClean="0">
                                        <a:solidFill>
                                          <a:srgbClr val="C00000"/>
                                        </a:solidFill>
                                        <a:latin typeface="Cambria Math" panose="02040503050406030204" pitchFamily="18" charset="0"/>
                                        <a:ea typeface="Cambria Math" panose="02040503050406030204" pitchFamily="18" charset="0"/>
                                      </a:rPr>
                                    </m:ctrlPr>
                                  </m:sSubPr>
                                  <m:e>
                                    <m:r>
                                      <a:rPr lang="en-US" sz="1600" b="0" i="1" dirty="0" smtClean="0">
                                        <a:solidFill>
                                          <a:srgbClr val="C00000"/>
                                        </a:solidFill>
                                        <a:latin typeface="Cambria Math" panose="02040503050406030204" pitchFamily="18" charset="0"/>
                                        <a:ea typeface="Cambria Math" panose="02040503050406030204" pitchFamily="18" charset="0"/>
                                      </a:rPr>
                                      <m:t>𝑥</m:t>
                                    </m:r>
                                  </m:e>
                                  <m:sub>
                                    <m:r>
                                      <a:rPr lang="en-US" sz="1600" b="0" i="1" dirty="0" smtClean="0">
                                        <a:solidFill>
                                          <a:srgbClr val="C00000"/>
                                        </a:solidFill>
                                        <a:latin typeface="Cambria Math" panose="02040503050406030204" pitchFamily="18" charset="0"/>
                                        <a:ea typeface="Cambria Math" panose="02040503050406030204" pitchFamily="18" charset="0"/>
                                      </a:rPr>
                                      <m:t>𝑛</m:t>
                                    </m:r>
                                  </m:sub>
                                </m:sSub>
                              </m:e>
                            </m:d>
                            <m:r>
                              <a:rPr lang="en-US" sz="1600" b="0" i="1" dirty="0" smtClean="0">
                                <a:solidFill>
                                  <a:srgbClr val="C00000"/>
                                </a:solidFill>
                                <a:latin typeface="Cambria Math" panose="02040503050406030204" pitchFamily="18" charset="0"/>
                                <a:ea typeface="Cambria Math" panose="02040503050406030204" pitchFamily="18" charset="0"/>
                              </a:rPr>
                              <m:t>−</m:t>
                            </m:r>
                            <m:r>
                              <a:rPr lang="en-US" sz="1600" b="0" i="1" dirty="0" smtClean="0">
                                <a:solidFill>
                                  <a:srgbClr val="C00000"/>
                                </a:solidFill>
                                <a:latin typeface="Cambria Math" panose="02040503050406030204" pitchFamily="18" charset="0"/>
                                <a:ea typeface="Cambria Math" panose="02040503050406030204" pitchFamily="18" charset="0"/>
                              </a:rPr>
                              <m:t>𝑓</m:t>
                            </m:r>
                            <m:r>
                              <a:rPr lang="en-US" sz="1600" b="0" i="1" dirty="0" smtClean="0">
                                <a:solidFill>
                                  <a:srgbClr val="C00000"/>
                                </a:solidFill>
                                <a:latin typeface="Cambria Math" panose="02040503050406030204" pitchFamily="18" charset="0"/>
                                <a:ea typeface="Cambria Math" panose="02040503050406030204" pitchFamily="18" charset="0"/>
                              </a:rPr>
                              <m:t>(</m:t>
                            </m:r>
                            <m:sSub>
                              <m:sSubPr>
                                <m:ctrlPr>
                                  <a:rPr lang="en-US" sz="1600" b="0" i="1" dirty="0" smtClean="0">
                                    <a:solidFill>
                                      <a:srgbClr val="C00000"/>
                                    </a:solidFill>
                                    <a:latin typeface="Cambria Math" panose="02040503050406030204" pitchFamily="18" charset="0"/>
                                    <a:ea typeface="Cambria Math" panose="02040503050406030204" pitchFamily="18" charset="0"/>
                                  </a:rPr>
                                </m:ctrlPr>
                              </m:sSubPr>
                              <m:e>
                                <m:r>
                                  <a:rPr lang="en-US" sz="1600" b="0" i="1" dirty="0" smtClean="0">
                                    <a:solidFill>
                                      <a:srgbClr val="C00000"/>
                                    </a:solidFill>
                                    <a:latin typeface="Cambria Math" panose="02040503050406030204" pitchFamily="18" charset="0"/>
                                    <a:ea typeface="Cambria Math" panose="02040503050406030204" pitchFamily="18" charset="0"/>
                                  </a:rPr>
                                  <m:t>𝑥</m:t>
                                </m:r>
                              </m:e>
                              <m:sub>
                                <m:r>
                                  <a:rPr lang="en-US" sz="1600" b="0" i="1" dirty="0" smtClean="0">
                                    <a:solidFill>
                                      <a:srgbClr val="C00000"/>
                                    </a:solidFill>
                                    <a:latin typeface="Cambria Math" panose="02040503050406030204" pitchFamily="18" charset="0"/>
                                    <a:ea typeface="Cambria Math" panose="02040503050406030204" pitchFamily="18" charset="0"/>
                                  </a:rPr>
                                  <m:t>1</m:t>
                                </m:r>
                              </m:sub>
                            </m:sSub>
                            <m:r>
                              <a:rPr lang="en-US" sz="1600" b="0" i="1" dirty="0" smtClean="0">
                                <a:solidFill>
                                  <a:srgbClr val="C00000"/>
                                </a:solidFill>
                                <a:latin typeface="Cambria Math" panose="02040503050406030204" pitchFamily="18" charset="0"/>
                                <a:ea typeface="Cambria Math" panose="02040503050406030204" pitchFamily="18" charset="0"/>
                              </a:rPr>
                              <m:t>,</m:t>
                            </m:r>
                            <m:sSub>
                              <m:sSubPr>
                                <m:ctrlPr>
                                  <a:rPr lang="en-US" sz="1600" b="0" i="1" dirty="0" smtClean="0">
                                    <a:solidFill>
                                      <a:srgbClr val="C00000"/>
                                    </a:solidFill>
                                    <a:latin typeface="Cambria Math" panose="02040503050406030204" pitchFamily="18" charset="0"/>
                                    <a:ea typeface="Cambria Math" panose="02040503050406030204" pitchFamily="18" charset="0"/>
                                  </a:rPr>
                                </m:ctrlPr>
                              </m:sSubPr>
                              <m:e>
                                <m:r>
                                  <a:rPr lang="en-US" sz="1600" b="0" i="1" dirty="0" smtClean="0">
                                    <a:solidFill>
                                      <a:srgbClr val="C00000"/>
                                    </a:solidFill>
                                    <a:latin typeface="Cambria Math" panose="02040503050406030204" pitchFamily="18" charset="0"/>
                                    <a:ea typeface="Cambria Math" panose="02040503050406030204" pitchFamily="18" charset="0"/>
                                  </a:rPr>
                                  <m:t>𝑥</m:t>
                                </m:r>
                              </m:e>
                              <m:sub>
                                <m:r>
                                  <a:rPr lang="en-US" sz="1600" b="0" i="1" dirty="0" smtClean="0">
                                    <a:solidFill>
                                      <a:srgbClr val="C00000"/>
                                    </a:solidFill>
                                    <a:latin typeface="Cambria Math" panose="02040503050406030204" pitchFamily="18" charset="0"/>
                                    <a:ea typeface="Cambria Math" panose="02040503050406030204" pitchFamily="18" charset="0"/>
                                  </a:rPr>
                                  <m:t>2</m:t>
                                </m:r>
                              </m:sub>
                            </m:sSub>
                            <m:r>
                              <a:rPr lang="en-US" sz="1600" b="0" i="1" dirty="0" smtClean="0">
                                <a:solidFill>
                                  <a:srgbClr val="C00000"/>
                                </a:solidFill>
                                <a:latin typeface="Cambria Math" panose="02040503050406030204" pitchFamily="18" charset="0"/>
                                <a:ea typeface="Cambria Math" panose="02040503050406030204" pitchFamily="18" charset="0"/>
                              </a:rPr>
                              <m:t>,⋯,⋯,</m:t>
                            </m:r>
                            <m:sSub>
                              <m:sSubPr>
                                <m:ctrlPr>
                                  <a:rPr lang="en-US" sz="1600" b="0" i="1" dirty="0" smtClean="0">
                                    <a:solidFill>
                                      <a:srgbClr val="C00000"/>
                                    </a:solidFill>
                                    <a:latin typeface="Cambria Math" panose="02040503050406030204" pitchFamily="18" charset="0"/>
                                    <a:ea typeface="Cambria Math" panose="02040503050406030204" pitchFamily="18" charset="0"/>
                                  </a:rPr>
                                </m:ctrlPr>
                              </m:sSubPr>
                              <m:e>
                                <m:r>
                                  <a:rPr lang="en-US" sz="1600" b="0" i="1" dirty="0" smtClean="0">
                                    <a:solidFill>
                                      <a:srgbClr val="C00000"/>
                                    </a:solidFill>
                                    <a:latin typeface="Cambria Math" panose="02040503050406030204" pitchFamily="18" charset="0"/>
                                    <a:ea typeface="Cambria Math" panose="02040503050406030204" pitchFamily="18" charset="0"/>
                                  </a:rPr>
                                  <m:t>𝑥</m:t>
                                </m:r>
                              </m:e>
                              <m:sub>
                                <m:r>
                                  <a:rPr lang="en-US" sz="1600" b="0" i="1" dirty="0" smtClean="0">
                                    <a:solidFill>
                                      <a:srgbClr val="C00000"/>
                                    </a:solidFill>
                                    <a:latin typeface="Cambria Math" panose="02040503050406030204" pitchFamily="18" charset="0"/>
                                    <a:ea typeface="Cambria Math" panose="02040503050406030204" pitchFamily="18" charset="0"/>
                                  </a:rPr>
                                  <m:t>𝑛</m:t>
                                </m:r>
                              </m:sub>
                            </m:sSub>
                            <m:r>
                              <a:rPr lang="en-US" sz="1600" b="0" i="1" dirty="0" smtClean="0">
                                <a:solidFill>
                                  <a:srgbClr val="C00000"/>
                                </a:solidFill>
                                <a:latin typeface="Cambria Math" panose="02040503050406030204" pitchFamily="18" charset="0"/>
                                <a:ea typeface="Cambria Math" panose="02040503050406030204" pitchFamily="18" charset="0"/>
                              </a:rPr>
                              <m:t>)</m:t>
                            </m:r>
                          </m:num>
                          <m:den>
                            <m:r>
                              <a:rPr lang="en-US" sz="1600" b="0" i="1" dirty="0" smtClean="0">
                                <a:solidFill>
                                  <a:srgbClr val="C00000"/>
                                </a:solidFill>
                                <a:latin typeface="Cambria Math" panose="02040503050406030204" pitchFamily="18" charset="0"/>
                                <a:ea typeface="Cambria Math" panose="02040503050406030204" pitchFamily="18" charset="0"/>
                              </a:rPr>
                              <m:t>h</m:t>
                            </m:r>
                          </m:den>
                        </m:f>
                      </m:e>
                    </m:func>
                  </m:oMath>
                </a14:m>
                <a:r>
                  <a:rPr lang="en-US" sz="1600" dirty="0">
                    <a:latin typeface="Avenir Next LT Pro" panose="020B0504020202020204" pitchFamily="34" charset="77"/>
                  </a:rPr>
                  <a:t> if the limit exists.</a:t>
                </a:r>
              </a:p>
              <a:p>
                <a:pPr marL="0" indent="0">
                  <a:buNone/>
                </a:pPr>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Thus, the partial of </a:t>
                </a:r>
                <a14:m>
                  <m:oMath xmlns:m="http://schemas.openxmlformats.org/officeDocument/2006/math">
                    <m:r>
                      <a:rPr lang="en-US" sz="1600" b="0" i="1" smtClean="0">
                        <a:latin typeface="Cambria Math" panose="02040503050406030204" pitchFamily="18" charset="0"/>
                      </a:rPr>
                      <m:t>𝑓</m:t>
                    </m:r>
                  </m:oMath>
                </a14:m>
                <a:r>
                  <a:rPr lang="en-US" sz="1600" dirty="0">
                    <a:latin typeface="Avenir Next LT Pro" panose="020B0504020202020204" pitchFamily="34" charset="77"/>
                  </a:rPr>
                  <a:t> with respect to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oMath>
                </a14:m>
                <a:r>
                  <a:rPr lang="en-US" sz="1600" dirty="0">
                    <a:latin typeface="Avenir Next LT Pro" panose="020B0504020202020204" pitchFamily="34" charset="77"/>
                  </a:rPr>
                  <a:t> is the limit of the difference quotient holding all other variables fixed as constants. To find the partial derivative with respect to one variable, one can differentiate the function using the usual rules of differentiation by holding all other variables as constants. </a:t>
                </a:r>
              </a:p>
              <a:p>
                <a:pPr marL="0" indent="0" algn="ctr">
                  <a:buNone/>
                </a:pPr>
                <a:endParaRPr lang="en-US" sz="2400" dirty="0">
                  <a:solidFill>
                    <a:srgbClr val="C00000"/>
                  </a:solidFill>
                  <a:latin typeface="Avenir Next LT Pro" panose="020B0504020202020204" pitchFamily="34" charset="77"/>
                </a:endParaRPr>
              </a:p>
              <a:p>
                <a:pPr marL="0" indent="0" algn="ctr">
                  <a:buNone/>
                </a:pPr>
                <a:r>
                  <a:rPr lang="en-US" sz="2400" dirty="0">
                    <a:solidFill>
                      <a:srgbClr val="C00000"/>
                    </a:solidFill>
                    <a:latin typeface="Avenir Next LT Pro" panose="020B0504020202020204" pitchFamily="34" charset="77"/>
                  </a:rPr>
                  <a:t>Example</a:t>
                </a:r>
              </a:p>
              <a:p>
                <a:pPr marL="0" indent="0">
                  <a:buNone/>
                </a:pPr>
                <a:r>
                  <a:rPr lang="en-US" sz="1600" dirty="0">
                    <a:latin typeface="Avenir Next LT Pro" panose="020B0504020202020204" pitchFamily="34" charset="77"/>
                  </a:rPr>
                  <a:t>Let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 </m:t>
                        </m:r>
                        <m:r>
                          <a:rPr lang="en-US" sz="1600" b="0" i="1" smtClean="0">
                            <a:latin typeface="Cambria Math" panose="02040503050406030204" pitchFamily="18" charset="0"/>
                          </a:rPr>
                          <m:t>𝑦</m:t>
                        </m:r>
                      </m:e>
                    </m:d>
                    <m:r>
                      <a:rPr lang="en-US" sz="1600" b="0" i="1" smtClean="0">
                        <a:latin typeface="Cambria Math" panose="02040503050406030204" pitchFamily="18" charset="0"/>
                      </a:rPr>
                      <m:t>=2</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𝑦</m:t>
                    </m:r>
                    <m:r>
                      <a:rPr lang="en-US" sz="1600" b="0" i="1" smtClean="0">
                        <a:latin typeface="Cambria Math" panose="02040503050406030204" pitchFamily="18" charset="0"/>
                      </a:rPr>
                      <m:t> −</m:t>
                    </m:r>
                    <m:r>
                      <a:rPr lang="en-US" sz="1600" b="0" i="1" smtClean="0">
                        <a:latin typeface="Cambria Math" panose="02040503050406030204" pitchFamily="18" charset="0"/>
                      </a:rPr>
                      <m:t>𝑦𝑥</m:t>
                    </m:r>
                    <m:r>
                      <a:rPr lang="en-US" sz="1600" b="0" i="1" smtClean="0">
                        <a:latin typeface="Cambria Math" panose="02040503050406030204" pitchFamily="18" charset="0"/>
                      </a:rPr>
                      <m:t>+4</m:t>
                    </m:r>
                  </m:oMath>
                </a14:m>
                <a:r>
                  <a:rPr lang="en-US" sz="1600" dirty="0">
                    <a:latin typeface="Avenir Next LT Pro" panose="020B0504020202020204" pitchFamily="34" charset="77"/>
                  </a:rPr>
                  <a:t>, then </a:t>
                </a:r>
              </a:p>
              <a:p>
                <a:pPr marL="0" indent="0">
                  <a:buNone/>
                </a:pPr>
                <a14:m>
                  <m:oMath xmlns:m="http://schemas.openxmlformats.org/officeDocument/2006/math">
                    <m:f>
                      <m:fPr>
                        <m:ctrlPr>
                          <a:rPr lang="en-US" sz="1600" i="1" smtClean="0">
                            <a:latin typeface="Cambria Math" panose="02040503050406030204" pitchFamily="18" charset="0"/>
                          </a:rPr>
                        </m:ctrlPr>
                      </m:fPr>
                      <m:num>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num>
                      <m:den>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den>
                    </m:f>
                    <m:r>
                      <a:rPr lang="en-US" sz="1600" b="0" i="1" smtClean="0">
                        <a:latin typeface="Cambria Math" panose="02040503050406030204" pitchFamily="18" charset="0"/>
                      </a:rPr>
                      <m:t>=4</m:t>
                    </m:r>
                    <m:r>
                      <a:rPr lang="en-US" sz="1600" b="0" i="1" smtClean="0">
                        <a:latin typeface="Cambria Math" panose="02040503050406030204" pitchFamily="18" charset="0"/>
                      </a:rPr>
                      <m:t>𝑥𝑦</m:t>
                    </m:r>
                    <m:r>
                      <a:rPr lang="en-US" sz="1600" b="0" i="1" smtClean="0">
                        <a:latin typeface="Cambria Math" panose="02040503050406030204" pitchFamily="18" charset="0"/>
                      </a:rPr>
                      <m:t> −</m:t>
                    </m:r>
                    <m:r>
                      <a:rPr lang="en-US" sz="1600" b="0" i="1" smtClean="0">
                        <a:latin typeface="Cambria Math" panose="02040503050406030204" pitchFamily="18" charset="0"/>
                      </a:rPr>
                      <m:t>𝑦</m:t>
                    </m:r>
                  </m:oMath>
                </a14:m>
                <a:r>
                  <a:rPr lang="en-US" sz="1600" dirty="0">
                    <a:latin typeface="Avenir Next LT Pro" panose="020B0504020202020204" pitchFamily="34" charset="77"/>
                  </a:rPr>
                  <a:t>   (hold y fixed): rate of change of the function f along the x-axis </a:t>
                </a:r>
              </a:p>
              <a:p>
                <a:pPr marL="0" indent="0">
                  <a:buNone/>
                </a:pPr>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 </a:t>
                </a:r>
                <a14:m>
                  <m:oMath xmlns:m="http://schemas.openxmlformats.org/officeDocument/2006/math">
                    <m:f>
                      <m:fPr>
                        <m:ctrlPr>
                          <a:rPr lang="en-US" sz="1600" i="1" smtClean="0">
                            <a:latin typeface="Cambria Math" panose="02040503050406030204" pitchFamily="18" charset="0"/>
                          </a:rPr>
                        </m:ctrlPr>
                      </m:fPr>
                      <m:num>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num>
                      <m:den>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en>
                    </m:f>
                    <m:r>
                      <a:rPr lang="en-US" sz="1600" b="0" i="1" smtClean="0">
                        <a:latin typeface="Cambria Math" panose="02040503050406030204" pitchFamily="18" charset="0"/>
                      </a:rPr>
                      <m:t>=2</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 −</m:t>
                    </m:r>
                    <m:r>
                      <a:rPr lang="en-US" sz="1600" b="0" i="1" smtClean="0">
                        <a:latin typeface="Cambria Math" panose="02040503050406030204" pitchFamily="18" charset="0"/>
                      </a:rPr>
                      <m:t>𝑥</m:t>
                    </m:r>
                  </m:oMath>
                </a14:m>
                <a:r>
                  <a:rPr lang="en-US" sz="1600" dirty="0">
                    <a:latin typeface="Avenir Next LT Pro" panose="020B0504020202020204" pitchFamily="34" charset="77"/>
                  </a:rPr>
                  <a:t>  (hold x fixed): rate of change of the function along the y-axis.</a:t>
                </a:r>
              </a:p>
            </p:txBody>
          </p:sp>
        </mc:Choice>
        <mc:Fallback xmlns="">
          <p:sp>
            <p:nvSpPr>
              <p:cNvPr id="3" name="Content Placeholder 2">
                <a:extLst>
                  <a:ext uri="{FF2B5EF4-FFF2-40B4-BE49-F238E27FC236}">
                    <a16:creationId xmlns:a16="http://schemas.microsoft.com/office/drawing/2014/main" id="{83C75BF3-214F-A7C3-942F-FCC6F4288405}"/>
                  </a:ext>
                </a:extLst>
              </p:cNvPr>
              <p:cNvSpPr>
                <a:spLocks noGrp="1" noRot="1" noChangeAspect="1" noMove="1" noResize="1" noEditPoints="1" noAdjustHandles="1" noChangeArrowheads="1" noChangeShapeType="1" noTextEdit="1"/>
              </p:cNvSpPr>
              <p:nvPr>
                <p:ph idx="1"/>
              </p:nvPr>
            </p:nvSpPr>
            <p:spPr>
              <a:xfrm>
                <a:off x="838200" y="1137684"/>
                <a:ext cx="10515600" cy="5039279"/>
              </a:xfrm>
              <a:blipFill>
                <a:blip r:embed="rId3"/>
                <a:stretch>
                  <a:fillRect l="-362" t="-2764"/>
                </a:stretch>
              </a:blipFill>
            </p:spPr>
            <p:txBody>
              <a:bodyPr/>
              <a:lstStyle/>
              <a:p>
                <a:r>
                  <a:rPr lang="en-US">
                    <a:noFill/>
                  </a:rPr>
                  <a:t> </a:t>
                </a:r>
              </a:p>
            </p:txBody>
          </p:sp>
        </mc:Fallback>
      </mc:AlternateContent>
    </p:spTree>
    <p:extLst>
      <p:ext uri="{BB962C8B-B14F-4D97-AF65-F5344CB8AC3E}">
        <p14:creationId xmlns:p14="http://schemas.microsoft.com/office/powerpoint/2010/main" val="177581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2DDE306-6EFE-7EF7-F21B-02CFF9EDE4B2}"/>
                  </a:ext>
                </a:extLst>
              </p:cNvPr>
              <p:cNvSpPr txBox="1"/>
              <p:nvPr/>
            </p:nvSpPr>
            <p:spPr>
              <a:xfrm>
                <a:off x="556239" y="1303780"/>
                <a:ext cx="11245900" cy="5049267"/>
              </a:xfrm>
              <a:prstGeom prst="rect">
                <a:avLst/>
              </a:prstGeom>
              <a:noFill/>
            </p:spPr>
            <p:txBody>
              <a:bodyPr wrap="square">
                <a:spAutoFit/>
              </a:bodyPr>
              <a:lstStyle/>
              <a:p>
                <a:pPr marL="0" indent="0">
                  <a:buNone/>
                </a:pPr>
                <a:r>
                  <a:rPr lang="en-US" sz="1600" dirty="0">
                    <a:latin typeface="Avenir Next LT Pro" panose="020B0504020202020204" pitchFamily="34" charset="77"/>
                  </a:rPr>
                  <a:t>For a function f of n variables, the gradient of f is a vector consisting of its n partial derivatives:</a:t>
                </a:r>
              </a:p>
              <a:p>
                <a:pPr marL="0" indent="0">
                  <a:buNone/>
                </a:pPr>
                <a:endParaRPr lang="en-US" dirty="0"/>
              </a:p>
              <a:p>
                <a:pPr marL="0" indent="0">
                  <a:buNone/>
                </a:pPr>
                <a14:m>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oMath>
                </a14:m>
                <a:r>
                  <a:rPr lang="en-US" dirty="0"/>
                  <a:t>=</a:t>
                </a:r>
                <a14:m>
                  <m:oMath xmlns:m="http://schemas.openxmlformats.org/officeDocument/2006/math">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𝑓</m:t>
                            </m:r>
                          </m:num>
                          <m:den>
                            <m:r>
                              <a:rPr lang="en-US" i="1" dirty="0" smtClean="0">
                                <a:latin typeface="Cambria Math" panose="02040503050406030204" pitchFamily="18" charset="0"/>
                                <a:ea typeface="Cambria Math" panose="02040503050406030204" pitchFamily="18" charset="0"/>
                              </a:rPr>
                              <m:t>𝜕</m:t>
                            </m:r>
                            <m:sSub>
                              <m:sSubPr>
                                <m:ctrlPr>
                                  <a:rPr lang="en-US"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𝑥</m:t>
                                </m:r>
                              </m:e>
                              <m:sub>
                                <m:r>
                                  <a:rPr lang="en-US" b="0" i="1" dirty="0" smtClean="0">
                                    <a:latin typeface="Cambria Math" panose="02040503050406030204" pitchFamily="18" charset="0"/>
                                    <a:ea typeface="Cambria Math" panose="02040503050406030204" pitchFamily="18" charset="0"/>
                                  </a:rPr>
                                  <m:t>1</m:t>
                                </m:r>
                              </m:sub>
                            </m:sSub>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𝑓</m:t>
                            </m:r>
                          </m:num>
                          <m:den>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𝑥</m:t>
                                </m:r>
                              </m:e>
                              <m:sub>
                                <m:r>
                                  <a:rPr lang="en-US" b="0" i="1" dirty="0" smtClean="0">
                                    <a:latin typeface="Cambria Math" panose="02040503050406030204" pitchFamily="18" charset="0"/>
                                    <a:ea typeface="Cambria Math" panose="02040503050406030204" pitchFamily="18" charset="0"/>
                                  </a:rPr>
                                  <m:t>2</m:t>
                                </m:r>
                              </m:sub>
                            </m:sSub>
                          </m:den>
                        </m:f>
                        <m:r>
                          <a:rPr lang="en-US" b="0" i="1" dirty="0" smtClean="0">
                            <a:latin typeface="Cambria Math" panose="02040503050406030204" pitchFamily="18" charset="0"/>
                          </a:rPr>
                          <m:t>, ….,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𝑓</m:t>
                            </m:r>
                          </m:num>
                          <m:den>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𝑥</m:t>
                                </m:r>
                              </m:e>
                              <m:sub>
                                <m:r>
                                  <a:rPr lang="en-US" b="0" i="1" dirty="0" smtClean="0">
                                    <a:latin typeface="Cambria Math" panose="02040503050406030204" pitchFamily="18" charset="0"/>
                                    <a:ea typeface="Cambria Math" panose="02040503050406030204" pitchFamily="18" charset="0"/>
                                  </a:rPr>
                                  <m:t>𝑛</m:t>
                                </m:r>
                              </m:sub>
                            </m:sSub>
                          </m:den>
                        </m:f>
                      </m:e>
                    </m:d>
                  </m:oMath>
                </a14:m>
                <a:endParaRPr lang="en-US" dirty="0"/>
              </a:p>
              <a:p>
                <a:pPr marL="0" indent="0">
                  <a:buNone/>
                </a:pPr>
                <a:endParaRPr lang="en-US" dirty="0"/>
              </a:p>
              <a:p>
                <a:pPr marL="0" indent="0">
                  <a:buNone/>
                </a:pPr>
                <a:r>
                  <a:rPr lang="en-US" sz="1600" dirty="0">
                    <a:latin typeface="Avenir Next LT Pro" panose="020B0504020202020204" pitchFamily="34" charset="77"/>
                  </a:rPr>
                  <a:t>The gradient vector points in the direction of steepest ascent(slope) because at any point on the graph of f the derivative of the function in the direction of the vector U is:</a:t>
                </a:r>
              </a:p>
              <a:p>
                <a:pPr marL="0" indent="0">
                  <a:buNone/>
                </a:pPr>
                <a:endParaRPr lang="en-US" sz="1600" dirty="0">
                  <a:latin typeface="Avenir Next LT Pro" panose="020B0504020202020204" pitchFamily="34" charset="77"/>
                </a:endParaRPr>
              </a:p>
              <a:p>
                <a:pPr marL="0" indent="0">
                  <a:buNone/>
                </a:pPr>
                <a:r>
                  <a:rPr lang="en-US" sz="1600" b="0" i="0" dirty="0">
                    <a:latin typeface="+mj-lt"/>
                  </a:rPr>
                  <a:t>D f(x)= </a:t>
                </a:r>
                <a:r>
                  <a:rPr lang="en-US" sz="1600" b="0" i="0" dirty="0">
                    <a:latin typeface="+mj-lt"/>
                    <a:ea typeface="Cambria Math" panose="02040503050406030204" pitchFamily="18" charset="0"/>
                  </a:rPr>
                  <a:t>∇f(x)∙U =</a:t>
                </a:r>
                <a14:m>
                  <m:oMath xmlns:m="http://schemas.openxmlformats.org/officeDocument/2006/math">
                    <m:d>
                      <m:dPr>
                        <m:begChr m:val="|"/>
                        <m:endChr m:val="|"/>
                        <m:ctrlPr>
                          <a:rPr lang="en-US" sz="1600" b="0" i="1" smtClean="0">
                            <a:latin typeface="Cambria Math" panose="02040503050406030204" pitchFamily="18" charset="0"/>
                            <a:ea typeface="Cambria Math" panose="02040503050406030204" pitchFamily="18" charset="0"/>
                          </a:rPr>
                        </m:ctrlPr>
                      </m:dPr>
                      <m:e>
                        <m:d>
                          <m:dPr>
                            <m:begChr m:val="|"/>
                            <m:endChr m:val="|"/>
                            <m:ctrlPr>
                              <a:rPr lang="en-US" sz="1600" b="0" i="1" smtClean="0">
                                <a:latin typeface="Cambria Math" panose="02040503050406030204" pitchFamily="18" charset="0"/>
                                <a:ea typeface="Cambria Math" panose="02040503050406030204" pitchFamily="18" charset="0"/>
                              </a:rPr>
                            </m:ctrlPr>
                          </m:dPr>
                          <m:e>
                            <m:r>
                              <m:rPr>
                                <m:sty m:val="p"/>
                              </m:rP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e>
                        </m:d>
                      </m:e>
                    </m:d>
                    <m:r>
                      <a:rPr lang="en-US" sz="1600" b="0" i="1" smtClean="0">
                        <a:latin typeface="Cambria Math" panose="02040503050406030204" pitchFamily="18" charset="0"/>
                        <a:ea typeface="Cambria Math" panose="02040503050406030204" pitchFamily="18" charset="0"/>
                      </a:rPr>
                      <m:t> </m:t>
                    </m:r>
                    <m:d>
                      <m:dPr>
                        <m:begChr m:val="|"/>
                        <m:endChr m:val="|"/>
                        <m:ctrlPr>
                          <a:rPr lang="en-US" sz="1600" b="0" i="1" smtClean="0">
                            <a:latin typeface="Cambria Math" panose="02040503050406030204" pitchFamily="18" charset="0"/>
                            <a:ea typeface="Cambria Math" panose="02040503050406030204" pitchFamily="18" charset="0"/>
                          </a:rPr>
                        </m:ctrlPr>
                      </m:dPr>
                      <m:e>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𝑈</m:t>
                            </m:r>
                          </m:e>
                        </m:d>
                      </m:e>
                    </m:d>
                    <m:func>
                      <m:funcPr>
                        <m:ctrlPr>
                          <a:rPr lang="en-US" sz="1600" b="0" i="1" smtClean="0">
                            <a:latin typeface="Cambria Math" panose="02040503050406030204" pitchFamily="18" charset="0"/>
                            <a:ea typeface="Cambria Math" panose="02040503050406030204" pitchFamily="18" charset="0"/>
                          </a:rPr>
                        </m:ctrlPr>
                      </m:funcPr>
                      <m:fName>
                        <m:r>
                          <m:rPr>
                            <m:sty m:val="p"/>
                          </m:rPr>
                          <a:rPr lang="en-US" sz="1600" b="0" i="0" smtClean="0">
                            <a:latin typeface="Cambria Math" panose="02040503050406030204" pitchFamily="18" charset="0"/>
                            <a:ea typeface="Cambria Math" panose="02040503050406030204" pitchFamily="18" charset="0"/>
                          </a:rPr>
                          <m:t>cos</m:t>
                        </m:r>
                      </m:fName>
                      <m:e>
                        <m:r>
                          <a:rPr lang="en-US" sz="1600" b="0" i="1" smtClean="0">
                            <a:latin typeface="Cambria Math" panose="02040503050406030204" pitchFamily="18" charset="0"/>
                            <a:ea typeface="Cambria Math" panose="02040503050406030204" pitchFamily="18" charset="0"/>
                          </a:rPr>
                          <m:t>𝜃</m:t>
                        </m:r>
                      </m:e>
                    </m:func>
                  </m:oMath>
                </a14:m>
                <a:r>
                  <a:rPr lang="en-US" sz="1600" dirty="0">
                    <a:latin typeface="Avenir Next LT Pro" panose="020B0504020202020204" pitchFamily="34" charset="77"/>
                  </a:rPr>
                  <a:t>, where </a:t>
                </a:r>
                <a14:m>
                  <m:oMath xmlns:m="http://schemas.openxmlformats.org/officeDocument/2006/math">
                    <m:r>
                      <a:rPr lang="en-US" sz="1600" i="1" smtClean="0">
                        <a:latin typeface="Cambria Math" panose="02040503050406030204" pitchFamily="18" charset="0"/>
                        <a:ea typeface="Cambria Math" panose="02040503050406030204" pitchFamily="18" charset="0"/>
                      </a:rPr>
                      <m:t>𝜃</m:t>
                    </m:r>
                  </m:oMath>
                </a14:m>
                <a:r>
                  <a:rPr lang="en-US" sz="1600" dirty="0">
                    <a:latin typeface="Avenir Next LT Pro" panose="020B0504020202020204" pitchFamily="34" charset="77"/>
                  </a:rPr>
                  <a:t> is the angle between the gradient vector and the vector U. </a:t>
                </a:r>
              </a:p>
              <a:p>
                <a:pPr marL="0" indent="0">
                  <a:buNone/>
                </a:pPr>
                <a:r>
                  <a:rPr lang="en-US" sz="1600" dirty="0">
                    <a:latin typeface="Avenir Next LT Pro" panose="020B0504020202020204" pitchFamily="34" charset="77"/>
                  </a:rPr>
                  <a:t>The magnitude of the derivative is largest when when </a:t>
                </a:r>
                <a14:m>
                  <m:oMath xmlns:m="http://schemas.openxmlformats.org/officeDocument/2006/math">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r>
                          <a:rPr lang="en-US" sz="1600" b="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=1</m:t>
                        </m:r>
                      </m:e>
                    </m:func>
                  </m:oMath>
                </a14:m>
                <a:r>
                  <a:rPr lang="en-US" sz="1600" dirty="0">
                    <a:latin typeface="Avenir Next LT Pro" panose="020B0504020202020204" pitchFamily="34" charset="77"/>
                  </a:rPr>
                  <a:t>, that is, when </a:t>
                </a:r>
                <a14:m>
                  <m:oMath xmlns:m="http://schemas.openxmlformats.org/officeDocument/2006/math">
                    <m:r>
                      <a:rPr lang="en-US" sz="1600" i="1" smtClean="0">
                        <a:latin typeface="Cambria Math" panose="02040503050406030204" pitchFamily="18" charset="0"/>
                        <a:ea typeface="Cambria Math" panose="02040503050406030204" pitchFamily="18" charset="0"/>
                      </a:rPr>
                      <m:t>𝜃</m:t>
                    </m:r>
                    <m:r>
                      <a:rPr lang="en-US" sz="1600" b="0" i="1" smtClean="0">
                        <a:latin typeface="Cambria Math" panose="02040503050406030204" pitchFamily="18" charset="0"/>
                        <a:ea typeface="Cambria Math" panose="02040503050406030204" pitchFamily="18" charset="0"/>
                      </a:rPr>
                      <m:t>=0.</m:t>
                    </m:r>
                  </m:oMath>
                </a14:m>
                <a:endParaRPr lang="en-US" sz="1600" dirty="0">
                  <a:latin typeface="Avenir Next LT Pro" panose="020B0504020202020204" pitchFamily="34" charset="77"/>
                </a:endParaRPr>
              </a:p>
              <a:p>
                <a:pPr marL="0" indent="0">
                  <a:buNone/>
                </a:pPr>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Hence, the direction of steepest ascent on the graph</a:t>
                </a:r>
              </a:p>
              <a:p>
                <a:pPr marL="0" indent="0">
                  <a:buNone/>
                </a:pPr>
                <a:r>
                  <a:rPr lang="en-US" sz="1600" dirty="0">
                    <a:latin typeface="Avenir Next LT Pro" panose="020B0504020202020204" pitchFamily="34" charset="77"/>
                  </a:rPr>
                  <a:t> is that of the gradient.  </a:t>
                </a:r>
              </a:p>
              <a:p>
                <a:pPr marL="0" indent="0">
                  <a:buNone/>
                </a:pPr>
                <a:endParaRPr lang="en-US" dirty="0"/>
              </a:p>
              <a:p>
                <a:pPr marL="0" indent="0">
                  <a:buNone/>
                </a:pPr>
                <a:r>
                  <a:rPr lang="en-US" dirty="0">
                    <a:solidFill>
                      <a:srgbClr val="C00000"/>
                    </a:solidFill>
                    <a:latin typeface="Avenir Next LT Pro" panose="020B0504020202020204" pitchFamily="34" charset="77"/>
                  </a:rPr>
                  <a:t>Example:</a:t>
                </a:r>
              </a:p>
              <a:p>
                <a:pPr marL="0" indent="0">
                  <a:buNone/>
                </a:pPr>
                <a:endParaRPr lang="en-US" sz="1600" dirty="0">
                  <a:latin typeface="Cambria Math" panose="02040503050406030204" pitchFamily="18" charset="0"/>
                  <a:ea typeface="Cambria Math" panose="02040503050406030204" pitchFamily="18" charset="0"/>
                </a:endParaRPr>
              </a:p>
              <a:p>
                <a:pPr marL="0" indent="0">
                  <a:buNone/>
                </a:pPr>
                <a:r>
                  <a:rPr lang="en-US" sz="1600" dirty="0">
                    <a:latin typeface="Cambria Math" panose="02040503050406030204" pitchFamily="18" charset="0"/>
                    <a:ea typeface="Cambria Math" panose="02040503050406030204" pitchFamily="18" charset="0"/>
                  </a:rPr>
                  <a:t>z =F(x , y) = x</a:t>
                </a:r>
                <a:r>
                  <a:rPr lang="en-US" sz="1600" baseline="30000" dirty="0">
                    <a:latin typeface="Cambria Math" panose="02040503050406030204" pitchFamily="18" charset="0"/>
                    <a:ea typeface="Cambria Math" panose="02040503050406030204" pitchFamily="18" charset="0"/>
                  </a:rPr>
                  <a:t>2</a:t>
                </a:r>
                <a:r>
                  <a:rPr lang="en-US" sz="1600" dirty="0">
                    <a:latin typeface="Cambria Math" panose="02040503050406030204" pitchFamily="18" charset="0"/>
                    <a:ea typeface="Cambria Math" panose="02040503050406030204" pitchFamily="18" charset="0"/>
                  </a:rPr>
                  <a:t> + y</a:t>
                </a:r>
                <a:r>
                  <a:rPr lang="en-US" sz="1600" baseline="30000" dirty="0">
                    <a:latin typeface="Cambria Math" panose="02040503050406030204" pitchFamily="18" charset="0"/>
                    <a:ea typeface="Cambria Math" panose="02040503050406030204" pitchFamily="18" charset="0"/>
                  </a:rPr>
                  <a:t>2</a:t>
                </a:r>
                <a:r>
                  <a:rPr lang="en-US" sz="1600" dirty="0">
                    <a:latin typeface="Cambria Math" panose="02040503050406030204" pitchFamily="18" charset="0"/>
                    <a:ea typeface="Cambria Math" panose="02040503050406030204" pitchFamily="18" charset="0"/>
                  </a:rPr>
                  <a:t>, then </a:t>
                </a:r>
                <a:endParaRPr lang="en-US" sz="1600" i="1" dirty="0">
                  <a:latin typeface="Cambria Math" panose="02040503050406030204" pitchFamily="18" charset="0"/>
                  <a:ea typeface="Cambria Math" panose="02040503050406030204" pitchFamily="18" charset="0"/>
                </a:endParaRPr>
              </a:p>
              <a:p>
                <a:pPr marL="0" indent="0">
                  <a:buNone/>
                </a:pPr>
                <a:endParaRPr lang="en-US"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m:rPr>
                        <m:sty m:val="p"/>
                      </m:rP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𝑧</m:t>
                    </m:r>
                    <m:r>
                      <a:rPr lang="en-US" sz="1600" b="0" i="1" smtClean="0">
                        <a:latin typeface="Cambria Math" panose="02040503050406030204" pitchFamily="18" charset="0"/>
                        <a:ea typeface="Cambria Math" panose="02040503050406030204" pitchFamily="18" charset="0"/>
                      </a:rPr>
                      <m:t>=</m:t>
                    </m:r>
                    <m:r>
                      <m:rPr>
                        <m:sty m:val="p"/>
                      </m:rP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𝐹</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𝐹</m:t>
                            </m:r>
                          </m:num>
                          <m:den>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den>
                        </m:f>
                        <m:r>
                          <a:rPr lang="en-US" sz="1600" b="0" i="1" smtClean="0">
                            <a:latin typeface="Cambria Math" panose="02040503050406030204" pitchFamily="18" charset="0"/>
                            <a:ea typeface="Cambria Math" panose="02040503050406030204" pitchFamily="18" charset="0"/>
                          </a:rPr>
                          <m:t>, </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𝐹</m:t>
                            </m:r>
                          </m:num>
                          <m:den>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en>
                        </m:f>
                      </m:e>
                    </m:d>
                  </m:oMath>
                </a14:m>
                <a:r>
                  <a:rPr lang="en-US" sz="1600" dirty="0">
                    <a:latin typeface="Cambria Math" panose="02040503050406030204" pitchFamily="18" charset="0"/>
                    <a:ea typeface="Cambria Math" panose="02040503050406030204" pitchFamily="18" charset="0"/>
                  </a:rPr>
                  <a:t> </a:t>
                </a:r>
                <a14:m>
                  <m:oMath xmlns:m="http://schemas.openxmlformats.org/officeDocument/2006/math">
                    <m:r>
                      <a:rPr lang="en-US" sz="1600" b="0" i="1" dirty="0" smtClean="0">
                        <a:latin typeface="Cambria Math" panose="02040503050406030204" pitchFamily="18" charset="0"/>
                        <a:ea typeface="Cambria Math" panose="02040503050406030204" pitchFamily="18" charset="0"/>
                      </a:rPr>
                      <m:t>=</m:t>
                    </m:r>
                    <m:d>
                      <m:dPr>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2</m:t>
                        </m:r>
                        <m:r>
                          <a:rPr lang="en-US" sz="1600" b="0" i="1" dirty="0" smtClean="0">
                            <a:latin typeface="Cambria Math" panose="02040503050406030204" pitchFamily="18" charset="0"/>
                            <a:ea typeface="Cambria Math" panose="02040503050406030204" pitchFamily="18" charset="0"/>
                          </a:rPr>
                          <m:t>𝑥</m:t>
                        </m:r>
                        <m:r>
                          <a:rPr lang="en-US" sz="1600" b="0" i="1" dirty="0" smtClean="0">
                            <a:latin typeface="Cambria Math" panose="02040503050406030204" pitchFamily="18" charset="0"/>
                            <a:ea typeface="Cambria Math" panose="02040503050406030204" pitchFamily="18" charset="0"/>
                          </a:rPr>
                          <m:t>, 2</m:t>
                        </m:r>
                        <m:r>
                          <a:rPr lang="en-US" sz="1600" b="0" i="1" dirty="0" smtClean="0">
                            <a:latin typeface="Cambria Math" panose="02040503050406030204" pitchFamily="18" charset="0"/>
                            <a:ea typeface="Cambria Math" panose="02040503050406030204" pitchFamily="18" charset="0"/>
                          </a:rPr>
                          <m:t>𝑦</m:t>
                        </m:r>
                      </m:e>
                    </m:d>
                    <m:r>
                      <a:rPr lang="en-US" sz="1600" b="0" i="1" dirty="0" smtClean="0">
                        <a:latin typeface="Cambria Math" panose="02040503050406030204" pitchFamily="18" charset="0"/>
                        <a:ea typeface="Cambria Math" panose="02040503050406030204" pitchFamily="18" charset="0"/>
                      </a:rPr>
                      <m:t>=2(</m:t>
                    </m:r>
                    <m:r>
                      <a:rPr lang="en-US" sz="1600" b="0" i="1" dirty="0" smtClean="0">
                        <a:latin typeface="Cambria Math" panose="02040503050406030204" pitchFamily="18" charset="0"/>
                        <a:ea typeface="Cambria Math" panose="02040503050406030204" pitchFamily="18" charset="0"/>
                      </a:rPr>
                      <m:t>𝑥</m:t>
                    </m:r>
                    <m:r>
                      <a:rPr lang="en-US" sz="1600" b="0" i="1" dirty="0" smtClean="0">
                        <a:latin typeface="Cambria Math" panose="02040503050406030204" pitchFamily="18" charset="0"/>
                        <a:ea typeface="Cambria Math" panose="02040503050406030204" pitchFamily="18" charset="0"/>
                      </a:rPr>
                      <m:t>, </m:t>
                    </m:r>
                    <m:r>
                      <a:rPr lang="en-US" sz="1600" b="0" i="1" dirty="0" smtClean="0">
                        <a:latin typeface="Cambria Math" panose="02040503050406030204" pitchFamily="18" charset="0"/>
                        <a:ea typeface="Cambria Math" panose="02040503050406030204" pitchFamily="18" charset="0"/>
                      </a:rPr>
                      <m:t>𝑦</m:t>
                    </m:r>
                    <m:r>
                      <a:rPr lang="en-US" sz="1600" b="0" i="1" dirty="0" smtClean="0">
                        <a:latin typeface="Cambria Math" panose="02040503050406030204" pitchFamily="18" charset="0"/>
                        <a:ea typeface="Cambria Math" panose="02040503050406030204" pitchFamily="18" charset="0"/>
                      </a:rPr>
                      <m:t>)</m:t>
                    </m:r>
                  </m:oMath>
                </a14:m>
                <a:endParaRPr lang="en-US" sz="1600" dirty="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C2DDE306-6EFE-7EF7-F21B-02CFF9EDE4B2}"/>
                  </a:ext>
                </a:extLst>
              </p:cNvPr>
              <p:cNvSpPr txBox="1">
                <a:spLocks noRot="1" noChangeAspect="1" noMove="1" noResize="1" noEditPoints="1" noAdjustHandles="1" noChangeArrowheads="1" noChangeShapeType="1" noTextEdit="1"/>
              </p:cNvSpPr>
              <p:nvPr/>
            </p:nvSpPr>
            <p:spPr>
              <a:xfrm>
                <a:off x="556239" y="1303780"/>
                <a:ext cx="11245900" cy="5049267"/>
              </a:xfrm>
              <a:prstGeom prst="rect">
                <a:avLst/>
              </a:prstGeom>
              <a:blipFill>
                <a:blip r:embed="rId2"/>
                <a:stretch>
                  <a:fillRect l="-451" t="-251"/>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EDD1565-25A9-4C35-60CA-8123CA0A05A0}"/>
              </a:ext>
            </a:extLst>
          </p:cNvPr>
          <p:cNvSpPr txBox="1"/>
          <p:nvPr/>
        </p:nvSpPr>
        <p:spPr>
          <a:xfrm>
            <a:off x="1169581" y="510363"/>
            <a:ext cx="9452345" cy="523220"/>
          </a:xfrm>
          <a:prstGeom prst="rect">
            <a:avLst/>
          </a:prstGeom>
          <a:noFill/>
        </p:spPr>
        <p:txBody>
          <a:bodyPr wrap="square" rtlCol="0">
            <a:spAutoFit/>
          </a:bodyPr>
          <a:lstStyle/>
          <a:p>
            <a:pPr algn="ctr"/>
            <a:r>
              <a:rPr lang="en-US" sz="2800">
                <a:solidFill>
                  <a:srgbClr val="C00000"/>
                </a:solidFill>
                <a:latin typeface="Avenir Next LT Pro" panose="020B0504020202020204" pitchFamily="34" charset="77"/>
              </a:rPr>
              <a:t>The gradient vector</a:t>
            </a:r>
            <a:endParaRPr lang="en-US" sz="2800" dirty="0">
              <a:solidFill>
                <a:srgbClr val="C00000"/>
              </a:solidFill>
              <a:latin typeface="Avenir Next LT Pro" panose="020B0504020202020204" pitchFamily="34" charset="77"/>
            </a:endParaRPr>
          </a:p>
        </p:txBody>
      </p:sp>
      <p:pic>
        <p:nvPicPr>
          <p:cNvPr id="1030" name="Picture 6" descr="Gradient">
            <a:extLst>
              <a:ext uri="{FF2B5EF4-FFF2-40B4-BE49-F238E27FC236}">
                <a16:creationId xmlns:a16="http://schemas.microsoft.com/office/drawing/2014/main" id="{2776056C-7C15-C4BD-AC19-AA01AB4A9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2157" y="3932856"/>
            <a:ext cx="4338085" cy="253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73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CD65B-D4BA-40E0-D8F5-56B63A44973A}"/>
              </a:ext>
            </a:extLst>
          </p:cNvPr>
          <p:cNvSpPr>
            <a:spLocks noGrp="1"/>
          </p:cNvSpPr>
          <p:nvPr>
            <p:ph type="title"/>
          </p:nvPr>
        </p:nvSpPr>
        <p:spPr>
          <a:xfrm>
            <a:off x="838200" y="365126"/>
            <a:ext cx="10515600" cy="1017108"/>
          </a:xfrm>
        </p:spPr>
        <p:txBody>
          <a:bodyPr/>
          <a:lstStyle/>
          <a:p>
            <a:pPr algn="ctr"/>
            <a:r>
              <a:rPr lang="en-US" dirty="0"/>
              <a:t> </a:t>
            </a:r>
            <a:r>
              <a:rPr lang="en-US" sz="2800" dirty="0">
                <a:solidFill>
                  <a:srgbClr val="C00000"/>
                </a:solidFill>
                <a:latin typeface="Avenir Next LT Pro" panose="020B0504020202020204" pitchFamily="34" charset="77"/>
              </a:rPr>
              <a:t>Chain Rule Applies for Several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EF1C0C-9AE0-7BF0-8C9F-CB74F56DE433}"/>
                  </a:ext>
                </a:extLst>
              </p:cNvPr>
              <p:cNvSpPr>
                <a:spLocks noGrp="1"/>
              </p:cNvSpPr>
              <p:nvPr>
                <p:ph idx="1"/>
              </p:nvPr>
            </p:nvSpPr>
            <p:spPr>
              <a:xfrm>
                <a:off x="838200" y="1350335"/>
                <a:ext cx="10515600" cy="4826628"/>
              </a:xfrm>
            </p:spPr>
            <p:txBody>
              <a:bodyPr/>
              <a:lstStyle/>
              <a:p>
                <a:pPr marL="0" indent="0">
                  <a:buNone/>
                </a:pPr>
                <a:r>
                  <a:rPr lang="en-US" sz="1600" dirty="0">
                    <a:solidFill>
                      <a:srgbClr val="C00000"/>
                    </a:solidFill>
                    <a:latin typeface="Avenir Next LT Pro" panose="020B0504020202020204" pitchFamily="34" charset="77"/>
                  </a:rPr>
                  <a:t>Example</a:t>
                </a:r>
                <a:r>
                  <a:rPr lang="en-US" sz="2400" dirty="0">
                    <a:latin typeface="Avenir Next LT Pro" panose="020B0504020202020204" pitchFamily="34" charset="77"/>
                  </a:rPr>
                  <a:t>:</a:t>
                </a:r>
              </a:p>
              <a:p>
                <a:pPr marL="0" indent="0">
                  <a:buNone/>
                </a:pPr>
                <a:r>
                  <a:rPr lang="en-US" sz="1600" dirty="0">
                    <a:latin typeface="Avenir Next LT Pro" panose="020B0504020202020204" pitchFamily="34" charset="77"/>
                  </a:rPr>
                  <a:t>Let </a:t>
                </a:r>
                <a:r>
                  <a:rPr lang="en-US" sz="1600" dirty="0">
                    <a:latin typeface="Cambria Math" panose="02040503050406030204" pitchFamily="18" charset="0"/>
                    <a:ea typeface="Cambria Math" panose="02040503050406030204" pitchFamily="18" charset="0"/>
                  </a:rPr>
                  <a:t>F(x, y) = </a:t>
                </a:r>
                <a14:m>
                  <m:oMath xmlns:m="http://schemas.openxmlformats.org/officeDocument/2006/math">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𝑦𝑥</m:t>
                        </m:r>
                      </m:e>
                      <m:sup>
                        <m:r>
                          <a:rPr lang="en-US" sz="1600" i="1">
                            <a:latin typeface="Cambria Math" panose="02040503050406030204" pitchFamily="18" charset="0"/>
                            <a:ea typeface="Cambria Math" panose="02040503050406030204" pitchFamily="18" charset="0"/>
                          </a:rPr>
                          <m:t>2</m:t>
                        </m:r>
                      </m:sup>
                    </m:sSup>
                  </m:oMath>
                </a14:m>
                <a:r>
                  <a:rPr lang="en-US" sz="1600" dirty="0">
                    <a:latin typeface="Cambria Math" panose="02040503050406030204" pitchFamily="18" charset="0"/>
                    <a:ea typeface="Cambria Math" panose="02040503050406030204" pitchFamily="18" charset="0"/>
                  </a:rPr>
                  <a:t>,  </a:t>
                </a:r>
                <a:r>
                  <a:rPr lang="en-US" sz="1600" dirty="0">
                    <a:latin typeface="Avenir Next LT Pro" panose="020B0504020202020204" pitchFamily="34" charset="77"/>
                  </a:rPr>
                  <a:t>where</a:t>
                </a:r>
                <a:r>
                  <a:rPr lang="en-US" dirty="0"/>
                  <a:t> </a:t>
                </a:r>
                <a:r>
                  <a:rPr lang="en-US" sz="1600" dirty="0">
                    <a:latin typeface="Cambria Math" panose="02040503050406030204" pitchFamily="18" charset="0"/>
                    <a:ea typeface="Cambria Math" panose="02040503050406030204" pitchFamily="18" charset="0"/>
                  </a:rPr>
                  <a:t>x(t)</a:t>
                </a:r>
                <a14:m>
                  <m:oMath xmlns:m="http://schemas.openxmlformats.org/officeDocument/2006/math">
                    <m:r>
                      <a:rPr lang="en-US" sz="1600" i="1">
                        <a:latin typeface="Cambria Math" panose="02040503050406030204" pitchFamily="18" charset="0"/>
                        <a:ea typeface="Cambria Math" panose="02040503050406030204" pitchFamily="18" charset="0"/>
                      </a:rPr>
                      <m:t>=2</m:t>
                    </m:r>
                    <m:r>
                      <a:rPr lang="en-US" sz="1600" i="1">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𝑎𝑛𝑑</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rPr>
                      <m:t>𝑦</m:t>
                    </m:r>
                    <m:d>
                      <m:dPr>
                        <m:ctrlPr>
                          <a:rPr lang="en-US" sz="1600" i="1">
                            <a:latin typeface="Cambria Math" panose="02040503050406030204" pitchFamily="18" charset="0"/>
                          </a:rPr>
                        </m:ctrlPr>
                      </m:dPr>
                      <m:e>
                        <m:r>
                          <a:rPr lang="en-US" sz="1600" i="1">
                            <a:latin typeface="Cambria Math" panose="02040503050406030204" pitchFamily="18" charset="0"/>
                          </a:rPr>
                          <m:t>𝑡</m:t>
                        </m:r>
                      </m:e>
                    </m:d>
                    <m:r>
                      <a:rPr lang="en-US" sz="1600" i="1">
                        <a:latin typeface="Cambria Math" panose="02040503050406030204" pitchFamily="18" charset="0"/>
                      </a:rPr>
                      <m:t>=1−</m:t>
                    </m:r>
                    <m:r>
                      <a:rPr lang="en-US" sz="1600" i="1">
                        <a:latin typeface="Cambria Math" panose="02040503050406030204" pitchFamily="18" charset="0"/>
                      </a:rPr>
                      <m:t>𝑡</m:t>
                    </m:r>
                  </m:oMath>
                </a14:m>
                <a:r>
                  <a:rPr lang="en-US" sz="1600" dirty="0"/>
                  <a:t>.</a:t>
                </a:r>
              </a:p>
              <a:p>
                <a:pPr marL="0" indent="0">
                  <a:buNone/>
                </a:pPr>
                <a:r>
                  <a:rPr lang="en-US" sz="1600" dirty="0">
                    <a:latin typeface="Avenir Next LT Pro" panose="020B0504020202020204" pitchFamily="34" charset="77"/>
                  </a:rPr>
                  <a:t>Then F is a function of the single variable t.  The derivative of F with respect to t is obtained by using the chain rule:</a:t>
                </a:r>
              </a:p>
              <a:p>
                <a:pPr marL="0" indent="0">
                  <a:buNone/>
                </a:pP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𝑑𝐹</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r>
                      <m:rPr>
                        <m:sty m:val="p"/>
                      </m:rP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𝐹</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𝑡</m:t>
                            </m:r>
                          </m:e>
                        </m:d>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𝑡</m:t>
                            </m:r>
                          </m:e>
                        </m:d>
                      </m:e>
                    </m:d>
                    <m:r>
                      <a:rPr lang="en-US" sz="1600" b="0" i="1" smtClean="0">
                        <a:latin typeface="Cambria Math" panose="02040503050406030204" pitchFamily="18" charset="0"/>
                        <a:ea typeface="Cambria Math" panose="02040503050406030204" pitchFamily="18" charset="0"/>
                      </a:rPr>
                      <m:t>∙</m:t>
                    </m:r>
                    <m:d>
                      <m:dPr>
                        <m:begChr m:val="["/>
                        <m:endChr m:val="]"/>
                        <m:ctrlPr>
                          <a:rPr lang="en-US" sz="16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ea typeface="Cambria Math" panose="02040503050406030204" pitchFamily="18" charset="0"/>
                              </a:rPr>
                            </m:ctrlPr>
                          </m:mPr>
                          <m:mr>
                            <m:e>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𝑑𝑥</m:t>
                                  </m:r>
                                </m:num>
                                <m:den>
                                  <m:r>
                                    <a:rPr lang="en-US" sz="1600" b="0" i="1" smtClean="0">
                                      <a:latin typeface="Cambria Math" panose="02040503050406030204" pitchFamily="18" charset="0"/>
                                      <a:ea typeface="Cambria Math" panose="02040503050406030204" pitchFamily="18" charset="0"/>
                                    </a:rPr>
                                    <m:t>𝑑𝑡</m:t>
                                  </m:r>
                                </m:den>
                              </m:f>
                            </m:e>
                          </m:mr>
                          <m:mr>
                            <m:e>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𝑑𝑦</m:t>
                                  </m:r>
                                </m:num>
                                <m:den>
                                  <m:r>
                                    <a:rPr lang="en-US" sz="1600" b="0" i="1" smtClean="0">
                                      <a:latin typeface="Cambria Math" panose="02040503050406030204" pitchFamily="18" charset="0"/>
                                      <a:ea typeface="Cambria Math" panose="02040503050406030204" pitchFamily="18" charset="0"/>
                                    </a:rPr>
                                    <m:t>𝑠𝑡</m:t>
                                  </m:r>
                                </m:den>
                              </m:f>
                            </m:e>
                          </m:mr>
                        </m:m>
                      </m:e>
                    </m:d>
                    <m:r>
                      <a:rPr lang="en-US" sz="1600" b="0" i="1" smtClean="0">
                        <a:latin typeface="Cambria Math" panose="02040503050406030204" pitchFamily="18" charset="0"/>
                        <a:ea typeface="Cambria Math" panose="02040503050406030204" pitchFamily="18" charset="0"/>
                      </a:rPr>
                      <m:t>=</m:t>
                    </m:r>
                    <m:d>
                      <m:dPr>
                        <m:begChr m:val="["/>
                        <m:endChr m:val="]"/>
                        <m:ctrlPr>
                          <a:rPr lang="en-US" sz="16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ea typeface="Cambria Math" panose="02040503050406030204" pitchFamily="18" charset="0"/>
                              </a:rPr>
                            </m:ctrlPr>
                          </m:mPr>
                          <m:mr>
                            <m:e>
                              <m:r>
                                <m:rPr>
                                  <m:brk m:alnAt="7"/>
                                </m:rP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𝑥𝑦</m:t>
                              </m:r>
                            </m:e>
                            <m:e>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𝑥</m:t>
                                  </m:r>
                                </m:e>
                                <m:sup>
                                  <m:r>
                                    <a:rPr lang="en-US" sz="1600" b="0" i="1" smtClean="0">
                                      <a:latin typeface="Cambria Math" panose="02040503050406030204" pitchFamily="18" charset="0"/>
                                      <a:ea typeface="Cambria Math" panose="02040503050406030204" pitchFamily="18" charset="0"/>
                                    </a:rPr>
                                    <m:t>2</m:t>
                                  </m:r>
                                </m:sup>
                              </m:sSup>
                            </m:e>
                          </m:mr>
                        </m:m>
                      </m:e>
                    </m:d>
                    <m:d>
                      <m:dPr>
                        <m:begChr m:val="["/>
                        <m:endChr m:val="]"/>
                        <m:ctrlPr>
                          <a:rPr lang="en-US" sz="16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ea typeface="Cambria Math" panose="02040503050406030204" pitchFamily="18" charset="0"/>
                              </a:rPr>
                            </m:ctrlPr>
                          </m:mPr>
                          <m:mr>
                            <m:e>
                              <m:r>
                                <m:rPr>
                                  <m:brk m:alnAt="7"/>
                                </m:rPr>
                                <a:rPr lang="en-US" sz="1600" b="0" i="1" smtClean="0">
                                  <a:latin typeface="Cambria Math" panose="02040503050406030204" pitchFamily="18" charset="0"/>
                                  <a:ea typeface="Cambria Math" panose="02040503050406030204" pitchFamily="18" charset="0"/>
                                </a:rPr>
                                <m:t>2</m:t>
                              </m:r>
                            </m:e>
                          </m:mr>
                          <m:mr>
                            <m:e>
                              <m:r>
                                <a:rPr lang="en-US" sz="1600" b="0" i="1" smtClean="0">
                                  <a:latin typeface="Cambria Math" panose="02040503050406030204" pitchFamily="18" charset="0"/>
                                  <a:ea typeface="Cambria Math" panose="02040503050406030204" pitchFamily="18" charset="0"/>
                                </a:rPr>
                                <m:t>−1</m:t>
                              </m:r>
                            </m:e>
                          </m:mr>
                        </m:m>
                      </m:e>
                    </m:d>
                    <m:r>
                      <a:rPr lang="en-US" sz="1600" b="0" i="1" smtClean="0">
                        <a:latin typeface="Cambria Math" panose="02040503050406030204" pitchFamily="18" charset="0"/>
                        <a:ea typeface="Cambria Math" panose="02040503050406030204" pitchFamily="18" charset="0"/>
                      </a:rPr>
                      <m:t>= </m:t>
                    </m:r>
                    <m:d>
                      <m:dPr>
                        <m:begChr m:val="["/>
                        <m:endChr m:val="]"/>
                        <m:ctrlPr>
                          <a:rPr lang="en-US" sz="16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ea typeface="Cambria Math" panose="02040503050406030204" pitchFamily="18" charset="0"/>
                              </a:rPr>
                            </m:ctrlPr>
                          </m:mPr>
                          <m:mr>
                            <m:e>
                              <m:r>
                                <m:rPr>
                                  <m:brk m:alnAt="7"/>
                                </m:rP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e>
                            <m:e>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2</m:t>
                                  </m:r>
                                </m:sup>
                              </m:sSup>
                            </m:e>
                          </m:mr>
                        </m:m>
                      </m:e>
                    </m:d>
                    <m:d>
                      <m:dPr>
                        <m:begChr m:val="["/>
                        <m:endChr m:val="]"/>
                        <m:ctrlPr>
                          <a:rPr lang="en-US" sz="16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ea typeface="Cambria Math" panose="02040503050406030204" pitchFamily="18" charset="0"/>
                              </a:rPr>
                            </m:ctrlPr>
                          </m:mPr>
                          <m:mr>
                            <m:e>
                              <m:r>
                                <m:rPr>
                                  <m:brk m:alnAt="7"/>
                                </m:rPr>
                                <a:rPr lang="en-US" sz="1600" b="0" i="1" smtClean="0">
                                  <a:latin typeface="Cambria Math" panose="02040503050406030204" pitchFamily="18" charset="0"/>
                                  <a:ea typeface="Cambria Math" panose="02040503050406030204" pitchFamily="18" charset="0"/>
                                </a:rPr>
                                <m:t>2</m:t>
                              </m:r>
                            </m:e>
                          </m:mr>
                          <m:mr>
                            <m:e>
                              <m:r>
                                <a:rPr lang="en-US" sz="1600" b="0" i="1" smtClean="0">
                                  <a:latin typeface="Cambria Math" panose="02040503050406030204" pitchFamily="18" charset="0"/>
                                  <a:ea typeface="Cambria Math" panose="02040503050406030204" pitchFamily="18" charset="0"/>
                                </a:rPr>
                                <m:t>−1</m:t>
                              </m:r>
                            </m:e>
                          </m:mr>
                        </m:m>
                      </m:e>
                    </m:d>
                  </m:oMath>
                </a14:m>
                <a:r>
                  <a:rPr lang="en-US" sz="1600" dirty="0">
                    <a:latin typeface="Avenir Next LT Pro" panose="020B0504020202020204" pitchFamily="34" charset="77"/>
                  </a:rPr>
                  <a:t> =</a:t>
                </a:r>
                <a14:m>
                  <m:oMath xmlns:m="http://schemas.openxmlformats.org/officeDocument/2006/math">
                    <m:r>
                      <a:rPr lang="en-US" sz="1600" b="0" i="0" smtClean="0">
                        <a:latin typeface="Cambria Math" panose="02040503050406030204" pitchFamily="18" charset="0"/>
                      </a:rPr>
                      <m:t> </m:t>
                    </m:r>
                    <m:r>
                      <a:rPr lang="en-US" sz="1600" b="0" i="1" smtClean="0">
                        <a:latin typeface="Cambria Math" panose="02040503050406030204" pitchFamily="18" charset="0"/>
                      </a:rPr>
                      <m:t>8</m:t>
                    </m:r>
                    <m:r>
                      <a:rPr lang="en-US" sz="1600" b="0" i="1" smtClean="0">
                        <a:latin typeface="Cambria Math" panose="02040503050406030204" pitchFamily="18" charset="0"/>
                      </a:rPr>
                      <m:t>𝑡</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𝑡</m:t>
                        </m:r>
                      </m:e>
                    </m:d>
                    <m:r>
                      <a:rPr lang="en-US" sz="1600" b="0" i="1" smtClean="0">
                        <a:latin typeface="Cambria Math" panose="02040503050406030204" pitchFamily="18" charset="0"/>
                      </a:rPr>
                      <m:t>−4</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=8</m:t>
                    </m:r>
                    <m:r>
                      <a:rPr lang="en-US" sz="1600" b="0" i="1" smtClean="0">
                        <a:latin typeface="Cambria Math" panose="02040503050406030204" pitchFamily="18" charset="0"/>
                      </a:rPr>
                      <m:t>𝑡</m:t>
                    </m:r>
                    <m:r>
                      <a:rPr lang="en-US" sz="1600" b="0" i="1" smtClean="0">
                        <a:latin typeface="Cambria Math" panose="02040503050406030204" pitchFamily="18" charset="0"/>
                      </a:rPr>
                      <m:t> −12</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oMath>
                </a14:m>
                <a:endParaRPr lang="en-US" sz="1600" dirty="0">
                  <a:latin typeface="Avenir Next LT Pro" panose="020B0504020202020204" pitchFamily="34" charset="77"/>
                </a:endParaRPr>
              </a:p>
              <a:p>
                <a:pPr marL="0" indent="0">
                  <a:buNone/>
                </a:pPr>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At </a:t>
                </a:r>
                <a14:m>
                  <m:oMath xmlns:m="http://schemas.openxmlformats.org/officeDocument/2006/math">
                    <m:r>
                      <a:rPr lang="en-US" sz="1600" b="0" i="1" smtClean="0">
                        <a:latin typeface="Cambria Math" panose="02040503050406030204" pitchFamily="18" charset="0"/>
                      </a:rPr>
                      <m:t>𝑡</m:t>
                    </m:r>
                    <m:r>
                      <a:rPr lang="en-US" sz="1600" b="0" i="1" smtClean="0">
                        <a:latin typeface="Cambria Math" panose="02040503050406030204" pitchFamily="18" charset="0"/>
                      </a:rPr>
                      <m:t>=1,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𝑑𝐹</m:t>
                        </m:r>
                      </m:num>
                      <m:den>
                        <m:r>
                          <a:rPr lang="en-US" sz="1600" b="0" i="1" smtClean="0">
                            <a:latin typeface="Cambria Math" panose="02040503050406030204" pitchFamily="18" charset="0"/>
                          </a:rPr>
                          <m:t>𝑑𝑡</m:t>
                        </m:r>
                      </m:den>
                    </m:f>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r>
                      <a:rPr lang="en-US" sz="1600" b="0" i="1" smtClean="0">
                        <a:latin typeface="Cambria Math" panose="02040503050406030204" pitchFamily="18" charset="0"/>
                      </a:rPr>
                      <m:t>=8−12=−4.</m:t>
                    </m:r>
                  </m:oMath>
                </a14:m>
                <a:endParaRPr lang="en-US" sz="1600" dirty="0">
                  <a:latin typeface="Avenir Next LT Pro" panose="020B0504020202020204" pitchFamily="34" charset="77"/>
                </a:endParaRPr>
              </a:p>
              <a:p>
                <a:pPr marL="0" indent="0">
                  <a:buNone/>
                </a:pPr>
                <a:r>
                  <a:rPr lang="en-US" sz="1600" dirty="0">
                    <a:solidFill>
                      <a:srgbClr val="C00000"/>
                    </a:solidFill>
                    <a:latin typeface="Avenir Next LT Pro" panose="020B0504020202020204" pitchFamily="34" charset="77"/>
                  </a:rPr>
                  <a:t>Another example</a:t>
                </a:r>
                <a:r>
                  <a:rPr lang="en-US" sz="1600" dirty="0">
                    <a:latin typeface="Avenir Next LT Pro" panose="020B0504020202020204" pitchFamily="34" charset="77"/>
                  </a:rPr>
                  <a:t>: </a:t>
                </a:r>
              </a:p>
              <a:p>
                <a:pPr marL="0" indent="0">
                  <a:buNone/>
                </a:pPr>
                <a:r>
                  <a:rPr lang="en-US" sz="1600" dirty="0">
                    <a:latin typeface="Avenir Next LT Pro" panose="020B0504020202020204" pitchFamily="34" charset="77"/>
                  </a:rPr>
                  <a:t>Let </a:t>
                </a:r>
                <a14:m>
                  <m:oMath xmlns:m="http://schemas.openxmlformats.org/officeDocument/2006/math">
                    <m:r>
                      <a:rPr lang="en-US" sz="1600" b="0" i="1" smtClean="0">
                        <a:latin typeface="Cambria Math" panose="02040503050406030204" pitchFamily="18" charset="0"/>
                      </a:rPr>
                      <m:t>𝐹</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𝑦</m:t>
                        </m:r>
                      </m:e>
                    </m:d>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2</m:t>
                        </m:r>
                      </m:sup>
                    </m:sSup>
                  </m:oMath>
                </a14:m>
                <a:r>
                  <a:rPr lang="en-US" sz="1600" dirty="0">
                    <a:latin typeface="Avenir Next LT Pro" panose="020B0504020202020204" pitchFamily="34" charset="77"/>
                  </a:rPr>
                  <a:t> and let </a:t>
                </a:r>
                <a14:m>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𝑠</m:t>
                        </m:r>
                      </m:e>
                    </m:d>
                    <m:r>
                      <a:rPr lang="en-US" sz="1600" b="0" i="1" smtClean="0">
                        <a:latin typeface="Cambria Math" panose="02040503050406030204" pitchFamily="18" charset="0"/>
                      </a:rPr>
                      <m:t>=</m:t>
                    </m:r>
                    <m:r>
                      <a:rPr lang="en-US" sz="1600" b="0" i="1" smtClean="0">
                        <a:latin typeface="Cambria Math" panose="02040503050406030204" pitchFamily="18" charset="0"/>
                      </a:rPr>
                      <m:t>𝑡𝑠𝑖𝑛</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e>
                    </m:d>
                    <m:r>
                      <a:rPr lang="en-US" sz="1600" b="0" i="1" smtClean="0">
                        <a:latin typeface="Cambria Math" panose="02040503050406030204" pitchFamily="18" charset="0"/>
                      </a:rPr>
                      <m:t>, </m:t>
                    </m:r>
                    <m:r>
                      <a:rPr lang="en-US" sz="1600" b="0" i="1" smtClean="0">
                        <a:latin typeface="Cambria Math" panose="02040503050406030204" pitchFamily="18" charset="0"/>
                      </a:rPr>
                      <m:t>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𝑠</m:t>
                        </m:r>
                      </m:e>
                    </m:d>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𝑠</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2</m:t>
                        </m:r>
                      </m:sup>
                    </m:sSup>
                  </m:oMath>
                </a14:m>
                <a:r>
                  <a:rPr lang="en-US" sz="1600" dirty="0">
                    <a:latin typeface="Avenir Next LT Pro" panose="020B0504020202020204" pitchFamily="34" charset="77"/>
                  </a:rPr>
                  <a:t>. Compute the gradient </a:t>
                </a:r>
                <a14:m>
                  <m:oMath xmlns:m="http://schemas.openxmlformats.org/officeDocument/2006/math">
                    <m:r>
                      <m:rPr>
                        <m:sty m:val="p"/>
                      </m:rP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𝐹</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e>
                    </m:d>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𝑎𝑡</m:t>
                    </m:r>
                    <m:r>
                      <a:rPr lang="en-US" sz="1600" b="0" i="1" smtClean="0">
                        <a:latin typeface="Cambria Math" panose="02040503050406030204" pitchFamily="18" charset="0"/>
                        <a:ea typeface="Cambria Math" panose="02040503050406030204" pitchFamily="18" charset="0"/>
                      </a:rPr>
                      <m:t> </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0,0</m:t>
                        </m:r>
                      </m:e>
                    </m:d>
                    <m:r>
                      <a:rPr lang="en-US" sz="1600" b="0" i="1" smtClean="0">
                        <a:latin typeface="Cambria Math" panose="02040503050406030204" pitchFamily="18" charset="0"/>
                        <a:ea typeface="Cambria Math" panose="02040503050406030204" pitchFamily="18" charset="0"/>
                      </a:rPr>
                      <m:t>.</m:t>
                    </m:r>
                  </m:oMath>
                </a14:m>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The answer should be a tensor of shape (1, 2).</a:t>
                </a:r>
              </a:p>
            </p:txBody>
          </p:sp>
        </mc:Choice>
        <mc:Fallback xmlns="">
          <p:sp>
            <p:nvSpPr>
              <p:cNvPr id="3" name="Content Placeholder 2">
                <a:extLst>
                  <a:ext uri="{FF2B5EF4-FFF2-40B4-BE49-F238E27FC236}">
                    <a16:creationId xmlns:a16="http://schemas.microsoft.com/office/drawing/2014/main" id="{8EEF1C0C-9AE0-7BF0-8C9F-CB74F56DE433}"/>
                  </a:ext>
                </a:extLst>
              </p:cNvPr>
              <p:cNvSpPr>
                <a:spLocks noGrp="1" noRot="1" noChangeAspect="1" noMove="1" noResize="1" noEditPoints="1" noAdjustHandles="1" noChangeArrowheads="1" noChangeShapeType="1" noTextEdit="1"/>
              </p:cNvSpPr>
              <p:nvPr>
                <p:ph idx="1"/>
              </p:nvPr>
            </p:nvSpPr>
            <p:spPr>
              <a:xfrm>
                <a:off x="838200" y="1350335"/>
                <a:ext cx="10515600" cy="4826628"/>
              </a:xfrm>
              <a:blipFill>
                <a:blip r:embed="rId2"/>
                <a:stretch>
                  <a:fillRect l="-362" t="-183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B246B8E2-E8B4-F468-72A6-96DD82419329}"/>
                  </a:ext>
                </a:extLst>
              </p14:cNvPr>
              <p14:cNvContentPartPr/>
              <p14:nvPr/>
            </p14:nvContentPartPr>
            <p14:xfrm>
              <a:off x="8778852" y="4582332"/>
              <a:ext cx="360" cy="1080"/>
            </p14:xfrm>
          </p:contentPart>
        </mc:Choice>
        <mc:Fallback xmlns="">
          <p:pic>
            <p:nvPicPr>
              <p:cNvPr id="28" name="Ink 27">
                <a:extLst>
                  <a:ext uri="{FF2B5EF4-FFF2-40B4-BE49-F238E27FC236}">
                    <a16:creationId xmlns:a16="http://schemas.microsoft.com/office/drawing/2014/main" id="{B246B8E2-E8B4-F468-72A6-96DD82419329}"/>
                  </a:ext>
                </a:extLst>
              </p:cNvPr>
              <p:cNvPicPr/>
              <p:nvPr/>
            </p:nvPicPr>
            <p:blipFill>
              <a:blip r:embed="rId212"/>
              <a:stretch>
                <a:fillRect/>
              </a:stretch>
            </p:blipFill>
            <p:spPr>
              <a:xfrm>
                <a:off x="8774532" y="4578012"/>
                <a:ext cx="9000" cy="9720"/>
              </a:xfrm>
              <a:prstGeom prst="rect">
                <a:avLst/>
              </a:prstGeom>
            </p:spPr>
          </p:pic>
        </mc:Fallback>
      </mc:AlternateContent>
    </p:spTree>
    <p:extLst>
      <p:ext uri="{BB962C8B-B14F-4D97-AF65-F5344CB8AC3E}">
        <p14:creationId xmlns:p14="http://schemas.microsoft.com/office/powerpoint/2010/main" val="3439359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BD26-15DC-F0FD-EE81-2D3EE6C510C4}"/>
              </a:ext>
            </a:extLst>
          </p:cNvPr>
          <p:cNvSpPr>
            <a:spLocks noGrp="1"/>
          </p:cNvSpPr>
          <p:nvPr>
            <p:ph type="title"/>
          </p:nvPr>
        </p:nvSpPr>
        <p:spPr>
          <a:xfrm>
            <a:off x="838200" y="365125"/>
            <a:ext cx="10515600" cy="655601"/>
          </a:xfrm>
        </p:spPr>
        <p:txBody>
          <a:bodyPr>
            <a:normAutofit/>
          </a:bodyPr>
          <a:lstStyle/>
          <a:p>
            <a:pPr algn="ctr"/>
            <a:r>
              <a:rPr lang="en-US" sz="2800" dirty="0">
                <a:solidFill>
                  <a:srgbClr val="C00000"/>
                </a:solidFill>
              </a:rPr>
              <a:t> Gradient </a:t>
            </a:r>
            <a:r>
              <a:rPr lang="en-US" sz="2800" dirty="0">
                <a:solidFill>
                  <a:srgbClr val="C00000"/>
                </a:solidFill>
                <a:latin typeface="Avenir Next LT Pro" panose="020B0504020202020204" pitchFamily="34" charset="77"/>
              </a:rPr>
              <a:t>Descent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244BAF-259A-EEA0-462A-FDCA8F555F79}"/>
                  </a:ext>
                </a:extLst>
              </p:cNvPr>
              <p:cNvSpPr>
                <a:spLocks noGrp="1"/>
              </p:cNvSpPr>
              <p:nvPr>
                <p:ph idx="1"/>
              </p:nvPr>
            </p:nvSpPr>
            <p:spPr>
              <a:xfrm>
                <a:off x="838200" y="1244009"/>
                <a:ext cx="10515600" cy="4932954"/>
              </a:xfrm>
            </p:spPr>
            <p:txBody>
              <a:bodyPr>
                <a:normAutofit/>
              </a:bodyPr>
              <a:lstStyle/>
              <a:p>
                <a:pPr marL="0" indent="0">
                  <a:buNone/>
                </a:pPr>
                <a:r>
                  <a:rPr lang="en-US" sz="1600" dirty="0">
                    <a:latin typeface="Avenir Next LT Pro" panose="020B0504020202020204" pitchFamily="34" charset="77"/>
                  </a:rPr>
                  <a:t>For functions of one or more variables, the gradient points in the direction of steepest ascent. To reach a (local) minimum, if it exists, we must take the direction opposite to the gradient starting from a random point on the graph of a function. This is the method of gradient descent (steepest descent). </a:t>
                </a:r>
              </a:p>
              <a:p>
                <a:pPr marL="0" indent="0">
                  <a:buNone/>
                </a:pPr>
                <a:endParaRPr lang="en-US" sz="1600" dirty="0">
                  <a:latin typeface="Avenir Next LT Pro" panose="020B0504020202020204" pitchFamily="34" charset="77"/>
                </a:endParaRPr>
              </a:p>
              <a:p>
                <a:pPr marL="0" indent="0">
                  <a:buNone/>
                </a:pPr>
                <a:r>
                  <a:rPr lang="en-US" sz="1600" dirty="0">
                    <a:solidFill>
                      <a:srgbClr val="C00000"/>
                    </a:solidFill>
                    <a:latin typeface="Avenir Next LT Pro" panose="020B0504020202020204" pitchFamily="34" charset="77"/>
                  </a:rPr>
                  <a:t>Algorithm</a:t>
                </a:r>
                <a:r>
                  <a:rPr lang="en-US" sz="1600" dirty="0">
                    <a:latin typeface="Avenir Next LT Pro" panose="020B0504020202020204" pitchFamily="34" charset="77"/>
                  </a:rPr>
                  <a:t>:</a:t>
                </a:r>
              </a:p>
              <a:p>
                <a:pPr marL="0" indent="0">
                  <a:buNone/>
                </a:pPr>
                <a:endParaRPr lang="en-US" sz="1600" dirty="0">
                  <a:latin typeface="Avenir Next LT Pro" panose="020B0504020202020204" pitchFamily="34" charset="77"/>
                </a:endParaRPr>
              </a:p>
              <a:p>
                <a:pPr marL="342900" indent="-342900">
                  <a:buAutoNum type="arabicPeriod"/>
                </a:pPr>
                <a:r>
                  <a:rPr lang="en-US" sz="1600" dirty="0">
                    <a:latin typeface="Avenir Next LT Pro" panose="020B0504020202020204" pitchFamily="34" charset="77"/>
                  </a:rPr>
                  <a:t>Start at a random point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oMath>
                </a14:m>
                <a:r>
                  <a:rPr lang="en-US" sz="1600" dirty="0">
                    <a:latin typeface="Avenir Next LT Pro" panose="020B0504020202020204" pitchFamily="34" charset="77"/>
                  </a:rPr>
                  <a:t>(initial number for single variable or tensor for multivariable case). The value of the function is the number (scalar) </a:t>
                </a:r>
                <a14:m>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oMath>
                </a14:m>
                <a:endParaRPr lang="en-US" sz="1600" dirty="0">
                  <a:latin typeface="Avenir Next LT Pro" panose="020B0504020202020204" pitchFamily="34" charset="77"/>
                </a:endParaRPr>
              </a:p>
              <a:p>
                <a:pPr marL="342900" indent="-342900">
                  <a:buAutoNum type="arabicPeriod"/>
                </a:pPr>
                <a:r>
                  <a:rPr lang="en-US" sz="1600" dirty="0">
                    <a:latin typeface="Avenir Next LT Pro" panose="020B0504020202020204" pitchFamily="34" charset="77"/>
                  </a:rPr>
                  <a:t>Use the function’s gradient to determine the direction of steepest descent and move a little bit in the downward direction to obtain a new point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oMath>
                </a14:m>
                <a:r>
                  <a:rPr lang="en-US" sz="1600" dirty="0">
                    <a:latin typeface="Avenir Next LT Pro" panose="020B0504020202020204" pitchFamily="34" charset="77"/>
                  </a:rPr>
                  <a:t>. The function value there is lower,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&lt;</m:t>
                    </m:r>
                    <m:r>
                      <a:rPr lang="en-US" sz="1600" b="0" i="1" smtClean="0">
                        <a:latin typeface="Cambria Math" panose="02040503050406030204" pitchFamily="18" charset="0"/>
                      </a:rPr>
                      <m:t>𝑓</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oMath>
                </a14:m>
                <a:r>
                  <a:rPr lang="en-US" sz="1600" dirty="0">
                    <a:latin typeface="Avenir Next LT Pro" panose="020B0504020202020204" pitchFamily="34" charset="77"/>
                  </a:rPr>
                  <a:t>.</a:t>
                </a:r>
              </a:p>
              <a:p>
                <a:pPr marL="342900" indent="-342900">
                  <a:buAutoNum type="arabicPeriod"/>
                </a:pPr>
                <a:r>
                  <a:rPr lang="en-US" sz="1600" dirty="0">
                    <a:latin typeface="Avenir Next LT Pro" panose="020B0504020202020204" pitchFamily="34" charset="77"/>
                  </a:rPr>
                  <a:t>Repeat steps 1 and 2 until the function values attain an acceptable low value to represent a local minimum.</a:t>
                </a:r>
              </a:p>
              <a:p>
                <a:pPr marL="342900" indent="-342900">
                  <a:buAutoNum type="arabicPeriod"/>
                </a:pPr>
                <a:endParaRPr lang="en-US" sz="1600" dirty="0">
                  <a:latin typeface="Avenir Next LT Pro" panose="020B0504020202020204" pitchFamily="34" charset="77"/>
                </a:endParaRPr>
              </a:p>
              <a:p>
                <a:pPr marL="0" indent="0">
                  <a:buNone/>
                </a:pPr>
                <a:r>
                  <a:rPr lang="en-US" sz="1600" dirty="0">
                    <a:solidFill>
                      <a:srgbClr val="C00000"/>
                    </a:solidFill>
                    <a:latin typeface="Avenir Next LT Pro" panose="020B0504020202020204" pitchFamily="34" charset="77"/>
                  </a:rPr>
                  <a:t>Note</a:t>
                </a:r>
                <a:r>
                  <a:rPr lang="en-US" sz="1600" dirty="0">
                    <a:latin typeface="Avenir Next LT Pro" panose="020B0504020202020204" pitchFamily="34" charset="77"/>
                  </a:rPr>
                  <a:t>: </a:t>
                </a:r>
              </a:p>
              <a:p>
                <a:r>
                  <a:rPr lang="en-US" sz="1600" dirty="0">
                    <a:latin typeface="Avenir Next LT Pro" panose="020B0504020202020204" pitchFamily="34" charset="77"/>
                  </a:rPr>
                  <a:t>The algorithm does not guarantee that a local or global minimum is attained. </a:t>
                </a:r>
              </a:p>
              <a:p>
                <a:r>
                  <a:rPr lang="en-US" sz="1600" dirty="0">
                    <a:latin typeface="Avenir Next LT Pro" panose="020B0504020202020204" pitchFamily="34" charset="77"/>
                  </a:rPr>
                  <a:t>At each iteration, the step is proportional to the gradient (slope); the amount of proportionality is called the learning rate.  </a:t>
                </a:r>
              </a:p>
              <a:p>
                <a:pPr marL="342900" indent="-342900">
                  <a:buAutoNum type="arabicPeriod"/>
                </a:pPr>
                <a:endParaRPr lang="en-US" sz="1600" dirty="0">
                  <a:latin typeface="Avenir Next LT Pro" panose="020B0504020202020204" pitchFamily="34" charset="77"/>
                </a:endParaRPr>
              </a:p>
            </p:txBody>
          </p:sp>
        </mc:Choice>
        <mc:Fallback xmlns="">
          <p:sp>
            <p:nvSpPr>
              <p:cNvPr id="3" name="Content Placeholder 2">
                <a:extLst>
                  <a:ext uri="{FF2B5EF4-FFF2-40B4-BE49-F238E27FC236}">
                    <a16:creationId xmlns:a16="http://schemas.microsoft.com/office/drawing/2014/main" id="{CF244BAF-259A-EEA0-462A-FDCA8F555F79}"/>
                  </a:ext>
                </a:extLst>
              </p:cNvPr>
              <p:cNvSpPr>
                <a:spLocks noGrp="1" noRot="1" noChangeAspect="1" noMove="1" noResize="1" noEditPoints="1" noAdjustHandles="1" noChangeArrowheads="1" noChangeShapeType="1" noTextEdit="1"/>
              </p:cNvSpPr>
              <p:nvPr>
                <p:ph idx="1"/>
              </p:nvPr>
            </p:nvSpPr>
            <p:spPr>
              <a:xfrm>
                <a:off x="838200" y="1244009"/>
                <a:ext cx="10515600" cy="4932954"/>
              </a:xfrm>
              <a:blipFill>
                <a:blip r:embed="rId2"/>
                <a:stretch>
                  <a:fillRect l="-362" t="-769" b="-513"/>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0BB5F2C-CE8D-B0B4-1630-A8D445052DAF}"/>
                  </a:ext>
                </a:extLst>
              </p14:cNvPr>
              <p14:cNvContentPartPr/>
              <p14:nvPr/>
            </p14:nvContentPartPr>
            <p14:xfrm>
              <a:off x="1520938" y="1725732"/>
              <a:ext cx="360" cy="360"/>
            </p14:xfrm>
          </p:contentPart>
        </mc:Choice>
        <mc:Fallback xmlns="">
          <p:pic>
            <p:nvPicPr>
              <p:cNvPr id="4" name="Ink 3">
                <a:extLst>
                  <a:ext uri="{FF2B5EF4-FFF2-40B4-BE49-F238E27FC236}">
                    <a16:creationId xmlns:a16="http://schemas.microsoft.com/office/drawing/2014/main" id="{40BB5F2C-CE8D-B0B4-1630-A8D445052DAF}"/>
                  </a:ext>
                </a:extLst>
              </p:cNvPr>
              <p:cNvPicPr/>
              <p:nvPr/>
            </p:nvPicPr>
            <p:blipFill>
              <a:blip r:embed="rId4"/>
              <a:stretch>
                <a:fillRect/>
              </a:stretch>
            </p:blipFill>
            <p:spPr>
              <a:xfrm>
                <a:off x="1516618" y="172141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696C820-784A-93DB-17CE-E4AD12D61832}"/>
                  </a:ext>
                </a:extLst>
              </p14:cNvPr>
              <p14:cNvContentPartPr/>
              <p14:nvPr/>
            </p14:nvContentPartPr>
            <p14:xfrm>
              <a:off x="1528858" y="1555452"/>
              <a:ext cx="2520" cy="1080"/>
            </p14:xfrm>
          </p:contentPart>
        </mc:Choice>
        <mc:Fallback xmlns="">
          <p:pic>
            <p:nvPicPr>
              <p:cNvPr id="5" name="Ink 4">
                <a:extLst>
                  <a:ext uri="{FF2B5EF4-FFF2-40B4-BE49-F238E27FC236}">
                    <a16:creationId xmlns:a16="http://schemas.microsoft.com/office/drawing/2014/main" id="{2696C820-784A-93DB-17CE-E4AD12D61832}"/>
                  </a:ext>
                </a:extLst>
              </p:cNvPr>
              <p:cNvPicPr/>
              <p:nvPr/>
            </p:nvPicPr>
            <p:blipFill>
              <a:blip r:embed="rId6"/>
              <a:stretch>
                <a:fillRect/>
              </a:stretch>
            </p:blipFill>
            <p:spPr>
              <a:xfrm>
                <a:off x="1524538" y="1551132"/>
                <a:ext cx="11160" cy="9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0" name="Ink 139">
                <a:extLst>
                  <a:ext uri="{FF2B5EF4-FFF2-40B4-BE49-F238E27FC236}">
                    <a16:creationId xmlns:a16="http://schemas.microsoft.com/office/drawing/2014/main" id="{6CFCEE34-63D6-8C52-EA52-5507A2046EAB}"/>
                  </a:ext>
                </a:extLst>
              </p14:cNvPr>
              <p14:cNvContentPartPr/>
              <p14:nvPr/>
            </p14:nvContentPartPr>
            <p14:xfrm>
              <a:off x="3797578" y="4801572"/>
              <a:ext cx="360" cy="360"/>
            </p14:xfrm>
          </p:contentPart>
        </mc:Choice>
        <mc:Fallback xmlns="">
          <p:pic>
            <p:nvPicPr>
              <p:cNvPr id="140" name="Ink 139">
                <a:extLst>
                  <a:ext uri="{FF2B5EF4-FFF2-40B4-BE49-F238E27FC236}">
                    <a16:creationId xmlns:a16="http://schemas.microsoft.com/office/drawing/2014/main" id="{6CFCEE34-63D6-8C52-EA52-5507A2046EAB}"/>
                  </a:ext>
                </a:extLst>
              </p:cNvPr>
              <p:cNvPicPr/>
              <p:nvPr/>
            </p:nvPicPr>
            <p:blipFill>
              <a:blip r:embed="rId159"/>
              <a:stretch>
                <a:fillRect/>
              </a:stretch>
            </p:blipFill>
            <p:spPr>
              <a:xfrm>
                <a:off x="3782098" y="4786452"/>
                <a:ext cx="30960" cy="30960"/>
              </a:xfrm>
              <a:prstGeom prst="rect">
                <a:avLst/>
              </a:prstGeom>
            </p:spPr>
          </p:pic>
        </mc:Fallback>
      </mc:AlternateContent>
    </p:spTree>
    <p:extLst>
      <p:ext uri="{BB962C8B-B14F-4D97-AF65-F5344CB8AC3E}">
        <p14:creationId xmlns:p14="http://schemas.microsoft.com/office/powerpoint/2010/main" val="329553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BC9C2-AF36-A473-DA85-B23ECD51E5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ECCF7-2998-EB78-E5B3-6AFF2D093E17}"/>
              </a:ext>
            </a:extLst>
          </p:cNvPr>
          <p:cNvSpPr>
            <a:spLocks noGrp="1"/>
          </p:cNvSpPr>
          <p:nvPr>
            <p:ph type="title"/>
          </p:nvPr>
        </p:nvSpPr>
        <p:spPr>
          <a:xfrm>
            <a:off x="1371600" y="499730"/>
            <a:ext cx="10241280" cy="680484"/>
          </a:xfrm>
        </p:spPr>
        <p:txBody>
          <a:bodyPr>
            <a:normAutofit/>
          </a:bodyPr>
          <a:lstStyle/>
          <a:p>
            <a:pPr algn="ctr"/>
            <a:r>
              <a:rPr lang="en-US" sz="2800" dirty="0">
                <a:solidFill>
                  <a:srgbClr val="C00000"/>
                </a:solidFill>
                <a:latin typeface="Avenir Next LT Pro" panose="020B0504020202020204" pitchFamily="34" charset="77"/>
              </a:rPr>
              <a:t>Application of the Gradient Descent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5B4B5F-9BB7-72B0-BBC1-E310A1EA5619}"/>
                  </a:ext>
                </a:extLst>
              </p:cNvPr>
              <p:cNvSpPr>
                <a:spLocks noGrp="1"/>
              </p:cNvSpPr>
              <p:nvPr>
                <p:ph idx="1"/>
              </p:nvPr>
            </p:nvSpPr>
            <p:spPr>
              <a:xfrm>
                <a:off x="838200" y="1382233"/>
                <a:ext cx="10515600" cy="4827182"/>
              </a:xfrm>
            </p:spPr>
            <p:txBody>
              <a:bodyPr>
                <a:normAutofit lnSpcReduction="10000"/>
              </a:bodyPr>
              <a:lstStyle/>
              <a:p>
                <a:pPr marL="0" indent="0">
                  <a:buNone/>
                </a:pPr>
                <a:r>
                  <a:rPr lang="en-US" sz="1600" dirty="0">
                    <a:solidFill>
                      <a:srgbClr val="C00000"/>
                    </a:solidFill>
                    <a:latin typeface="Avenir Next LT Pro" panose="020B0504020202020204" pitchFamily="34" charset="77"/>
                  </a:rPr>
                  <a:t>Single Variable Case</a:t>
                </a:r>
                <a:r>
                  <a:rPr lang="en-US" sz="1600" dirty="0">
                    <a:latin typeface="Avenir Next LT Pro" panose="020B0504020202020204" pitchFamily="34" charset="77"/>
                  </a:rPr>
                  <a:t>: </a:t>
                </a:r>
              </a:p>
              <a:p>
                <a:pPr marL="0" indent="0">
                  <a:buNone/>
                </a:pPr>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Let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4</m:t>
                        </m:r>
                      </m:sup>
                    </m:sSup>
                    <m:r>
                      <a:rPr lang="en-US" sz="1600" b="0" i="1" smtClean="0">
                        <a:latin typeface="Cambria Math" panose="02040503050406030204" pitchFamily="18" charset="0"/>
                      </a:rPr>
                      <m:t> −2</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0" smtClean="0">
                        <a:latin typeface="Cambria Math" panose="02040503050406030204" pitchFamily="18" charset="0"/>
                      </a:rPr>
                      <m:t> </m:t>
                    </m:r>
                  </m:oMath>
                </a14:m>
                <a:r>
                  <a:rPr lang="en-US" sz="1600" dirty="0">
                    <a:latin typeface="Avenir Next LT Pro" panose="020B0504020202020204" pitchFamily="34" charset="77"/>
                  </a:rPr>
                  <a:t>, with learning rate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=0.1</m:t>
                    </m:r>
                  </m:oMath>
                </a14:m>
                <a:r>
                  <a:rPr lang="en-US" sz="1600" dirty="0">
                    <a:latin typeface="Avenir Next LT Pro" panose="020B0504020202020204" pitchFamily="34" charset="77"/>
                  </a:rPr>
                  <a:t>. </a:t>
                </a:r>
              </a:p>
              <a:p>
                <a:pPr marL="0" indent="0">
                  <a:buNone/>
                </a:pPr>
                <a:endParaRPr lang="en-US" sz="1600" dirty="0">
                  <a:latin typeface="Avenir Next LT Pro" panose="020B0504020202020204" pitchFamily="34" charset="77"/>
                </a:endParaRPr>
              </a:p>
              <a:p>
                <a:pPr marL="342900" indent="-342900">
                  <a:buAutoNum type="arabicPeriod"/>
                </a:pPr>
                <a:r>
                  <a:rPr lang="en-US" sz="1600" u="sng" dirty="0">
                    <a:latin typeface="Avenir Next LT Pro" panose="020B0504020202020204" pitchFamily="34" charset="77"/>
                  </a:rPr>
                  <a:t>Start</a:t>
                </a:r>
                <a:r>
                  <a:rPr lang="en-US" sz="1600" dirty="0">
                    <a:latin typeface="Avenir Next LT Pro" panose="020B0504020202020204" pitchFamily="34" charset="77"/>
                  </a:rPr>
                  <a:t>: random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=1</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then</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f</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e>
                    </m:d>
                    <m:r>
                      <a:rPr lang="en-US" sz="1600" b="0" i="1" smtClean="0">
                        <a:latin typeface="Cambria Math" panose="02040503050406030204" pitchFamily="18" charset="0"/>
                      </a:rPr>
                      <m:t>=</m:t>
                    </m:r>
                    <m:r>
                      <a:rPr lang="en-US" sz="1600" b="0" i="1" smtClean="0">
                        <a:solidFill>
                          <a:srgbClr val="C00000"/>
                        </a:solidFill>
                        <a:latin typeface="Cambria Math" panose="02040503050406030204" pitchFamily="18" charset="0"/>
                      </a:rPr>
                      <m:t>−1.25</m:t>
                    </m:r>
                  </m:oMath>
                </a14:m>
                <a:endParaRPr lang="en-US" sz="1600" dirty="0">
                  <a:solidFill>
                    <a:srgbClr val="C00000"/>
                  </a:solidFill>
                  <a:latin typeface="Avenir Next LT Pro" panose="020B0504020202020204" pitchFamily="34" charset="77"/>
                </a:endParaRPr>
              </a:p>
              <a:p>
                <a:pPr marL="0" indent="0">
                  <a:buNone/>
                </a:pPr>
                <a:endParaRPr lang="en-US" sz="1600" dirty="0">
                  <a:solidFill>
                    <a:srgbClr val="C00000"/>
                  </a:solidFill>
                  <a:latin typeface="Avenir Next LT Pro" panose="020B0504020202020204" pitchFamily="34" charset="77"/>
                </a:endParaRPr>
              </a:p>
              <a:p>
                <a:pPr marL="342900" indent="-342900">
                  <a:buAutoNum type="arabicPeriod" startAt="2"/>
                </a:pPr>
                <a:r>
                  <a:rPr lang="en-US" sz="1600" u="sng" dirty="0">
                    <a:latin typeface="Avenir Next LT Pro" panose="020B0504020202020204" pitchFamily="34" charset="77"/>
                  </a:rPr>
                  <a:t>Gradient</a:t>
                </a:r>
                <a:r>
                  <a:rPr lang="en-US" sz="1600" dirty="0">
                    <a:latin typeface="Avenir Next LT Pro" panose="020B0504020202020204" pitchFamily="34" charset="77"/>
                  </a:rPr>
                  <a:t>: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𝑓</m:t>
                        </m:r>
                      </m:e>
                      <m:sup>
                        <m:r>
                          <a:rPr lang="en-US" sz="1600" b="0" i="1" smtClean="0">
                            <a:latin typeface="Cambria Math" panose="02040503050406030204" pitchFamily="18" charset="0"/>
                          </a:rPr>
                          <m:t>′</m:t>
                        </m:r>
                      </m:sup>
                    </m:s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𝑥</m:t>
                        </m:r>
                      </m:e>
                      <m:sup>
                        <m:r>
                          <a:rPr lang="en-US" sz="1600" b="0" i="1" smtClean="0">
                            <a:latin typeface="Cambria Math" panose="02040503050406030204" pitchFamily="18" charset="0"/>
                          </a:rPr>
                          <m:t>3</m:t>
                        </m:r>
                      </m:sup>
                    </m:sSup>
                    <m:r>
                      <a:rPr lang="en-US" sz="1600" b="0" i="1" smtClean="0">
                        <a:latin typeface="Cambria Math" panose="02040503050406030204" pitchFamily="18" charset="0"/>
                      </a:rPr>
                      <m:t>−4</m:t>
                    </m:r>
                    <m:r>
                      <a:rPr lang="en-US" sz="1600" b="0" i="1" smtClean="0">
                        <a:latin typeface="Cambria Math" panose="02040503050406030204" pitchFamily="18" charset="0"/>
                      </a:rPr>
                      <m:t>𝑥</m:t>
                    </m:r>
                  </m:oMath>
                </a14:m>
                <a:r>
                  <a:rPr lang="en-US" sz="1600" dirty="0">
                    <a:latin typeface="Avenir Next LT Pro" panose="020B0504020202020204" pitchFamily="34" charset="77"/>
                  </a:rPr>
                  <a:t>, so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𝑓</m:t>
                        </m:r>
                      </m:e>
                      <m:sup>
                        <m:r>
                          <a:rPr lang="en-US" sz="1600" b="0" i="1" smtClean="0">
                            <a:latin typeface="Cambria Math" panose="02040503050406030204" pitchFamily="18" charset="0"/>
                          </a:rPr>
                          <m:t>′</m:t>
                        </m:r>
                      </m:sup>
                    </m:sSup>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e>
                    </m:d>
                    <m:r>
                      <a:rPr lang="en-US" sz="1600" b="0" i="1" smtClean="0">
                        <a:latin typeface="Cambria Math" panose="02040503050406030204" pitchFamily="18" charset="0"/>
                      </a:rPr>
                      <m:t>=1−4=−3.</m:t>
                    </m:r>
                  </m:oMath>
                </a14:m>
                <a:r>
                  <a:rPr lang="en-US" sz="1600" dirty="0">
                    <a:latin typeface="Avenir Next LT Pro" panose="020B0504020202020204" pitchFamily="34" charset="77"/>
                  </a:rPr>
                  <a:t> Then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𝑓</m:t>
                        </m:r>
                      </m:e>
                      <m:sup>
                        <m:r>
                          <a:rPr lang="en-US" sz="1600" b="0" i="1" smtClean="0">
                            <a:latin typeface="Cambria Math" panose="02040503050406030204" pitchFamily="18" charset="0"/>
                            <a:ea typeface="Cambria Math" panose="02040503050406030204" pitchFamily="18" charset="0"/>
                          </a:rPr>
                          <m:t>′</m:t>
                        </m:r>
                      </m:sup>
                    </m:sSup>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0</m:t>
                            </m:r>
                          </m:sub>
                        </m:sSub>
                      </m:e>
                    </m:d>
                    <m:r>
                      <a:rPr lang="en-US" sz="1600" b="0" i="1" smtClean="0">
                        <a:latin typeface="Cambria Math" panose="02040503050406030204" pitchFamily="18" charset="0"/>
                        <a:ea typeface="Cambria Math" panose="02040503050406030204" pitchFamily="18" charset="0"/>
                      </a:rPr>
                      <m:t>=1−0.1</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−3</m:t>
                        </m:r>
                      </m:e>
                    </m:d>
                    <m:r>
                      <a:rPr lang="en-US" sz="1600" b="0" i="1" smtClean="0">
                        <a:latin typeface="Cambria Math" panose="02040503050406030204" pitchFamily="18" charset="0"/>
                        <a:ea typeface="Cambria Math" panose="02040503050406030204" pitchFamily="18" charset="0"/>
                      </a:rPr>
                      <m:t>=1.3</m:t>
                    </m:r>
                  </m:oMath>
                </a14:m>
                <a:r>
                  <a:rPr lang="en-US" sz="1600" dirty="0">
                    <a:latin typeface="Avenir Next LT Pro" panose="020B0504020202020204" pitchFamily="34" charset="77"/>
                  </a:rPr>
                  <a:t>. </a:t>
                </a:r>
              </a:p>
              <a:p>
                <a:pPr marL="0" indent="0">
                  <a:buNone/>
                </a:pPr>
                <a:r>
                  <a:rPr lang="en-US" sz="1600" dirty="0">
                    <a:latin typeface="Avenir Next LT Pro" panose="020B0504020202020204" pitchFamily="34" charset="77"/>
                  </a:rPr>
                  <a:t>        The new function    value is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e>
                    </m:d>
                    <m:r>
                      <a:rPr lang="en-US" sz="1600" i="1">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rPr>
                      <m:t>−2.166</m:t>
                    </m:r>
                    <m:r>
                      <a:rPr lang="en-US" sz="1600" b="0" i="1" smtClean="0">
                        <a:latin typeface="Cambria Math" panose="02040503050406030204" pitchFamily="18" charset="0"/>
                      </a:rPr>
                      <m:t>&lt;</m:t>
                    </m:r>
                    <m:r>
                      <a:rPr lang="en-US" sz="1600" b="0" i="1" smtClean="0">
                        <a:latin typeface="Cambria Math" panose="02040503050406030204" pitchFamily="18" charset="0"/>
                      </a:rPr>
                      <m:t>𝑓</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oMath>
                </a14:m>
                <a:endParaRPr lang="en-US" sz="1600" dirty="0">
                  <a:latin typeface="Avenir Next LT Pro" panose="020B0504020202020204" pitchFamily="34" charset="77"/>
                </a:endParaRPr>
              </a:p>
              <a:p>
                <a:pPr marL="0" indent="0">
                  <a:buNone/>
                </a:pPr>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3.    </a:t>
                </a:r>
                <a:r>
                  <a:rPr lang="en-US" sz="1600" u="sng" dirty="0">
                    <a:latin typeface="Avenir Next LT Pro" panose="020B0504020202020204" pitchFamily="34" charset="77"/>
                  </a:rPr>
                  <a:t>Repeat</a:t>
                </a:r>
                <a:r>
                  <a:rPr lang="en-US" sz="1600" dirty="0">
                    <a:latin typeface="Avenir Next LT Pro" panose="020B0504020202020204" pitchFamily="34" charset="77"/>
                  </a:rPr>
                  <a: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𝑓</m:t>
                        </m:r>
                      </m:e>
                      <m:sup>
                        <m:r>
                          <a:rPr lang="en-US" sz="1600" b="0" i="1" smtClean="0">
                            <a:latin typeface="Cambria Math" panose="02040503050406030204" pitchFamily="18" charset="0"/>
                            <a:ea typeface="Cambria Math" panose="02040503050406030204" pitchFamily="18" charset="0"/>
                          </a:rPr>
                          <m:t>′</m:t>
                        </m:r>
                      </m:sup>
                    </m:sSup>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e>
                    </m:d>
                    <m:r>
                      <a:rPr lang="en-US" sz="1600" b="0" i="1" smtClean="0">
                        <a:latin typeface="Cambria Math" panose="02040503050406030204" pitchFamily="18" charset="0"/>
                        <a:ea typeface="Cambria Math" panose="02040503050406030204" pitchFamily="18" charset="0"/>
                      </a:rPr>
                      <m:t>=1.3−0.1</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−3.003</m:t>
                        </m:r>
                      </m:e>
                    </m:d>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1.6</m:t>
                    </m:r>
                  </m:oMath>
                </a14:m>
                <a:r>
                  <a:rPr lang="en-US" sz="1600" dirty="0">
                    <a:latin typeface="Avenir Next LT Pro" panose="020B0504020202020204" pitchFamily="34" charset="77"/>
                  </a:rPr>
                  <a:t>. Then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−2.98</m:t>
                    </m:r>
                    <m:r>
                      <a:rPr lang="en-US" sz="1600" b="0" i="1" smtClean="0">
                        <a:latin typeface="Cambria Math" panose="02040503050406030204" pitchFamily="18" charset="0"/>
                        <a:ea typeface="Cambria Math" panose="02040503050406030204" pitchFamily="18" charset="0"/>
                      </a:rPr>
                      <m:t>&lt;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r>
                      <a:rPr lang="en-US" sz="1600" b="0" i="1" smtClean="0">
                        <a:latin typeface="Cambria Math" panose="02040503050406030204" pitchFamily="18" charset="0"/>
                        <a:ea typeface="Cambria Math" panose="02040503050406030204" pitchFamily="18" charset="0"/>
                      </a:rPr>
                      <m:t>)</m:t>
                    </m:r>
                  </m:oMath>
                </a14:m>
                <a:endParaRPr lang="en-US" sz="1600" dirty="0">
                  <a:latin typeface="Avenir Next LT Pro" panose="020B0504020202020204" pitchFamily="34" charset="77"/>
                </a:endParaRPr>
              </a:p>
              <a:p>
                <a:pPr marL="0" indent="0">
                  <a:buNone/>
                </a:pPr>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4.    </a:t>
                </a:r>
                <a:r>
                  <a:rPr lang="en-US" sz="1600" u="sng" dirty="0">
                    <a:latin typeface="Avenir Next LT Pro" panose="020B0504020202020204" pitchFamily="34" charset="77"/>
                  </a:rPr>
                  <a:t>Continue</a:t>
                </a:r>
                <a:r>
                  <a:rPr lang="en-US" sz="1600" dirty="0">
                    <a:latin typeface="Avenir Next LT Pro" panose="020B0504020202020204" pitchFamily="34" charset="77"/>
                  </a:rPr>
                  <a:t>….</a:t>
                </a:r>
              </a:p>
              <a:p>
                <a:pPr marL="0" indent="0">
                  <a:buNone/>
                </a:pPr>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For this function, a local minimum occurs at </a:t>
                </a:r>
                <a14:m>
                  <m:oMath xmlns:m="http://schemas.openxmlformats.org/officeDocument/2006/math">
                    <m:r>
                      <a:rPr lang="en-US" sz="1600" i="1" dirty="0" smtClean="0">
                        <a:solidFill>
                          <a:srgbClr val="C00000"/>
                        </a:solidFill>
                        <a:latin typeface="Cambria Math" panose="02040503050406030204" pitchFamily="18" charset="0"/>
                      </a:rPr>
                      <m:t>𝑥</m:t>
                    </m:r>
                    <m:r>
                      <a:rPr lang="en-US" sz="1600" i="1" dirty="0" smtClean="0">
                        <a:solidFill>
                          <a:srgbClr val="C00000"/>
                        </a:solidFill>
                        <a:latin typeface="Cambria Math" panose="02040503050406030204" pitchFamily="18" charset="0"/>
                      </a:rPr>
                      <m:t>=2 </m:t>
                    </m:r>
                  </m:oMath>
                </a14:m>
                <a:r>
                  <a:rPr lang="en-US" sz="1600" dirty="0">
                    <a:latin typeface="Avenir Next LT Pro" panose="020B0504020202020204" pitchFamily="34" charset="77"/>
                  </a:rPr>
                  <a:t>with  minimum value </a:t>
                </a:r>
                <a14:m>
                  <m:oMath xmlns:m="http://schemas.openxmlformats.org/officeDocument/2006/math">
                    <m:r>
                      <a:rPr lang="en-US" sz="1600" b="0" i="1" smtClean="0">
                        <a:solidFill>
                          <a:srgbClr val="C00000"/>
                        </a:solidFill>
                        <a:latin typeface="Cambria Math" panose="02040503050406030204" pitchFamily="18" charset="0"/>
                      </a:rPr>
                      <m:t>𝑓</m:t>
                    </m:r>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2</m:t>
                        </m:r>
                      </m:e>
                    </m:d>
                    <m:r>
                      <a:rPr lang="en-US" sz="1600" b="0" i="1" smtClean="0">
                        <a:solidFill>
                          <a:srgbClr val="C00000"/>
                        </a:solidFill>
                        <a:latin typeface="Cambria Math" panose="02040503050406030204" pitchFamily="18" charset="0"/>
                      </a:rPr>
                      <m:t>=−3.5</m:t>
                    </m:r>
                  </m:oMath>
                </a14:m>
                <a:r>
                  <a:rPr lang="en-US" sz="1600" dirty="0">
                    <a:solidFill>
                      <a:srgbClr val="C00000"/>
                    </a:solidFill>
                    <a:latin typeface="Avenir Next LT Pro" panose="020B0504020202020204" pitchFamily="34" charset="77"/>
                  </a:rPr>
                  <a:t>  </a:t>
                </a:r>
                <a:endParaRPr lang="en-US" sz="1600" dirty="0">
                  <a:latin typeface="Avenir Next LT Pro" panose="020B0504020202020204" pitchFamily="34" charset="77"/>
                </a:endParaRP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55B4B5F-9BB7-72B0-BBC1-E310A1EA5619}"/>
                  </a:ext>
                </a:extLst>
              </p:cNvPr>
              <p:cNvSpPr>
                <a:spLocks noGrp="1" noRot="1" noChangeAspect="1" noMove="1" noResize="1" noEditPoints="1" noAdjustHandles="1" noChangeArrowheads="1" noChangeShapeType="1" noTextEdit="1"/>
              </p:cNvSpPr>
              <p:nvPr>
                <p:ph idx="1"/>
              </p:nvPr>
            </p:nvSpPr>
            <p:spPr>
              <a:xfrm>
                <a:off x="838200" y="1382233"/>
                <a:ext cx="10515600" cy="4827182"/>
              </a:xfrm>
              <a:blipFill>
                <a:blip r:embed="rId2"/>
                <a:stretch>
                  <a:fillRect l="-362" t="-1047"/>
                </a:stretch>
              </a:blipFill>
            </p:spPr>
            <p:txBody>
              <a:bodyPr/>
              <a:lstStyle/>
              <a:p>
                <a:r>
                  <a:rPr lang="en-US">
                    <a:noFill/>
                  </a:rPr>
                  <a:t> </a:t>
                </a:r>
              </a:p>
            </p:txBody>
          </p:sp>
        </mc:Fallback>
      </mc:AlternateContent>
    </p:spTree>
    <p:extLst>
      <p:ext uri="{BB962C8B-B14F-4D97-AF65-F5344CB8AC3E}">
        <p14:creationId xmlns:p14="http://schemas.microsoft.com/office/powerpoint/2010/main" val="26983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884F5-386D-AF15-EDE5-34EB188D5CD9}"/>
              </a:ext>
            </a:extLst>
          </p:cNvPr>
          <p:cNvSpPr>
            <a:spLocks noGrp="1"/>
          </p:cNvSpPr>
          <p:nvPr>
            <p:ph type="title"/>
          </p:nvPr>
        </p:nvSpPr>
        <p:spPr>
          <a:xfrm>
            <a:off x="1371600" y="499730"/>
            <a:ext cx="10241280" cy="680484"/>
          </a:xfrm>
        </p:spPr>
        <p:txBody>
          <a:bodyPr>
            <a:normAutofit/>
          </a:bodyPr>
          <a:lstStyle/>
          <a:p>
            <a:pPr algn="ctr"/>
            <a:r>
              <a:rPr lang="en-US" sz="2800" dirty="0">
                <a:solidFill>
                  <a:srgbClr val="C00000"/>
                </a:solidFill>
                <a:latin typeface="Avenir Next LT Pro" panose="020B0504020202020204" pitchFamily="34" charset="77"/>
              </a:rPr>
              <a:t>Application of the Gradient Descent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F8067C-EE09-6C93-6374-D61503BF1A43}"/>
                  </a:ext>
                </a:extLst>
              </p:cNvPr>
              <p:cNvSpPr>
                <a:spLocks noGrp="1"/>
              </p:cNvSpPr>
              <p:nvPr>
                <p:ph idx="1"/>
              </p:nvPr>
            </p:nvSpPr>
            <p:spPr>
              <a:xfrm>
                <a:off x="838200" y="1318436"/>
                <a:ext cx="10515600" cy="5039833"/>
              </a:xfrm>
            </p:spPr>
            <p:txBody>
              <a:bodyPr>
                <a:normAutofit/>
              </a:bodyPr>
              <a:lstStyle/>
              <a:p>
                <a:pPr marL="0" indent="0">
                  <a:buNone/>
                </a:pPr>
                <a:r>
                  <a:rPr lang="en-US" sz="1600" dirty="0">
                    <a:solidFill>
                      <a:srgbClr val="C00000"/>
                    </a:solidFill>
                    <a:latin typeface="Avenir Next LT Pro" panose="020B0504020202020204" pitchFamily="34" charset="77"/>
                  </a:rPr>
                  <a:t>Multi-Variable Case</a:t>
                </a:r>
                <a:r>
                  <a:rPr lang="en-US" sz="1600" dirty="0">
                    <a:latin typeface="Avenir Next LT Pro" panose="020B0504020202020204" pitchFamily="34" charset="77"/>
                  </a:rPr>
                  <a:t>: </a:t>
                </a:r>
              </a:p>
              <a:p>
                <a:pPr marL="0" indent="0">
                  <a:buNone/>
                </a:pPr>
                <a:r>
                  <a:rPr lang="en-US" sz="1600" dirty="0">
                    <a:latin typeface="Avenir Next LT Pro" panose="020B0504020202020204" pitchFamily="34" charset="77"/>
                  </a:rPr>
                  <a:t>Let</a:t>
                </a:r>
                <a:r>
                  <a:rPr lang="en-US" dirty="0"/>
                  <a:t> </a:t>
                </a:r>
                <a14:m>
                  <m:oMath xmlns:m="http://schemas.openxmlformats.org/officeDocument/2006/math">
                    <m:r>
                      <m:rPr>
                        <m:sty m:val="p"/>
                      </m:rPr>
                      <a:rPr lang="en-US" sz="1600" b="0" i="0" dirty="0" smtClean="0">
                        <a:latin typeface="Cambria Math" panose="02040503050406030204" pitchFamily="18" charset="0"/>
                      </a:rPr>
                      <m:t>z</m:t>
                    </m:r>
                    <m:r>
                      <a:rPr lang="en-US" sz="1600" b="0" i="0" dirty="0" smtClean="0">
                        <a:latin typeface="Cambria Math" panose="02040503050406030204" pitchFamily="18" charset="0"/>
                      </a:rPr>
                      <m:t>=</m:t>
                    </m:r>
                    <m:r>
                      <a:rPr lang="en-US" sz="1600" b="0" i="1" dirty="0" smtClean="0">
                        <a:latin typeface="Cambria Math" panose="02040503050406030204" pitchFamily="18" charset="0"/>
                      </a:rPr>
                      <m:t>𝑓</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𝑥</m:t>
                        </m:r>
                        <m:r>
                          <a:rPr lang="en-US" sz="1600" b="0" i="1" dirty="0" smtClean="0">
                            <a:latin typeface="Cambria Math" panose="02040503050406030204" pitchFamily="18" charset="0"/>
                          </a:rPr>
                          <m:t>,</m:t>
                        </m:r>
                        <m:r>
                          <a:rPr lang="en-US" sz="1600" b="0" i="1" dirty="0" smtClean="0">
                            <a:latin typeface="Cambria Math" panose="02040503050406030204" pitchFamily="18" charset="0"/>
                          </a:rPr>
                          <m:t>𝑦</m:t>
                        </m:r>
                      </m:e>
                    </m:d>
                    <m:r>
                      <a:rPr lang="en-US" sz="1600" b="0" i="1" dirty="0" smtClean="0">
                        <a:latin typeface="Cambria Math" panose="02040503050406030204" pitchFamily="18" charset="0"/>
                      </a:rPr>
                      <m:t>=</m:t>
                    </m:r>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𝑥</m:t>
                        </m:r>
                      </m:e>
                      <m:sup>
                        <m:r>
                          <a:rPr lang="en-US" sz="1600" b="0" i="1" dirty="0" smtClean="0">
                            <a:latin typeface="Cambria Math" panose="02040503050406030204" pitchFamily="18" charset="0"/>
                          </a:rPr>
                          <m:t>2</m:t>
                        </m:r>
                      </m:sup>
                    </m:sSup>
                    <m:r>
                      <a:rPr lang="en-US" sz="1600" b="0" i="1" dirty="0" smtClean="0">
                        <a:latin typeface="Cambria Math" panose="02040503050406030204" pitchFamily="18" charset="0"/>
                      </a:rPr>
                      <m:t>+2</m:t>
                    </m:r>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𝑦</m:t>
                        </m:r>
                      </m:e>
                      <m:sup>
                        <m:r>
                          <a:rPr lang="en-US" sz="1600" b="0" i="1" dirty="0" smtClean="0">
                            <a:latin typeface="Cambria Math" panose="02040503050406030204" pitchFamily="18" charset="0"/>
                          </a:rPr>
                          <m:t>2</m:t>
                        </m:r>
                      </m:sup>
                    </m:sSup>
                    <m:r>
                      <a:rPr lang="en-US" sz="1600" b="0" i="0" dirty="0" smtClean="0">
                        <a:latin typeface="Cambria Math" panose="02040503050406030204" pitchFamily="18" charset="0"/>
                      </a:rPr>
                      <m:t>, </m:t>
                    </m:r>
                    <m:r>
                      <m:rPr>
                        <m:sty m:val="p"/>
                      </m:rPr>
                      <a:rPr lang="en-US" sz="1600" b="0" i="0" dirty="0" smtClean="0">
                        <a:latin typeface="Cambria Math" panose="02040503050406030204" pitchFamily="18" charset="0"/>
                      </a:rPr>
                      <m:t>with</m:t>
                    </m:r>
                  </m:oMath>
                </a14:m>
                <a:r>
                  <a:rPr lang="en-US" sz="1600" dirty="0">
                    <a:latin typeface="Avenir Next LT Pro" panose="020B0504020202020204" pitchFamily="34" charset="77"/>
                  </a:rPr>
                  <a:t> learning rate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=0.1.</m:t>
                    </m:r>
                  </m:oMath>
                </a14:m>
                <a:r>
                  <a:rPr lang="en-US" dirty="0"/>
                  <a:t> </a:t>
                </a:r>
              </a:p>
              <a:p>
                <a:pPr marL="342900" indent="-342900">
                  <a:buAutoNum type="arabicPeriod"/>
                </a:pPr>
                <a:r>
                  <a:rPr lang="en-US" sz="1600" u="sng" dirty="0">
                    <a:latin typeface="Avenir Next LT Pro" panose="020B0504020202020204" pitchFamily="34" charset="77"/>
                  </a:rPr>
                  <a:t>Start</a:t>
                </a:r>
                <a:r>
                  <a:rPr lang="en-US" sz="1600" dirty="0">
                    <a:latin typeface="Avenir Next LT Pro" panose="020B0504020202020204" pitchFamily="34" charset="77"/>
                  </a:rPr>
                  <a:t>: random point at </a:t>
                </a:r>
                <a:r>
                  <a:rPr lang="en-US" dirty="0"/>
                  <a:t> </a:t>
                </a:r>
                <a14:m>
                  <m:oMath xmlns:m="http://schemas.openxmlformats.org/officeDocument/2006/math">
                    <m:d>
                      <m:dPr>
                        <m:ctrlPr>
                          <a:rPr lang="en-US" sz="1600" b="0" i="1" dirty="0" smtClean="0">
                            <a:latin typeface="Cambria Math" panose="02040503050406030204" pitchFamily="18" charset="0"/>
                          </a:rPr>
                        </m:ctrlPr>
                      </m:dPr>
                      <m:e>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𝑥</m:t>
                            </m:r>
                          </m:e>
                          <m:sub>
                            <m:r>
                              <a:rPr lang="en-US" sz="1600" b="0" i="1" dirty="0" smtClean="0">
                                <a:latin typeface="Cambria Math" panose="02040503050406030204" pitchFamily="18" charset="0"/>
                              </a:rPr>
                              <m:t>0</m:t>
                            </m:r>
                          </m:sub>
                        </m:sSub>
                        <m:r>
                          <a:rPr lang="en-US" sz="1600" b="0"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𝑦</m:t>
                            </m:r>
                          </m:e>
                          <m:sub>
                            <m:r>
                              <a:rPr lang="en-US" sz="1600" b="0" i="1" dirty="0" smtClean="0">
                                <a:latin typeface="Cambria Math" panose="02040503050406030204" pitchFamily="18" charset="0"/>
                              </a:rPr>
                              <m:t>0</m:t>
                            </m:r>
                          </m:sub>
                        </m:sSub>
                      </m:e>
                    </m:d>
                    <m:r>
                      <a:rPr lang="en-US" sz="1600" b="0" i="0" dirty="0" smtClean="0">
                        <a:latin typeface="Cambria Math" panose="02040503050406030204" pitchFamily="18" charset="0"/>
                      </a:rPr>
                      <m:t>=</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1,</m:t>
                        </m:r>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2</m:t>
                            </m:r>
                          </m:den>
                        </m:f>
                      </m:e>
                    </m:d>
                    <m:r>
                      <a:rPr lang="en-US" sz="1600" i="1" dirty="0">
                        <a:latin typeface="Cambria Math" panose="02040503050406030204" pitchFamily="18" charset="0"/>
                      </a:rPr>
                      <m:t>,</m:t>
                    </m:r>
                  </m:oMath>
                </a14:m>
                <a:r>
                  <a:rPr lang="en-US" sz="1600" dirty="0">
                    <a:latin typeface="Avenir Next LT Pro" panose="020B0504020202020204" pitchFamily="34" charset="77"/>
                  </a:rPr>
                  <a:t>then </a:t>
                </a:r>
                <a14:m>
                  <m:oMath xmlns:m="http://schemas.openxmlformats.org/officeDocument/2006/math">
                    <m:r>
                      <a:rPr lang="en-US" sz="1600" b="0" i="1" smtClean="0">
                        <a:latin typeface="Cambria Math" panose="02040503050406030204" pitchFamily="18" charset="0"/>
                      </a:rPr>
                      <m:t>𝑧</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r>
                      <a:rPr lang="en-US" sz="1600" b="0" i="1" smtClean="0">
                        <a:solidFill>
                          <a:srgbClr val="C00000"/>
                        </a:solidFill>
                        <a:latin typeface="Cambria Math" panose="02040503050406030204" pitchFamily="18" charset="0"/>
                      </a:rPr>
                      <m:t>1.5</m:t>
                    </m:r>
                    <m:r>
                      <a:rPr lang="en-US" sz="1600" b="0" i="1" smtClean="0">
                        <a:latin typeface="Cambria Math" panose="02040503050406030204" pitchFamily="18" charset="0"/>
                      </a:rPr>
                      <m:t>.</m:t>
                    </m:r>
                  </m:oMath>
                </a14:m>
                <a:endParaRPr lang="en-US" sz="1600" dirty="0"/>
              </a:p>
              <a:p>
                <a:pPr marL="342900" indent="-342900">
                  <a:buAutoNum type="arabicPeriod"/>
                </a:pPr>
                <a:r>
                  <a:rPr lang="en-US" sz="1600" u="sng" dirty="0"/>
                  <a:t>Gradient</a:t>
                </a:r>
                <a:r>
                  <a:rPr lang="en-US" sz="1600" dirty="0"/>
                  <a:t>: </a:t>
                </a:r>
                <a14:m>
                  <m:oMath xmlns:m="http://schemas.openxmlformats.org/officeDocument/2006/math">
                    <m:r>
                      <m:rPr>
                        <m:sty m:val="p"/>
                      </m:rP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𝑦</m:t>
                            </m:r>
                          </m:e>
                          <m:sub>
                            <m:r>
                              <a:rPr lang="en-US" sz="1600" b="0" i="1" smtClean="0">
                                <a:latin typeface="Cambria Math" panose="02040503050406030204" pitchFamily="18" charset="0"/>
                                <a:ea typeface="Cambria Math" panose="02040503050406030204" pitchFamily="18" charset="0"/>
                              </a:rPr>
                              <m:t>0</m:t>
                            </m:r>
                          </m:sub>
                        </m:sSub>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2</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 4</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𝑦</m:t>
                            </m:r>
                          </m:e>
                          <m:sub>
                            <m:r>
                              <a:rPr lang="en-US" sz="1600" b="0" i="1" smtClean="0">
                                <a:latin typeface="Cambria Math" panose="02040503050406030204" pitchFamily="18" charset="0"/>
                                <a:ea typeface="Cambria Math" panose="02040503050406030204" pitchFamily="18" charset="0"/>
                              </a:rPr>
                              <m:t>0</m:t>
                            </m:r>
                          </m:sub>
                        </m:sSub>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2</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 4</m:t>
                        </m:r>
                        <m:d>
                          <m:dPr>
                            <m:ctrlPr>
                              <a:rPr lang="en-US" sz="1600" b="0" i="1" smtClean="0">
                                <a:latin typeface="Cambria Math" panose="02040503050406030204" pitchFamily="18" charset="0"/>
                                <a:ea typeface="Cambria Math" panose="02040503050406030204" pitchFamily="18" charset="0"/>
                              </a:rPr>
                            </m:ctrlPr>
                          </m:dPr>
                          <m:e>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2</m:t>
                                </m:r>
                              </m:den>
                            </m:f>
                          </m:e>
                        </m:d>
                      </m:e>
                    </m:d>
                    <m:r>
                      <a:rPr lang="en-US" sz="1600" b="0" i="1" smtClean="0">
                        <a:latin typeface="Cambria Math" panose="02040503050406030204" pitchFamily="18" charset="0"/>
                        <a:ea typeface="Cambria Math" panose="02040503050406030204" pitchFamily="18" charset="0"/>
                      </a:rPr>
                      <m:t>=(2, 2)</m:t>
                    </m:r>
                  </m:oMath>
                </a14:m>
                <a:r>
                  <a:rPr lang="en-US" sz="1600" dirty="0"/>
                  <a:t>.</a:t>
                </a:r>
                <a:r>
                  <a:rPr lang="en-US" sz="1600" dirty="0">
                    <a:latin typeface="Avenir Next LT Pro" panose="020B0504020202020204" pitchFamily="34" charset="77"/>
                  </a:rPr>
                  <a:t> </a:t>
                </a:r>
              </a:p>
              <a:p>
                <a:pPr marL="0" indent="0">
                  <a:buNone/>
                </a:pPr>
                <a:r>
                  <a:rPr lang="en-US" sz="1600" dirty="0">
                    <a:latin typeface="Avenir Next LT Pro" panose="020B0504020202020204" pitchFamily="34" charset="77"/>
                  </a:rPr>
                  <a:t>Then </a:t>
                </a:r>
                <a14:m>
                  <m:oMath xmlns:m="http://schemas.openxmlformats.org/officeDocument/2006/math">
                    <m:d>
                      <m:dPr>
                        <m:ctrlPr>
                          <a:rPr lang="en-US" sz="1600" i="1" smtClean="0">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0</m:t>
                            </m:r>
                          </m:sub>
                        </m:sSub>
                      </m:e>
                    </m:d>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r>
                      <m:rPr>
                        <m:sty m:val="p"/>
                      </m:rP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𝑦</m:t>
                            </m:r>
                          </m:e>
                          <m:sub>
                            <m:r>
                              <a:rPr lang="en-US" sz="1600" b="0" i="1" smtClean="0">
                                <a:latin typeface="Cambria Math" panose="02040503050406030204" pitchFamily="18" charset="0"/>
                                <a:ea typeface="Cambria Math" panose="02040503050406030204" pitchFamily="18" charset="0"/>
                              </a:rPr>
                              <m:t>0</m:t>
                            </m:r>
                          </m:sub>
                        </m:sSub>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1, 0.5</m:t>
                        </m:r>
                      </m:e>
                    </m:d>
                    <m:r>
                      <a:rPr lang="en-US" sz="1600" b="0" i="1" smtClean="0">
                        <a:latin typeface="Cambria Math" panose="02040503050406030204" pitchFamily="18" charset="0"/>
                        <a:ea typeface="Cambria Math" panose="02040503050406030204" pitchFamily="18" charset="0"/>
                      </a:rPr>
                      <m:t>−0.1</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2, 2</m:t>
                        </m:r>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0.8, 0.3</m:t>
                        </m:r>
                      </m:e>
                    </m:d>
                  </m:oMath>
                </a14:m>
                <a:r>
                  <a:rPr lang="en-US" sz="1600" dirty="0"/>
                  <a:t>.</a:t>
                </a:r>
                <a:r>
                  <a:rPr lang="en-US" sz="1600" dirty="0">
                    <a:latin typeface="Avenir Next LT Pro" panose="020B0504020202020204" pitchFamily="34" charset="77"/>
                  </a:rPr>
                  <a:t> </a:t>
                </a:r>
              </a:p>
              <a:p>
                <a:pPr marL="0" indent="0">
                  <a:buNone/>
                </a:pPr>
                <a:r>
                  <a:rPr lang="en-US" sz="1600" dirty="0">
                    <a:latin typeface="Avenir Next LT Pro" panose="020B0504020202020204" pitchFamily="34" charset="77"/>
                  </a:rPr>
                  <a:t>The new function value is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m:t>
                    </m:r>
                    <m:r>
                      <a:rPr lang="en-US" sz="1600" b="0" i="1" smtClean="0">
                        <a:solidFill>
                          <a:srgbClr val="C00000"/>
                        </a:solidFill>
                        <a:latin typeface="Cambria Math" panose="02040503050406030204" pitchFamily="18" charset="0"/>
                      </a:rPr>
                      <m:t>0.82</m:t>
                    </m:r>
                    <m:r>
                      <a:rPr lang="en-US" sz="1600" b="0" i="1" smtClean="0">
                        <a:latin typeface="Cambria Math" panose="02040503050406030204" pitchFamily="18" charset="0"/>
                      </a:rPr>
                      <m:t>.</m:t>
                    </m:r>
                    <m:r>
                      <a:rPr lang="en-US" sz="1600" b="0" i="0" smtClean="0">
                        <a:latin typeface="Cambria Math" panose="02040503050406030204" pitchFamily="18" charset="0"/>
                      </a:rPr>
                      <m:t>    </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&lt;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0</m:t>
                            </m:r>
                          </m:sub>
                        </m:sSub>
                      </m:e>
                    </m:d>
                  </m:oMath>
                </a14:m>
                <a:endParaRPr lang="en-US" sz="1600" dirty="0">
                  <a:latin typeface="Avenir Next LT Pro" panose="020B0504020202020204" pitchFamily="34" charset="77"/>
                </a:endParaRPr>
              </a:p>
              <a:p>
                <a:pPr marL="0" indent="0">
                  <a:buNone/>
                </a:pPr>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3.    </a:t>
                </a:r>
                <a:r>
                  <a:rPr lang="en-US" sz="1600" u="sng" dirty="0">
                    <a:latin typeface="Avenir Next LT Pro" panose="020B0504020202020204" pitchFamily="34" charset="77"/>
                  </a:rPr>
                  <a:t>Repeat</a:t>
                </a:r>
                <a:r>
                  <a:rPr lang="en-US" sz="1600" dirty="0">
                    <a:latin typeface="Avenir Next LT Pro" panose="020B0504020202020204" pitchFamily="34" charset="77"/>
                  </a:rPr>
                  <a:t>: </a:t>
                </a:r>
                <a14:m>
                  <m:oMath xmlns:m="http://schemas.openxmlformats.org/officeDocument/2006/math">
                    <m:r>
                      <m:rPr>
                        <m:sty m:val="p"/>
                      </m:rPr>
                      <a:rPr lang="en-US" sz="1600" i="0"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𝑓</m:t>
                    </m:r>
                    <m:d>
                      <m:dPr>
                        <m:ctrlPr>
                          <a:rPr lang="en-US" sz="1600" b="0" i="1" dirty="0" smtClean="0">
                            <a:latin typeface="Cambria Math" panose="02040503050406030204" pitchFamily="18" charset="0"/>
                            <a:ea typeface="Cambria Math" panose="02040503050406030204" pitchFamily="18" charset="0"/>
                          </a:rPr>
                        </m:ctrlPr>
                      </m:dPr>
                      <m:e>
                        <m:sSub>
                          <m:sSubPr>
                            <m:ctrlPr>
                              <a:rPr lang="en-US" sz="1600" b="0" i="1" dirty="0" smtClean="0">
                                <a:latin typeface="Cambria Math" panose="02040503050406030204" pitchFamily="18" charset="0"/>
                                <a:ea typeface="Cambria Math" panose="02040503050406030204" pitchFamily="18" charset="0"/>
                              </a:rPr>
                            </m:ctrlPr>
                          </m:sSubPr>
                          <m:e>
                            <m:r>
                              <a:rPr lang="en-US" sz="1600" b="0" i="1" dirty="0" smtClean="0">
                                <a:latin typeface="Cambria Math" panose="02040503050406030204" pitchFamily="18" charset="0"/>
                                <a:ea typeface="Cambria Math" panose="02040503050406030204" pitchFamily="18" charset="0"/>
                              </a:rPr>
                              <m:t>𝑥</m:t>
                            </m:r>
                          </m:e>
                          <m:sub>
                            <m:r>
                              <a:rPr lang="en-US" sz="1600" b="0" i="1" dirty="0" smtClean="0">
                                <a:latin typeface="Cambria Math" panose="02040503050406030204" pitchFamily="18" charset="0"/>
                                <a:ea typeface="Cambria Math" panose="02040503050406030204" pitchFamily="18" charset="0"/>
                              </a:rPr>
                              <m:t>1</m:t>
                            </m:r>
                          </m:sub>
                        </m:sSub>
                        <m:r>
                          <a:rPr lang="en-US" sz="1600" b="0" i="1" dirty="0" smtClean="0">
                            <a:latin typeface="Cambria Math" panose="02040503050406030204" pitchFamily="18" charset="0"/>
                            <a:ea typeface="Cambria Math" panose="02040503050406030204" pitchFamily="18" charset="0"/>
                          </a:rPr>
                          <m:t>,</m:t>
                        </m:r>
                        <m:sSub>
                          <m:sSubPr>
                            <m:ctrlPr>
                              <a:rPr lang="en-US" sz="1600" b="0" i="1" dirty="0" smtClean="0">
                                <a:latin typeface="Cambria Math" panose="02040503050406030204" pitchFamily="18" charset="0"/>
                                <a:ea typeface="Cambria Math" panose="02040503050406030204" pitchFamily="18" charset="0"/>
                              </a:rPr>
                            </m:ctrlPr>
                          </m:sSubPr>
                          <m:e>
                            <m:r>
                              <a:rPr lang="en-US" sz="1600" b="0" i="1" dirty="0" smtClean="0">
                                <a:latin typeface="Cambria Math" panose="02040503050406030204" pitchFamily="18" charset="0"/>
                                <a:ea typeface="Cambria Math" panose="02040503050406030204" pitchFamily="18" charset="0"/>
                              </a:rPr>
                              <m:t>𝑦</m:t>
                            </m:r>
                          </m:e>
                          <m:sub>
                            <m:r>
                              <a:rPr lang="en-US" sz="1600" b="0" i="1" dirty="0" smtClean="0">
                                <a:latin typeface="Cambria Math" panose="02040503050406030204" pitchFamily="18" charset="0"/>
                                <a:ea typeface="Cambria Math" panose="02040503050406030204" pitchFamily="18" charset="0"/>
                              </a:rPr>
                              <m:t>1</m:t>
                            </m:r>
                          </m:sub>
                        </m:sSub>
                      </m:e>
                    </m:d>
                    <m:r>
                      <a:rPr lang="en-US" sz="1600" b="0" i="1" dirty="0" smtClean="0">
                        <a:latin typeface="Cambria Math" panose="02040503050406030204" pitchFamily="18" charset="0"/>
                        <a:ea typeface="Cambria Math" panose="02040503050406030204" pitchFamily="18" charset="0"/>
                      </a:rPr>
                      <m:t>=</m:t>
                    </m:r>
                    <m:d>
                      <m:dPr>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2</m:t>
                        </m:r>
                        <m:sSub>
                          <m:sSubPr>
                            <m:ctrlPr>
                              <a:rPr lang="en-US" sz="1600" b="0" i="1" dirty="0" smtClean="0">
                                <a:latin typeface="Cambria Math" panose="02040503050406030204" pitchFamily="18" charset="0"/>
                                <a:ea typeface="Cambria Math" panose="02040503050406030204" pitchFamily="18" charset="0"/>
                              </a:rPr>
                            </m:ctrlPr>
                          </m:sSubPr>
                          <m:e>
                            <m:r>
                              <a:rPr lang="en-US" sz="1600" b="0" i="1" dirty="0" smtClean="0">
                                <a:latin typeface="Cambria Math" panose="02040503050406030204" pitchFamily="18" charset="0"/>
                                <a:ea typeface="Cambria Math" panose="02040503050406030204" pitchFamily="18" charset="0"/>
                              </a:rPr>
                              <m:t>𝑥</m:t>
                            </m:r>
                          </m:e>
                          <m:sub>
                            <m:r>
                              <a:rPr lang="en-US" sz="1600" b="0" i="1" dirty="0" smtClean="0">
                                <a:latin typeface="Cambria Math" panose="02040503050406030204" pitchFamily="18" charset="0"/>
                                <a:ea typeface="Cambria Math" panose="02040503050406030204" pitchFamily="18" charset="0"/>
                              </a:rPr>
                              <m:t>1</m:t>
                            </m:r>
                          </m:sub>
                        </m:sSub>
                        <m:r>
                          <a:rPr lang="en-US" sz="1600" b="0" i="1" dirty="0" smtClean="0">
                            <a:latin typeface="Cambria Math" panose="02040503050406030204" pitchFamily="18" charset="0"/>
                            <a:ea typeface="Cambria Math" panose="02040503050406030204" pitchFamily="18" charset="0"/>
                          </a:rPr>
                          <m:t>, </m:t>
                        </m:r>
                        <m:sSub>
                          <m:sSubPr>
                            <m:ctrlPr>
                              <a:rPr lang="en-US" sz="1600" b="0" i="1" dirty="0" smtClean="0">
                                <a:latin typeface="Cambria Math" panose="02040503050406030204" pitchFamily="18" charset="0"/>
                                <a:ea typeface="Cambria Math" panose="02040503050406030204" pitchFamily="18" charset="0"/>
                              </a:rPr>
                            </m:ctrlPr>
                          </m:sSubPr>
                          <m:e>
                            <m:r>
                              <a:rPr lang="en-US" sz="1600" b="0" i="1" dirty="0" smtClean="0">
                                <a:latin typeface="Cambria Math" panose="02040503050406030204" pitchFamily="18" charset="0"/>
                                <a:ea typeface="Cambria Math" panose="02040503050406030204" pitchFamily="18" charset="0"/>
                              </a:rPr>
                              <m:t>𝑦</m:t>
                            </m:r>
                          </m:e>
                          <m:sub>
                            <m:r>
                              <a:rPr lang="en-US" sz="1600" b="0" i="1" dirty="0" smtClean="0">
                                <a:latin typeface="Cambria Math" panose="02040503050406030204" pitchFamily="18" charset="0"/>
                                <a:ea typeface="Cambria Math" panose="02040503050406030204" pitchFamily="18" charset="0"/>
                              </a:rPr>
                              <m:t>1</m:t>
                            </m:r>
                          </m:sub>
                        </m:sSub>
                        <m:r>
                          <a:rPr lang="en-US" sz="1600" b="0" i="1" dirty="0" smtClean="0">
                            <a:latin typeface="Cambria Math" panose="02040503050406030204" pitchFamily="18" charset="0"/>
                            <a:ea typeface="Cambria Math" panose="02040503050406030204" pitchFamily="18" charset="0"/>
                          </a:rPr>
                          <m:t>4</m:t>
                        </m:r>
                      </m:e>
                    </m:d>
                    <m:r>
                      <a:rPr lang="en-US" sz="1600" b="0" i="1" dirty="0" smtClean="0">
                        <a:latin typeface="Cambria Math" panose="02040503050406030204" pitchFamily="18" charset="0"/>
                        <a:ea typeface="Cambria Math" panose="02040503050406030204" pitchFamily="18" charset="0"/>
                      </a:rPr>
                      <m:t>=</m:t>
                    </m:r>
                    <m:d>
                      <m:dPr>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2</m:t>
                        </m:r>
                        <m:d>
                          <m:dPr>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0.8</m:t>
                            </m:r>
                          </m:e>
                        </m:d>
                        <m:r>
                          <a:rPr lang="en-US" sz="1600" b="0" i="1" dirty="0" smtClean="0">
                            <a:latin typeface="Cambria Math" panose="02040503050406030204" pitchFamily="18" charset="0"/>
                            <a:ea typeface="Cambria Math" panose="02040503050406030204" pitchFamily="18" charset="0"/>
                          </a:rPr>
                          <m:t>, 4</m:t>
                        </m:r>
                        <m:d>
                          <m:dPr>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0.3</m:t>
                            </m:r>
                          </m:e>
                        </m:d>
                      </m:e>
                    </m:d>
                    <m:r>
                      <a:rPr lang="en-US" sz="1600" b="0" i="1" dirty="0" smtClean="0">
                        <a:latin typeface="Cambria Math" panose="02040503050406030204" pitchFamily="18" charset="0"/>
                        <a:ea typeface="Cambria Math" panose="02040503050406030204" pitchFamily="18" charset="0"/>
                      </a:rPr>
                      <m:t>=</m:t>
                    </m:r>
                    <m:d>
                      <m:dPr>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1.6, 1.2</m:t>
                        </m:r>
                      </m:e>
                    </m:d>
                    <m:r>
                      <a:rPr lang="en-US" sz="1600" i="1" dirty="0">
                        <a:latin typeface="Cambria Math" panose="02040503050406030204" pitchFamily="18" charset="0"/>
                      </a:rPr>
                      <m:t>.</m:t>
                    </m:r>
                  </m:oMath>
                </a14:m>
                <a:endParaRPr lang="en-US" sz="1600" i="1" dirty="0">
                  <a:latin typeface="Cambria Math" panose="02040503050406030204" pitchFamily="18" charset="0"/>
                </a:endParaRPr>
              </a:p>
              <a:p>
                <a:pPr marL="0" indent="0">
                  <a:buNone/>
                </a:pPr>
                <a:r>
                  <a:rPr lang="en-US" sz="1600" dirty="0">
                    <a:latin typeface="Avenir Next LT Pro" panose="020B0504020202020204" pitchFamily="34" charset="77"/>
                  </a:rPr>
                  <a:t>Then </a:t>
                </a:r>
                <a14:m>
                  <m:oMath xmlns:m="http://schemas.openxmlformats.org/officeDocument/2006/math">
                    <m:r>
                      <a:rPr lang="en-US" sz="1600" i="1" dirty="0">
                        <a:latin typeface="Cambria Math" panose="02040503050406030204" pitchFamily="18" charset="0"/>
                      </a:rPr>
                      <m:t> </m:t>
                    </m:r>
                    <m:d>
                      <m:dPr>
                        <m:ctrlPr>
                          <a:rPr lang="en-US" sz="1600" i="1" dirty="0" smtClean="0">
                            <a:latin typeface="Cambria Math" panose="02040503050406030204" pitchFamily="18" charset="0"/>
                          </a:rPr>
                        </m:ctrlPr>
                      </m:dPr>
                      <m:e>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𝑥</m:t>
                            </m:r>
                          </m:e>
                          <m:sub>
                            <m:r>
                              <a:rPr lang="en-US" sz="1600" b="0" i="1" dirty="0" smtClean="0">
                                <a:latin typeface="Cambria Math" panose="02040503050406030204" pitchFamily="18" charset="0"/>
                              </a:rPr>
                              <m:t>2</m:t>
                            </m:r>
                          </m:sub>
                        </m:sSub>
                        <m:r>
                          <a:rPr lang="en-US" sz="1600" b="0"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𝑦</m:t>
                            </m:r>
                          </m:e>
                          <m:sub>
                            <m:r>
                              <a:rPr lang="en-US" sz="1600" b="0" i="1" dirty="0" smtClean="0">
                                <a:latin typeface="Cambria Math" panose="02040503050406030204" pitchFamily="18" charset="0"/>
                              </a:rPr>
                              <m:t>2</m:t>
                            </m:r>
                          </m:sub>
                        </m:sSub>
                      </m:e>
                    </m:d>
                    <m:r>
                      <a:rPr lang="en-US" sz="1600" b="0" i="1" dirty="0" smtClean="0">
                        <a:latin typeface="Cambria Math" panose="02040503050406030204" pitchFamily="18" charset="0"/>
                      </a:rPr>
                      <m:t>=</m:t>
                    </m:r>
                    <m:d>
                      <m:dPr>
                        <m:ctrlPr>
                          <a:rPr lang="en-US" sz="1600" b="0" i="1" dirty="0" smtClean="0">
                            <a:latin typeface="Cambria Math" panose="02040503050406030204" pitchFamily="18" charset="0"/>
                          </a:rPr>
                        </m:ctrlPr>
                      </m:dPr>
                      <m:e>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𝑥</m:t>
                            </m:r>
                          </m:e>
                          <m:sub>
                            <m:r>
                              <a:rPr lang="en-US" sz="1600" b="0" i="1" dirty="0" smtClean="0">
                                <a:latin typeface="Cambria Math" panose="02040503050406030204" pitchFamily="18" charset="0"/>
                              </a:rPr>
                              <m:t>1</m:t>
                            </m:r>
                          </m:sub>
                        </m:sSub>
                        <m:r>
                          <a:rPr lang="en-US" sz="1600" b="0"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𝑦</m:t>
                            </m:r>
                          </m:e>
                          <m:sub>
                            <m:r>
                              <a:rPr lang="en-US" sz="1600" b="0" i="1" dirty="0" smtClean="0">
                                <a:latin typeface="Cambria Math" panose="02040503050406030204" pitchFamily="18" charset="0"/>
                              </a:rPr>
                              <m:t>1</m:t>
                            </m:r>
                          </m:sub>
                        </m:sSub>
                      </m:e>
                    </m:d>
                    <m:r>
                      <a:rPr lang="en-US" sz="1600" b="0" i="1" dirty="0" smtClean="0">
                        <a:latin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m:t>
                    </m:r>
                    <m:r>
                      <m:rPr>
                        <m:sty m:val="p"/>
                      </m:rPr>
                      <a:rPr lang="en-US" sz="1600" b="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𝑓</m:t>
                    </m:r>
                    <m:d>
                      <m:dPr>
                        <m:ctrlPr>
                          <a:rPr lang="en-US" sz="1600" b="0" i="1" dirty="0" smtClean="0">
                            <a:latin typeface="Cambria Math" panose="02040503050406030204" pitchFamily="18" charset="0"/>
                            <a:ea typeface="Cambria Math" panose="02040503050406030204" pitchFamily="18" charset="0"/>
                          </a:rPr>
                        </m:ctrlPr>
                      </m:dPr>
                      <m:e>
                        <m:sSub>
                          <m:sSubPr>
                            <m:ctrlPr>
                              <a:rPr lang="en-US" sz="1600" b="0" i="1" dirty="0" smtClean="0">
                                <a:latin typeface="Cambria Math" panose="02040503050406030204" pitchFamily="18" charset="0"/>
                                <a:ea typeface="Cambria Math" panose="02040503050406030204" pitchFamily="18" charset="0"/>
                              </a:rPr>
                            </m:ctrlPr>
                          </m:sSubPr>
                          <m:e>
                            <m:r>
                              <a:rPr lang="en-US" sz="1600" b="0" i="1" dirty="0" smtClean="0">
                                <a:latin typeface="Cambria Math" panose="02040503050406030204" pitchFamily="18" charset="0"/>
                                <a:ea typeface="Cambria Math" panose="02040503050406030204" pitchFamily="18" charset="0"/>
                              </a:rPr>
                              <m:t>𝑥</m:t>
                            </m:r>
                          </m:e>
                          <m:sub>
                            <m:r>
                              <a:rPr lang="en-US" sz="1600" b="0" i="1" dirty="0" smtClean="0">
                                <a:latin typeface="Cambria Math" panose="02040503050406030204" pitchFamily="18" charset="0"/>
                                <a:ea typeface="Cambria Math" panose="02040503050406030204" pitchFamily="18" charset="0"/>
                              </a:rPr>
                              <m:t>1</m:t>
                            </m:r>
                          </m:sub>
                        </m:sSub>
                        <m:r>
                          <a:rPr lang="en-US" sz="1600" b="0" i="1" dirty="0" smtClean="0">
                            <a:latin typeface="Cambria Math" panose="02040503050406030204" pitchFamily="18" charset="0"/>
                            <a:ea typeface="Cambria Math" panose="02040503050406030204" pitchFamily="18" charset="0"/>
                          </a:rPr>
                          <m:t>,</m:t>
                        </m:r>
                        <m:sSub>
                          <m:sSubPr>
                            <m:ctrlPr>
                              <a:rPr lang="en-US" sz="1600" b="0" i="1" dirty="0" smtClean="0">
                                <a:latin typeface="Cambria Math" panose="02040503050406030204" pitchFamily="18" charset="0"/>
                                <a:ea typeface="Cambria Math" panose="02040503050406030204" pitchFamily="18" charset="0"/>
                              </a:rPr>
                            </m:ctrlPr>
                          </m:sSubPr>
                          <m:e>
                            <m:r>
                              <a:rPr lang="en-US" sz="1600" b="0" i="1" dirty="0" smtClean="0">
                                <a:latin typeface="Cambria Math" panose="02040503050406030204" pitchFamily="18" charset="0"/>
                                <a:ea typeface="Cambria Math" panose="02040503050406030204" pitchFamily="18" charset="0"/>
                              </a:rPr>
                              <m:t>𝑦</m:t>
                            </m:r>
                          </m:e>
                          <m:sub>
                            <m:r>
                              <a:rPr lang="en-US" sz="1600" b="0" i="1" dirty="0" smtClean="0">
                                <a:latin typeface="Cambria Math" panose="02040503050406030204" pitchFamily="18" charset="0"/>
                                <a:ea typeface="Cambria Math" panose="02040503050406030204" pitchFamily="18" charset="0"/>
                              </a:rPr>
                              <m:t>1</m:t>
                            </m:r>
                          </m:sub>
                        </m:sSub>
                      </m:e>
                    </m:d>
                    <m:r>
                      <a:rPr lang="en-US" sz="1600" b="0" i="1" dirty="0" smtClean="0">
                        <a:latin typeface="Cambria Math" panose="02040503050406030204" pitchFamily="18" charset="0"/>
                        <a:ea typeface="Cambria Math" panose="02040503050406030204" pitchFamily="18" charset="0"/>
                      </a:rPr>
                      <m:t>=</m:t>
                    </m:r>
                    <m:d>
                      <m:dPr>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0.8, 0.3</m:t>
                        </m:r>
                      </m:e>
                    </m:d>
                    <m:r>
                      <a:rPr lang="en-US" sz="1600" b="0" i="1" dirty="0" smtClean="0">
                        <a:latin typeface="Cambria Math" panose="02040503050406030204" pitchFamily="18" charset="0"/>
                        <a:ea typeface="Cambria Math" panose="02040503050406030204" pitchFamily="18" charset="0"/>
                      </a:rPr>
                      <m:t>−0.1</m:t>
                    </m:r>
                    <m:d>
                      <m:dPr>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1.6, 1.2</m:t>
                        </m:r>
                      </m:e>
                    </m:d>
                    <m:r>
                      <a:rPr lang="en-US" sz="1600" b="0" i="1" dirty="0" smtClean="0">
                        <a:latin typeface="Cambria Math" panose="02040503050406030204" pitchFamily="18" charset="0"/>
                        <a:ea typeface="Cambria Math" panose="02040503050406030204" pitchFamily="18" charset="0"/>
                      </a:rPr>
                      <m:t>=</m:t>
                    </m:r>
                    <m:d>
                      <m:dPr>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0.64, 0.18</m:t>
                        </m:r>
                      </m:e>
                    </m:d>
                  </m:oMath>
                </a14:m>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The new function value is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r>
                      <a:rPr lang="en-US" sz="1600" b="0" i="1" smtClean="0">
                        <a:solidFill>
                          <a:srgbClr val="C00000"/>
                        </a:solidFill>
                        <a:latin typeface="Cambria Math" panose="02040503050406030204" pitchFamily="18" charset="0"/>
                      </a:rPr>
                      <m:t>0.4744</m:t>
                    </m:r>
                    <m:r>
                      <a:rPr lang="en-US" sz="1600" b="0" i="1" smtClean="0">
                        <a:latin typeface="Cambria Math" panose="02040503050406030204" pitchFamily="18" charset="0"/>
                      </a:rPr>
                      <m:t>. </m:t>
                    </m:r>
                  </m:oMath>
                </a14:m>
                <a:r>
                  <a:rPr lang="en-US" sz="1600" dirty="0">
                    <a:latin typeface="Avenir Next LT Pro" panose="020B0504020202020204" pitchFamily="34" charset="77"/>
                  </a:rPr>
                  <a:t>Then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&lt;</m:t>
                    </m:r>
                    <m:r>
                      <a:rPr lang="en-US" sz="1600" b="0" i="1" smtClean="0">
                        <a:latin typeface="Cambria Math" panose="02040503050406030204" pitchFamily="18" charset="0"/>
                      </a:rPr>
                      <m:t>𝑓</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e>
                    </m:d>
                  </m:oMath>
                </a14:m>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4.   Continue …..</a:t>
                </a:r>
              </a:p>
              <a:p>
                <a:pPr marL="0" indent="0">
                  <a:buNone/>
                </a:pPr>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This function has a local minimum at </a:t>
                </a:r>
                <a14:m>
                  <m:oMath xmlns:m="http://schemas.openxmlformats.org/officeDocument/2006/math">
                    <m:d>
                      <m:dPr>
                        <m:ctrlPr>
                          <a:rPr lang="en-US" sz="160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𝑦</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0,0</m:t>
                        </m:r>
                      </m:e>
                    </m:d>
                  </m:oMath>
                </a14:m>
                <a:r>
                  <a:rPr lang="en-US" sz="1600" dirty="0">
                    <a:latin typeface="Avenir Next LT Pro" panose="020B0504020202020204" pitchFamily="34" charset="77"/>
                  </a:rPr>
                  <a:t> with minimum value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0,0</m:t>
                        </m:r>
                      </m:e>
                    </m:d>
                    <m:r>
                      <a:rPr lang="en-US" sz="1600" b="0" i="1" smtClean="0">
                        <a:latin typeface="Cambria Math" panose="02040503050406030204" pitchFamily="18" charset="0"/>
                      </a:rPr>
                      <m:t>=</m:t>
                    </m:r>
                    <m:r>
                      <a:rPr lang="en-US" sz="1600" b="0" i="1" smtClean="0">
                        <a:solidFill>
                          <a:srgbClr val="C00000"/>
                        </a:solidFill>
                        <a:latin typeface="Cambria Math" panose="02040503050406030204" pitchFamily="18" charset="0"/>
                      </a:rPr>
                      <m:t>0</m:t>
                    </m:r>
                    <m:r>
                      <a:rPr lang="en-US" sz="1600" b="0" i="1" smtClean="0">
                        <a:latin typeface="Cambria Math" panose="02040503050406030204" pitchFamily="18" charset="0"/>
                      </a:rPr>
                      <m:t>.</m:t>
                    </m:r>
                  </m:oMath>
                </a14:m>
                <a:endParaRPr lang="en-US" sz="1600" dirty="0">
                  <a:latin typeface="Avenir Next LT Pro" panose="020B0504020202020204" pitchFamily="34" charset="77"/>
                </a:endParaRPr>
              </a:p>
            </p:txBody>
          </p:sp>
        </mc:Choice>
        <mc:Fallback xmlns="">
          <p:sp>
            <p:nvSpPr>
              <p:cNvPr id="3" name="Content Placeholder 2">
                <a:extLst>
                  <a:ext uri="{FF2B5EF4-FFF2-40B4-BE49-F238E27FC236}">
                    <a16:creationId xmlns:a16="http://schemas.microsoft.com/office/drawing/2014/main" id="{D4F8067C-EE09-6C93-6374-D61503BF1A43}"/>
                  </a:ext>
                </a:extLst>
              </p:cNvPr>
              <p:cNvSpPr>
                <a:spLocks noGrp="1" noRot="1" noChangeAspect="1" noMove="1" noResize="1" noEditPoints="1" noAdjustHandles="1" noChangeArrowheads="1" noChangeShapeType="1" noTextEdit="1"/>
              </p:cNvSpPr>
              <p:nvPr>
                <p:ph idx="1"/>
              </p:nvPr>
            </p:nvSpPr>
            <p:spPr>
              <a:xfrm>
                <a:off x="838200" y="1318436"/>
                <a:ext cx="10515600" cy="5039833"/>
              </a:xfrm>
              <a:blipFill>
                <a:blip r:embed="rId2"/>
                <a:stretch>
                  <a:fillRect l="-483" t="-754" b="-754"/>
                </a:stretch>
              </a:blipFill>
            </p:spPr>
            <p:txBody>
              <a:bodyPr/>
              <a:lstStyle/>
              <a:p>
                <a:r>
                  <a:rPr lang="en-US">
                    <a:noFill/>
                  </a:rPr>
                  <a:t> </a:t>
                </a:r>
              </a:p>
            </p:txBody>
          </p:sp>
        </mc:Fallback>
      </mc:AlternateContent>
    </p:spTree>
    <p:extLst>
      <p:ext uri="{BB962C8B-B14F-4D97-AF65-F5344CB8AC3E}">
        <p14:creationId xmlns:p14="http://schemas.microsoft.com/office/powerpoint/2010/main" val="368477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02031-D97D-84A3-4100-45B8A3F58217}"/>
              </a:ext>
            </a:extLst>
          </p:cNvPr>
          <p:cNvSpPr txBox="1"/>
          <p:nvPr/>
        </p:nvSpPr>
        <p:spPr>
          <a:xfrm>
            <a:off x="1180214" y="467833"/>
            <a:ext cx="9888279"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Gradients in Neural Network</a:t>
            </a:r>
          </a:p>
        </p:txBody>
      </p:sp>
      <p:pic>
        <p:nvPicPr>
          <p:cNvPr id="3" name="Content Placeholder 4">
            <a:extLst>
              <a:ext uri="{FF2B5EF4-FFF2-40B4-BE49-F238E27FC236}">
                <a16:creationId xmlns:a16="http://schemas.microsoft.com/office/drawing/2014/main" id="{AC2866DF-ABE0-19E5-50C7-3792C35A2B37}"/>
              </a:ext>
            </a:extLst>
          </p:cNvPr>
          <p:cNvPicPr>
            <a:picLocks noChangeAspect="1"/>
          </p:cNvPicPr>
          <p:nvPr/>
        </p:nvPicPr>
        <p:blipFill>
          <a:blip r:embed="rId2"/>
          <a:stretch>
            <a:fillRect/>
          </a:stretch>
        </p:blipFill>
        <p:spPr>
          <a:xfrm>
            <a:off x="1049334" y="2310714"/>
            <a:ext cx="9888279" cy="3913376"/>
          </a:xfrm>
          <a:prstGeom prst="rect">
            <a:avLst/>
          </a:prstGeom>
        </p:spPr>
      </p:pic>
      <p:sp>
        <p:nvSpPr>
          <p:cNvPr id="4" name="TextBox 3">
            <a:extLst>
              <a:ext uri="{FF2B5EF4-FFF2-40B4-BE49-F238E27FC236}">
                <a16:creationId xmlns:a16="http://schemas.microsoft.com/office/drawing/2014/main" id="{73DAC315-53EA-714B-4F39-089B3D142493}"/>
              </a:ext>
            </a:extLst>
          </p:cNvPr>
          <p:cNvSpPr txBox="1"/>
          <p:nvPr/>
        </p:nvSpPr>
        <p:spPr>
          <a:xfrm>
            <a:off x="1458097" y="1260389"/>
            <a:ext cx="9479516" cy="830997"/>
          </a:xfrm>
          <a:prstGeom prst="rect">
            <a:avLst/>
          </a:prstGeom>
          <a:noFill/>
        </p:spPr>
        <p:txBody>
          <a:bodyPr wrap="square" rtlCol="0">
            <a:spAutoFit/>
          </a:bodyPr>
          <a:lstStyle/>
          <a:p>
            <a:r>
              <a:rPr lang="en-US" sz="1600" dirty="0">
                <a:latin typeface="Avenir Next LT Pro" panose="020B0504020202020204" pitchFamily="34" charset="77"/>
              </a:rPr>
              <a:t>In neural networks, the training of the model is done by minimizing the Loss/Cost/Error function with respect to the internal parameters of the model using the method of gradient descent.</a:t>
            </a:r>
          </a:p>
          <a:p>
            <a:r>
              <a:rPr lang="en-US" sz="1600" dirty="0">
                <a:latin typeface="Avenir Next LT Pro" panose="020B0504020202020204" pitchFamily="34" charset="77"/>
              </a:rPr>
              <a:t>The loss function measures the discrepancy between the output values and the expected values. </a:t>
            </a:r>
          </a:p>
        </p:txBody>
      </p:sp>
    </p:spTree>
    <p:extLst>
      <p:ext uri="{BB962C8B-B14F-4D97-AF65-F5344CB8AC3E}">
        <p14:creationId xmlns:p14="http://schemas.microsoft.com/office/powerpoint/2010/main" val="98826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8FAE-9E18-4A8B-470A-AFFE1765CC38}"/>
              </a:ext>
            </a:extLst>
          </p:cNvPr>
          <p:cNvSpPr>
            <a:spLocks noGrp="1"/>
          </p:cNvSpPr>
          <p:nvPr>
            <p:ph type="title"/>
          </p:nvPr>
        </p:nvSpPr>
        <p:spPr>
          <a:xfrm>
            <a:off x="1371600" y="795528"/>
            <a:ext cx="10241280" cy="696941"/>
          </a:xfrm>
        </p:spPr>
        <p:txBody>
          <a:bodyPr>
            <a:normAutofit/>
          </a:bodyPr>
          <a:lstStyle/>
          <a:p>
            <a:pPr algn="ctr"/>
            <a:r>
              <a:rPr lang="en-US" sz="2800" dirty="0">
                <a:solidFill>
                  <a:srgbClr val="C00000"/>
                </a:solidFill>
                <a:latin typeface="Avenir Next LT Pro" panose="020B0504020202020204" pitchFamily="34" charset="77"/>
              </a:rPr>
              <a:t>Differentiation through addition and multiplication gates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D12379-A14E-36B5-C25D-05F3A437FA09}"/>
                  </a:ext>
                </a:extLst>
              </p:cNvPr>
              <p:cNvSpPr>
                <a:spLocks noGrp="1"/>
              </p:cNvSpPr>
              <p:nvPr>
                <p:ph idx="1"/>
              </p:nvPr>
            </p:nvSpPr>
            <p:spPr>
              <a:xfrm>
                <a:off x="671642" y="1682775"/>
                <a:ext cx="10996192" cy="4731488"/>
              </a:xfrm>
            </p:spPr>
            <p:txBody>
              <a:bodyPr>
                <a:normAutofit fontScale="92500" lnSpcReduction="10000"/>
              </a:bodyPr>
              <a:lstStyle/>
              <a:p>
                <a:pPr marL="0" indent="0">
                  <a:buNone/>
                </a:pPr>
                <a:r>
                  <a:rPr lang="en-US" sz="1600" dirty="0">
                    <a:latin typeface="Avenir Next LT Pro" panose="020B0504020202020204" pitchFamily="34" charset="77"/>
                  </a:rPr>
                  <a:t>Each neuron is a function or a composition of functions. They can be represented by operation gates in a graph.</a:t>
                </a:r>
                <a:endParaRPr lang="en-US" dirty="0"/>
              </a:p>
              <a:p>
                <a:pPr marL="0" indent="0">
                  <a:buNone/>
                </a:pPr>
                <a:r>
                  <a:rPr lang="en-US" sz="1600" dirty="0">
                    <a:latin typeface="Avenir Next LT Pro" panose="020B0504020202020204" pitchFamily="34" charset="77"/>
                  </a:rPr>
                  <a:t>Examples: </a:t>
                </a:r>
                <a:r>
                  <a:rPr lang="en-US" sz="1600" dirty="0">
                    <a:solidFill>
                      <a:srgbClr val="C00000"/>
                    </a:solidFill>
                    <a:latin typeface="Avenir Next LT Pro" panose="020B0504020202020204" pitchFamily="34" charset="77"/>
                  </a:rPr>
                  <a:t>addition : </a:t>
                </a:r>
                <a:r>
                  <a:rPr lang="en-US" sz="1600" dirty="0">
                    <a:latin typeface="Cambria Math" panose="02040503050406030204" pitchFamily="18" charset="0"/>
                    <a:ea typeface="Cambria Math" panose="02040503050406030204" pitchFamily="18" charset="0"/>
                  </a:rPr>
                  <a:t>z = f(x , y) = x + y</a:t>
                </a:r>
                <a:r>
                  <a:rPr lang="en-US" dirty="0"/>
                  <a:t> </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                                                                                     </m:t>
                      </m:r>
                    </m:oMath>
                  </m:oMathPara>
                </a14:m>
                <a:endParaRPr lang="en-US" sz="1600" b="0" i="1" dirty="0">
                  <a:latin typeface="Cambria Math" panose="02040503050406030204" pitchFamily="18" charset="0"/>
                </a:endParaRPr>
              </a:p>
              <a:p>
                <a:pPr marL="0" indent="0">
                  <a:buNone/>
                </a:pPr>
                <a:r>
                  <a:rPr lang="en-US" sz="1600" dirty="0"/>
                  <a:t>        </a:t>
                </a:r>
                <a14:m>
                  <m:oMath xmlns:m="http://schemas.openxmlformats.org/officeDocument/2006/math">
                    <m:f>
                      <m:fPr>
                        <m:ctrlPr>
                          <a:rPr lang="en-US" sz="1600" i="1" smtClean="0">
                            <a:solidFill>
                              <a:srgbClr val="C00000"/>
                            </a:solidFill>
                            <a:latin typeface="Cambria Math" panose="02040503050406030204" pitchFamily="18" charset="0"/>
                          </a:rPr>
                        </m:ctrlPr>
                      </m:fPr>
                      <m:num>
                        <m:r>
                          <a:rPr lang="en-US" sz="160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𝑧</m:t>
                        </m:r>
                      </m:num>
                      <m:den>
                        <m:r>
                          <a:rPr lang="en-US" sz="160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𝑥</m:t>
                        </m:r>
                      </m:den>
                    </m:f>
                    <m:r>
                      <a:rPr lang="en-US" sz="1600" b="0" i="1" smtClean="0">
                        <a:solidFill>
                          <a:srgbClr val="C00000"/>
                        </a:solidFill>
                        <a:latin typeface="Cambria Math" panose="02040503050406030204" pitchFamily="18" charset="0"/>
                      </a:rPr>
                      <m:t>=</m:t>
                    </m:r>
                    <m:f>
                      <m:fPr>
                        <m:ctrlPr>
                          <a:rPr lang="en-US" sz="1600" b="0" i="1" smtClean="0">
                            <a:solidFill>
                              <a:srgbClr val="C00000"/>
                            </a:solidFill>
                            <a:latin typeface="Cambria Math" panose="02040503050406030204" pitchFamily="18" charset="0"/>
                          </a:rPr>
                        </m:ctrlPr>
                      </m:fPr>
                      <m:num>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𝑧</m:t>
                        </m:r>
                      </m:num>
                      <m:den>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𝑧</m:t>
                        </m:r>
                      </m:den>
                    </m:f>
                    <m:r>
                      <a:rPr lang="en-US" sz="1600" b="0" i="1" smtClean="0">
                        <a:solidFill>
                          <a:srgbClr val="C00000"/>
                        </a:solidFill>
                        <a:latin typeface="Cambria Math" panose="02040503050406030204" pitchFamily="18" charset="0"/>
                        <a:ea typeface="Cambria Math" panose="02040503050406030204" pitchFamily="18" charset="0"/>
                      </a:rPr>
                      <m:t>∙</m:t>
                    </m:r>
                    <m:f>
                      <m:fPr>
                        <m:ctrlPr>
                          <a:rPr lang="en-US" sz="1600" b="0" i="1" smtClean="0">
                            <a:solidFill>
                              <a:srgbClr val="C00000"/>
                            </a:solidFill>
                            <a:latin typeface="Cambria Math" panose="02040503050406030204" pitchFamily="18" charset="0"/>
                            <a:ea typeface="Cambria Math" panose="02040503050406030204" pitchFamily="18" charset="0"/>
                          </a:rPr>
                        </m:ctrlPr>
                      </m:fPr>
                      <m:num>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𝑧</m:t>
                        </m:r>
                      </m:num>
                      <m:den>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𝑥</m:t>
                        </m:r>
                      </m:den>
                    </m:f>
                    <m:r>
                      <a:rPr lang="en-US" sz="1600" b="0" i="1" smtClean="0">
                        <a:solidFill>
                          <a:srgbClr val="C00000"/>
                        </a:solidFill>
                        <a:latin typeface="Cambria Math" panose="02040503050406030204" pitchFamily="18" charset="0"/>
                        <a:ea typeface="Cambria Math" panose="02040503050406030204" pitchFamily="18" charset="0"/>
                      </a:rPr>
                      <m:t>=1∙1=1</m:t>
                    </m:r>
                  </m:oMath>
                </a14:m>
                <a:r>
                  <a:rPr lang="en-US" sz="1600" dirty="0"/>
                  <a:t>                                                                                                                                                              </a:t>
                </a:r>
              </a:p>
              <a:p>
                <a:pPr marL="0" indent="0">
                  <a:buNone/>
                </a:pPr>
                <a:r>
                  <a:rPr lang="en-US" sz="1600" dirty="0"/>
                  <a:t>                                                                                                                                                                      </a:t>
                </a:r>
                <a14:m>
                  <m:oMath xmlns:m="http://schemas.openxmlformats.org/officeDocument/2006/math">
                    <m:r>
                      <a:rPr lang="en-US" sz="1600" i="1" smtClean="0">
                        <a:latin typeface="Cambria Math" panose="02040503050406030204" pitchFamily="18" charset="0"/>
                      </a:rPr>
                      <m:t>𝑧</m:t>
                    </m:r>
                    <m:r>
                      <a:rPr lang="en-US" sz="1600" i="1" smtClean="0">
                        <a:latin typeface="Cambria Math" panose="02040503050406030204" pitchFamily="18" charset="0"/>
                      </a:rPr>
                      <m:t>=</m:t>
                    </m:r>
                    <m:r>
                      <a:rPr lang="en-US" sz="1600" i="1" smtClean="0">
                        <a:latin typeface="Cambria Math" panose="02040503050406030204" pitchFamily="18" charset="0"/>
                      </a:rPr>
                      <m:t>𝑥</m:t>
                    </m:r>
                    <m:r>
                      <a:rPr lang="en-US" sz="1600" i="1" smtClean="0">
                        <a:latin typeface="Cambria Math" panose="02040503050406030204" pitchFamily="18" charset="0"/>
                      </a:rPr>
                      <m:t>+</m:t>
                    </m:r>
                    <m:r>
                      <a:rPr lang="en-US" sz="1600" i="1" smtClean="0">
                        <a:latin typeface="Cambria Math" panose="02040503050406030204" pitchFamily="18" charset="0"/>
                      </a:rPr>
                      <m:t>𝑦</m:t>
                    </m:r>
                  </m:oMath>
                </a14:m>
                <a:endParaRPr lang="en-US" sz="1600" dirty="0">
                  <a:latin typeface="Avenir Next LT Pro" panose="020B0504020202020204" pitchFamily="34" charset="77"/>
                </a:endParaRPr>
              </a:p>
              <a:p>
                <a:pPr marL="0" indent="0">
                  <a:buNone/>
                </a:pPr>
                <a:r>
                  <a:rPr lang="en-US" sz="1600" dirty="0">
                    <a:solidFill>
                      <a:srgbClr val="C00000"/>
                    </a:solidFill>
                    <a:latin typeface="Avenir Next LT Pro" panose="020B0504020202020204" pitchFamily="34" charset="77"/>
                  </a:rPr>
                  <a:t>      </a:t>
                </a:r>
                <a14:m>
                  <m:oMath xmlns:m="http://schemas.openxmlformats.org/officeDocument/2006/math">
                    <m:f>
                      <m:fPr>
                        <m:ctrlPr>
                          <a:rPr lang="en-US" sz="1600" i="1" smtClean="0">
                            <a:solidFill>
                              <a:srgbClr val="C00000"/>
                            </a:solidFill>
                            <a:latin typeface="Cambria Math" panose="02040503050406030204" pitchFamily="18" charset="0"/>
                          </a:rPr>
                        </m:ctrlPr>
                      </m:fPr>
                      <m:num>
                        <m:r>
                          <a:rPr lang="en-US" sz="160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𝑧</m:t>
                        </m:r>
                      </m:num>
                      <m:den>
                        <m:r>
                          <a:rPr lang="en-US" sz="160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𝑦</m:t>
                        </m:r>
                      </m:den>
                    </m:f>
                    <m:r>
                      <a:rPr lang="en-US" sz="1600" b="0" i="1" smtClean="0">
                        <a:solidFill>
                          <a:srgbClr val="C00000"/>
                        </a:solidFill>
                        <a:latin typeface="Cambria Math" panose="02040503050406030204" pitchFamily="18" charset="0"/>
                      </a:rPr>
                      <m:t>=</m:t>
                    </m:r>
                    <m:f>
                      <m:fPr>
                        <m:ctrlPr>
                          <a:rPr lang="en-US" sz="1600" b="0" i="1" smtClean="0">
                            <a:solidFill>
                              <a:srgbClr val="C00000"/>
                            </a:solidFill>
                            <a:latin typeface="Cambria Math" panose="02040503050406030204" pitchFamily="18" charset="0"/>
                          </a:rPr>
                        </m:ctrlPr>
                      </m:fPr>
                      <m:num>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𝑧</m:t>
                        </m:r>
                      </m:num>
                      <m:den>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𝑧</m:t>
                        </m:r>
                      </m:den>
                    </m:f>
                    <m:r>
                      <a:rPr lang="en-US" sz="1600" b="0" i="1" smtClean="0">
                        <a:solidFill>
                          <a:srgbClr val="C00000"/>
                        </a:solidFill>
                        <a:latin typeface="Cambria Math" panose="02040503050406030204" pitchFamily="18" charset="0"/>
                        <a:ea typeface="Cambria Math" panose="02040503050406030204" pitchFamily="18" charset="0"/>
                      </a:rPr>
                      <m:t>∙</m:t>
                    </m:r>
                    <m:f>
                      <m:fPr>
                        <m:ctrlPr>
                          <a:rPr lang="en-US" sz="1600" b="0" i="1" smtClean="0">
                            <a:solidFill>
                              <a:srgbClr val="C00000"/>
                            </a:solidFill>
                            <a:latin typeface="Cambria Math" panose="02040503050406030204" pitchFamily="18" charset="0"/>
                            <a:ea typeface="Cambria Math" panose="02040503050406030204" pitchFamily="18" charset="0"/>
                          </a:rPr>
                        </m:ctrlPr>
                      </m:fPr>
                      <m:num>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𝑧</m:t>
                        </m:r>
                      </m:num>
                      <m:den>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𝑦</m:t>
                        </m:r>
                      </m:den>
                    </m:f>
                    <m:r>
                      <a:rPr lang="en-US" sz="1600" b="0" i="1" smtClean="0">
                        <a:solidFill>
                          <a:srgbClr val="C00000"/>
                        </a:solidFill>
                        <a:latin typeface="Cambria Math" panose="02040503050406030204" pitchFamily="18" charset="0"/>
                        <a:ea typeface="Cambria Math" panose="02040503050406030204" pitchFamily="18" charset="0"/>
                      </a:rPr>
                      <m:t>=1∙1=1</m:t>
                    </m:r>
                  </m:oMath>
                </a14:m>
                <a:r>
                  <a:rPr lang="en-US" sz="1600" dirty="0">
                    <a:solidFill>
                      <a:srgbClr val="C00000"/>
                    </a:solidFill>
                    <a:latin typeface="Avenir Next LT Pro" panose="020B0504020202020204" pitchFamily="34" charset="77"/>
                  </a:rPr>
                  <a:t>                                    </a:t>
                </a:r>
                <a:r>
                  <a:rPr lang="en-US" sz="1600" dirty="0">
                    <a:latin typeface="Cambria Math" panose="02040503050406030204" pitchFamily="18" charset="0"/>
                    <a:ea typeface="Cambria Math" panose="02040503050406030204" pitchFamily="18" charset="0"/>
                  </a:rPr>
                  <a:t>y</a:t>
                </a:r>
                <a:endParaRPr lang="en-US" sz="1600" dirty="0">
                  <a:solidFill>
                    <a:srgbClr val="C00000"/>
                  </a:solidFill>
                  <a:latin typeface="Avenir Next LT Pro" panose="020B0504020202020204" pitchFamily="34" charset="77"/>
                </a:endParaRPr>
              </a:p>
              <a:p>
                <a:pPr marL="0" indent="0">
                  <a:buNone/>
                </a:pPr>
                <a:r>
                  <a:rPr lang="en-US" sz="1600" dirty="0">
                    <a:solidFill>
                      <a:srgbClr val="C00000"/>
                    </a:solidFill>
                    <a:latin typeface="Avenir Next LT Pro" panose="020B0504020202020204" pitchFamily="34" charset="77"/>
                  </a:rPr>
                  <a:t>     </a:t>
                </a:r>
              </a:p>
              <a:p>
                <a:pPr marL="0" indent="0">
                  <a:buNone/>
                </a:pPr>
                <a:endParaRPr lang="en-US" sz="1600" dirty="0">
                  <a:solidFill>
                    <a:srgbClr val="C00000"/>
                  </a:solidFill>
                  <a:latin typeface="Avenir Next LT Pro" panose="020B0504020202020204" pitchFamily="34" charset="77"/>
                </a:endParaRPr>
              </a:p>
              <a:p>
                <a:pPr marL="0" indent="0">
                  <a:buNone/>
                </a:pPr>
                <a:r>
                  <a:rPr lang="en-US" sz="1600" dirty="0">
                    <a:solidFill>
                      <a:srgbClr val="C00000"/>
                    </a:solidFill>
                    <a:latin typeface="Avenir Next LT Pro" panose="020B0504020202020204" pitchFamily="34" charset="77"/>
                  </a:rPr>
                  <a:t>                                                                                        </a:t>
                </a:r>
                <a:r>
                  <a:rPr lang="en-US" sz="1600" dirty="0">
                    <a:latin typeface="Cambria Math" panose="02040503050406030204" pitchFamily="18" charset="0"/>
                    <a:ea typeface="Cambria Math" panose="02040503050406030204" pitchFamily="18" charset="0"/>
                  </a:rPr>
                  <a:t>x</a:t>
                </a:r>
              </a:p>
              <a:p>
                <a:pPr marL="0" indent="0">
                  <a:buNone/>
                </a:pPr>
                <a:r>
                  <a:rPr lang="en-US" sz="1600" dirty="0">
                    <a:solidFill>
                      <a:srgbClr val="C00000"/>
                    </a:solidFill>
                    <a:latin typeface="Avenir Next LT Pro" panose="020B0504020202020204" pitchFamily="34" charset="77"/>
                  </a:rPr>
                  <a:t>multiplication: </a:t>
                </a:r>
                <a:r>
                  <a:rPr lang="en-US" sz="1600" dirty="0">
                    <a:latin typeface="Cambria Math" panose="02040503050406030204" pitchFamily="18" charset="0"/>
                    <a:ea typeface="Cambria Math" panose="02040503050406030204" pitchFamily="18" charset="0"/>
                  </a:rPr>
                  <a:t>z = f(x , y) = x y     </a:t>
                </a:r>
                <a14:m>
                  <m:oMath xmlns:m="http://schemas.openxmlformats.org/officeDocument/2006/math">
                    <m:r>
                      <a:rPr lang="en-US" sz="1600" b="0" i="0"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𝑧</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𝑦</m:t>
                    </m:r>
                  </m:oMath>
                </a14:m>
                <a:endParaRPr lang="en-US" sz="1600" dirty="0">
                  <a:latin typeface="Cambria Math" panose="02040503050406030204" pitchFamily="18" charset="0"/>
                  <a:ea typeface="Cambria Math" panose="02040503050406030204" pitchFamily="18" charset="0"/>
                </a:endParaRPr>
              </a:p>
              <a:p>
                <a:pPr marL="0" indent="0">
                  <a:buNone/>
                </a:pPr>
                <a:r>
                  <a:rPr lang="en-US" sz="1600"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1600" i="1" smtClean="0">
                            <a:solidFill>
                              <a:srgbClr val="FF0000"/>
                            </a:solidFill>
                            <a:latin typeface="Cambria Math" panose="02040503050406030204" pitchFamily="18" charset="0"/>
                            <a:ea typeface="Cambria Math" panose="02040503050406030204" pitchFamily="18" charset="0"/>
                          </a:rPr>
                        </m:ctrlPr>
                      </m:fPr>
                      <m:num>
                        <m:r>
                          <a:rPr lang="en-US" sz="1600" i="1" smtClean="0">
                            <a:solidFill>
                              <a:srgbClr val="FF0000"/>
                            </a:solidFill>
                            <a:latin typeface="Cambria Math" panose="02040503050406030204" pitchFamily="18" charset="0"/>
                            <a:ea typeface="Cambria Math" panose="02040503050406030204" pitchFamily="18" charset="0"/>
                          </a:rPr>
                          <m:t>𝜕</m:t>
                        </m:r>
                        <m:r>
                          <a:rPr lang="en-US" sz="1600" b="0" i="1" smtClean="0">
                            <a:solidFill>
                              <a:srgbClr val="FF0000"/>
                            </a:solidFill>
                            <a:latin typeface="Cambria Math" panose="02040503050406030204" pitchFamily="18" charset="0"/>
                            <a:ea typeface="Cambria Math" panose="02040503050406030204" pitchFamily="18" charset="0"/>
                          </a:rPr>
                          <m:t>𝑧</m:t>
                        </m:r>
                      </m:num>
                      <m:den>
                        <m:r>
                          <a:rPr lang="en-US" sz="1600" i="1" smtClean="0">
                            <a:solidFill>
                              <a:srgbClr val="FF0000"/>
                            </a:solidFill>
                            <a:latin typeface="Cambria Math" panose="02040503050406030204" pitchFamily="18" charset="0"/>
                            <a:ea typeface="Cambria Math" panose="02040503050406030204" pitchFamily="18" charset="0"/>
                          </a:rPr>
                          <m:t>𝜕</m:t>
                        </m:r>
                        <m:r>
                          <a:rPr lang="en-US" sz="1600" b="0" i="1" smtClean="0">
                            <a:solidFill>
                              <a:srgbClr val="FF0000"/>
                            </a:solidFill>
                            <a:latin typeface="Cambria Math" panose="02040503050406030204" pitchFamily="18" charset="0"/>
                            <a:ea typeface="Cambria Math" panose="02040503050406030204" pitchFamily="18" charset="0"/>
                          </a:rPr>
                          <m:t>𝑥</m:t>
                        </m:r>
                      </m:den>
                    </m:f>
                    <m:r>
                      <a:rPr lang="en-US" sz="1600" b="0" i="1" smtClean="0">
                        <a:solidFill>
                          <a:srgbClr val="FF0000"/>
                        </a:solidFill>
                        <a:latin typeface="Cambria Math" panose="02040503050406030204" pitchFamily="18" charset="0"/>
                        <a:ea typeface="Cambria Math" panose="02040503050406030204" pitchFamily="18" charset="0"/>
                      </a:rPr>
                      <m:t>=</m:t>
                    </m:r>
                    <m:f>
                      <m:fPr>
                        <m:ctrlPr>
                          <a:rPr lang="en-US" sz="1600" b="0" i="1" smtClean="0">
                            <a:solidFill>
                              <a:srgbClr val="FF0000"/>
                            </a:solidFill>
                            <a:latin typeface="Cambria Math" panose="02040503050406030204" pitchFamily="18" charset="0"/>
                            <a:ea typeface="Cambria Math" panose="02040503050406030204" pitchFamily="18" charset="0"/>
                          </a:rPr>
                        </m:ctrlPr>
                      </m:fPr>
                      <m:num>
                        <m:r>
                          <a:rPr lang="en-US" sz="1600" b="0" i="1" smtClean="0">
                            <a:solidFill>
                              <a:srgbClr val="FF0000"/>
                            </a:solidFill>
                            <a:latin typeface="Cambria Math" panose="02040503050406030204" pitchFamily="18" charset="0"/>
                            <a:ea typeface="Cambria Math" panose="02040503050406030204" pitchFamily="18" charset="0"/>
                          </a:rPr>
                          <m:t>𝜕</m:t>
                        </m:r>
                        <m:r>
                          <a:rPr lang="en-US" sz="1600" b="0" i="1" smtClean="0">
                            <a:solidFill>
                              <a:srgbClr val="FF0000"/>
                            </a:solidFill>
                            <a:latin typeface="Cambria Math" panose="02040503050406030204" pitchFamily="18" charset="0"/>
                            <a:ea typeface="Cambria Math" panose="02040503050406030204" pitchFamily="18" charset="0"/>
                          </a:rPr>
                          <m:t>𝑧</m:t>
                        </m:r>
                      </m:num>
                      <m:den>
                        <m:r>
                          <a:rPr lang="en-US" sz="1600" b="0" i="1" smtClean="0">
                            <a:solidFill>
                              <a:srgbClr val="FF0000"/>
                            </a:solidFill>
                            <a:latin typeface="Cambria Math" panose="02040503050406030204" pitchFamily="18" charset="0"/>
                            <a:ea typeface="Cambria Math" panose="02040503050406030204" pitchFamily="18" charset="0"/>
                          </a:rPr>
                          <m:t>𝜕</m:t>
                        </m:r>
                        <m:r>
                          <a:rPr lang="en-US" sz="1600" b="0" i="1" smtClean="0">
                            <a:solidFill>
                              <a:srgbClr val="FF0000"/>
                            </a:solidFill>
                            <a:latin typeface="Cambria Math" panose="02040503050406030204" pitchFamily="18" charset="0"/>
                            <a:ea typeface="Cambria Math" panose="02040503050406030204" pitchFamily="18" charset="0"/>
                          </a:rPr>
                          <m:t>𝑧</m:t>
                        </m:r>
                      </m:den>
                    </m:f>
                    <m:r>
                      <a:rPr lang="en-US" sz="1600" b="0" i="1" smtClean="0">
                        <a:solidFill>
                          <a:srgbClr val="FF0000"/>
                        </a:solidFill>
                        <a:latin typeface="Cambria Math" panose="02040503050406030204" pitchFamily="18" charset="0"/>
                        <a:ea typeface="Cambria Math" panose="02040503050406030204" pitchFamily="18" charset="0"/>
                      </a:rPr>
                      <m:t>∙</m:t>
                    </m:r>
                    <m:f>
                      <m:fPr>
                        <m:ctrlPr>
                          <a:rPr lang="en-US" sz="1600" b="0" i="1" smtClean="0">
                            <a:solidFill>
                              <a:srgbClr val="FF0000"/>
                            </a:solidFill>
                            <a:latin typeface="Cambria Math" panose="02040503050406030204" pitchFamily="18" charset="0"/>
                            <a:ea typeface="Cambria Math" panose="02040503050406030204" pitchFamily="18" charset="0"/>
                          </a:rPr>
                        </m:ctrlPr>
                      </m:fPr>
                      <m:num>
                        <m:r>
                          <a:rPr lang="en-US" sz="1600" b="0" i="1" smtClean="0">
                            <a:solidFill>
                              <a:srgbClr val="FF0000"/>
                            </a:solidFill>
                            <a:latin typeface="Cambria Math" panose="02040503050406030204" pitchFamily="18" charset="0"/>
                            <a:ea typeface="Cambria Math" panose="02040503050406030204" pitchFamily="18" charset="0"/>
                          </a:rPr>
                          <m:t>𝜕</m:t>
                        </m:r>
                        <m:r>
                          <a:rPr lang="en-US" sz="1600" b="0" i="1" smtClean="0">
                            <a:solidFill>
                              <a:srgbClr val="FF0000"/>
                            </a:solidFill>
                            <a:latin typeface="Cambria Math" panose="02040503050406030204" pitchFamily="18" charset="0"/>
                            <a:ea typeface="Cambria Math" panose="02040503050406030204" pitchFamily="18" charset="0"/>
                          </a:rPr>
                          <m:t>𝑧</m:t>
                        </m:r>
                      </m:num>
                      <m:den>
                        <m:r>
                          <a:rPr lang="en-US" sz="1600" b="0" i="1" smtClean="0">
                            <a:solidFill>
                              <a:srgbClr val="FF0000"/>
                            </a:solidFill>
                            <a:latin typeface="Cambria Math" panose="02040503050406030204" pitchFamily="18" charset="0"/>
                            <a:ea typeface="Cambria Math" panose="02040503050406030204" pitchFamily="18" charset="0"/>
                          </a:rPr>
                          <m:t>𝜕</m:t>
                        </m:r>
                        <m:r>
                          <a:rPr lang="en-US" sz="1600" b="0" i="1" smtClean="0">
                            <a:solidFill>
                              <a:srgbClr val="FF0000"/>
                            </a:solidFill>
                            <a:latin typeface="Cambria Math" panose="02040503050406030204" pitchFamily="18" charset="0"/>
                            <a:ea typeface="Cambria Math" panose="02040503050406030204" pitchFamily="18" charset="0"/>
                          </a:rPr>
                          <m:t>𝑥</m:t>
                        </m:r>
                      </m:den>
                    </m:f>
                    <m:r>
                      <a:rPr lang="en-US" sz="1600" b="0" i="1" smtClean="0">
                        <a:solidFill>
                          <a:srgbClr val="FF0000"/>
                        </a:solidFill>
                        <a:latin typeface="Cambria Math" panose="02040503050406030204" pitchFamily="18" charset="0"/>
                        <a:ea typeface="Cambria Math" panose="02040503050406030204" pitchFamily="18" charset="0"/>
                      </a:rPr>
                      <m:t>=1∙</m:t>
                    </m:r>
                    <m:r>
                      <a:rPr lang="en-US" sz="1600" b="0" i="1" smtClean="0">
                        <a:solidFill>
                          <a:srgbClr val="FF0000"/>
                        </a:solidFill>
                        <a:latin typeface="Cambria Math" panose="02040503050406030204" pitchFamily="18" charset="0"/>
                        <a:ea typeface="Cambria Math" panose="02040503050406030204" pitchFamily="18" charset="0"/>
                      </a:rPr>
                      <m:t>𝑦</m:t>
                    </m:r>
                    <m:r>
                      <a:rPr lang="en-US" sz="1600" b="0" i="1" smtClean="0">
                        <a:solidFill>
                          <a:srgbClr val="FF0000"/>
                        </a:solidFill>
                        <a:latin typeface="Cambria Math" panose="02040503050406030204" pitchFamily="18" charset="0"/>
                        <a:ea typeface="Cambria Math" panose="02040503050406030204" pitchFamily="18" charset="0"/>
                      </a:rPr>
                      <m:t>=</m:t>
                    </m:r>
                    <m:r>
                      <a:rPr lang="en-US" sz="1600" b="0" i="1" smtClean="0">
                        <a:solidFill>
                          <a:srgbClr val="FF0000"/>
                        </a:solidFill>
                        <a:latin typeface="Cambria Math" panose="02040503050406030204" pitchFamily="18" charset="0"/>
                        <a:ea typeface="Cambria Math" panose="02040503050406030204" pitchFamily="18" charset="0"/>
                      </a:rPr>
                      <m:t>𝑦</m:t>
                    </m:r>
                  </m:oMath>
                </a14:m>
                <a:endParaRPr lang="en-US" sz="1600" dirty="0">
                  <a:solidFill>
                    <a:srgbClr val="FF0000"/>
                  </a:solidFill>
                  <a:latin typeface="Cambria Math" panose="02040503050406030204" pitchFamily="18" charset="0"/>
                  <a:ea typeface="Cambria Math" panose="02040503050406030204" pitchFamily="18" charset="0"/>
                </a:endParaRPr>
              </a:p>
              <a:p>
                <a:pPr marL="0" indent="0">
                  <a:buNone/>
                </a:pPr>
                <a:r>
                  <a:rPr lang="en-US" sz="1600" dirty="0">
                    <a:solidFill>
                      <a:srgbClr val="FF0000"/>
                    </a:solidFill>
                    <a:latin typeface="Cambria Math" panose="02040503050406030204" pitchFamily="18" charset="0"/>
                    <a:ea typeface="Cambria Math" panose="02040503050406030204" pitchFamily="18" charset="0"/>
                  </a:rPr>
                  <a:t>     </a:t>
                </a:r>
              </a:p>
              <a:p>
                <a:pPr marL="0" indent="0">
                  <a:buNone/>
                </a:pPr>
                <a:r>
                  <a:rPr lang="en-US" sz="1600"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1600" i="1" smtClean="0">
                            <a:solidFill>
                              <a:srgbClr val="FF0000"/>
                            </a:solidFill>
                            <a:latin typeface="Cambria Math" panose="02040503050406030204" pitchFamily="18" charset="0"/>
                            <a:ea typeface="Cambria Math" panose="02040503050406030204" pitchFamily="18" charset="0"/>
                          </a:rPr>
                        </m:ctrlPr>
                      </m:fPr>
                      <m:num>
                        <m:r>
                          <a:rPr lang="en-US" sz="1600" i="1" smtClean="0">
                            <a:solidFill>
                              <a:srgbClr val="FF0000"/>
                            </a:solidFill>
                            <a:latin typeface="Cambria Math" panose="02040503050406030204" pitchFamily="18" charset="0"/>
                            <a:ea typeface="Cambria Math" panose="02040503050406030204" pitchFamily="18" charset="0"/>
                          </a:rPr>
                          <m:t>𝜕</m:t>
                        </m:r>
                        <m:r>
                          <a:rPr lang="en-US" sz="1600" b="0" i="1" smtClean="0">
                            <a:solidFill>
                              <a:srgbClr val="FF0000"/>
                            </a:solidFill>
                            <a:latin typeface="Cambria Math" panose="02040503050406030204" pitchFamily="18" charset="0"/>
                            <a:ea typeface="Cambria Math" panose="02040503050406030204" pitchFamily="18" charset="0"/>
                          </a:rPr>
                          <m:t>𝑧</m:t>
                        </m:r>
                      </m:num>
                      <m:den>
                        <m:r>
                          <a:rPr lang="en-US" sz="1600" i="1" smtClean="0">
                            <a:solidFill>
                              <a:srgbClr val="FF0000"/>
                            </a:solidFill>
                            <a:latin typeface="Cambria Math" panose="02040503050406030204" pitchFamily="18" charset="0"/>
                            <a:ea typeface="Cambria Math" panose="02040503050406030204" pitchFamily="18" charset="0"/>
                          </a:rPr>
                          <m:t>𝜕</m:t>
                        </m:r>
                        <m:r>
                          <a:rPr lang="en-US" sz="1600" b="0" i="1" smtClean="0">
                            <a:solidFill>
                              <a:srgbClr val="FF0000"/>
                            </a:solidFill>
                            <a:latin typeface="Cambria Math" panose="02040503050406030204" pitchFamily="18" charset="0"/>
                            <a:ea typeface="Cambria Math" panose="02040503050406030204" pitchFamily="18" charset="0"/>
                          </a:rPr>
                          <m:t>𝑦</m:t>
                        </m:r>
                      </m:den>
                    </m:f>
                    <m:r>
                      <a:rPr lang="en-US" sz="1600" b="0" i="1" smtClean="0">
                        <a:solidFill>
                          <a:srgbClr val="FF0000"/>
                        </a:solidFill>
                        <a:latin typeface="Cambria Math" panose="02040503050406030204" pitchFamily="18" charset="0"/>
                        <a:ea typeface="Cambria Math" panose="02040503050406030204" pitchFamily="18" charset="0"/>
                      </a:rPr>
                      <m:t>=</m:t>
                    </m:r>
                    <m:f>
                      <m:fPr>
                        <m:ctrlPr>
                          <a:rPr lang="en-US" sz="1600" b="0" i="1" smtClean="0">
                            <a:solidFill>
                              <a:srgbClr val="FF0000"/>
                            </a:solidFill>
                            <a:latin typeface="Cambria Math" panose="02040503050406030204" pitchFamily="18" charset="0"/>
                            <a:ea typeface="Cambria Math" panose="02040503050406030204" pitchFamily="18" charset="0"/>
                          </a:rPr>
                        </m:ctrlPr>
                      </m:fPr>
                      <m:num>
                        <m:r>
                          <a:rPr lang="en-US" sz="1600" b="0" i="1" smtClean="0">
                            <a:solidFill>
                              <a:srgbClr val="FF0000"/>
                            </a:solidFill>
                            <a:latin typeface="Cambria Math" panose="02040503050406030204" pitchFamily="18" charset="0"/>
                            <a:ea typeface="Cambria Math" panose="02040503050406030204" pitchFamily="18" charset="0"/>
                          </a:rPr>
                          <m:t>𝜕</m:t>
                        </m:r>
                        <m:r>
                          <a:rPr lang="en-US" sz="1600" b="0" i="1" smtClean="0">
                            <a:solidFill>
                              <a:srgbClr val="FF0000"/>
                            </a:solidFill>
                            <a:latin typeface="Cambria Math" panose="02040503050406030204" pitchFamily="18" charset="0"/>
                            <a:ea typeface="Cambria Math" panose="02040503050406030204" pitchFamily="18" charset="0"/>
                          </a:rPr>
                          <m:t>𝑧</m:t>
                        </m:r>
                      </m:num>
                      <m:den>
                        <m:r>
                          <a:rPr lang="en-US" sz="1600" b="0" i="1" smtClean="0">
                            <a:solidFill>
                              <a:srgbClr val="FF0000"/>
                            </a:solidFill>
                            <a:latin typeface="Cambria Math" panose="02040503050406030204" pitchFamily="18" charset="0"/>
                            <a:ea typeface="Cambria Math" panose="02040503050406030204" pitchFamily="18" charset="0"/>
                          </a:rPr>
                          <m:t>𝜕</m:t>
                        </m:r>
                        <m:r>
                          <a:rPr lang="en-US" sz="1600" b="0" i="1" smtClean="0">
                            <a:solidFill>
                              <a:srgbClr val="FF0000"/>
                            </a:solidFill>
                            <a:latin typeface="Cambria Math" panose="02040503050406030204" pitchFamily="18" charset="0"/>
                            <a:ea typeface="Cambria Math" panose="02040503050406030204" pitchFamily="18" charset="0"/>
                          </a:rPr>
                          <m:t>𝑧</m:t>
                        </m:r>
                      </m:den>
                    </m:f>
                    <m:r>
                      <a:rPr lang="en-US" sz="1600" b="0" i="1" smtClean="0">
                        <a:solidFill>
                          <a:srgbClr val="FF0000"/>
                        </a:solidFill>
                        <a:latin typeface="Cambria Math" panose="02040503050406030204" pitchFamily="18" charset="0"/>
                        <a:ea typeface="Cambria Math" panose="02040503050406030204" pitchFamily="18" charset="0"/>
                      </a:rPr>
                      <m:t>∙</m:t>
                    </m:r>
                    <m:f>
                      <m:fPr>
                        <m:ctrlPr>
                          <a:rPr lang="en-US" sz="1600" b="0" i="1" smtClean="0">
                            <a:solidFill>
                              <a:srgbClr val="FF0000"/>
                            </a:solidFill>
                            <a:latin typeface="Cambria Math" panose="02040503050406030204" pitchFamily="18" charset="0"/>
                            <a:ea typeface="Cambria Math" panose="02040503050406030204" pitchFamily="18" charset="0"/>
                          </a:rPr>
                        </m:ctrlPr>
                      </m:fPr>
                      <m:num>
                        <m:r>
                          <a:rPr lang="en-US" sz="1600" b="0" i="1" smtClean="0">
                            <a:solidFill>
                              <a:srgbClr val="FF0000"/>
                            </a:solidFill>
                            <a:latin typeface="Cambria Math" panose="02040503050406030204" pitchFamily="18" charset="0"/>
                            <a:ea typeface="Cambria Math" panose="02040503050406030204" pitchFamily="18" charset="0"/>
                          </a:rPr>
                          <m:t>𝜕</m:t>
                        </m:r>
                        <m:r>
                          <a:rPr lang="en-US" sz="1600" b="0" i="1" smtClean="0">
                            <a:solidFill>
                              <a:srgbClr val="FF0000"/>
                            </a:solidFill>
                            <a:latin typeface="Cambria Math" panose="02040503050406030204" pitchFamily="18" charset="0"/>
                            <a:ea typeface="Cambria Math" panose="02040503050406030204" pitchFamily="18" charset="0"/>
                          </a:rPr>
                          <m:t>𝑧</m:t>
                        </m:r>
                      </m:num>
                      <m:den>
                        <m:r>
                          <a:rPr lang="en-US" sz="1600" b="0" i="1" smtClean="0">
                            <a:solidFill>
                              <a:srgbClr val="FF0000"/>
                            </a:solidFill>
                            <a:latin typeface="Cambria Math" panose="02040503050406030204" pitchFamily="18" charset="0"/>
                            <a:ea typeface="Cambria Math" panose="02040503050406030204" pitchFamily="18" charset="0"/>
                          </a:rPr>
                          <m:t>𝜕</m:t>
                        </m:r>
                        <m:r>
                          <a:rPr lang="en-US" sz="1600" b="0" i="1" smtClean="0">
                            <a:solidFill>
                              <a:srgbClr val="FF0000"/>
                            </a:solidFill>
                            <a:latin typeface="Cambria Math" panose="02040503050406030204" pitchFamily="18" charset="0"/>
                            <a:ea typeface="Cambria Math" panose="02040503050406030204" pitchFamily="18" charset="0"/>
                          </a:rPr>
                          <m:t>𝑦</m:t>
                        </m:r>
                      </m:den>
                    </m:f>
                    <m:r>
                      <a:rPr lang="en-US" sz="1600" b="0" i="1" smtClean="0">
                        <a:solidFill>
                          <a:srgbClr val="FF0000"/>
                        </a:solidFill>
                        <a:latin typeface="Cambria Math" panose="02040503050406030204" pitchFamily="18" charset="0"/>
                        <a:ea typeface="Cambria Math" panose="02040503050406030204" pitchFamily="18" charset="0"/>
                      </a:rPr>
                      <m:t>=1∙</m:t>
                    </m:r>
                    <m:r>
                      <a:rPr lang="en-US" sz="1600" b="0" i="1" smtClean="0">
                        <a:solidFill>
                          <a:srgbClr val="FF0000"/>
                        </a:solidFill>
                        <a:latin typeface="Cambria Math" panose="02040503050406030204" pitchFamily="18" charset="0"/>
                        <a:ea typeface="Cambria Math" panose="02040503050406030204" pitchFamily="18" charset="0"/>
                      </a:rPr>
                      <m:t>𝑥</m:t>
                    </m:r>
                    <m:r>
                      <a:rPr lang="en-US" sz="1600" b="0" i="1" smtClean="0">
                        <a:solidFill>
                          <a:srgbClr val="FF0000"/>
                        </a:solidFill>
                        <a:latin typeface="Cambria Math" panose="02040503050406030204" pitchFamily="18" charset="0"/>
                        <a:ea typeface="Cambria Math" panose="02040503050406030204" pitchFamily="18" charset="0"/>
                      </a:rPr>
                      <m:t>=</m:t>
                    </m:r>
                    <m:r>
                      <a:rPr lang="en-US" sz="1600" b="0" i="1" smtClean="0">
                        <a:solidFill>
                          <a:srgbClr val="FF0000"/>
                        </a:solidFill>
                        <a:latin typeface="Cambria Math" panose="02040503050406030204" pitchFamily="18" charset="0"/>
                        <a:ea typeface="Cambria Math" panose="02040503050406030204" pitchFamily="18" charset="0"/>
                      </a:rPr>
                      <m:t>𝑥</m:t>
                    </m:r>
                  </m:oMath>
                </a14:m>
                <a:r>
                  <a:rPr lang="en-US" sz="1600" dirty="0">
                    <a:solidFill>
                      <a:srgbClr val="FF0000"/>
                    </a:solidFill>
                    <a:latin typeface="Cambria Math" panose="02040503050406030204" pitchFamily="18" charset="0"/>
                    <a:ea typeface="Cambria Math" panose="02040503050406030204" pitchFamily="18" charset="0"/>
                  </a:rPr>
                  <a:t>                                                 </a:t>
                </a:r>
                <a:r>
                  <a:rPr lang="en-US" sz="1600" dirty="0">
                    <a:latin typeface="Cambria Math" panose="02040503050406030204" pitchFamily="18" charset="0"/>
                    <a:ea typeface="Cambria Math" panose="02040503050406030204" pitchFamily="18" charset="0"/>
                  </a:rPr>
                  <a:t> y</a:t>
                </a:r>
              </a:p>
              <a:p>
                <a:pPr marL="0" indent="0">
                  <a:buNone/>
                </a:pPr>
                <a:r>
                  <a:rPr lang="en-US" sz="1600" dirty="0">
                    <a:latin typeface="Cambria Math" panose="02040503050406030204" pitchFamily="18" charset="0"/>
                    <a:ea typeface="Cambria Math" panose="02040503050406030204" pitchFamily="18" charset="0"/>
                  </a:rPr>
                  <a:t>                                                                                             </a:t>
                </a:r>
                <a:endParaRPr lang="en-US" sz="1600" dirty="0">
                  <a:solidFill>
                    <a:srgbClr val="FF0000"/>
                  </a:solidFill>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BD12379-A14E-36B5-C25D-05F3A437FA09}"/>
                  </a:ext>
                </a:extLst>
              </p:cNvPr>
              <p:cNvSpPr>
                <a:spLocks noGrp="1" noRot="1" noChangeAspect="1" noMove="1" noResize="1" noEditPoints="1" noAdjustHandles="1" noChangeArrowheads="1" noChangeShapeType="1" noTextEdit="1"/>
              </p:cNvSpPr>
              <p:nvPr>
                <p:ph idx="1"/>
              </p:nvPr>
            </p:nvSpPr>
            <p:spPr>
              <a:xfrm>
                <a:off x="671642" y="1682775"/>
                <a:ext cx="10996192" cy="4731488"/>
              </a:xfrm>
              <a:blipFill>
                <a:blip r:embed="rId2"/>
                <a:stretch>
                  <a:fillRect l="-231" t="-1072"/>
                </a:stretch>
              </a:blipFill>
            </p:spPr>
            <p:txBody>
              <a:bodyPr/>
              <a:lstStyle/>
              <a:p>
                <a:r>
                  <a:rPr lang="en-US">
                    <a:noFill/>
                  </a:rPr>
                  <a:t> </a:t>
                </a:r>
              </a:p>
            </p:txBody>
          </p:sp>
        </mc:Fallback>
      </mc:AlternateContent>
      <p:sp>
        <p:nvSpPr>
          <p:cNvPr id="5" name="Donut 4">
            <a:extLst>
              <a:ext uri="{FF2B5EF4-FFF2-40B4-BE49-F238E27FC236}">
                <a16:creationId xmlns:a16="http://schemas.microsoft.com/office/drawing/2014/main" id="{377ED382-5268-0CB3-D63E-E5D29DF10E6B}"/>
              </a:ext>
            </a:extLst>
          </p:cNvPr>
          <p:cNvSpPr/>
          <p:nvPr/>
        </p:nvSpPr>
        <p:spPr>
          <a:xfrm>
            <a:off x="5809218" y="3087452"/>
            <a:ext cx="619605" cy="567548"/>
          </a:xfrm>
          <a:prstGeom prst="donut">
            <a:avLst>
              <a:gd name="adj" fmla="val 6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106" name="Ink 105">
                <a:extLst>
                  <a:ext uri="{FF2B5EF4-FFF2-40B4-BE49-F238E27FC236}">
                    <a16:creationId xmlns:a16="http://schemas.microsoft.com/office/drawing/2014/main" id="{070CC589-C1D0-615B-9E53-EFD61072413C}"/>
                  </a:ext>
                </a:extLst>
              </p14:cNvPr>
              <p14:cNvContentPartPr/>
              <p14:nvPr/>
            </p14:nvContentPartPr>
            <p14:xfrm>
              <a:off x="1676458" y="3940452"/>
              <a:ext cx="1080" cy="1800"/>
            </p14:xfrm>
          </p:contentPart>
        </mc:Choice>
        <mc:Fallback xmlns="">
          <p:pic>
            <p:nvPicPr>
              <p:cNvPr id="106" name="Ink 105">
                <a:extLst>
                  <a:ext uri="{FF2B5EF4-FFF2-40B4-BE49-F238E27FC236}">
                    <a16:creationId xmlns:a16="http://schemas.microsoft.com/office/drawing/2014/main" id="{070CC589-C1D0-615B-9E53-EFD61072413C}"/>
                  </a:ext>
                </a:extLst>
              </p:cNvPr>
              <p:cNvPicPr/>
              <p:nvPr/>
            </p:nvPicPr>
            <p:blipFill>
              <a:blip r:embed="rId123"/>
              <a:stretch>
                <a:fillRect/>
              </a:stretch>
            </p:blipFill>
            <p:spPr>
              <a:xfrm>
                <a:off x="1672138" y="3936132"/>
                <a:ext cx="9720" cy="10440"/>
              </a:xfrm>
              <a:prstGeom prst="rect">
                <a:avLst/>
              </a:prstGeom>
            </p:spPr>
          </p:pic>
        </mc:Fallback>
      </mc:AlternateContent>
      <p:sp>
        <p:nvSpPr>
          <p:cNvPr id="119" name="Donut 118">
            <a:extLst>
              <a:ext uri="{FF2B5EF4-FFF2-40B4-BE49-F238E27FC236}">
                <a16:creationId xmlns:a16="http://schemas.microsoft.com/office/drawing/2014/main" id="{2D711861-C8FC-A4BC-E642-897006C65F48}"/>
              </a:ext>
            </a:extLst>
          </p:cNvPr>
          <p:cNvSpPr/>
          <p:nvPr/>
        </p:nvSpPr>
        <p:spPr>
          <a:xfrm>
            <a:off x="6007258" y="4757898"/>
            <a:ext cx="570269" cy="567559"/>
          </a:xfrm>
          <a:prstGeom prst="donut">
            <a:avLst>
              <a:gd name="adj" fmla="val 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95EA26B-4156-2675-2243-E9E1B2C31BB1}"/>
                  </a:ext>
                </a:extLst>
              </p:cNvPr>
              <p:cNvSpPr txBox="1"/>
              <p:nvPr/>
            </p:nvSpPr>
            <p:spPr>
              <a:xfrm>
                <a:off x="6337005" y="3422772"/>
                <a:ext cx="663963" cy="4434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solidFill>
                                <a:srgbClr val="FF0000"/>
                              </a:solidFill>
                              <a:latin typeface="Cambria Math" panose="02040503050406030204" pitchFamily="18" charset="0"/>
                            </a:rPr>
                          </m:ctrlPr>
                        </m:fPr>
                        <m:num>
                          <m:r>
                            <a:rPr lang="en-US" sz="120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ea typeface="Cambria Math" panose="02040503050406030204" pitchFamily="18" charset="0"/>
                            </a:rPr>
                            <m:t>𝑧</m:t>
                          </m:r>
                        </m:num>
                        <m:den>
                          <m:r>
                            <a:rPr lang="en-US" sz="120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ea typeface="Cambria Math" panose="02040503050406030204" pitchFamily="18" charset="0"/>
                            </a:rPr>
                            <m:t>𝑧</m:t>
                          </m:r>
                        </m:den>
                      </m:f>
                      <m:r>
                        <a:rPr lang="en-US" sz="1200" b="0" i="1" smtClean="0">
                          <a:solidFill>
                            <a:srgbClr val="FF0000"/>
                          </a:solidFill>
                          <a:latin typeface="Cambria Math" panose="02040503050406030204" pitchFamily="18" charset="0"/>
                        </a:rPr>
                        <m:t>=1</m:t>
                      </m:r>
                    </m:oMath>
                  </m:oMathPara>
                </a14:m>
                <a:endParaRPr lang="en-US" sz="1200" dirty="0"/>
              </a:p>
            </p:txBody>
          </p:sp>
        </mc:Choice>
        <mc:Fallback xmlns="">
          <p:sp>
            <p:nvSpPr>
              <p:cNvPr id="4" name="TextBox 3">
                <a:extLst>
                  <a:ext uri="{FF2B5EF4-FFF2-40B4-BE49-F238E27FC236}">
                    <a16:creationId xmlns:a16="http://schemas.microsoft.com/office/drawing/2014/main" id="{695EA26B-4156-2675-2243-E9E1B2C31BB1}"/>
                  </a:ext>
                </a:extLst>
              </p:cNvPr>
              <p:cNvSpPr txBox="1">
                <a:spLocks noRot="1" noChangeAspect="1" noMove="1" noResize="1" noEditPoints="1" noAdjustHandles="1" noChangeArrowheads="1" noChangeShapeType="1" noTextEdit="1"/>
              </p:cNvSpPr>
              <p:nvPr/>
            </p:nvSpPr>
            <p:spPr>
              <a:xfrm>
                <a:off x="6337005" y="3422772"/>
                <a:ext cx="663963" cy="443455"/>
              </a:xfrm>
              <a:prstGeom prst="rect">
                <a:avLst/>
              </a:prstGeom>
              <a:blipFill>
                <a:blip r:embed="rId1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754FA0-2E7B-43AA-86CC-A306FB2ED44B}"/>
                  </a:ext>
                </a:extLst>
              </p:cNvPr>
              <p:cNvSpPr txBox="1"/>
              <p:nvPr/>
            </p:nvSpPr>
            <p:spPr>
              <a:xfrm>
                <a:off x="4743416" y="3260412"/>
                <a:ext cx="595286" cy="363882"/>
              </a:xfrm>
              <a:prstGeom prst="rect">
                <a:avLst/>
              </a:prstGeom>
              <a:noFill/>
            </p:spPr>
            <p:txBody>
              <a:bodyPr wrap="square" rtlCol="0">
                <a:spAutoFit/>
              </a:bodyPr>
              <a:lstStyle/>
              <a:p>
                <a14:m>
                  <m:oMath xmlns:m="http://schemas.openxmlformats.org/officeDocument/2006/math">
                    <m:f>
                      <m:fPr>
                        <m:ctrlPr>
                          <a:rPr lang="en-US" sz="1200" i="1" smtClean="0">
                            <a:solidFill>
                              <a:srgbClr val="FF0000"/>
                            </a:solidFill>
                            <a:latin typeface="Cambria Math" panose="02040503050406030204" pitchFamily="18" charset="0"/>
                          </a:rPr>
                        </m:ctrlPr>
                      </m:fPr>
                      <m:num>
                        <m:r>
                          <a:rPr lang="en-US" sz="120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ea typeface="Cambria Math" panose="02040503050406030204" pitchFamily="18" charset="0"/>
                          </a:rPr>
                          <m:t>𝑧</m:t>
                        </m:r>
                      </m:num>
                      <m:den>
                        <m:r>
                          <a:rPr lang="en-US" sz="120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ea typeface="Cambria Math" panose="02040503050406030204" pitchFamily="18" charset="0"/>
                          </a:rPr>
                          <m:t>𝑥</m:t>
                        </m:r>
                      </m:den>
                    </m:f>
                  </m:oMath>
                </a14:m>
                <a:r>
                  <a:rPr lang="en-US" sz="1200" dirty="0">
                    <a:solidFill>
                      <a:srgbClr val="FF0000"/>
                    </a:solidFill>
                  </a:rPr>
                  <a:t> =1</a:t>
                </a:r>
                <a:endParaRPr lang="en-US" sz="1200" dirty="0"/>
              </a:p>
            </p:txBody>
          </p:sp>
        </mc:Choice>
        <mc:Fallback xmlns="">
          <p:sp>
            <p:nvSpPr>
              <p:cNvPr id="8" name="TextBox 7">
                <a:extLst>
                  <a:ext uri="{FF2B5EF4-FFF2-40B4-BE49-F238E27FC236}">
                    <a16:creationId xmlns:a16="http://schemas.microsoft.com/office/drawing/2014/main" id="{38754FA0-2E7B-43AA-86CC-A306FB2ED44B}"/>
                  </a:ext>
                </a:extLst>
              </p:cNvPr>
              <p:cNvSpPr txBox="1">
                <a:spLocks noRot="1" noChangeAspect="1" noMove="1" noResize="1" noEditPoints="1" noAdjustHandles="1" noChangeArrowheads="1" noChangeShapeType="1" noTextEdit="1"/>
              </p:cNvSpPr>
              <p:nvPr/>
            </p:nvSpPr>
            <p:spPr>
              <a:xfrm>
                <a:off x="4743416" y="3260412"/>
                <a:ext cx="595286" cy="363882"/>
              </a:xfrm>
              <a:prstGeom prst="rect">
                <a:avLst/>
              </a:prstGeom>
              <a:blipFill>
                <a:blip r:embed="rId1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47816D7-B522-6BFF-26AD-CDE9C08CF94E}"/>
                  </a:ext>
                </a:extLst>
              </p:cNvPr>
              <p:cNvSpPr txBox="1"/>
              <p:nvPr/>
            </p:nvSpPr>
            <p:spPr>
              <a:xfrm>
                <a:off x="5164183" y="3778667"/>
                <a:ext cx="681866" cy="4750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solidFill>
                                <a:srgbClr val="FF0000"/>
                              </a:solidFill>
                              <a:latin typeface="Cambria Math" panose="02040503050406030204" pitchFamily="18" charset="0"/>
                            </a:rPr>
                          </m:ctrlPr>
                        </m:fPr>
                        <m:num>
                          <m:r>
                            <a:rPr lang="en-US" sz="120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ea typeface="Cambria Math" panose="02040503050406030204" pitchFamily="18" charset="0"/>
                            </a:rPr>
                            <m:t>𝑧</m:t>
                          </m:r>
                        </m:num>
                        <m:den>
                          <m:r>
                            <a:rPr lang="en-US" sz="120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ea typeface="Cambria Math" panose="02040503050406030204" pitchFamily="18" charset="0"/>
                            </a:rPr>
                            <m:t>𝑦</m:t>
                          </m:r>
                        </m:den>
                      </m:f>
                      <m:r>
                        <a:rPr lang="en-US" sz="1200" b="0" i="1" smtClean="0">
                          <a:solidFill>
                            <a:srgbClr val="FF0000"/>
                          </a:solidFill>
                          <a:latin typeface="Cambria Math" panose="02040503050406030204" pitchFamily="18" charset="0"/>
                        </a:rPr>
                        <m:t>=1</m:t>
                      </m:r>
                    </m:oMath>
                  </m:oMathPara>
                </a14:m>
                <a:endParaRPr lang="en-US" sz="1200" dirty="0"/>
              </a:p>
            </p:txBody>
          </p:sp>
        </mc:Choice>
        <mc:Fallback xmlns="">
          <p:sp>
            <p:nvSpPr>
              <p:cNvPr id="18" name="TextBox 17">
                <a:extLst>
                  <a:ext uri="{FF2B5EF4-FFF2-40B4-BE49-F238E27FC236}">
                    <a16:creationId xmlns:a16="http://schemas.microsoft.com/office/drawing/2014/main" id="{A47816D7-B522-6BFF-26AD-CDE9C08CF94E}"/>
                  </a:ext>
                </a:extLst>
              </p:cNvPr>
              <p:cNvSpPr txBox="1">
                <a:spLocks noRot="1" noChangeAspect="1" noMove="1" noResize="1" noEditPoints="1" noAdjustHandles="1" noChangeArrowheads="1" noChangeShapeType="1" noTextEdit="1"/>
              </p:cNvSpPr>
              <p:nvPr/>
            </p:nvSpPr>
            <p:spPr>
              <a:xfrm>
                <a:off x="5164183" y="3778667"/>
                <a:ext cx="681866" cy="475002"/>
              </a:xfrm>
              <a:prstGeom prst="rect">
                <a:avLst/>
              </a:prstGeom>
              <a:blipFill>
                <a:blip r:embed="rId126"/>
                <a:stretch>
                  <a:fillRect/>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347AB573-DCAF-8858-81D5-976E8EA1BE2A}"/>
              </a:ext>
            </a:extLst>
          </p:cNvPr>
          <p:cNvCxnSpPr/>
          <p:nvPr/>
        </p:nvCxnSpPr>
        <p:spPr>
          <a:xfrm flipH="1" flipV="1">
            <a:off x="4948909" y="3204360"/>
            <a:ext cx="695880" cy="22464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F3BB6C68-C5C1-1D04-84FD-4C8999559E1B}"/>
              </a:ext>
            </a:extLst>
          </p:cNvPr>
          <p:cNvCxnSpPr>
            <a:cxnSpLocks/>
          </p:cNvCxnSpPr>
          <p:nvPr/>
        </p:nvCxnSpPr>
        <p:spPr>
          <a:xfrm flipH="1">
            <a:off x="5047858" y="3512021"/>
            <a:ext cx="663963" cy="25190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AE846B03-E001-089E-21FA-89A39D3079E9}"/>
              </a:ext>
            </a:extLst>
          </p:cNvPr>
          <p:cNvCxnSpPr/>
          <p:nvPr/>
        </p:nvCxnSpPr>
        <p:spPr>
          <a:xfrm>
            <a:off x="6502093" y="3321612"/>
            <a:ext cx="99775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65D6A00D-059A-C25F-87AE-195BA0320173}"/>
              </a:ext>
            </a:extLst>
          </p:cNvPr>
          <p:cNvCxnSpPr>
            <a:cxnSpLocks/>
          </p:cNvCxnSpPr>
          <p:nvPr/>
        </p:nvCxnSpPr>
        <p:spPr>
          <a:xfrm>
            <a:off x="5044843" y="3143107"/>
            <a:ext cx="691105" cy="22743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DF526205-97C7-E019-66EB-10837019295D}"/>
              </a:ext>
            </a:extLst>
          </p:cNvPr>
          <p:cNvCxnSpPr/>
          <p:nvPr/>
        </p:nvCxnSpPr>
        <p:spPr>
          <a:xfrm flipV="1">
            <a:off x="5022179" y="3420484"/>
            <a:ext cx="715320" cy="25190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BDBD1401-B634-878C-0BA7-4AC9637EBC20}"/>
                  </a:ext>
                </a:extLst>
              </p:cNvPr>
              <p:cNvSpPr txBox="1"/>
              <p:nvPr/>
            </p:nvSpPr>
            <p:spPr>
              <a:xfrm>
                <a:off x="6022262" y="3278893"/>
                <a:ext cx="14747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oMath>
                  </m:oMathPara>
                </a14:m>
                <a:endParaRPr lang="en-US" sz="1200" dirty="0"/>
              </a:p>
            </p:txBody>
          </p:sp>
        </mc:Choice>
        <mc:Fallback xmlns="">
          <p:sp>
            <p:nvSpPr>
              <p:cNvPr id="123" name="TextBox 122">
                <a:extLst>
                  <a:ext uri="{FF2B5EF4-FFF2-40B4-BE49-F238E27FC236}">
                    <a16:creationId xmlns:a16="http://schemas.microsoft.com/office/drawing/2014/main" id="{BDBD1401-B634-878C-0BA7-4AC9637EBC20}"/>
                  </a:ext>
                </a:extLst>
              </p:cNvPr>
              <p:cNvSpPr txBox="1">
                <a:spLocks noRot="1" noChangeAspect="1" noMove="1" noResize="1" noEditPoints="1" noAdjustHandles="1" noChangeArrowheads="1" noChangeShapeType="1" noTextEdit="1"/>
              </p:cNvSpPr>
              <p:nvPr/>
            </p:nvSpPr>
            <p:spPr>
              <a:xfrm>
                <a:off x="6022262" y="3278893"/>
                <a:ext cx="147476" cy="184666"/>
              </a:xfrm>
              <a:prstGeom prst="rect">
                <a:avLst/>
              </a:prstGeom>
              <a:blipFill>
                <a:blip r:embed="rId127"/>
                <a:stretch>
                  <a:fillRect l="-25000" r="-25000" b="-6667"/>
                </a:stretch>
              </a:blipFill>
            </p:spPr>
            <p:txBody>
              <a:bodyPr/>
              <a:lstStyle/>
              <a:p>
                <a:r>
                  <a:rPr lang="en-US">
                    <a:noFill/>
                  </a:rPr>
                  <a:t> </a:t>
                </a:r>
              </a:p>
            </p:txBody>
          </p:sp>
        </mc:Fallback>
      </mc:AlternateContent>
      <p:sp>
        <p:nvSpPr>
          <p:cNvPr id="129" name="TextBox 128">
            <a:extLst>
              <a:ext uri="{FF2B5EF4-FFF2-40B4-BE49-F238E27FC236}">
                <a16:creationId xmlns:a16="http://schemas.microsoft.com/office/drawing/2014/main" id="{6211A371-8E27-82EA-C2FB-F864B7A5692B}"/>
              </a:ext>
            </a:extLst>
          </p:cNvPr>
          <p:cNvSpPr txBox="1"/>
          <p:nvPr/>
        </p:nvSpPr>
        <p:spPr>
          <a:xfrm>
            <a:off x="4808213" y="2951172"/>
            <a:ext cx="259085" cy="338554"/>
          </a:xfrm>
          <a:prstGeom prst="rect">
            <a:avLst/>
          </a:prstGeom>
          <a:noFill/>
        </p:spPr>
        <p:txBody>
          <a:bodyPr wrap="square" rtlCol="0">
            <a:spAutoFit/>
          </a:bodyPr>
          <a:lstStyle/>
          <a:p>
            <a:r>
              <a:rPr lang="en-US" sz="1600" dirty="0">
                <a:latin typeface="Cambria Math" panose="02040503050406030204" pitchFamily="18" charset="0"/>
                <a:ea typeface="Cambria Math" panose="02040503050406030204" pitchFamily="18" charset="0"/>
              </a:rPr>
              <a:t>x</a:t>
            </a:r>
          </a:p>
        </p:txBody>
      </p:sp>
      <p:cxnSp>
        <p:nvCxnSpPr>
          <p:cNvPr id="213" name="Straight Arrow Connector 212">
            <a:extLst>
              <a:ext uri="{FF2B5EF4-FFF2-40B4-BE49-F238E27FC236}">
                <a16:creationId xmlns:a16="http://schemas.microsoft.com/office/drawing/2014/main" id="{34540BC9-1DAD-AADC-617E-797DA46F26F8}"/>
              </a:ext>
            </a:extLst>
          </p:cNvPr>
          <p:cNvCxnSpPr/>
          <p:nvPr/>
        </p:nvCxnSpPr>
        <p:spPr>
          <a:xfrm>
            <a:off x="5177481" y="4633784"/>
            <a:ext cx="752390" cy="30891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5" name="Straight Arrow Connector 234">
            <a:extLst>
              <a:ext uri="{FF2B5EF4-FFF2-40B4-BE49-F238E27FC236}">
                <a16:creationId xmlns:a16="http://schemas.microsoft.com/office/drawing/2014/main" id="{D6D8B278-DC1A-4C89-9E81-A7FC06B02DDA}"/>
              </a:ext>
            </a:extLst>
          </p:cNvPr>
          <p:cNvCxnSpPr/>
          <p:nvPr/>
        </p:nvCxnSpPr>
        <p:spPr>
          <a:xfrm flipV="1">
            <a:off x="5126151" y="5303676"/>
            <a:ext cx="862573" cy="38305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7" name="Straight Arrow Connector 236">
            <a:extLst>
              <a:ext uri="{FF2B5EF4-FFF2-40B4-BE49-F238E27FC236}">
                <a16:creationId xmlns:a16="http://schemas.microsoft.com/office/drawing/2014/main" id="{B99E6569-EFE0-E402-88E8-A22D288CD8EC}"/>
              </a:ext>
            </a:extLst>
          </p:cNvPr>
          <p:cNvCxnSpPr/>
          <p:nvPr/>
        </p:nvCxnSpPr>
        <p:spPr>
          <a:xfrm flipH="1" flipV="1">
            <a:off x="5126151" y="4713778"/>
            <a:ext cx="683067" cy="28377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9" name="Straight Arrow Connector 238">
            <a:extLst>
              <a:ext uri="{FF2B5EF4-FFF2-40B4-BE49-F238E27FC236}">
                <a16:creationId xmlns:a16="http://schemas.microsoft.com/office/drawing/2014/main" id="{C1F5BD8C-73DD-DF69-0A78-D07E257AEEFC}"/>
              </a:ext>
            </a:extLst>
          </p:cNvPr>
          <p:cNvCxnSpPr/>
          <p:nvPr/>
        </p:nvCxnSpPr>
        <p:spPr>
          <a:xfrm flipH="1">
            <a:off x="5100594" y="5444732"/>
            <a:ext cx="954964" cy="3753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0" name="TextBox 239">
                <a:extLst>
                  <a:ext uri="{FF2B5EF4-FFF2-40B4-BE49-F238E27FC236}">
                    <a16:creationId xmlns:a16="http://schemas.microsoft.com/office/drawing/2014/main" id="{F648AD0B-36B3-442F-9A20-D36A2A9CA105}"/>
                  </a:ext>
                </a:extLst>
              </p:cNvPr>
              <p:cNvSpPr txBox="1"/>
              <p:nvPr/>
            </p:nvSpPr>
            <p:spPr>
              <a:xfrm>
                <a:off x="5342103" y="5624179"/>
                <a:ext cx="874855" cy="4750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solidFill>
                                <a:srgbClr val="FF0000"/>
                              </a:solidFill>
                              <a:latin typeface="Cambria Math" panose="02040503050406030204" pitchFamily="18" charset="0"/>
                            </a:rPr>
                          </m:ctrlPr>
                        </m:fPr>
                        <m:num>
                          <m:r>
                            <a:rPr lang="en-US" sz="120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ea typeface="Cambria Math" panose="02040503050406030204" pitchFamily="18" charset="0"/>
                            </a:rPr>
                            <m:t>𝑧</m:t>
                          </m:r>
                        </m:num>
                        <m:den>
                          <m:r>
                            <a:rPr lang="en-US" sz="120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ea typeface="Cambria Math" panose="02040503050406030204" pitchFamily="18" charset="0"/>
                            </a:rPr>
                            <m:t>𝑦</m:t>
                          </m:r>
                        </m:den>
                      </m:f>
                      <m:r>
                        <a:rPr lang="en-US" sz="1200" b="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ea typeface="Cambria Math" panose="02040503050406030204" pitchFamily="18" charset="0"/>
                        </a:rPr>
                        <m:t>𝑥</m:t>
                      </m:r>
                    </m:oMath>
                  </m:oMathPara>
                </a14:m>
                <a:endParaRPr lang="en-US" sz="1200" dirty="0"/>
              </a:p>
            </p:txBody>
          </p:sp>
        </mc:Choice>
        <mc:Fallback xmlns="">
          <p:sp>
            <p:nvSpPr>
              <p:cNvPr id="240" name="TextBox 239">
                <a:extLst>
                  <a:ext uri="{FF2B5EF4-FFF2-40B4-BE49-F238E27FC236}">
                    <a16:creationId xmlns:a16="http://schemas.microsoft.com/office/drawing/2014/main" id="{F648AD0B-36B3-442F-9A20-D36A2A9CA105}"/>
                  </a:ext>
                </a:extLst>
              </p:cNvPr>
              <p:cNvSpPr txBox="1">
                <a:spLocks noRot="1" noChangeAspect="1" noMove="1" noResize="1" noEditPoints="1" noAdjustHandles="1" noChangeArrowheads="1" noChangeShapeType="1" noTextEdit="1"/>
              </p:cNvSpPr>
              <p:nvPr/>
            </p:nvSpPr>
            <p:spPr>
              <a:xfrm>
                <a:off x="5342103" y="5624179"/>
                <a:ext cx="874855" cy="475002"/>
              </a:xfrm>
              <a:prstGeom prst="rect">
                <a:avLst/>
              </a:prstGeom>
              <a:blipFill>
                <a:blip r:embed="rId12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1" name="TextBox 240">
                <a:extLst>
                  <a:ext uri="{FF2B5EF4-FFF2-40B4-BE49-F238E27FC236}">
                    <a16:creationId xmlns:a16="http://schemas.microsoft.com/office/drawing/2014/main" id="{CA8D8590-8446-2704-484D-94C09937791A}"/>
                  </a:ext>
                </a:extLst>
              </p:cNvPr>
              <p:cNvSpPr txBox="1"/>
              <p:nvPr/>
            </p:nvSpPr>
            <p:spPr>
              <a:xfrm>
                <a:off x="4622616" y="4807038"/>
                <a:ext cx="874855" cy="4434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solidFill>
                                <a:srgbClr val="FF0000"/>
                              </a:solidFill>
                              <a:latin typeface="Cambria Math" panose="02040503050406030204" pitchFamily="18" charset="0"/>
                            </a:rPr>
                          </m:ctrlPr>
                        </m:fPr>
                        <m:num>
                          <m:r>
                            <a:rPr lang="en-US" sz="120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ea typeface="Cambria Math" panose="02040503050406030204" pitchFamily="18" charset="0"/>
                            </a:rPr>
                            <m:t>𝑧</m:t>
                          </m:r>
                        </m:num>
                        <m:den>
                          <m:r>
                            <a:rPr lang="en-US" sz="120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ea typeface="Cambria Math" panose="02040503050406030204" pitchFamily="18" charset="0"/>
                            </a:rPr>
                            <m:t>𝑥</m:t>
                          </m:r>
                        </m:den>
                      </m:f>
                      <m:r>
                        <a:rPr lang="en-US" sz="1200" b="0" i="1" smtClean="0">
                          <a:solidFill>
                            <a:srgbClr val="FF0000"/>
                          </a:solidFill>
                          <a:latin typeface="Cambria Math" panose="02040503050406030204" pitchFamily="18" charset="0"/>
                        </a:rPr>
                        <m:t>=1</m:t>
                      </m:r>
                      <m:r>
                        <a:rPr lang="en-US" sz="1200" b="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ea typeface="Cambria Math" panose="02040503050406030204" pitchFamily="18" charset="0"/>
                        </a:rPr>
                        <m:t>𝑦</m:t>
                      </m:r>
                    </m:oMath>
                  </m:oMathPara>
                </a14:m>
                <a:endParaRPr lang="en-US" sz="1200" dirty="0">
                  <a:solidFill>
                    <a:srgbClr val="FF0000"/>
                  </a:solidFill>
                </a:endParaRPr>
              </a:p>
            </p:txBody>
          </p:sp>
        </mc:Choice>
        <mc:Fallback xmlns="">
          <p:sp>
            <p:nvSpPr>
              <p:cNvPr id="241" name="TextBox 240">
                <a:extLst>
                  <a:ext uri="{FF2B5EF4-FFF2-40B4-BE49-F238E27FC236}">
                    <a16:creationId xmlns:a16="http://schemas.microsoft.com/office/drawing/2014/main" id="{CA8D8590-8446-2704-484D-94C09937791A}"/>
                  </a:ext>
                </a:extLst>
              </p:cNvPr>
              <p:cNvSpPr txBox="1">
                <a:spLocks noRot="1" noChangeAspect="1" noMove="1" noResize="1" noEditPoints="1" noAdjustHandles="1" noChangeArrowheads="1" noChangeShapeType="1" noTextEdit="1"/>
              </p:cNvSpPr>
              <p:nvPr/>
            </p:nvSpPr>
            <p:spPr>
              <a:xfrm>
                <a:off x="4622616" y="4807038"/>
                <a:ext cx="874855" cy="443455"/>
              </a:xfrm>
              <a:prstGeom prst="rect">
                <a:avLst/>
              </a:prstGeom>
              <a:blipFill>
                <a:blip r:embed="rId129"/>
                <a:stretch>
                  <a:fillRect/>
                </a:stretch>
              </a:blipFill>
            </p:spPr>
            <p:txBody>
              <a:bodyPr/>
              <a:lstStyle/>
              <a:p>
                <a:r>
                  <a:rPr lang="en-US">
                    <a:noFill/>
                  </a:rPr>
                  <a:t> </a:t>
                </a:r>
              </a:p>
            </p:txBody>
          </p:sp>
        </mc:Fallback>
      </mc:AlternateContent>
      <p:cxnSp>
        <p:nvCxnSpPr>
          <p:cNvPr id="243" name="Straight Arrow Connector 242">
            <a:extLst>
              <a:ext uri="{FF2B5EF4-FFF2-40B4-BE49-F238E27FC236}">
                <a16:creationId xmlns:a16="http://schemas.microsoft.com/office/drawing/2014/main" id="{2C1614AE-42BB-285B-1797-16378E0C8EB4}"/>
              </a:ext>
            </a:extLst>
          </p:cNvPr>
          <p:cNvCxnSpPr/>
          <p:nvPr/>
        </p:nvCxnSpPr>
        <p:spPr>
          <a:xfrm>
            <a:off x="6668986" y="5028732"/>
            <a:ext cx="109075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C1C4BD15-4136-C6BE-0009-7D71D74CA548}"/>
                  </a:ext>
                </a:extLst>
              </p:cNvPr>
              <p:cNvSpPr txBox="1"/>
              <p:nvPr/>
            </p:nvSpPr>
            <p:spPr>
              <a:xfrm>
                <a:off x="7000968" y="5129442"/>
                <a:ext cx="663963" cy="4434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200" i="1" smtClean="0">
                              <a:solidFill>
                                <a:srgbClr val="FF0000"/>
                              </a:solidFill>
                              <a:latin typeface="Cambria Math" panose="02040503050406030204" pitchFamily="18" charset="0"/>
                            </a:rPr>
                          </m:ctrlPr>
                        </m:fPr>
                        <m:num>
                          <m:r>
                            <a:rPr lang="en-US" sz="120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ea typeface="Cambria Math" panose="02040503050406030204" pitchFamily="18" charset="0"/>
                            </a:rPr>
                            <m:t>𝑧</m:t>
                          </m:r>
                        </m:num>
                        <m:den>
                          <m:r>
                            <a:rPr lang="en-US" sz="1200" i="1" smtClean="0">
                              <a:solidFill>
                                <a:srgbClr val="FF0000"/>
                              </a:solidFill>
                              <a:latin typeface="Cambria Math" panose="02040503050406030204" pitchFamily="18" charset="0"/>
                              <a:ea typeface="Cambria Math" panose="02040503050406030204" pitchFamily="18" charset="0"/>
                            </a:rPr>
                            <m:t>𝜕</m:t>
                          </m:r>
                          <m:r>
                            <a:rPr lang="en-US" sz="1200" b="0" i="1" smtClean="0">
                              <a:solidFill>
                                <a:srgbClr val="FF0000"/>
                              </a:solidFill>
                              <a:latin typeface="Cambria Math" panose="02040503050406030204" pitchFamily="18" charset="0"/>
                              <a:ea typeface="Cambria Math" panose="02040503050406030204" pitchFamily="18" charset="0"/>
                            </a:rPr>
                            <m:t>𝑧</m:t>
                          </m:r>
                        </m:den>
                      </m:f>
                      <m:r>
                        <a:rPr lang="en-US" sz="1200" b="0" i="1" smtClean="0">
                          <a:solidFill>
                            <a:srgbClr val="FF0000"/>
                          </a:solidFill>
                          <a:latin typeface="Cambria Math" panose="02040503050406030204" pitchFamily="18" charset="0"/>
                        </a:rPr>
                        <m:t>=1</m:t>
                      </m:r>
                    </m:oMath>
                  </m:oMathPara>
                </a14:m>
                <a:endParaRPr lang="en-US" sz="1200" dirty="0"/>
              </a:p>
            </p:txBody>
          </p:sp>
        </mc:Choice>
        <mc:Fallback xmlns="">
          <p:sp>
            <p:nvSpPr>
              <p:cNvPr id="244" name="TextBox 243">
                <a:extLst>
                  <a:ext uri="{FF2B5EF4-FFF2-40B4-BE49-F238E27FC236}">
                    <a16:creationId xmlns:a16="http://schemas.microsoft.com/office/drawing/2014/main" id="{C1C4BD15-4136-C6BE-0009-7D71D74CA548}"/>
                  </a:ext>
                </a:extLst>
              </p:cNvPr>
              <p:cNvSpPr txBox="1">
                <a:spLocks noRot="1" noChangeAspect="1" noMove="1" noResize="1" noEditPoints="1" noAdjustHandles="1" noChangeArrowheads="1" noChangeShapeType="1" noTextEdit="1"/>
              </p:cNvSpPr>
              <p:nvPr/>
            </p:nvSpPr>
            <p:spPr>
              <a:xfrm>
                <a:off x="7000968" y="5129442"/>
                <a:ext cx="663963" cy="443455"/>
              </a:xfrm>
              <a:prstGeom prst="rect">
                <a:avLst/>
              </a:prstGeom>
              <a:blipFill>
                <a:blip r:embed="rId130"/>
                <a:stretch>
                  <a:fillRect/>
                </a:stretch>
              </a:blipFill>
            </p:spPr>
            <p:txBody>
              <a:bodyPr/>
              <a:lstStyle/>
              <a:p>
                <a:r>
                  <a:rPr lang="en-US">
                    <a:noFill/>
                  </a:rPr>
                  <a:t> </a:t>
                </a:r>
              </a:p>
            </p:txBody>
          </p:sp>
        </mc:Fallback>
      </mc:AlternateContent>
      <p:sp>
        <p:nvSpPr>
          <p:cNvPr id="245" name="TextBox 244">
            <a:extLst>
              <a:ext uri="{FF2B5EF4-FFF2-40B4-BE49-F238E27FC236}">
                <a16:creationId xmlns:a16="http://schemas.microsoft.com/office/drawing/2014/main" id="{B14C9FF2-0661-C25A-4261-23A9A61D8748}"/>
              </a:ext>
            </a:extLst>
          </p:cNvPr>
          <p:cNvSpPr txBox="1"/>
          <p:nvPr/>
        </p:nvSpPr>
        <p:spPr>
          <a:xfrm>
            <a:off x="6169738" y="4923062"/>
            <a:ext cx="413118"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046849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7A998D4-E3CA-9C9C-3C87-8F2E4BC59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6791" y="1669310"/>
            <a:ext cx="6269516" cy="40281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D6F92C7-656A-5BDA-6B85-D42A53C3DA42}"/>
              </a:ext>
            </a:extLst>
          </p:cNvPr>
          <p:cNvSpPr txBox="1"/>
          <p:nvPr/>
        </p:nvSpPr>
        <p:spPr>
          <a:xfrm>
            <a:off x="1668162" y="593124"/>
            <a:ext cx="8946292" cy="954107"/>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Computational Graph for Forward and Back Propagation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CFA582F-2084-4911-B309-1BB6F195A8A8}"/>
                  </a:ext>
                </a:extLst>
              </p:cNvPr>
              <p:cNvSpPr txBox="1"/>
              <p:nvPr/>
            </p:nvSpPr>
            <p:spPr>
              <a:xfrm>
                <a:off x="627322" y="1302682"/>
                <a:ext cx="3955312" cy="5415265"/>
              </a:xfrm>
              <a:prstGeom prst="rect">
                <a:avLst/>
              </a:prstGeom>
              <a:noFill/>
            </p:spPr>
            <p:txBody>
              <a:bodyPr wrap="square" rtlCol="0">
                <a:spAutoFit/>
              </a:bodyPr>
              <a:lstStyle/>
              <a:p>
                <a:r>
                  <a:rPr lang="en-US" sz="1600" dirty="0">
                    <a:latin typeface="Avenir Next LT Pro" panose="020B0504020202020204" pitchFamily="34" charset="77"/>
                  </a:rPr>
                  <a:t>The simple shown here is the computational representation of the function f = q z, where q = x + y. </a:t>
                </a:r>
              </a:p>
              <a:p>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Forward Pass</a:t>
                </a:r>
                <a:r>
                  <a:rPr lang="en-US" sz="1600" dirty="0">
                    <a:latin typeface="Avenir Next LT Pro" panose="020B0504020202020204" pitchFamily="34" charset="77"/>
                  </a:rPr>
                  <a:t>: compute q then f through the </a:t>
                </a:r>
                <a:r>
                  <a:rPr lang="en-US" sz="1600" u="sng" dirty="0">
                    <a:latin typeface="Avenir Next LT Pro" panose="020B0504020202020204" pitchFamily="34" charset="77"/>
                  </a:rPr>
                  <a:t>addition</a:t>
                </a:r>
                <a:r>
                  <a:rPr lang="en-US" sz="1600" dirty="0">
                    <a:latin typeface="Avenir Next LT Pro" panose="020B0504020202020204" pitchFamily="34" charset="77"/>
                  </a:rPr>
                  <a:t> and </a:t>
                </a:r>
                <a:r>
                  <a:rPr lang="en-US" sz="1600" u="sng" dirty="0">
                    <a:latin typeface="Avenir Next LT Pro" panose="020B0504020202020204" pitchFamily="34" charset="77"/>
                  </a:rPr>
                  <a:t>multiplication</a:t>
                </a:r>
                <a:r>
                  <a:rPr lang="en-US" sz="1600" dirty="0">
                    <a:latin typeface="Avenir Next LT Pro" panose="020B0504020202020204" pitchFamily="34" charset="77"/>
                  </a:rPr>
                  <a:t> gates,</a:t>
                </a:r>
              </a:p>
              <a:p>
                <a:endParaRPr lang="en-US" sz="1600" dirty="0">
                  <a:latin typeface="Avenir Next LT Pro" panose="020B0504020202020204" pitchFamily="34" charset="77"/>
                </a:endParaRPr>
              </a:p>
              <a:p>
                <a:r>
                  <a:rPr lang="en-US" sz="1600" dirty="0">
                    <a:latin typeface="Avenir Next LT Pro" panose="020B0504020202020204" pitchFamily="34" charset="77"/>
                  </a:rPr>
                  <a:t>f = (x + y) z = (</a:t>
                </a:r>
                <a:r>
                  <a:rPr lang="en-US" sz="1600" dirty="0">
                    <a:solidFill>
                      <a:srgbClr val="00B050"/>
                    </a:solidFill>
                    <a:latin typeface="Avenir Next LT Pro" panose="020B0504020202020204" pitchFamily="34" charset="77"/>
                  </a:rPr>
                  <a:t>-2</a:t>
                </a:r>
                <a:r>
                  <a:rPr lang="en-US" sz="1600" dirty="0">
                    <a:latin typeface="Avenir Next LT Pro" panose="020B0504020202020204" pitchFamily="34" charset="77"/>
                  </a:rPr>
                  <a:t>+</a:t>
                </a:r>
                <a:r>
                  <a:rPr lang="en-US" sz="1600" dirty="0">
                    <a:solidFill>
                      <a:srgbClr val="00B050"/>
                    </a:solidFill>
                    <a:latin typeface="Avenir Next LT Pro" panose="020B0504020202020204" pitchFamily="34" charset="77"/>
                  </a:rPr>
                  <a:t>5</a:t>
                </a:r>
                <a:r>
                  <a:rPr lang="en-US" sz="1600" dirty="0">
                    <a:latin typeface="Avenir Next LT Pro" panose="020B0504020202020204" pitchFamily="34" charset="77"/>
                  </a:rPr>
                  <a:t>)(</a:t>
                </a:r>
                <a:r>
                  <a:rPr lang="en-US" sz="1600" dirty="0">
                    <a:solidFill>
                      <a:srgbClr val="00B050"/>
                    </a:solidFill>
                    <a:latin typeface="Avenir Next LT Pro" panose="020B0504020202020204" pitchFamily="34" charset="77"/>
                  </a:rPr>
                  <a:t>-4</a:t>
                </a:r>
                <a:r>
                  <a:rPr lang="en-US" sz="1600" dirty="0">
                    <a:latin typeface="Avenir Next LT Pro" panose="020B0504020202020204" pitchFamily="34" charset="77"/>
                  </a:rPr>
                  <a:t>) = </a:t>
                </a:r>
                <a:r>
                  <a:rPr lang="en-US" sz="1600" dirty="0">
                    <a:solidFill>
                      <a:srgbClr val="00B050"/>
                    </a:solidFill>
                    <a:latin typeface="Avenir Next LT Pro" panose="020B0504020202020204" pitchFamily="34" charset="77"/>
                  </a:rPr>
                  <a:t>-12 </a:t>
                </a:r>
              </a:p>
              <a:p>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Back Pass</a:t>
                </a:r>
                <a:r>
                  <a:rPr lang="en-US" sz="1600" dirty="0">
                    <a:latin typeface="Avenir Next LT Pro" panose="020B0504020202020204" pitchFamily="34" charset="77"/>
                  </a:rPr>
                  <a:t>: compute the partial derivatives,</a:t>
                </a:r>
              </a:p>
              <a:p>
                <a14:m>
                  <m:oMath xmlns:m="http://schemas.openxmlformats.org/officeDocument/2006/math">
                    <m:f>
                      <m:fPr>
                        <m:ctrlPr>
                          <a:rPr lang="en-US" sz="1600" i="1" smtClean="0">
                            <a:latin typeface="Cambria Math" panose="02040503050406030204" pitchFamily="18" charset="0"/>
                          </a:rPr>
                        </m:ctrlPr>
                      </m:fPr>
                      <m:num>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num>
                      <m:den>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𝑧</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num>
                      <m:den>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den>
                    </m:f>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num>
                      <m:den>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𝑧</m:t>
                        </m:r>
                      </m:den>
                    </m:f>
                    <m:r>
                      <a:rPr lang="en-US" sz="1600" b="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𝑞</m:t>
                    </m:r>
                    <m:r>
                      <a:rPr lang="en-US" sz="1600" b="0" i="1" smtClean="0">
                        <a:latin typeface="Cambria Math" panose="02040503050406030204" pitchFamily="18" charset="0"/>
                        <a:ea typeface="Cambria Math" panose="02040503050406030204" pitchFamily="18" charset="0"/>
                      </a:rPr>
                      <m:t>=1∙3=3</m:t>
                    </m:r>
                  </m:oMath>
                </a14:m>
                <a:r>
                  <a:rPr lang="en-US" sz="1600" dirty="0">
                    <a:latin typeface="Avenir Next LT Pro" panose="020B0504020202020204" pitchFamily="34" charset="77"/>
                  </a:rPr>
                  <a:t> </a:t>
                </a:r>
              </a:p>
              <a:p>
                <a:endParaRPr lang="en-US" sz="1600" dirty="0">
                  <a:latin typeface="Avenir Next LT Pro" panose="020B0504020202020204" pitchFamily="34" charset="77"/>
                </a:endParaRPr>
              </a:p>
              <a:p>
                <a:pPr/>
                <a14:m>
                  <m:oMathPara xmlns:m="http://schemas.openxmlformats.org/officeDocument/2006/math">
                    <m:oMathParaPr>
                      <m:jc m:val="left"/>
                    </m:oMathParaPr>
                    <m:oMath xmlns:m="http://schemas.openxmlformats.org/officeDocument/2006/math">
                      <m:f>
                        <m:fPr>
                          <m:ctrlPr>
                            <a:rPr lang="en-US" sz="1600" i="1" smtClean="0">
                              <a:latin typeface="Cambria Math" panose="02040503050406030204" pitchFamily="18" charset="0"/>
                            </a:rPr>
                          </m:ctrlPr>
                        </m:fPr>
                        <m:num>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num>
                        <m:den>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num>
                        <m:den>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num>
                        <m:den>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𝑞</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𝑞</m:t>
                          </m:r>
                        </m:num>
                        <m:den>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en>
                      </m:f>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𝑧</m:t>
                      </m:r>
                      <m:r>
                        <a:rPr lang="en-US" sz="1600" b="0" i="1" smtClean="0">
                          <a:latin typeface="Cambria Math" panose="02040503050406030204" pitchFamily="18" charset="0"/>
                          <a:ea typeface="Cambria Math" panose="02040503050406030204" pitchFamily="18" charset="0"/>
                        </a:rPr>
                        <m:t>∙1=1∙</m:t>
                      </m:r>
                      <m:d>
                        <m:dPr>
                          <m:ctrlPr>
                            <a:rPr lang="en-US" sz="1600" b="0" i="1" smtClean="0">
                              <a:latin typeface="Cambria Math" panose="02040503050406030204" pitchFamily="18" charset="0"/>
                              <a:ea typeface="Cambria Math" panose="02040503050406030204" pitchFamily="18" charset="0"/>
                            </a:rPr>
                          </m:ctrlPr>
                        </m:dPr>
                        <m:e>
                          <m:r>
                            <a:rPr lang="en-US" sz="1600" b="0" i="1" smtClean="0">
                              <a:solidFill>
                                <a:srgbClr val="FF0000"/>
                              </a:solidFill>
                              <a:latin typeface="Cambria Math" panose="02040503050406030204" pitchFamily="18" charset="0"/>
                              <a:ea typeface="Cambria Math" panose="02040503050406030204" pitchFamily="18" charset="0"/>
                            </a:rPr>
                            <m:t>−4</m:t>
                          </m:r>
                        </m:e>
                      </m:d>
                      <m:r>
                        <a:rPr lang="en-US" sz="1600" b="0" i="1" smtClean="0">
                          <a:latin typeface="Cambria Math" panose="02040503050406030204" pitchFamily="18" charset="0"/>
                          <a:ea typeface="Cambria Math" panose="02040503050406030204" pitchFamily="18" charset="0"/>
                        </a:rPr>
                        <m:t>∙1=</m:t>
                      </m:r>
                      <m:r>
                        <a:rPr lang="en-US" sz="1600" b="0" i="1" smtClean="0">
                          <a:solidFill>
                            <a:srgbClr val="FF0000"/>
                          </a:solidFill>
                          <a:latin typeface="Cambria Math" panose="02040503050406030204" pitchFamily="18" charset="0"/>
                          <a:ea typeface="Cambria Math" panose="02040503050406030204" pitchFamily="18" charset="0"/>
                        </a:rPr>
                        <m:t>−4</m:t>
                      </m:r>
                    </m:oMath>
                  </m:oMathPara>
                </a14:m>
                <a:endParaRPr lang="en-US" sz="1600" dirty="0">
                  <a:solidFill>
                    <a:srgbClr val="FF0000"/>
                  </a:solidFill>
                  <a:latin typeface="Avenir Next LT Pro" panose="020B0504020202020204" pitchFamily="34" charset="77"/>
                </a:endParaRPr>
              </a:p>
              <a:p>
                <a:endParaRPr lang="en-US" sz="1600" dirty="0">
                  <a:solidFill>
                    <a:srgbClr val="FF0000"/>
                  </a:solidFill>
                  <a:latin typeface="Avenir Next LT Pro" panose="020B0504020202020204" pitchFamily="34" charset="77"/>
                </a:endParaRPr>
              </a:p>
              <a:p>
                <a:pPr/>
                <a14:m>
                  <m:oMathPara xmlns:m="http://schemas.openxmlformats.org/officeDocument/2006/math">
                    <m:oMathParaPr>
                      <m:jc m:val="left"/>
                    </m:oMathParaPr>
                    <m:oMath xmlns:m="http://schemas.openxmlformats.org/officeDocument/2006/math">
                      <m:f>
                        <m:fPr>
                          <m:ctrlPr>
                            <a:rPr lang="en-US" sz="1600" i="1" smtClean="0">
                              <a:latin typeface="Cambria Math" panose="02040503050406030204" pitchFamily="18" charset="0"/>
                            </a:rPr>
                          </m:ctrlPr>
                        </m:fPr>
                        <m:num>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num>
                        <m:den>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num>
                        <m:den>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num>
                        <m:den>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𝑞</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𝑞</m:t>
                          </m:r>
                        </m:num>
                        <m:den>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den>
                      </m:f>
                      <m:r>
                        <a:rPr lang="en-US" sz="1600" b="0" i="1" smtClean="0">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𝑧</m:t>
                      </m:r>
                      <m:r>
                        <a:rPr lang="en-US" sz="1600" b="0" i="1" smtClean="0">
                          <a:latin typeface="Cambria Math" panose="02040503050406030204" pitchFamily="18" charset="0"/>
                          <a:ea typeface="Cambria Math" panose="02040503050406030204" pitchFamily="18" charset="0"/>
                        </a:rPr>
                        <m:t>∙1=−4</m:t>
                      </m:r>
                    </m:oMath>
                  </m:oMathPara>
                </a14:m>
                <a:endParaRPr lang="en-US" sz="1600" dirty="0">
                  <a:solidFill>
                    <a:srgbClr val="FF0000"/>
                  </a:solidFill>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p:txBody>
          </p:sp>
        </mc:Choice>
        <mc:Fallback xmlns="">
          <p:sp>
            <p:nvSpPr>
              <p:cNvPr id="3" name="TextBox 2">
                <a:extLst>
                  <a:ext uri="{FF2B5EF4-FFF2-40B4-BE49-F238E27FC236}">
                    <a16:creationId xmlns:a16="http://schemas.microsoft.com/office/drawing/2014/main" id="{7CFA582F-2084-4911-B309-1BB6F195A8A8}"/>
                  </a:ext>
                </a:extLst>
              </p:cNvPr>
              <p:cNvSpPr txBox="1">
                <a:spLocks noRot="1" noChangeAspect="1" noMove="1" noResize="1" noEditPoints="1" noAdjustHandles="1" noChangeArrowheads="1" noChangeShapeType="1" noTextEdit="1"/>
              </p:cNvSpPr>
              <p:nvPr/>
            </p:nvSpPr>
            <p:spPr>
              <a:xfrm>
                <a:off x="627322" y="1302682"/>
                <a:ext cx="3955312" cy="5415265"/>
              </a:xfrm>
              <a:prstGeom prst="rect">
                <a:avLst/>
              </a:prstGeom>
              <a:blipFill>
                <a:blip r:embed="rId3"/>
                <a:stretch>
                  <a:fillRect l="-641" t="-234" r="-641"/>
                </a:stretch>
              </a:blipFill>
            </p:spPr>
            <p:txBody>
              <a:bodyPr/>
              <a:lstStyle/>
              <a:p>
                <a:r>
                  <a:rPr lang="en-US">
                    <a:noFill/>
                  </a:rPr>
                  <a:t> </a:t>
                </a:r>
              </a:p>
            </p:txBody>
          </p:sp>
        </mc:Fallback>
      </mc:AlternateContent>
    </p:spTree>
    <p:extLst>
      <p:ext uri="{BB962C8B-B14F-4D97-AF65-F5344CB8AC3E}">
        <p14:creationId xmlns:p14="http://schemas.microsoft.com/office/powerpoint/2010/main" val="4133261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97DA-BA90-FE28-6BF8-BBE7787ABA62}"/>
              </a:ext>
            </a:extLst>
          </p:cNvPr>
          <p:cNvSpPr>
            <a:spLocks noGrp="1"/>
          </p:cNvSpPr>
          <p:nvPr>
            <p:ph type="title"/>
          </p:nvPr>
        </p:nvSpPr>
        <p:spPr>
          <a:xfrm>
            <a:off x="1371600" y="511443"/>
            <a:ext cx="10241280" cy="600514"/>
          </a:xfrm>
        </p:spPr>
        <p:txBody>
          <a:bodyPr>
            <a:normAutofit/>
          </a:bodyPr>
          <a:lstStyle/>
          <a:p>
            <a:r>
              <a:rPr lang="en-US" sz="2800" dirty="0">
                <a:solidFill>
                  <a:srgbClr val="C00000"/>
                </a:solidFill>
                <a:latin typeface="Avenir Next LT Pro" panose="020B0504020202020204" pitchFamily="34" charset="77"/>
              </a:rPr>
              <a:t>Homework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F7C7408-5B78-5073-BBB6-070C5CB446CA}"/>
                  </a:ext>
                </a:extLst>
              </p:cNvPr>
              <p:cNvSpPr>
                <a:spLocks noGrp="1"/>
              </p:cNvSpPr>
              <p:nvPr>
                <p:ph idx="1"/>
              </p:nvPr>
            </p:nvSpPr>
            <p:spPr>
              <a:xfrm>
                <a:off x="1371600" y="1219201"/>
                <a:ext cx="10241280" cy="4625545"/>
              </a:xfrm>
            </p:spPr>
            <p:txBody>
              <a:bodyPr>
                <a:normAutofit fontScale="77500" lnSpcReduction="20000"/>
              </a:bodyPr>
              <a:lstStyle/>
              <a:p>
                <a:pPr marL="0" indent="0">
                  <a:buNone/>
                </a:pPr>
                <a:r>
                  <a:rPr lang="en-US" sz="1800" dirty="0">
                    <a:latin typeface="Cambria Math" panose="02040503050406030204" pitchFamily="18" charset="0"/>
                    <a:ea typeface="Cambria Math" panose="02040503050406030204" pitchFamily="18" charset="0"/>
                  </a:rPr>
                  <a:t>1. </a:t>
                </a:r>
                <a:r>
                  <a:rPr lang="en-US" sz="1600" dirty="0">
                    <a:latin typeface="Cambria Math" panose="02040503050406030204" pitchFamily="18" charset="0"/>
                    <a:ea typeface="Cambria Math" panose="02040503050406030204" pitchFamily="18" charset="0"/>
                  </a:rPr>
                  <a:t>Let </a:t>
                </a:r>
                <a14:m>
                  <m:oMath xmlns:m="http://schemas.openxmlformats.org/officeDocument/2006/math">
                    <m:r>
                      <a:rPr lang="en-US" sz="1600" b="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d>
                          <m:dPr>
                            <m:begChr m:val="["/>
                            <m:endChr m:val="]"/>
                            <m:ctrlPr>
                              <a:rPr lang="en-US" sz="16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ea typeface="Cambria Math" panose="02040503050406030204" pitchFamily="18" charset="0"/>
                                  </a:rPr>
                                </m:ctrlPr>
                              </m:mPr>
                              <m:mr>
                                <m:e>
                                  <m:r>
                                    <m:rPr>
                                      <m:brk m:alnAt="7"/>
                                    </m:rPr>
                                    <a:rPr lang="en-US" sz="1600" b="0" i="1" smtClean="0">
                                      <a:latin typeface="Cambria Math" panose="02040503050406030204" pitchFamily="18" charset="0"/>
                                      <a:ea typeface="Cambria Math" panose="02040503050406030204" pitchFamily="18" charset="0"/>
                                    </a:rPr>
                                    <m:t>𝑥</m:t>
                                  </m:r>
                                </m:e>
                              </m:mr>
                              <m:mr>
                                <m:e>
                                  <m:r>
                                    <a:rPr lang="en-US" sz="1600" b="0" i="1" smtClean="0">
                                      <a:latin typeface="Cambria Math" panose="02040503050406030204" pitchFamily="18" charset="0"/>
                                      <a:ea typeface="Cambria Math" panose="02040503050406030204" pitchFamily="18" charset="0"/>
                                    </a:rPr>
                                    <m:t>𝑦</m:t>
                                  </m:r>
                                </m:e>
                              </m:mr>
                            </m:m>
                          </m:e>
                        </m:d>
                      </m:e>
                    </m:d>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2</m:t>
                        </m:r>
                      </m:den>
                    </m:f>
                    <m:r>
                      <a:rPr lang="en-US" sz="1600" b="0" i="1" smtClean="0">
                        <a:latin typeface="Cambria Math" panose="02040503050406030204" pitchFamily="18" charset="0"/>
                        <a:ea typeface="Cambria Math" panose="02040503050406030204" pitchFamily="18" charset="0"/>
                      </a:rPr>
                      <m:t> </m:t>
                    </m:r>
                    <m:sSup>
                      <m:sSupPr>
                        <m:ctrlPr>
                          <a:rPr lang="en-US" sz="1600" b="0" i="1" smtClean="0">
                            <a:latin typeface="Cambria Math" panose="02040503050406030204" pitchFamily="18" charset="0"/>
                            <a:ea typeface="Cambria Math" panose="02040503050406030204" pitchFamily="18" charset="0"/>
                          </a:rPr>
                        </m:ctrlPr>
                      </m:sSupPr>
                      <m:e>
                        <m:d>
                          <m:dPr>
                            <m:begChr m:val="["/>
                            <m:endChr m:val="]"/>
                            <m:ctrlPr>
                              <a:rPr lang="en-US" sz="16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ea typeface="Cambria Math" panose="02040503050406030204" pitchFamily="18" charset="0"/>
                                  </a:rPr>
                                </m:ctrlPr>
                              </m:mPr>
                              <m:mr>
                                <m:e>
                                  <m:r>
                                    <m:rPr>
                                      <m:brk m:alnAt="7"/>
                                    </m:rPr>
                                    <a:rPr lang="en-US" sz="1600" b="0" i="1" smtClean="0">
                                      <a:latin typeface="Cambria Math" panose="02040503050406030204" pitchFamily="18" charset="0"/>
                                      <a:ea typeface="Cambria Math" panose="02040503050406030204" pitchFamily="18" charset="0"/>
                                    </a:rPr>
                                    <m:t>𝑥</m:t>
                                  </m:r>
                                </m:e>
                              </m:mr>
                              <m:mr>
                                <m:e>
                                  <m:r>
                                    <a:rPr lang="en-US" sz="1600" b="0" i="1" smtClean="0">
                                      <a:latin typeface="Cambria Math" panose="02040503050406030204" pitchFamily="18" charset="0"/>
                                      <a:ea typeface="Cambria Math" panose="02040503050406030204" pitchFamily="18" charset="0"/>
                                    </a:rPr>
                                    <m:t>𝑦</m:t>
                                  </m:r>
                                </m:e>
                              </m:mr>
                            </m:m>
                          </m:e>
                        </m:d>
                      </m:e>
                      <m:sup>
                        <m:r>
                          <a:rPr lang="en-US" sz="1600" b="0" i="1" smtClean="0">
                            <a:latin typeface="Cambria Math" panose="02040503050406030204" pitchFamily="18" charset="0"/>
                            <a:ea typeface="Cambria Math" panose="02040503050406030204" pitchFamily="18" charset="0"/>
                          </a:rPr>
                          <m:t>𝑇</m:t>
                        </m:r>
                      </m:sup>
                    </m:sSup>
                    <m:r>
                      <a:rPr lang="en-US" sz="1600" b="0" i="1" smtClean="0">
                        <a:latin typeface="Cambria Math" panose="02040503050406030204" pitchFamily="18" charset="0"/>
                        <a:ea typeface="Cambria Math" panose="02040503050406030204" pitchFamily="18" charset="0"/>
                      </a:rPr>
                      <m:t> </m:t>
                    </m:r>
                    <m:d>
                      <m:dPr>
                        <m:begChr m:val="["/>
                        <m:endChr m:val="]"/>
                        <m:ctrlPr>
                          <a:rPr lang="en-US" sz="16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ea typeface="Cambria Math" panose="02040503050406030204" pitchFamily="18" charset="0"/>
                              </a:rPr>
                            </m:ctrlPr>
                          </m:mPr>
                          <m:mr>
                            <m:e>
                              <m:r>
                                <m:rPr>
                                  <m:brk m:alnAt="7"/>
                                </m:rPr>
                                <a:rPr lang="en-US" sz="1600" b="0" i="1" smtClean="0">
                                  <a:latin typeface="Cambria Math" panose="02040503050406030204" pitchFamily="18" charset="0"/>
                                  <a:ea typeface="Cambria Math" panose="02040503050406030204" pitchFamily="18" charset="0"/>
                                </a:rPr>
                                <m:t>2</m:t>
                              </m:r>
                            </m:e>
                            <m:e>
                              <m:r>
                                <a:rPr lang="en-US" sz="1600" b="0" i="1" smtClean="0">
                                  <a:latin typeface="Cambria Math" panose="02040503050406030204" pitchFamily="18" charset="0"/>
                                  <a:ea typeface="Cambria Math" panose="02040503050406030204" pitchFamily="18" charset="0"/>
                                </a:rPr>
                                <m:t>1</m:t>
                              </m:r>
                            </m:e>
                          </m:mr>
                          <m:mr>
                            <m:e>
                              <m:r>
                                <a:rPr lang="en-US" sz="1600" b="0" i="1" smtClean="0">
                                  <a:latin typeface="Cambria Math" panose="02040503050406030204" pitchFamily="18" charset="0"/>
                                  <a:ea typeface="Cambria Math" panose="02040503050406030204" pitchFamily="18" charset="0"/>
                                </a:rPr>
                                <m:t>1</m:t>
                              </m:r>
                            </m:e>
                            <m:e>
                              <m:r>
                                <a:rPr lang="en-US" sz="1600" b="0" i="1" smtClean="0">
                                  <a:latin typeface="Cambria Math" panose="02040503050406030204" pitchFamily="18" charset="0"/>
                                  <a:ea typeface="Cambria Math" panose="02040503050406030204" pitchFamily="18" charset="0"/>
                                </a:rPr>
                                <m:t>20</m:t>
                              </m:r>
                            </m:e>
                          </m:mr>
                        </m:m>
                      </m:e>
                    </m:d>
                    <m:r>
                      <a:rPr lang="en-US" sz="1600" b="0" i="1" smtClean="0">
                        <a:latin typeface="Cambria Math" panose="02040503050406030204" pitchFamily="18" charset="0"/>
                        <a:ea typeface="Cambria Math" panose="02040503050406030204" pitchFamily="18" charset="0"/>
                      </a:rPr>
                      <m:t> </m:t>
                    </m:r>
                    <m:d>
                      <m:dPr>
                        <m:begChr m:val="["/>
                        <m:endChr m:val="]"/>
                        <m:ctrlPr>
                          <a:rPr lang="en-US" sz="16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ea typeface="Cambria Math" panose="02040503050406030204" pitchFamily="18" charset="0"/>
                              </a:rPr>
                            </m:ctrlPr>
                          </m:mPr>
                          <m:mr>
                            <m:e>
                              <m:r>
                                <m:rPr>
                                  <m:brk m:alnAt="7"/>
                                </m:rPr>
                                <a:rPr lang="en-US" sz="1600" b="0" i="1" smtClean="0">
                                  <a:latin typeface="Cambria Math" panose="02040503050406030204" pitchFamily="18" charset="0"/>
                                  <a:ea typeface="Cambria Math" panose="02040503050406030204" pitchFamily="18" charset="0"/>
                                </a:rPr>
                                <m:t>𝑥</m:t>
                              </m:r>
                            </m:e>
                          </m:mr>
                          <m:mr>
                            <m:e>
                              <m:r>
                                <a:rPr lang="en-US" sz="1600" b="0" i="1" smtClean="0">
                                  <a:latin typeface="Cambria Math" panose="02040503050406030204" pitchFamily="18" charset="0"/>
                                  <a:ea typeface="Cambria Math" panose="02040503050406030204" pitchFamily="18" charset="0"/>
                                </a:rPr>
                                <m:t>𝑦</m:t>
                              </m:r>
                            </m:e>
                          </m:mr>
                        </m:m>
                      </m:e>
                    </m:d>
                    <m:r>
                      <a:rPr lang="en-US" sz="1600" b="0" i="1" smtClean="0">
                        <a:latin typeface="Cambria Math" panose="02040503050406030204" pitchFamily="18" charset="0"/>
                        <a:ea typeface="Cambria Math" panose="02040503050406030204" pitchFamily="18" charset="0"/>
                      </a:rPr>
                      <m:t> − </m:t>
                    </m:r>
                    <m:sSup>
                      <m:sSupPr>
                        <m:ctrlPr>
                          <a:rPr lang="en-US" sz="1600" b="0" i="1" smtClean="0">
                            <a:latin typeface="Cambria Math" panose="02040503050406030204" pitchFamily="18" charset="0"/>
                            <a:ea typeface="Cambria Math" panose="02040503050406030204" pitchFamily="18" charset="0"/>
                          </a:rPr>
                        </m:ctrlPr>
                      </m:sSupPr>
                      <m:e>
                        <m:d>
                          <m:dPr>
                            <m:begChr m:val="["/>
                            <m:endChr m:val="]"/>
                            <m:ctrlPr>
                              <a:rPr lang="en-US" sz="16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ea typeface="Cambria Math" panose="02040503050406030204" pitchFamily="18" charset="0"/>
                                  </a:rPr>
                                </m:ctrlPr>
                              </m:mPr>
                              <m:mr>
                                <m:e>
                                  <m:r>
                                    <m:rPr>
                                      <m:brk m:alnAt="7"/>
                                    </m:rPr>
                                    <a:rPr lang="en-US" sz="1600" b="0" i="1" smtClean="0">
                                      <a:latin typeface="Cambria Math" panose="02040503050406030204" pitchFamily="18" charset="0"/>
                                      <a:ea typeface="Cambria Math" panose="02040503050406030204" pitchFamily="18" charset="0"/>
                                    </a:rPr>
                                    <m:t>5</m:t>
                                  </m:r>
                                </m:e>
                              </m:mr>
                              <m:mr>
                                <m:e>
                                  <m:r>
                                    <a:rPr lang="en-US" sz="1600" b="0" i="1" smtClean="0">
                                      <a:latin typeface="Cambria Math" panose="02040503050406030204" pitchFamily="18" charset="0"/>
                                      <a:ea typeface="Cambria Math" panose="02040503050406030204" pitchFamily="18" charset="0"/>
                                    </a:rPr>
                                    <m:t>3</m:t>
                                  </m:r>
                                </m:e>
                              </m:mr>
                            </m:m>
                          </m:e>
                        </m:d>
                      </m:e>
                      <m:sup>
                        <m:r>
                          <a:rPr lang="en-US" sz="1600" b="0" i="1" smtClean="0">
                            <a:latin typeface="Cambria Math" panose="02040503050406030204" pitchFamily="18" charset="0"/>
                            <a:ea typeface="Cambria Math" panose="02040503050406030204" pitchFamily="18" charset="0"/>
                          </a:rPr>
                          <m:t>𝑇</m:t>
                        </m:r>
                      </m:sup>
                    </m:sSup>
                    <m:d>
                      <m:dPr>
                        <m:begChr m:val="["/>
                        <m:endChr m:val="]"/>
                        <m:ctrlPr>
                          <a:rPr lang="en-US" sz="16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ea typeface="Cambria Math" panose="02040503050406030204" pitchFamily="18" charset="0"/>
                              </a:rPr>
                            </m:ctrlPr>
                          </m:mPr>
                          <m:mr>
                            <m:e>
                              <m:r>
                                <m:rPr>
                                  <m:brk m:alnAt="7"/>
                                </m:rPr>
                                <a:rPr lang="en-US" sz="1600" b="0" i="1" smtClean="0">
                                  <a:latin typeface="Cambria Math" panose="02040503050406030204" pitchFamily="18" charset="0"/>
                                  <a:ea typeface="Cambria Math" panose="02040503050406030204" pitchFamily="18" charset="0"/>
                                </a:rPr>
                                <m:t>𝑥</m:t>
                              </m:r>
                            </m:e>
                          </m:mr>
                          <m:mr>
                            <m:e>
                              <m:r>
                                <a:rPr lang="en-US" sz="1600" b="0" i="1" smtClean="0">
                                  <a:latin typeface="Cambria Math" panose="02040503050406030204" pitchFamily="18" charset="0"/>
                                  <a:ea typeface="Cambria Math" panose="02040503050406030204" pitchFamily="18" charset="0"/>
                                </a:rPr>
                                <m:t>𝑦</m:t>
                              </m:r>
                            </m:e>
                          </m:mr>
                        </m:m>
                      </m:e>
                    </m:d>
                  </m:oMath>
                </a14:m>
                <a:r>
                  <a:rPr lang="en-US" sz="1600" dirty="0">
                    <a:latin typeface="Cambria Math" panose="02040503050406030204" pitchFamily="18" charset="0"/>
                    <a:ea typeface="Cambria Math" panose="02040503050406030204" pitchFamily="18" charset="0"/>
                  </a:rPr>
                  <a:t>. Then, </a:t>
                </a:r>
                <a14:m>
                  <m:oMath xmlns:m="http://schemas.openxmlformats.org/officeDocument/2006/math">
                    <m:r>
                      <m:rPr>
                        <m:sty m:val="p"/>
                      </m:rP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d>
                          <m:dPr>
                            <m:begChr m:val="["/>
                            <m:endChr m:val="]"/>
                            <m:ctrlPr>
                              <a:rPr lang="en-US" sz="16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ea typeface="Cambria Math" panose="02040503050406030204" pitchFamily="18" charset="0"/>
                                  </a:rPr>
                                </m:ctrlPr>
                              </m:mPr>
                              <m:mr>
                                <m:e>
                                  <m:r>
                                    <m:rPr>
                                      <m:brk m:alnAt="7"/>
                                    </m:rPr>
                                    <a:rPr lang="en-US" sz="1600" b="0" i="1" smtClean="0">
                                      <a:latin typeface="Cambria Math" panose="02040503050406030204" pitchFamily="18" charset="0"/>
                                      <a:ea typeface="Cambria Math" panose="02040503050406030204" pitchFamily="18" charset="0"/>
                                    </a:rPr>
                                    <m:t>𝑥</m:t>
                                  </m:r>
                                </m:e>
                              </m:mr>
                              <m:mr>
                                <m:e>
                                  <m:r>
                                    <a:rPr lang="en-US" sz="1600" b="0" i="1" smtClean="0">
                                      <a:latin typeface="Cambria Math" panose="02040503050406030204" pitchFamily="18" charset="0"/>
                                      <a:ea typeface="Cambria Math" panose="02040503050406030204" pitchFamily="18" charset="0"/>
                                    </a:rPr>
                                    <m:t>𝑦</m:t>
                                  </m:r>
                                </m:e>
                              </m:mr>
                            </m:m>
                          </m:e>
                        </m:d>
                      </m:e>
                    </m:d>
                    <m:r>
                      <a:rPr lang="en-US" sz="1600" b="0" i="1" smtClean="0">
                        <a:latin typeface="Cambria Math" panose="02040503050406030204" pitchFamily="18" charset="0"/>
                        <a:ea typeface="Cambria Math" panose="02040503050406030204" pitchFamily="18" charset="0"/>
                      </a:rPr>
                      <m:t>=</m:t>
                    </m:r>
                  </m:oMath>
                </a14:m>
                <a:r>
                  <a:rPr lang="en-US" sz="1600" dirty="0">
                    <a:latin typeface="Cambria Math" panose="02040503050406030204" pitchFamily="18" charset="0"/>
                    <a:ea typeface="Cambria Math" panose="02040503050406030204" pitchFamily="18" charset="0"/>
                  </a:rPr>
                  <a:t> </a:t>
                </a:r>
                <a14:m>
                  <m:oMath xmlns:m="http://schemas.openxmlformats.org/officeDocument/2006/math">
                    <m:sSup>
                      <m:sSupPr>
                        <m:ctrlPr>
                          <a:rPr lang="en-US" sz="1600" i="1">
                            <a:latin typeface="Cambria Math" panose="02040503050406030204" pitchFamily="18" charset="0"/>
                            <a:ea typeface="Cambria Math" panose="02040503050406030204" pitchFamily="18" charset="0"/>
                          </a:rPr>
                        </m:ctrlPr>
                      </m:sSupPr>
                      <m:e>
                        <m:d>
                          <m:dPr>
                            <m:begChr m:val="["/>
                            <m:endChr m:val="]"/>
                            <m:ctrlPr>
                              <a:rPr lang="en-US" sz="1600" i="1">
                                <a:latin typeface="Cambria Math" panose="02040503050406030204" pitchFamily="18" charset="0"/>
                                <a:ea typeface="Cambria Math" panose="02040503050406030204" pitchFamily="18" charset="0"/>
                              </a:rPr>
                            </m:ctrlPr>
                          </m:dPr>
                          <m:e>
                            <m:m>
                              <m:mPr>
                                <m:mcs>
                                  <m:mc>
                                    <m:mcPr>
                                      <m:count m:val="1"/>
                                      <m:mcJc m:val="center"/>
                                    </m:mcPr>
                                  </m:mc>
                                </m:mcs>
                                <m:ctrlPr>
                                  <a:rPr lang="en-US" sz="1600" i="1" smtClean="0">
                                    <a:latin typeface="Cambria Math" panose="02040503050406030204" pitchFamily="18" charset="0"/>
                                    <a:ea typeface="Cambria Math" panose="02040503050406030204" pitchFamily="18" charset="0"/>
                                  </a:rPr>
                                </m:ctrlPr>
                              </m:mPr>
                              <m:mr>
                                <m:e>
                                  <m:r>
                                    <m:rPr>
                                      <m:brk m:alnAt="7"/>
                                    </m:rPr>
                                    <a:rPr lang="en-US" sz="1600" b="0" i="1" smtClean="0">
                                      <a:latin typeface="Cambria Math" panose="02040503050406030204" pitchFamily="18" charset="0"/>
                                      <a:ea typeface="Cambria Math" panose="02040503050406030204" pitchFamily="18" charset="0"/>
                                    </a:rPr>
                                    <m:t>𝑥</m:t>
                                  </m:r>
                                </m:e>
                              </m:mr>
                              <m:mr>
                                <m:e>
                                  <m:r>
                                    <a:rPr lang="en-US" sz="1600" b="0" i="1" smtClean="0">
                                      <a:latin typeface="Cambria Math" panose="02040503050406030204" pitchFamily="18" charset="0"/>
                                      <a:ea typeface="Cambria Math" panose="02040503050406030204" pitchFamily="18" charset="0"/>
                                    </a:rPr>
                                    <m:t>𝑦</m:t>
                                  </m:r>
                                </m:e>
                              </m:mr>
                            </m:m>
                          </m:e>
                        </m:d>
                      </m:e>
                      <m:sup>
                        <m:r>
                          <a:rPr lang="en-US" sz="1600" i="1">
                            <a:latin typeface="Cambria Math" panose="02040503050406030204" pitchFamily="18" charset="0"/>
                            <a:ea typeface="Cambria Math" panose="02040503050406030204" pitchFamily="18" charset="0"/>
                          </a:rPr>
                          <m:t>𝑇</m:t>
                        </m:r>
                      </m:sup>
                    </m:sSup>
                    <m:r>
                      <a:rPr lang="en-US" sz="1600" i="1">
                        <a:latin typeface="Cambria Math" panose="02040503050406030204" pitchFamily="18" charset="0"/>
                        <a:ea typeface="Cambria Math" panose="02040503050406030204" pitchFamily="18" charset="0"/>
                      </a:rPr>
                      <m:t> </m:t>
                    </m:r>
                    <m:d>
                      <m:dPr>
                        <m:begChr m:val="["/>
                        <m:endChr m:val="]"/>
                        <m:ctrlPr>
                          <a:rPr lang="en-US" sz="1600" i="1">
                            <a:latin typeface="Cambria Math" panose="02040503050406030204" pitchFamily="18" charset="0"/>
                            <a:ea typeface="Cambria Math" panose="02040503050406030204" pitchFamily="18" charset="0"/>
                          </a:rPr>
                        </m:ctrlPr>
                      </m:dPr>
                      <m:e>
                        <m:m>
                          <m:mPr>
                            <m:mcs>
                              <m:mc>
                                <m:mcPr>
                                  <m:count m:val="2"/>
                                  <m:mcJc m:val="center"/>
                                </m:mcPr>
                              </m:mc>
                            </m:mcs>
                            <m:ctrlPr>
                              <a:rPr lang="en-US" sz="1600" i="1">
                                <a:latin typeface="Cambria Math" panose="02040503050406030204" pitchFamily="18" charset="0"/>
                                <a:ea typeface="Cambria Math" panose="02040503050406030204" pitchFamily="18" charset="0"/>
                              </a:rPr>
                            </m:ctrlPr>
                          </m:mPr>
                          <m:mr>
                            <m:e>
                              <m:r>
                                <m:rPr>
                                  <m:brk m:alnAt="7"/>
                                </m:rPr>
                                <a:rPr lang="en-US" sz="1600" i="1">
                                  <a:latin typeface="Cambria Math" panose="02040503050406030204" pitchFamily="18" charset="0"/>
                                  <a:ea typeface="Cambria Math" panose="02040503050406030204" pitchFamily="18" charset="0"/>
                                </a:rPr>
                                <m:t>2</m:t>
                              </m:r>
                            </m:e>
                            <m:e>
                              <m:r>
                                <a:rPr lang="en-US" sz="1600" i="1">
                                  <a:latin typeface="Cambria Math" panose="02040503050406030204" pitchFamily="18" charset="0"/>
                                  <a:ea typeface="Cambria Math" panose="02040503050406030204" pitchFamily="18" charset="0"/>
                                </a:rPr>
                                <m:t>1</m:t>
                              </m:r>
                            </m:e>
                          </m:mr>
                          <m:mr>
                            <m:e>
                              <m:r>
                                <a:rPr lang="en-US" sz="1600" i="1">
                                  <a:latin typeface="Cambria Math" panose="02040503050406030204" pitchFamily="18" charset="0"/>
                                  <a:ea typeface="Cambria Math" panose="02040503050406030204" pitchFamily="18" charset="0"/>
                                </a:rPr>
                                <m:t>1</m:t>
                              </m:r>
                            </m:e>
                            <m:e>
                              <m:r>
                                <a:rPr lang="en-US" sz="1600" i="1">
                                  <a:latin typeface="Cambria Math" panose="02040503050406030204" pitchFamily="18" charset="0"/>
                                  <a:ea typeface="Cambria Math" panose="02040503050406030204" pitchFamily="18" charset="0"/>
                                </a:rPr>
                                <m:t>20</m:t>
                              </m:r>
                            </m:e>
                          </m:mr>
                        </m:m>
                      </m:e>
                    </m:d>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d>
                          <m:dPr>
                            <m:begChr m:val="["/>
                            <m:endChr m:val="]"/>
                            <m:ctrlPr>
                              <a:rPr lang="en-US" sz="16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ea typeface="Cambria Math" panose="02040503050406030204" pitchFamily="18" charset="0"/>
                                  </a:rPr>
                                </m:ctrlPr>
                              </m:mPr>
                              <m:mr>
                                <m:e>
                                  <m:r>
                                    <m:rPr>
                                      <m:brk m:alnAt="7"/>
                                    </m:rPr>
                                    <a:rPr lang="en-US" sz="1600" b="0" i="1" smtClean="0">
                                      <a:latin typeface="Cambria Math" panose="02040503050406030204" pitchFamily="18" charset="0"/>
                                      <a:ea typeface="Cambria Math" panose="02040503050406030204" pitchFamily="18" charset="0"/>
                                    </a:rPr>
                                    <m:t>5</m:t>
                                  </m:r>
                                </m:e>
                              </m:mr>
                              <m:mr>
                                <m:e>
                                  <m:r>
                                    <a:rPr lang="en-US" sz="1600" b="0" i="1" smtClean="0">
                                      <a:latin typeface="Cambria Math" panose="02040503050406030204" pitchFamily="18" charset="0"/>
                                      <a:ea typeface="Cambria Math" panose="02040503050406030204" pitchFamily="18" charset="0"/>
                                    </a:rPr>
                                    <m:t>3</m:t>
                                  </m:r>
                                </m:e>
                              </m:mr>
                            </m:m>
                          </m:e>
                        </m:d>
                      </m:e>
                      <m:sup>
                        <m:r>
                          <a:rPr lang="en-US" sz="1600" b="0" i="1" smtClean="0">
                            <a:latin typeface="Cambria Math" panose="02040503050406030204" pitchFamily="18" charset="0"/>
                            <a:ea typeface="Cambria Math" panose="02040503050406030204" pitchFamily="18" charset="0"/>
                          </a:rPr>
                          <m:t>𝑇</m:t>
                        </m:r>
                      </m:sup>
                    </m:sSup>
                  </m:oMath>
                </a14:m>
                <a:r>
                  <a:rPr lang="en-US" sz="1600" dirty="0">
                    <a:latin typeface="Cambria Math" panose="02040503050406030204" pitchFamily="18" charset="0"/>
                    <a:ea typeface="Cambria Math" panose="02040503050406030204" pitchFamily="18" charset="0"/>
                  </a:rPr>
                  <a:t>.</a:t>
                </a:r>
              </a:p>
              <a:p>
                <a:pPr marL="0" indent="0">
                  <a:buNone/>
                </a:pPr>
                <a:r>
                  <a:rPr lang="en-US" sz="1900" dirty="0">
                    <a:latin typeface="Cambria Math" panose="02040503050406030204" pitchFamily="18" charset="0"/>
                    <a:ea typeface="Cambria Math" panose="02040503050406030204" pitchFamily="18" charset="0"/>
                  </a:rPr>
                  <a:t>Starting with initial location </a:t>
                </a:r>
                <a14:m>
                  <m:oMath xmlns:m="http://schemas.openxmlformats.org/officeDocument/2006/math">
                    <m:d>
                      <m:dPr>
                        <m:begChr m:val="["/>
                        <m:endChr m:val="]"/>
                        <m:ctrlPr>
                          <a:rPr lang="en-US" sz="19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900" i="1" smtClean="0">
                                <a:latin typeface="Cambria Math" panose="02040503050406030204" pitchFamily="18" charset="0"/>
                                <a:ea typeface="Cambria Math" panose="02040503050406030204" pitchFamily="18" charset="0"/>
                              </a:rPr>
                            </m:ctrlPr>
                          </m:mPr>
                          <m:mr>
                            <m:e>
                              <m:sSub>
                                <m:sSubPr>
                                  <m:ctrlPr>
                                    <a:rPr lang="en-US" sz="190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𝑥</m:t>
                                  </m:r>
                                </m:e>
                                <m:sub>
                                  <m:r>
                                    <a:rPr lang="en-US" sz="1900" b="0" i="1" smtClean="0">
                                      <a:latin typeface="Cambria Math" panose="02040503050406030204" pitchFamily="18" charset="0"/>
                                      <a:ea typeface="Cambria Math" panose="02040503050406030204" pitchFamily="18" charset="0"/>
                                    </a:rPr>
                                    <m:t>0</m:t>
                                  </m:r>
                                </m:sub>
                              </m:sSub>
                            </m:e>
                          </m:mr>
                          <m:mr>
                            <m:e>
                              <m:sSub>
                                <m:sSubPr>
                                  <m:ctrlPr>
                                    <a:rPr lang="en-US" sz="1900" i="1" smtClean="0">
                                      <a:latin typeface="Cambria Math" panose="02040503050406030204" pitchFamily="18" charset="0"/>
                                      <a:ea typeface="Cambria Math" panose="02040503050406030204" pitchFamily="18" charset="0"/>
                                    </a:rPr>
                                  </m:ctrlPr>
                                </m:sSubPr>
                                <m:e>
                                  <m:r>
                                    <a:rPr lang="en-US" sz="1900" b="0" i="1" smtClean="0">
                                      <a:latin typeface="Cambria Math" panose="02040503050406030204" pitchFamily="18" charset="0"/>
                                      <a:ea typeface="Cambria Math" panose="02040503050406030204" pitchFamily="18" charset="0"/>
                                    </a:rPr>
                                    <m:t>𝑦</m:t>
                                  </m:r>
                                </m:e>
                                <m:sub>
                                  <m:r>
                                    <a:rPr lang="en-US" sz="1900" b="0" i="1" smtClean="0">
                                      <a:latin typeface="Cambria Math" panose="02040503050406030204" pitchFamily="18" charset="0"/>
                                      <a:ea typeface="Cambria Math" panose="02040503050406030204" pitchFamily="18" charset="0"/>
                                    </a:rPr>
                                    <m:t>0</m:t>
                                  </m:r>
                                </m:sub>
                              </m:sSub>
                            </m:e>
                          </m:mr>
                        </m:m>
                      </m:e>
                    </m:d>
                    <m:r>
                      <a:rPr lang="en-US" sz="1900" b="0" i="1" smtClean="0">
                        <a:latin typeface="Cambria Math" panose="02040503050406030204" pitchFamily="18" charset="0"/>
                        <a:ea typeface="Cambria Math" panose="02040503050406030204" pitchFamily="18" charset="0"/>
                      </a:rPr>
                      <m:t>=</m:t>
                    </m:r>
                    <m:d>
                      <m:dPr>
                        <m:begChr m:val="["/>
                        <m:endChr m:val="]"/>
                        <m:ctrlPr>
                          <a:rPr lang="en-US" sz="19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1900" b="0" i="1" smtClean="0">
                                <a:latin typeface="Cambria Math" panose="02040503050406030204" pitchFamily="18" charset="0"/>
                                <a:ea typeface="Cambria Math" panose="02040503050406030204" pitchFamily="18" charset="0"/>
                              </a:rPr>
                            </m:ctrlPr>
                          </m:mPr>
                          <m:mr>
                            <m:e>
                              <m:r>
                                <m:rPr>
                                  <m:brk m:alnAt="7"/>
                                </m:rPr>
                                <a:rPr lang="en-US" sz="1900" b="0" i="1" smtClean="0">
                                  <a:latin typeface="Cambria Math" panose="02040503050406030204" pitchFamily="18" charset="0"/>
                                  <a:ea typeface="Cambria Math" panose="02040503050406030204" pitchFamily="18" charset="0"/>
                                </a:rPr>
                                <m:t>−</m:t>
                              </m:r>
                              <m:r>
                                <a:rPr lang="en-US" sz="1900" b="0" i="1" smtClean="0">
                                  <a:latin typeface="Cambria Math" panose="02040503050406030204" pitchFamily="18" charset="0"/>
                                  <a:ea typeface="Cambria Math" panose="02040503050406030204" pitchFamily="18" charset="0"/>
                                </a:rPr>
                                <m:t>3</m:t>
                              </m:r>
                            </m:e>
                          </m:mr>
                          <m:mr>
                            <m:e>
                              <m:r>
                                <a:rPr lang="en-US" sz="1900" b="0" i="1" smtClean="0">
                                  <a:latin typeface="Cambria Math" panose="02040503050406030204" pitchFamily="18" charset="0"/>
                                  <a:ea typeface="Cambria Math" panose="02040503050406030204" pitchFamily="18" charset="0"/>
                                </a:rPr>
                                <m:t>−1</m:t>
                              </m:r>
                            </m:e>
                          </m:mr>
                        </m:m>
                      </m:e>
                    </m:d>
                  </m:oMath>
                </a14:m>
                <a:r>
                  <a:rPr lang="en-US" sz="1900" dirty="0">
                    <a:latin typeface="Cambria Math" panose="02040503050406030204" pitchFamily="18" charset="0"/>
                    <a:ea typeface="Cambria Math" panose="02040503050406030204" pitchFamily="18" charset="0"/>
                  </a:rPr>
                  <a:t> and step size </a:t>
                </a:r>
                <a14:m>
                  <m:oMath xmlns:m="http://schemas.openxmlformats.org/officeDocument/2006/math">
                    <m:r>
                      <a:rPr lang="en-US" sz="1900" i="1" smtClean="0">
                        <a:latin typeface="Cambria Math" panose="02040503050406030204" pitchFamily="18" charset="0"/>
                        <a:ea typeface="Cambria Math" panose="02040503050406030204" pitchFamily="18" charset="0"/>
                      </a:rPr>
                      <m:t>∈</m:t>
                    </m:r>
                    <m:r>
                      <a:rPr lang="en-US" sz="1900" b="0" i="1" smtClean="0">
                        <a:latin typeface="Cambria Math" panose="02040503050406030204" pitchFamily="18" charset="0"/>
                        <a:ea typeface="Cambria Math" panose="02040503050406030204" pitchFamily="18" charset="0"/>
                      </a:rPr>
                      <m:t>=0.085</m:t>
                    </m:r>
                  </m:oMath>
                </a14:m>
                <a:r>
                  <a:rPr lang="en-US" sz="1900" dirty="0">
                    <a:latin typeface="Cambria Math" panose="02040503050406030204" pitchFamily="18" charset="0"/>
                    <a:ea typeface="Cambria Math" panose="02040503050406030204" pitchFamily="18" charset="0"/>
                  </a:rPr>
                  <a:t>, iterate the gradient descent to produce 2 updates of the location.</a:t>
                </a:r>
              </a:p>
              <a:p>
                <a:pPr marL="0" indent="0">
                  <a:buNone/>
                </a:pPr>
                <a:r>
                  <a:rPr lang="en-US" sz="1800" dirty="0">
                    <a:latin typeface="Cambria Math" panose="02040503050406030204" pitchFamily="18" charset="0"/>
                    <a:ea typeface="Cambria Math" panose="02040503050406030204" pitchFamily="18" charset="0"/>
                  </a:rPr>
                  <a:t>2</a:t>
                </a:r>
                <a:r>
                  <a:rPr lang="en-US" sz="1900" dirty="0">
                    <a:latin typeface="Cambria Math" panose="02040503050406030204" pitchFamily="18" charset="0"/>
                    <a:ea typeface="Cambria Math" panose="02040503050406030204" pitchFamily="18" charset="0"/>
                  </a:rPr>
                  <a:t>. Let f</a:t>
                </a:r>
                <a14:m>
                  <m:oMath xmlns:m="http://schemas.openxmlformats.org/officeDocument/2006/math">
                    <m:d>
                      <m:dPr>
                        <m:ctrlPr>
                          <a:rPr lang="en-US" sz="1900" b="0" i="1" smtClean="0">
                            <a:latin typeface="Cambria Math" panose="02040503050406030204" pitchFamily="18" charset="0"/>
                            <a:ea typeface="Cambria Math" panose="02040503050406030204" pitchFamily="18" charset="0"/>
                          </a:rPr>
                        </m:ctrlPr>
                      </m:dPr>
                      <m:e>
                        <m:r>
                          <a:rPr lang="en-US" sz="1900" b="0" i="1" smtClean="0">
                            <a:latin typeface="Cambria Math" panose="02040503050406030204" pitchFamily="18" charset="0"/>
                            <a:ea typeface="Cambria Math" panose="02040503050406030204" pitchFamily="18" charset="0"/>
                          </a:rPr>
                          <m:t>𝑥</m:t>
                        </m:r>
                      </m:e>
                    </m:d>
                    <m:r>
                      <a:rPr lang="en-US" sz="1900" b="0" i="1" smtClean="0">
                        <a:latin typeface="Cambria Math" panose="02040503050406030204" pitchFamily="18" charset="0"/>
                        <a:ea typeface="Cambria Math" panose="02040503050406030204" pitchFamily="18" charset="0"/>
                      </a:rPr>
                      <m:t>=</m:t>
                    </m:r>
                    <m:rad>
                      <m:radPr>
                        <m:degHide m:val="on"/>
                        <m:ctrlPr>
                          <a:rPr lang="en-US" sz="1900" b="0" i="1" smtClean="0">
                            <a:latin typeface="Cambria Math" panose="02040503050406030204" pitchFamily="18" charset="0"/>
                            <a:ea typeface="Cambria Math" panose="02040503050406030204" pitchFamily="18" charset="0"/>
                          </a:rPr>
                        </m:ctrlPr>
                      </m:radPr>
                      <m:deg/>
                      <m:e>
                        <m:sSup>
                          <m:sSupPr>
                            <m:ctrlPr>
                              <a:rPr lang="en-US" sz="1900" b="0" i="1" smtClean="0">
                                <a:latin typeface="Cambria Math" panose="02040503050406030204" pitchFamily="18" charset="0"/>
                                <a:ea typeface="Cambria Math" panose="02040503050406030204" pitchFamily="18" charset="0"/>
                              </a:rPr>
                            </m:ctrlPr>
                          </m:sSupPr>
                          <m:e>
                            <m:r>
                              <a:rPr lang="en-US" sz="1900" b="0" i="1" smtClean="0">
                                <a:latin typeface="Cambria Math" panose="02040503050406030204" pitchFamily="18" charset="0"/>
                                <a:ea typeface="Cambria Math" panose="02040503050406030204" pitchFamily="18" charset="0"/>
                              </a:rPr>
                              <m:t>𝑥</m:t>
                            </m:r>
                          </m:e>
                          <m:sup>
                            <m:r>
                              <a:rPr lang="en-US" sz="1900" b="0" i="1" smtClean="0">
                                <a:latin typeface="Cambria Math" panose="02040503050406030204" pitchFamily="18" charset="0"/>
                                <a:ea typeface="Cambria Math" panose="02040503050406030204" pitchFamily="18" charset="0"/>
                              </a:rPr>
                              <m:t>2</m:t>
                            </m:r>
                          </m:sup>
                        </m:sSup>
                        <m:r>
                          <a:rPr lang="en-US" sz="1900" b="0" i="1" smtClean="0">
                            <a:latin typeface="Cambria Math" panose="02040503050406030204" pitchFamily="18" charset="0"/>
                            <a:ea typeface="Cambria Math" panose="02040503050406030204" pitchFamily="18" charset="0"/>
                          </a:rPr>
                          <m:t>+</m:t>
                        </m:r>
                        <m:r>
                          <m:rPr>
                            <m:sty m:val="p"/>
                          </m:rPr>
                          <a:rPr lang="en-US" sz="1900" b="0" i="0" smtClean="0">
                            <a:latin typeface="Cambria Math" panose="02040503050406030204" pitchFamily="18" charset="0"/>
                            <a:ea typeface="Cambria Math" panose="02040503050406030204" pitchFamily="18" charset="0"/>
                          </a:rPr>
                          <m:t>exp</m:t>
                        </m:r>
                        <m:r>
                          <a:rPr lang="en-US" sz="1900" b="0" i="1" smtClean="0">
                            <a:latin typeface="Cambria Math" panose="02040503050406030204" pitchFamily="18" charset="0"/>
                            <a:ea typeface="Cambria Math" panose="02040503050406030204" pitchFamily="18" charset="0"/>
                          </a:rPr>
                          <m:t>⁡(</m:t>
                        </m:r>
                        <m:sSup>
                          <m:sSupPr>
                            <m:ctrlPr>
                              <a:rPr lang="en-US" sz="1900" b="0" i="1" smtClean="0">
                                <a:latin typeface="Cambria Math" panose="02040503050406030204" pitchFamily="18" charset="0"/>
                                <a:ea typeface="Cambria Math" panose="02040503050406030204" pitchFamily="18" charset="0"/>
                              </a:rPr>
                            </m:ctrlPr>
                          </m:sSupPr>
                          <m:e>
                            <m:r>
                              <a:rPr lang="en-US" sz="1900" b="0" i="1" smtClean="0">
                                <a:latin typeface="Cambria Math" panose="02040503050406030204" pitchFamily="18" charset="0"/>
                                <a:ea typeface="Cambria Math" panose="02040503050406030204" pitchFamily="18" charset="0"/>
                              </a:rPr>
                              <m:t>𝑥</m:t>
                            </m:r>
                          </m:e>
                          <m:sup>
                            <m:r>
                              <a:rPr lang="en-US" sz="1900" b="0" i="1" smtClean="0">
                                <a:latin typeface="Cambria Math" panose="02040503050406030204" pitchFamily="18" charset="0"/>
                                <a:ea typeface="Cambria Math" panose="02040503050406030204" pitchFamily="18" charset="0"/>
                              </a:rPr>
                              <m:t>2</m:t>
                            </m:r>
                          </m:sup>
                        </m:sSup>
                        <m:r>
                          <a:rPr lang="en-US" sz="1900" b="0" i="1" smtClean="0">
                            <a:latin typeface="Cambria Math" panose="02040503050406030204" pitchFamily="18" charset="0"/>
                            <a:ea typeface="Cambria Math" panose="02040503050406030204" pitchFamily="18" charset="0"/>
                          </a:rPr>
                          <m:t>)</m:t>
                        </m:r>
                      </m:e>
                    </m:rad>
                    <m:r>
                      <a:rPr lang="en-US" sz="1900" b="0" i="1" smtClean="0">
                        <a:latin typeface="Cambria Math" panose="02040503050406030204" pitchFamily="18" charset="0"/>
                        <a:ea typeface="Cambria Math" panose="02040503050406030204" pitchFamily="18" charset="0"/>
                      </a:rPr>
                      <m:t>+</m:t>
                    </m:r>
                    <m:r>
                      <a:rPr lang="en-US" sz="1900" b="0" i="1" smtClean="0">
                        <a:latin typeface="Cambria Math" panose="02040503050406030204" pitchFamily="18" charset="0"/>
                        <a:ea typeface="Cambria Math" panose="02040503050406030204" pitchFamily="18" charset="0"/>
                      </a:rPr>
                      <m:t>𝑐𝑜𝑠</m:t>
                    </m:r>
                    <m:d>
                      <m:dPr>
                        <m:ctrlPr>
                          <a:rPr lang="en-US" sz="1900" b="0" i="1" smtClean="0">
                            <a:latin typeface="Cambria Math" panose="02040503050406030204" pitchFamily="18" charset="0"/>
                            <a:ea typeface="Cambria Math" panose="02040503050406030204" pitchFamily="18" charset="0"/>
                          </a:rPr>
                        </m:ctrlPr>
                      </m:dPr>
                      <m:e>
                        <m:sSup>
                          <m:sSupPr>
                            <m:ctrlPr>
                              <a:rPr lang="en-US" sz="1900" b="0" i="1" smtClean="0">
                                <a:latin typeface="Cambria Math" panose="02040503050406030204" pitchFamily="18" charset="0"/>
                                <a:ea typeface="Cambria Math" panose="02040503050406030204" pitchFamily="18" charset="0"/>
                              </a:rPr>
                            </m:ctrlPr>
                          </m:sSupPr>
                          <m:e>
                            <m:r>
                              <a:rPr lang="en-US" sz="1900" b="0" i="1" smtClean="0">
                                <a:latin typeface="Cambria Math" panose="02040503050406030204" pitchFamily="18" charset="0"/>
                                <a:ea typeface="Cambria Math" panose="02040503050406030204" pitchFamily="18" charset="0"/>
                              </a:rPr>
                              <m:t>𝑥</m:t>
                            </m:r>
                          </m:e>
                          <m:sup>
                            <m:r>
                              <a:rPr lang="en-US" sz="1900" b="0" i="1" smtClean="0">
                                <a:latin typeface="Cambria Math" panose="02040503050406030204" pitchFamily="18" charset="0"/>
                                <a:ea typeface="Cambria Math" panose="02040503050406030204" pitchFamily="18" charset="0"/>
                              </a:rPr>
                              <m:t>2</m:t>
                            </m:r>
                          </m:sup>
                        </m:sSup>
                        <m:r>
                          <a:rPr lang="en-US" sz="1900" b="0" i="1" smtClean="0">
                            <a:latin typeface="Cambria Math" panose="02040503050406030204" pitchFamily="18" charset="0"/>
                            <a:ea typeface="Cambria Math" panose="02040503050406030204" pitchFamily="18" charset="0"/>
                          </a:rPr>
                          <m:t>+</m:t>
                        </m:r>
                        <m:r>
                          <m:rPr>
                            <m:sty m:val="p"/>
                          </m:rPr>
                          <a:rPr lang="en-US" sz="1900" b="0" i="0" smtClean="0">
                            <a:latin typeface="Cambria Math" panose="02040503050406030204" pitchFamily="18" charset="0"/>
                            <a:ea typeface="Cambria Math" panose="02040503050406030204" pitchFamily="18" charset="0"/>
                          </a:rPr>
                          <m:t>exp</m:t>
                        </m:r>
                        <m:r>
                          <a:rPr lang="en-US" sz="1900" b="0" i="1" smtClean="0">
                            <a:latin typeface="Cambria Math" panose="02040503050406030204" pitchFamily="18" charset="0"/>
                            <a:ea typeface="Cambria Math" panose="02040503050406030204" pitchFamily="18" charset="0"/>
                          </a:rPr>
                          <m:t>⁡(</m:t>
                        </m:r>
                        <m:sSup>
                          <m:sSupPr>
                            <m:ctrlPr>
                              <a:rPr lang="en-US" sz="1900" b="0" i="1" smtClean="0">
                                <a:latin typeface="Cambria Math" panose="02040503050406030204" pitchFamily="18" charset="0"/>
                                <a:ea typeface="Cambria Math" panose="02040503050406030204" pitchFamily="18" charset="0"/>
                              </a:rPr>
                            </m:ctrlPr>
                          </m:sSupPr>
                          <m:e>
                            <m:r>
                              <a:rPr lang="en-US" sz="1900" b="0" i="1" smtClean="0">
                                <a:latin typeface="Cambria Math" panose="02040503050406030204" pitchFamily="18" charset="0"/>
                                <a:ea typeface="Cambria Math" panose="02040503050406030204" pitchFamily="18" charset="0"/>
                              </a:rPr>
                              <m:t>𝑥</m:t>
                            </m:r>
                          </m:e>
                          <m:sup>
                            <m:r>
                              <a:rPr lang="en-US" sz="1900" b="0" i="1" smtClean="0">
                                <a:latin typeface="Cambria Math" panose="02040503050406030204" pitchFamily="18" charset="0"/>
                                <a:ea typeface="Cambria Math" panose="02040503050406030204" pitchFamily="18" charset="0"/>
                              </a:rPr>
                              <m:t>2</m:t>
                            </m:r>
                          </m:sup>
                        </m:sSup>
                        <m:r>
                          <a:rPr lang="en-US" sz="1900" b="0" i="1" smtClean="0">
                            <a:latin typeface="Cambria Math" panose="02040503050406030204" pitchFamily="18" charset="0"/>
                            <a:ea typeface="Cambria Math" panose="02040503050406030204" pitchFamily="18" charset="0"/>
                          </a:rPr>
                          <m:t>)</m:t>
                        </m:r>
                      </m:e>
                    </m:d>
                  </m:oMath>
                </a14:m>
                <a:r>
                  <a:rPr lang="en-US" sz="1900" dirty="0">
                    <a:latin typeface="Cambria Math" panose="02040503050406030204" pitchFamily="18" charset="0"/>
                    <a:ea typeface="Cambria Math" panose="02040503050406030204" pitchFamily="18" charset="0"/>
                  </a:rPr>
                  <a:t>. </a:t>
                </a:r>
              </a:p>
              <a:p>
                <a:pPr marL="342900" indent="-342900">
                  <a:buAutoNum type="alphaLcParenBoth"/>
                </a:pPr>
                <a:r>
                  <a:rPr lang="en-US" sz="1900" dirty="0">
                    <a:latin typeface="Cambria Math" panose="02040503050406030204" pitchFamily="18" charset="0"/>
                    <a:ea typeface="Cambria Math" panose="02040503050406030204" pitchFamily="18" charset="0"/>
                  </a:rPr>
                  <a:t>Create a computational graph that relates the output f to the input x. Use a distinct node (gate) for each functional operation.</a:t>
                </a:r>
              </a:p>
              <a:p>
                <a:pPr marL="342900" indent="-342900">
                  <a:buAutoNum type="alphaLcParenBoth"/>
                </a:pPr>
                <a:r>
                  <a:rPr lang="en-US" sz="1900" dirty="0">
                    <a:latin typeface="Cambria Math" panose="02040503050406030204" pitchFamily="18" charset="0"/>
                    <a:ea typeface="Cambria Math" panose="02040503050406030204" pitchFamily="18" charset="0"/>
                  </a:rPr>
                  <a:t>Use the gradient and back propagation to compute the derivative of f when x=1 (f’(</a:t>
                </a:r>
                <a:r>
                  <a:rPr lang="en-US" sz="1900">
                    <a:latin typeface="Cambria Math" panose="02040503050406030204" pitchFamily="18" charset="0"/>
                    <a:ea typeface="Cambria Math" panose="02040503050406030204" pitchFamily="18" charset="0"/>
                  </a:rPr>
                  <a:t>1)). </a:t>
                </a:r>
                <a:endParaRPr lang="en-US" sz="1900" dirty="0">
                  <a:latin typeface="Cambria Math" panose="02040503050406030204" pitchFamily="18" charset="0"/>
                  <a:ea typeface="Cambria Math" panose="02040503050406030204" pitchFamily="18" charset="0"/>
                </a:endParaRPr>
              </a:p>
              <a:p>
                <a:pPr marL="342900" indent="-342900">
                  <a:buAutoNum type="alphaLcParenBoth"/>
                </a:pPr>
                <a:endParaRPr lang="en-US" sz="1900" dirty="0">
                  <a:latin typeface="Cambria Math" panose="02040503050406030204" pitchFamily="18" charset="0"/>
                  <a:ea typeface="Cambria Math" panose="02040503050406030204" pitchFamily="18" charset="0"/>
                </a:endParaRPr>
              </a:p>
              <a:p>
                <a:pPr marL="0" indent="0">
                  <a:buNone/>
                </a:pPr>
                <a:r>
                  <a:rPr lang="en-US" sz="1800" dirty="0">
                    <a:latin typeface="Cambria Math" panose="02040503050406030204" pitchFamily="18" charset="0"/>
                    <a:ea typeface="Cambria Math" panose="02040503050406030204" pitchFamily="18" charset="0"/>
                  </a:rPr>
                  <a:t>3</a:t>
                </a:r>
                <a:r>
                  <a:rPr lang="en-US" sz="1900" dirty="0">
                    <a:latin typeface="Cambria Math" panose="02040503050406030204" pitchFamily="18" charset="0"/>
                    <a:ea typeface="Cambria Math" panose="02040503050406030204" pitchFamily="18" charset="0"/>
                  </a:rPr>
                  <a:t>. For the computational graph below, assign your own small values for </a:t>
                </a:r>
              </a:p>
              <a:p>
                <a:pPr marL="0" indent="0">
                  <a:buNone/>
                </a:pPr>
                <a:r>
                  <a:rPr lang="en-US" sz="1900" dirty="0">
                    <a:latin typeface="Cambria Math" panose="02040503050406030204" pitchFamily="18" charset="0"/>
                    <a:ea typeface="Cambria Math" panose="02040503050406030204" pitchFamily="18" charset="0"/>
                  </a:rPr>
                  <a:t>the inputs x, y, z. Assign values 0.1, 0.2, 0.3, 0.4 for the 4 links </a:t>
                </a:r>
              </a:p>
              <a:p>
                <a:pPr marL="0" indent="0">
                  <a:buNone/>
                </a:pPr>
                <a:r>
                  <a:rPr lang="en-US" sz="1900" dirty="0">
                    <a:latin typeface="Cambria Math" panose="02040503050406030204" pitchFamily="18" charset="0"/>
                    <a:ea typeface="Cambria Math" panose="02040503050406030204" pitchFamily="18" charset="0"/>
                  </a:rPr>
                  <a:t>Representing the weight parameters of the function g (one addition and</a:t>
                </a:r>
              </a:p>
              <a:p>
                <a:pPr marL="0" indent="0">
                  <a:buNone/>
                </a:pPr>
                <a:r>
                  <a:rPr lang="en-US" sz="1900" dirty="0">
                    <a:latin typeface="Cambria Math" panose="02040503050406030204" pitchFamily="18" charset="0"/>
                    <a:ea typeface="Cambria Math" panose="02040503050406030204" pitchFamily="18" charset="0"/>
                  </a:rPr>
                  <a:t>one multiplication gate).</a:t>
                </a:r>
              </a:p>
              <a:p>
                <a:pPr marL="342900" indent="-342900">
                  <a:buAutoNum type="alphaLcParenBoth"/>
                </a:pPr>
                <a:r>
                  <a:rPr lang="en-US" sz="1900" dirty="0">
                    <a:latin typeface="Cambria Math" panose="02040503050406030204" pitchFamily="18" charset="0"/>
                    <a:ea typeface="Cambria Math" panose="02040503050406030204" pitchFamily="18" charset="0"/>
                  </a:rPr>
                  <a:t>Compute the forward pass (g value)  </a:t>
                </a:r>
              </a:p>
              <a:p>
                <a:pPr marL="342900" indent="-342900">
                  <a:buAutoNum type="alphaLcParenBoth"/>
                </a:pPr>
                <a:r>
                  <a:rPr lang="en-US" sz="1900" dirty="0">
                    <a:latin typeface="Cambria Math" panose="02040503050406030204" pitchFamily="18" charset="0"/>
                    <a:ea typeface="Cambria Math" panose="02040503050406030204" pitchFamily="18" charset="0"/>
                  </a:rPr>
                  <a:t>Use back propagation to update the 4 weight parameters.  </a:t>
                </a:r>
              </a:p>
              <a:p>
                <a:pPr marL="0" indent="0">
                  <a:buNone/>
                </a:pPr>
                <a:r>
                  <a:rPr lang="en-US" sz="1600" dirty="0">
                    <a:latin typeface="Cambria Math" panose="02040503050406030204" pitchFamily="18" charset="0"/>
                    <a:ea typeface="Cambria Math" panose="02040503050406030204" pitchFamily="18" charset="0"/>
                  </a:rPr>
                  <a:t> </a:t>
                </a:r>
              </a:p>
              <a:p>
                <a:pPr marL="0" indent="0">
                  <a:buNone/>
                </a:pPr>
                <a:r>
                  <a:rPr lang="en-US" dirty="0"/>
                  <a:t>                                                        </a:t>
                </a:r>
              </a:p>
            </p:txBody>
          </p:sp>
        </mc:Choice>
        <mc:Fallback>
          <p:sp>
            <p:nvSpPr>
              <p:cNvPr id="3" name="Content Placeholder 2">
                <a:extLst>
                  <a:ext uri="{FF2B5EF4-FFF2-40B4-BE49-F238E27FC236}">
                    <a16:creationId xmlns:a16="http://schemas.microsoft.com/office/drawing/2014/main" id="{4F7C7408-5B78-5073-BBB6-070C5CB446CA}"/>
                  </a:ext>
                </a:extLst>
              </p:cNvPr>
              <p:cNvSpPr>
                <a:spLocks noGrp="1" noRot="1" noChangeAspect="1" noMove="1" noResize="1" noEditPoints="1" noAdjustHandles="1" noChangeArrowheads="1" noChangeShapeType="1" noTextEdit="1"/>
              </p:cNvSpPr>
              <p:nvPr>
                <p:ph idx="1"/>
              </p:nvPr>
            </p:nvSpPr>
            <p:spPr>
              <a:xfrm>
                <a:off x="1371600" y="1219201"/>
                <a:ext cx="10241280" cy="4625545"/>
              </a:xfrm>
              <a:blipFill>
                <a:blip r:embed="rId2"/>
                <a:stretch>
                  <a:fillRect l="-248" t="-1096"/>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128" name="Ink 127">
                <a:extLst>
                  <a:ext uri="{FF2B5EF4-FFF2-40B4-BE49-F238E27FC236}">
                    <a16:creationId xmlns:a16="http://schemas.microsoft.com/office/drawing/2014/main" id="{E0627A47-F0FD-2296-D60C-36EF2A0A80AC}"/>
                  </a:ext>
                </a:extLst>
              </p14:cNvPr>
              <p14:cNvContentPartPr/>
              <p14:nvPr/>
            </p14:nvContentPartPr>
            <p14:xfrm>
              <a:off x="7494240" y="3846132"/>
              <a:ext cx="360" cy="360"/>
            </p14:xfrm>
          </p:contentPart>
        </mc:Choice>
        <mc:Fallback xmlns="">
          <p:pic>
            <p:nvPicPr>
              <p:cNvPr id="128" name="Ink 127">
                <a:extLst>
                  <a:ext uri="{FF2B5EF4-FFF2-40B4-BE49-F238E27FC236}">
                    <a16:creationId xmlns:a16="http://schemas.microsoft.com/office/drawing/2014/main" id="{E0627A47-F0FD-2296-D60C-36EF2A0A80AC}"/>
                  </a:ext>
                </a:extLst>
              </p:cNvPr>
              <p:cNvPicPr/>
              <p:nvPr/>
            </p:nvPicPr>
            <p:blipFill>
              <a:blip r:embed="rId168"/>
              <a:stretch>
                <a:fillRect/>
              </a:stretch>
            </p:blipFill>
            <p:spPr>
              <a:xfrm>
                <a:off x="7489920" y="384181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29" name="Ink 128">
                <a:extLst>
                  <a:ext uri="{FF2B5EF4-FFF2-40B4-BE49-F238E27FC236}">
                    <a16:creationId xmlns:a16="http://schemas.microsoft.com/office/drawing/2014/main" id="{F13F7B6E-4B0F-37A0-28C1-2ECB31362EBE}"/>
                  </a:ext>
                </a:extLst>
              </p14:cNvPr>
              <p14:cNvContentPartPr/>
              <p14:nvPr/>
            </p14:nvContentPartPr>
            <p14:xfrm>
              <a:off x="4586160" y="5963292"/>
              <a:ext cx="2160" cy="1080"/>
            </p14:xfrm>
          </p:contentPart>
        </mc:Choice>
        <mc:Fallback xmlns="">
          <p:pic>
            <p:nvPicPr>
              <p:cNvPr id="129" name="Ink 128">
                <a:extLst>
                  <a:ext uri="{FF2B5EF4-FFF2-40B4-BE49-F238E27FC236}">
                    <a16:creationId xmlns:a16="http://schemas.microsoft.com/office/drawing/2014/main" id="{F13F7B6E-4B0F-37A0-28C1-2ECB31362EBE}"/>
                  </a:ext>
                </a:extLst>
              </p:cNvPr>
              <p:cNvPicPr/>
              <p:nvPr/>
            </p:nvPicPr>
            <p:blipFill>
              <a:blip r:embed="rId170"/>
              <a:stretch>
                <a:fillRect/>
              </a:stretch>
            </p:blipFill>
            <p:spPr>
              <a:xfrm>
                <a:off x="4581840" y="5958972"/>
                <a:ext cx="10800" cy="9720"/>
              </a:xfrm>
              <a:prstGeom prst="rect">
                <a:avLst/>
              </a:prstGeom>
            </p:spPr>
          </p:pic>
        </mc:Fallback>
      </mc:AlternateContent>
      <p:pic>
        <p:nvPicPr>
          <p:cNvPr id="9" name="Picture 2" descr="Computational Graphs">
            <a:extLst>
              <a:ext uri="{FF2B5EF4-FFF2-40B4-BE49-F238E27FC236}">
                <a16:creationId xmlns:a16="http://schemas.microsoft.com/office/drawing/2014/main" id="{8E75B152-BD9E-F9A8-DD66-E99566AE0360}"/>
              </a:ext>
            </a:extLst>
          </p:cNvPr>
          <p:cNvPicPr>
            <a:picLocks noChangeAspect="1" noChangeArrowheads="1"/>
          </p:cNvPicPr>
          <p:nvPr/>
        </p:nvPicPr>
        <p:blipFill>
          <a:blip r:embed="rId171">
            <a:extLst>
              <a:ext uri="{28A0092B-C50C-407E-A947-70E740481C1C}">
                <a14:useLocalDpi xmlns:a14="http://schemas.microsoft.com/office/drawing/2010/main" val="0"/>
              </a:ext>
            </a:extLst>
          </a:blip>
          <a:srcRect/>
          <a:stretch>
            <a:fillRect/>
          </a:stretch>
        </p:blipFill>
        <p:spPr bwMode="auto">
          <a:xfrm>
            <a:off x="7893775" y="4121176"/>
            <a:ext cx="3097010" cy="151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05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ECB0-652B-F0B8-94DC-F8AAA92E47BC}"/>
              </a:ext>
            </a:extLst>
          </p:cNvPr>
          <p:cNvSpPr>
            <a:spLocks noGrp="1"/>
          </p:cNvSpPr>
          <p:nvPr>
            <p:ph type="title"/>
          </p:nvPr>
        </p:nvSpPr>
        <p:spPr>
          <a:xfrm>
            <a:off x="1371600" y="795528"/>
            <a:ext cx="10241280" cy="522909"/>
          </a:xfrm>
        </p:spPr>
        <p:txBody>
          <a:bodyPr>
            <a:normAutofit/>
          </a:bodyPr>
          <a:lstStyle/>
          <a:p>
            <a:pPr algn="ctr"/>
            <a:r>
              <a:rPr lang="en-US" sz="2800" dirty="0">
                <a:solidFill>
                  <a:srgbClr val="C00000"/>
                </a:solidFill>
                <a:latin typeface="Avenir Next LT Pro" panose="020B0504020202020204" pitchFamily="34" charset="77"/>
              </a:rPr>
              <a:t>Differential Calculus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5710CB-C0FE-875D-E1A5-C460F1558089}"/>
                  </a:ext>
                </a:extLst>
              </p:cNvPr>
              <p:cNvSpPr>
                <a:spLocks noGrp="1"/>
              </p:cNvSpPr>
              <p:nvPr>
                <p:ph idx="1"/>
              </p:nvPr>
            </p:nvSpPr>
            <p:spPr>
              <a:xfrm>
                <a:off x="1371600" y="1648047"/>
                <a:ext cx="10241280" cy="4465674"/>
              </a:xfrm>
            </p:spPr>
            <p:txBody>
              <a:bodyPr>
                <a:normAutofit/>
              </a:bodyPr>
              <a:lstStyle/>
              <a:p>
                <a:pPr marL="0" indent="0">
                  <a:buNone/>
                </a:pPr>
                <a:r>
                  <a:rPr lang="en-US" sz="1700" dirty="0">
                    <a:latin typeface="Avenir Next LT Pro" panose="020B0504020202020204" pitchFamily="34" charset="77"/>
                  </a:rPr>
                  <a:t>The algorithms of machine learning run on the mathematical foundations of </a:t>
                </a:r>
                <a:r>
                  <a:rPr lang="en-US" sz="1700" dirty="0">
                    <a:solidFill>
                      <a:srgbClr val="C00000"/>
                    </a:solidFill>
                    <a:latin typeface="Avenir Next LT Pro" panose="020B0504020202020204" pitchFamily="34" charset="77"/>
                  </a:rPr>
                  <a:t>Optimization</a:t>
                </a:r>
                <a:r>
                  <a:rPr lang="en-US" sz="1700" dirty="0">
                    <a:latin typeface="Avenir Next LT Pro" panose="020B0504020202020204" pitchFamily="34" charset="77"/>
                  </a:rPr>
                  <a:t>, </a:t>
                </a:r>
                <a:r>
                  <a:rPr lang="en-US" sz="1700" dirty="0">
                    <a:solidFill>
                      <a:srgbClr val="C00000"/>
                    </a:solidFill>
                    <a:latin typeface="Avenir Next LT Pro" panose="020B0504020202020204" pitchFamily="34" charset="77"/>
                  </a:rPr>
                  <a:t>Matrix Manipulations</a:t>
                </a:r>
                <a:r>
                  <a:rPr lang="en-US" sz="1700" dirty="0">
                    <a:latin typeface="Avenir Next LT Pro" panose="020B0504020202020204" pitchFamily="34" charset="77"/>
                  </a:rPr>
                  <a:t>, and </a:t>
                </a:r>
                <a:r>
                  <a:rPr lang="en-US" sz="1700" dirty="0">
                    <a:solidFill>
                      <a:srgbClr val="C00000"/>
                    </a:solidFill>
                    <a:latin typeface="Avenir Next LT Pro" panose="020B0504020202020204" pitchFamily="34" charset="77"/>
                  </a:rPr>
                  <a:t>Statistical Inference</a:t>
                </a:r>
                <a:r>
                  <a:rPr lang="en-US" sz="1700" dirty="0">
                    <a:latin typeface="Avenir Next LT Pro" panose="020B0504020202020204" pitchFamily="34" charset="77"/>
                  </a:rPr>
                  <a:t>.  </a:t>
                </a:r>
              </a:p>
              <a:p>
                <a:pPr marL="0" indent="0">
                  <a:buNone/>
                </a:pPr>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Optimization refers to the process of minimizing errors encoded by a loss function, which result from discrepancies between the predictions values of a neural network and the expected  values.</a:t>
                </a:r>
              </a:p>
              <a:p>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Minimizing functions relies on Differential Calculus, which is the study of rate changes.</a:t>
                </a:r>
              </a:p>
              <a:p>
                <a:pPr marL="0" indent="0">
                  <a:buNone/>
                </a:pPr>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Rates of changes are measured by derivatives which are limits (when they exist) of difference quotients.  </a:t>
                </a:r>
              </a:p>
              <a:p>
                <a:pPr marL="0" indent="0">
                  <a:buNone/>
                </a:pPr>
                <a:endParaRPr lang="en-US" sz="1600" dirty="0">
                  <a:latin typeface="Avenir Next LT Pro" panose="020B0504020202020204" pitchFamily="34" charset="77"/>
                </a:endParaRPr>
              </a:p>
              <a:p>
                <a:pPr marL="0" indent="0" algn="ctr">
                  <a:buNone/>
                </a:pPr>
                <a:r>
                  <a:rPr lang="en-US" sz="2400" dirty="0">
                    <a:solidFill>
                      <a:srgbClr val="C00000"/>
                    </a:solidFill>
                    <a:latin typeface="Avenir Next LT Pro" panose="020B0504020202020204" pitchFamily="34" charset="77"/>
                  </a:rPr>
                  <a:t>Single variable derivative</a:t>
                </a:r>
                <a:r>
                  <a:rPr lang="en-US" sz="2400" dirty="0">
                    <a:latin typeface="Avenir Next LT Pro" panose="020B0504020202020204" pitchFamily="34" charset="77"/>
                  </a:rPr>
                  <a:t>:</a:t>
                </a:r>
              </a:p>
              <a:p>
                <a:pPr marL="0" indent="0">
                  <a:buNone/>
                </a:pPr>
                <a:r>
                  <a:rPr lang="en-US" sz="1600" dirty="0">
                    <a:latin typeface="Avenir Next LT Pro" panose="020B0504020202020204" pitchFamily="34" charset="77"/>
                  </a:rPr>
                  <a:t>For a function f : </a:t>
                </a:r>
                <a14:m>
                  <m:oMath xmlns:m="http://schemas.openxmlformats.org/officeDocument/2006/math">
                    <m:r>
                      <a:rPr lang="en-US" sz="1600" i="1" smtClean="0">
                        <a:latin typeface="Cambria Math" panose="02040503050406030204" pitchFamily="18" charset="0"/>
                        <a:ea typeface="Cambria Math" panose="02040503050406030204" pitchFamily="18" charset="0"/>
                      </a:rPr>
                      <m:t>ℝ</m:t>
                    </m:r>
                    <m:r>
                      <a:rPr lang="en-US" sz="1600" b="0" i="1" smtClean="0">
                        <a:latin typeface="Cambria Math" panose="02040503050406030204" pitchFamily="18" charset="0"/>
                        <a:ea typeface="Cambria Math" panose="02040503050406030204" pitchFamily="18" charset="0"/>
                      </a:rPr>
                      <m:t> → </m:t>
                    </m:r>
                    <m:r>
                      <a:rPr lang="en-US" sz="1600" b="0" i="1" smtClean="0">
                        <a:latin typeface="Cambria Math" panose="02040503050406030204" pitchFamily="18" charset="0"/>
                        <a:ea typeface="Cambria Math" panose="02040503050406030204" pitchFamily="18" charset="0"/>
                      </a:rPr>
                      <m:t>ℝ</m:t>
                    </m:r>
                  </m:oMath>
                </a14:m>
                <a:r>
                  <a:rPr lang="en-US" sz="1600" dirty="0">
                    <a:latin typeface="Avenir Next LT Pro" panose="020B0504020202020204" pitchFamily="34" charset="77"/>
                  </a:rPr>
                  <a:t>, the derivative at a point x is </a:t>
                </a:r>
                <a:r>
                  <a:rPr lang="en-US" sz="1600" dirty="0"/>
                  <a:t>f’(x) </a:t>
                </a:r>
                <a14:m>
                  <m:oMath xmlns:m="http://schemas.openxmlformats.org/officeDocument/2006/math">
                    <m:r>
                      <a:rPr lang="en-US" sz="1600" i="1">
                        <a:latin typeface="Cambria Math" panose="02040503050406030204" pitchFamily="18" charset="0"/>
                      </a:rPr>
                      <m:t>=</m:t>
                    </m:r>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panose="02040503050406030204" pitchFamily="18" charset="0"/>
                              </a:rPr>
                              <m:t>lim</m:t>
                            </m:r>
                          </m:e>
                          <m:lim>
                            <m:r>
                              <a:rPr lang="en-US" sz="1600" i="1">
                                <a:latin typeface="Cambria Math" panose="02040503050406030204" pitchFamily="18" charset="0"/>
                              </a:rPr>
                              <m:t>h</m:t>
                            </m:r>
                            <m:r>
                              <a:rPr lang="en-US" sz="1600" i="1">
                                <a:latin typeface="Cambria Math" panose="02040503050406030204" pitchFamily="18" charset="0"/>
                                <a:ea typeface="Cambria Math" panose="02040503050406030204" pitchFamily="18" charset="0"/>
                              </a:rPr>
                              <m:t>→0</m:t>
                            </m:r>
                          </m:lim>
                        </m:limLow>
                      </m:fName>
                      <m:e>
                        <m:f>
                          <m:fPr>
                            <m:ctrlPr>
                              <a:rPr lang="en-US" sz="1600" i="1">
                                <a:latin typeface="Cambria Math" panose="02040503050406030204" pitchFamily="18" charset="0"/>
                              </a:rPr>
                            </m:ctrlPr>
                          </m:fPr>
                          <m:num>
                            <m:r>
                              <a:rPr lang="en-US" sz="1600" b="0" i="1" smtClean="0">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h</m:t>
                                </m:r>
                              </m:e>
                            </m:d>
                            <m:r>
                              <a:rPr lang="en-US" sz="1600" i="1">
                                <a:latin typeface="Cambria Math" panose="02040503050406030204" pitchFamily="18" charset="0"/>
                              </a:rPr>
                              <m:t>−</m:t>
                            </m:r>
                            <m:r>
                              <a:rPr lang="en-US" sz="1600" b="0" i="1" smtClean="0">
                                <a:latin typeface="Cambria Math" panose="02040503050406030204" pitchFamily="18" charset="0"/>
                              </a:rPr>
                              <m:t>𝑓</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num>
                          <m:den>
                            <m:r>
                              <a:rPr lang="en-US" sz="1600" i="1">
                                <a:latin typeface="Cambria Math" panose="02040503050406030204" pitchFamily="18" charset="0"/>
                              </a:rPr>
                              <m:t>h</m:t>
                            </m:r>
                          </m:den>
                        </m:f>
                      </m:e>
                    </m:func>
                  </m:oMath>
                </a14:m>
                <a:r>
                  <a:rPr lang="en-US" sz="1600" dirty="0">
                    <a:latin typeface="Avenir Next LT Pro" panose="020B0504020202020204" pitchFamily="34" charset="77"/>
                  </a:rPr>
                  <a:t> if this limit exists.</a:t>
                </a:r>
              </a:p>
              <a:p>
                <a:pPr marL="0" indent="0">
                  <a:buNone/>
                </a:pPr>
                <a:endParaRPr lang="en-US" sz="1600" dirty="0">
                  <a:latin typeface="Avenir Next LT Pro" panose="020B0504020202020204" pitchFamily="34" charset="77"/>
                </a:endParaRPr>
              </a:p>
              <a:p>
                <a:pPr marL="0" indent="0">
                  <a:buNone/>
                </a:pPr>
                <a:endParaRPr lang="en-US" sz="1600" dirty="0">
                  <a:latin typeface="Avenir Next LT Pro" panose="020B0504020202020204" pitchFamily="34" charset="77"/>
                </a:endParaRPr>
              </a:p>
            </p:txBody>
          </p:sp>
        </mc:Choice>
        <mc:Fallback xmlns="">
          <p:sp>
            <p:nvSpPr>
              <p:cNvPr id="3" name="Content Placeholder 2">
                <a:extLst>
                  <a:ext uri="{FF2B5EF4-FFF2-40B4-BE49-F238E27FC236}">
                    <a16:creationId xmlns:a16="http://schemas.microsoft.com/office/drawing/2014/main" id="{105710CB-C0FE-875D-E1A5-C460F1558089}"/>
                  </a:ext>
                </a:extLst>
              </p:cNvPr>
              <p:cNvSpPr>
                <a:spLocks noGrp="1" noRot="1" noChangeAspect="1" noMove="1" noResize="1" noEditPoints="1" noAdjustHandles="1" noChangeArrowheads="1" noChangeShapeType="1" noTextEdit="1"/>
              </p:cNvSpPr>
              <p:nvPr>
                <p:ph idx="1"/>
              </p:nvPr>
            </p:nvSpPr>
            <p:spPr>
              <a:xfrm>
                <a:off x="1371600" y="1648047"/>
                <a:ext cx="10241280" cy="4465674"/>
              </a:xfrm>
              <a:blipFill>
                <a:blip r:embed="rId2"/>
                <a:stretch>
                  <a:fillRect l="-372" t="-850"/>
                </a:stretch>
              </a:blipFill>
            </p:spPr>
            <p:txBody>
              <a:bodyPr/>
              <a:lstStyle/>
              <a:p>
                <a:r>
                  <a:rPr lang="en-US">
                    <a:noFill/>
                  </a:rPr>
                  <a:t> </a:t>
                </a:r>
              </a:p>
            </p:txBody>
          </p:sp>
        </mc:Fallback>
      </mc:AlternateContent>
    </p:spTree>
    <p:extLst>
      <p:ext uri="{BB962C8B-B14F-4D97-AF65-F5344CB8AC3E}">
        <p14:creationId xmlns:p14="http://schemas.microsoft.com/office/powerpoint/2010/main" val="4162148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C08A507-B84E-76A0-4757-DB04557DAC19}"/>
                  </a:ext>
                </a:extLst>
              </p:cNvPr>
              <p:cNvSpPr txBox="1"/>
              <p:nvPr/>
            </p:nvSpPr>
            <p:spPr>
              <a:xfrm>
                <a:off x="744279" y="457200"/>
                <a:ext cx="11047228" cy="5512086"/>
              </a:xfrm>
              <a:prstGeom prst="rect">
                <a:avLst/>
              </a:prstGeom>
              <a:noFill/>
            </p:spPr>
            <p:txBody>
              <a:bodyPr wrap="square" rtlCol="0">
                <a:spAutoFit/>
              </a:bodyPr>
              <a:lstStyle/>
              <a:p>
                <a:r>
                  <a:rPr lang="en-US" sz="1600" dirty="0">
                    <a:latin typeface="Avenir Next LT Pro" panose="020B0504020202020204" pitchFamily="34" charset="77"/>
                  </a:rPr>
                  <a:t>4. Find the gradient of the function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=3</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up>
                        <m:r>
                          <a:rPr lang="en-US" sz="1600" b="0" i="1" smtClean="0">
                            <a:latin typeface="Cambria Math" panose="02040503050406030204" pitchFamily="18" charset="0"/>
                          </a:rPr>
                          <m:t>2</m:t>
                        </m:r>
                      </m:sup>
                    </m:sSubSup>
                    <m:r>
                      <a:rPr lang="en-US" sz="1600" b="0" i="1" smtClean="0">
                        <a:latin typeface="Cambria Math" panose="02040503050406030204" pitchFamily="18" charset="0"/>
                      </a:rPr>
                      <m:t>+5</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sup>
                    </m:sSup>
                  </m:oMath>
                </a14:m>
                <a:r>
                  <a:rPr lang="en-US" sz="1600" dirty="0">
                    <a:latin typeface="Avenir Next LT Pro" panose="020B0504020202020204" pitchFamily="34" charset="77"/>
                  </a:rPr>
                  <a:t>.</a:t>
                </a:r>
              </a:p>
              <a:p>
                <a:endParaRPr lang="en-US" sz="1600" dirty="0">
                  <a:latin typeface="Avenir Next LT Pro" panose="020B0504020202020204" pitchFamily="34" charset="77"/>
                </a:endParaRPr>
              </a:p>
              <a:p>
                <a:r>
                  <a:rPr lang="en-US" sz="1600" dirty="0">
                    <a:latin typeface="Avenir Next LT Pro" panose="020B0504020202020204" pitchFamily="34" charset="77"/>
                  </a:rPr>
                  <a:t>5. Use the chain rule to write the formula for the gradient of the function </a:t>
                </a:r>
                <a14:m>
                  <m:oMath xmlns:m="http://schemas.openxmlformats.org/officeDocument/2006/math">
                    <m:r>
                      <a:rPr lang="en-US" sz="1600" b="0" i="1" smtClean="0">
                        <a:latin typeface="Cambria Math" panose="02040503050406030204" pitchFamily="18" charset="0"/>
                      </a:rPr>
                      <m:t>𝑢</m:t>
                    </m:r>
                    <m:r>
                      <a:rPr lang="en-US" sz="1600" b="0" i="1" smtClean="0">
                        <a:latin typeface="Cambria Math" panose="02040503050406030204" pitchFamily="18" charset="0"/>
                      </a:rPr>
                      <m:t>=</m:t>
                    </m:r>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 </m:t>
                    </m:r>
                    <m:r>
                      <a:rPr lang="en-US" sz="1600" b="0" i="1" smtClean="0">
                        <a:latin typeface="Cambria Math" panose="02040503050406030204" pitchFamily="18" charset="0"/>
                      </a:rPr>
                      <m:t>𝑦</m:t>
                    </m:r>
                    <m:r>
                      <a:rPr lang="en-US" sz="1600" b="0" i="1" smtClean="0">
                        <a:latin typeface="Cambria Math" panose="02040503050406030204" pitchFamily="18" charset="0"/>
                      </a:rPr>
                      <m:t>, </m:t>
                    </m:r>
                    <m:r>
                      <a:rPr lang="en-US" sz="1600" b="0" i="1" smtClean="0">
                        <a:latin typeface="Cambria Math" panose="02040503050406030204" pitchFamily="18" charset="0"/>
                      </a:rPr>
                      <m:t>𝑧</m:t>
                    </m:r>
                    <m:r>
                      <a:rPr lang="en-US" sz="1600" b="0" i="1" smtClean="0">
                        <a:latin typeface="Cambria Math" panose="02040503050406030204" pitchFamily="18" charset="0"/>
                      </a:rPr>
                      <m:t>)</m:t>
                    </m:r>
                  </m:oMath>
                </a14:m>
                <a:r>
                  <a:rPr lang="en-US" sz="1600" dirty="0">
                    <a:latin typeface="Avenir Next LT Pro" panose="020B0504020202020204" pitchFamily="34" charset="77"/>
                  </a:rPr>
                  <a:t> , where </a:t>
                </a:r>
                <a14:m>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𝑎</m:t>
                        </m:r>
                        <m:r>
                          <a:rPr lang="en-US" sz="1600" b="0" i="1" smtClean="0">
                            <a:latin typeface="Cambria Math" panose="02040503050406030204" pitchFamily="18" charset="0"/>
                          </a:rPr>
                          <m:t>,</m:t>
                        </m:r>
                        <m:r>
                          <a:rPr lang="en-US" sz="1600" b="0" i="1" smtClean="0">
                            <a:latin typeface="Cambria Math" panose="02040503050406030204" pitchFamily="18" charset="0"/>
                          </a:rPr>
                          <m:t>𝑏</m:t>
                        </m:r>
                      </m:e>
                    </m:d>
                    <m:r>
                      <a:rPr lang="en-US" sz="1600" b="0" i="1" smtClean="0">
                        <a:latin typeface="Cambria Math" panose="02040503050406030204" pitchFamily="18" charset="0"/>
                      </a:rPr>
                      <m:t>, </m:t>
                    </m:r>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𝑎</m:t>
                        </m:r>
                        <m:r>
                          <a:rPr lang="en-US" sz="1600" b="0" i="1" smtClean="0">
                            <a:latin typeface="Cambria Math" panose="02040503050406030204" pitchFamily="18" charset="0"/>
                          </a:rPr>
                          <m:t>,</m:t>
                        </m:r>
                        <m:r>
                          <a:rPr lang="en-US" sz="1600" b="0" i="1" smtClean="0">
                            <a:latin typeface="Cambria Math" panose="02040503050406030204" pitchFamily="18" charset="0"/>
                          </a:rPr>
                          <m:t>𝑏</m:t>
                        </m:r>
                      </m:e>
                    </m:d>
                    <m:r>
                      <a:rPr lang="en-US" sz="1600" b="0" i="1" smtClean="0">
                        <a:latin typeface="Cambria Math" panose="02040503050406030204" pitchFamily="18" charset="0"/>
                      </a:rPr>
                      <m:t>,</m:t>
                    </m:r>
                  </m:oMath>
                </a14:m>
                <a:r>
                  <a:rPr lang="en-US" sz="1600" dirty="0">
                    <a:latin typeface="Avenir Next LT Pro" panose="020B0504020202020204" pitchFamily="34" charset="77"/>
                  </a:rPr>
                  <a:t> and </a:t>
                </a:r>
                <a14:m>
                  <m:oMath xmlns:m="http://schemas.openxmlformats.org/officeDocument/2006/math">
                    <m:r>
                      <a:rPr lang="en-US" sz="1600" b="0" i="1" smtClean="0">
                        <a:latin typeface="Cambria Math" panose="02040503050406030204" pitchFamily="18" charset="0"/>
                      </a:rPr>
                      <m:t>𝑧</m:t>
                    </m:r>
                    <m:r>
                      <a:rPr lang="en-US" sz="1600" b="0" i="1" smtClean="0">
                        <a:latin typeface="Cambria Math" panose="02040503050406030204" pitchFamily="18" charset="0"/>
                      </a:rPr>
                      <m:t>=</m:t>
                    </m:r>
                    <m:r>
                      <a:rPr lang="en-US" sz="1600" b="0" i="1" smtClean="0">
                        <a:latin typeface="Cambria Math" panose="02040503050406030204" pitchFamily="18" charset="0"/>
                      </a:rPr>
                      <m:t>𝑧</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𝑎</m:t>
                        </m:r>
                        <m:r>
                          <a:rPr lang="en-US" sz="1600" b="0" i="1" smtClean="0">
                            <a:latin typeface="Cambria Math" panose="02040503050406030204" pitchFamily="18" charset="0"/>
                          </a:rPr>
                          <m:t>,</m:t>
                        </m:r>
                        <m:r>
                          <a:rPr lang="en-US" sz="1600" b="0" i="1" smtClean="0">
                            <a:latin typeface="Cambria Math" panose="02040503050406030204" pitchFamily="18" charset="0"/>
                          </a:rPr>
                          <m:t>𝑏</m:t>
                        </m:r>
                      </m:e>
                    </m:d>
                    <m:r>
                      <a:rPr lang="en-US" sz="1600" b="0" i="1" smtClean="0">
                        <a:latin typeface="Cambria Math" panose="02040503050406030204" pitchFamily="18" charset="0"/>
                      </a:rPr>
                      <m:t>.</m:t>
                    </m:r>
                  </m:oMath>
                </a14:m>
                <a:r>
                  <a:rPr lang="en-US" sz="1600" dirty="0">
                    <a:latin typeface="Avenir Next LT Pro" panose="020B0504020202020204" pitchFamily="34" charset="77"/>
                  </a:rPr>
                  <a:t> Indicate the shape of </a:t>
                </a:r>
                <a14:m>
                  <m:oMath xmlns:m="http://schemas.openxmlformats.org/officeDocument/2006/math">
                    <m:r>
                      <m:rPr>
                        <m:sty m:val="p"/>
                      </m:rP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𝑢</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𝑎</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e>
                    </m:d>
                    <m:r>
                      <a:rPr lang="en-US" sz="1600" b="0" i="1" smtClean="0">
                        <a:latin typeface="Cambria Math" panose="02040503050406030204" pitchFamily="18" charset="0"/>
                        <a:ea typeface="Cambria Math" panose="02040503050406030204" pitchFamily="18" charset="0"/>
                      </a:rPr>
                      <m:t>.</m:t>
                    </m:r>
                  </m:oMath>
                </a14:m>
                <a:r>
                  <a:rPr lang="en-US" sz="1600" dirty="0">
                    <a:latin typeface="Avenir Next LT Pro" panose="020B0504020202020204" pitchFamily="34" charset="77"/>
                  </a:rPr>
                  <a:t> </a:t>
                </a:r>
              </a:p>
              <a:p>
                <a:endParaRPr lang="en-US" sz="1600" dirty="0">
                  <a:latin typeface="Avenir Next LT Pro" panose="020B0504020202020204" pitchFamily="34" charset="77"/>
                </a:endParaRPr>
              </a:p>
              <a:p>
                <a:r>
                  <a:rPr lang="en-US" sz="1600" dirty="0">
                    <a:latin typeface="Avenir Next LT Pro" panose="020B0504020202020204" pitchFamily="34" charset="77"/>
                  </a:rPr>
                  <a:t>6. In the NN below, use small values for the inputs and parameters to compute the square error with sigmoid at hidden nodes.</a:t>
                </a: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r>
                  <a:rPr lang="en-US" sz="1600" dirty="0">
                    <a:latin typeface="Avenir Next LT Pro" panose="020B0504020202020204" pitchFamily="34" charset="77"/>
                  </a:rPr>
                  <a:t>Then find the gradient of the error function and update the 6 parameters.</a:t>
                </a: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p:txBody>
          </p:sp>
        </mc:Choice>
        <mc:Fallback xmlns="">
          <p:sp>
            <p:nvSpPr>
              <p:cNvPr id="3" name="TextBox 2">
                <a:extLst>
                  <a:ext uri="{FF2B5EF4-FFF2-40B4-BE49-F238E27FC236}">
                    <a16:creationId xmlns:a16="http://schemas.microsoft.com/office/drawing/2014/main" id="{EC08A507-B84E-76A0-4757-DB04557DAC19}"/>
                  </a:ext>
                </a:extLst>
              </p:cNvPr>
              <p:cNvSpPr txBox="1">
                <a:spLocks noRot="1" noChangeAspect="1" noMove="1" noResize="1" noEditPoints="1" noAdjustHandles="1" noChangeArrowheads="1" noChangeShapeType="1" noTextEdit="1"/>
              </p:cNvSpPr>
              <p:nvPr/>
            </p:nvSpPr>
            <p:spPr>
              <a:xfrm>
                <a:off x="744279" y="457200"/>
                <a:ext cx="11047228" cy="5512086"/>
              </a:xfrm>
              <a:prstGeom prst="rect">
                <a:avLst/>
              </a:prstGeom>
              <a:blipFill>
                <a:blip r:embed="rId2"/>
                <a:stretch>
                  <a:fillRect l="-230" t="-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13B490CE-BA3A-A751-A44B-DAADB618E381}"/>
                  </a:ext>
                </a:extLst>
              </p:cNvPr>
              <p:cNvSpPr/>
              <p:nvPr/>
            </p:nvSpPr>
            <p:spPr>
              <a:xfrm>
                <a:off x="1477926" y="2190308"/>
                <a:ext cx="542260" cy="5316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4" name="Oval 3">
                <a:extLst>
                  <a:ext uri="{FF2B5EF4-FFF2-40B4-BE49-F238E27FC236}">
                    <a16:creationId xmlns:a16="http://schemas.microsoft.com/office/drawing/2014/main" id="{13B490CE-BA3A-A751-A44B-DAADB618E381}"/>
                  </a:ext>
                </a:extLst>
              </p:cNvPr>
              <p:cNvSpPr>
                <a:spLocks noRot="1" noChangeAspect="1" noMove="1" noResize="1" noEditPoints="1" noAdjustHandles="1" noChangeArrowheads="1" noChangeShapeType="1" noTextEdit="1"/>
              </p:cNvSpPr>
              <p:nvPr/>
            </p:nvSpPr>
            <p:spPr>
              <a:xfrm>
                <a:off x="1477926" y="2190308"/>
                <a:ext cx="542260" cy="531627"/>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8A58B801-6CBD-011B-F379-6AFD393A0D33}"/>
                  </a:ext>
                </a:extLst>
              </p:cNvPr>
              <p:cNvSpPr/>
              <p:nvPr/>
            </p:nvSpPr>
            <p:spPr>
              <a:xfrm>
                <a:off x="1477926" y="3604438"/>
                <a:ext cx="542261" cy="5316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5" name="Oval 4">
                <a:extLst>
                  <a:ext uri="{FF2B5EF4-FFF2-40B4-BE49-F238E27FC236}">
                    <a16:creationId xmlns:a16="http://schemas.microsoft.com/office/drawing/2014/main" id="{8A58B801-6CBD-011B-F379-6AFD393A0D33}"/>
                  </a:ext>
                </a:extLst>
              </p:cNvPr>
              <p:cNvSpPr>
                <a:spLocks noRot="1" noChangeAspect="1" noMove="1" noResize="1" noEditPoints="1" noAdjustHandles="1" noChangeArrowheads="1" noChangeShapeType="1" noTextEdit="1"/>
              </p:cNvSpPr>
              <p:nvPr/>
            </p:nvSpPr>
            <p:spPr>
              <a:xfrm>
                <a:off x="1477926" y="3604438"/>
                <a:ext cx="542261" cy="531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66A87C6F-6750-55FB-B1E6-4E6F22DAE5B5}"/>
                  </a:ext>
                </a:extLst>
              </p:cNvPr>
              <p:cNvSpPr/>
              <p:nvPr/>
            </p:nvSpPr>
            <p:spPr>
              <a:xfrm>
                <a:off x="4008474" y="2046773"/>
                <a:ext cx="1137685" cy="91439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a14:m>
                <a:r>
                  <a:rPr lang="en-US" dirty="0"/>
                  <a:t>|𝜎</a:t>
                </a:r>
              </a:p>
            </p:txBody>
          </p:sp>
        </mc:Choice>
        <mc:Fallback xmlns="">
          <p:sp>
            <p:nvSpPr>
              <p:cNvPr id="6" name="Oval 5">
                <a:extLst>
                  <a:ext uri="{FF2B5EF4-FFF2-40B4-BE49-F238E27FC236}">
                    <a16:creationId xmlns:a16="http://schemas.microsoft.com/office/drawing/2014/main" id="{66A87C6F-6750-55FB-B1E6-4E6F22DAE5B5}"/>
                  </a:ext>
                </a:extLst>
              </p:cNvPr>
              <p:cNvSpPr>
                <a:spLocks noRot="1" noChangeAspect="1" noMove="1" noResize="1" noEditPoints="1" noAdjustHandles="1" noChangeArrowheads="1" noChangeShapeType="1" noTextEdit="1"/>
              </p:cNvSpPr>
              <p:nvPr/>
            </p:nvSpPr>
            <p:spPr>
              <a:xfrm>
                <a:off x="4008474" y="2046773"/>
                <a:ext cx="1137685" cy="914393"/>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4BD91A51-928C-05E1-B8C5-8AB37E6D35AC}"/>
                  </a:ext>
                </a:extLst>
              </p:cNvPr>
              <p:cNvSpPr/>
              <p:nvPr/>
            </p:nvSpPr>
            <p:spPr>
              <a:xfrm>
                <a:off x="3955461" y="3557663"/>
                <a:ext cx="998770" cy="850597"/>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𝜎</a:t>
                </a:r>
              </a:p>
            </p:txBody>
          </p:sp>
        </mc:Choice>
        <mc:Fallback xmlns="">
          <p:sp>
            <p:nvSpPr>
              <p:cNvPr id="7" name="Oval 6">
                <a:extLst>
                  <a:ext uri="{FF2B5EF4-FFF2-40B4-BE49-F238E27FC236}">
                    <a16:creationId xmlns:a16="http://schemas.microsoft.com/office/drawing/2014/main" id="{4BD91A51-928C-05E1-B8C5-8AB37E6D35AC}"/>
                  </a:ext>
                </a:extLst>
              </p:cNvPr>
              <p:cNvSpPr>
                <a:spLocks noRot="1" noChangeAspect="1" noMove="1" noResize="1" noEditPoints="1" noAdjustHandles="1" noChangeArrowheads="1" noChangeShapeType="1" noTextEdit="1"/>
              </p:cNvSpPr>
              <p:nvPr/>
            </p:nvSpPr>
            <p:spPr>
              <a:xfrm>
                <a:off x="3955461" y="3557663"/>
                <a:ext cx="998770" cy="850597"/>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5D4502EC-1D42-B6F6-5FB2-BC18F2403F30}"/>
                  </a:ext>
                </a:extLst>
              </p:cNvPr>
              <p:cNvSpPr/>
              <p:nvPr/>
            </p:nvSpPr>
            <p:spPr>
              <a:xfrm>
                <a:off x="6719777" y="2987749"/>
                <a:ext cx="691116" cy="6911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oMath>
                  </m:oMathPara>
                </a14:m>
                <a:endParaRPr lang="en-US" dirty="0"/>
              </a:p>
            </p:txBody>
          </p:sp>
        </mc:Choice>
        <mc:Fallback xmlns="">
          <p:sp>
            <p:nvSpPr>
              <p:cNvPr id="8" name="Oval 7">
                <a:extLst>
                  <a:ext uri="{FF2B5EF4-FFF2-40B4-BE49-F238E27FC236}">
                    <a16:creationId xmlns:a16="http://schemas.microsoft.com/office/drawing/2014/main" id="{5D4502EC-1D42-B6F6-5FB2-BC18F2403F30}"/>
                  </a:ext>
                </a:extLst>
              </p:cNvPr>
              <p:cNvSpPr>
                <a:spLocks noRot="1" noChangeAspect="1" noMove="1" noResize="1" noEditPoints="1" noAdjustHandles="1" noChangeArrowheads="1" noChangeShapeType="1" noTextEdit="1"/>
              </p:cNvSpPr>
              <p:nvPr/>
            </p:nvSpPr>
            <p:spPr>
              <a:xfrm>
                <a:off x="6719777" y="2987749"/>
                <a:ext cx="691116" cy="691116"/>
              </a:xfrm>
              <a:prstGeom prst="ellipse">
                <a:avLst/>
              </a:prstGeom>
              <a:blipFill>
                <a:blip r:embed="rId7"/>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1806043B-2B53-E592-4616-4B2A701F0F7C}"/>
              </a:ext>
            </a:extLst>
          </p:cNvPr>
          <p:cNvCxnSpPr>
            <a:cxnSpLocks/>
            <a:endCxn id="6" idx="2"/>
          </p:cNvCxnSpPr>
          <p:nvPr/>
        </p:nvCxnSpPr>
        <p:spPr>
          <a:xfrm>
            <a:off x="2105247" y="2488019"/>
            <a:ext cx="1903227" cy="1595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02E6A79B-4B57-2BA4-8D61-6F6C1618D006}"/>
              </a:ext>
            </a:extLst>
          </p:cNvPr>
          <p:cNvCxnSpPr/>
          <p:nvPr/>
        </p:nvCxnSpPr>
        <p:spPr>
          <a:xfrm flipV="1">
            <a:off x="2105247" y="2626242"/>
            <a:ext cx="1988288" cy="11376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33327691-4900-F4FE-52F4-9360D7BD1843}"/>
              </a:ext>
            </a:extLst>
          </p:cNvPr>
          <p:cNvCxnSpPr/>
          <p:nvPr/>
        </p:nvCxnSpPr>
        <p:spPr>
          <a:xfrm>
            <a:off x="2105247" y="3912781"/>
            <a:ext cx="1903227"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8" name="Straight Arrow Connector 17">
            <a:extLst>
              <a:ext uri="{FF2B5EF4-FFF2-40B4-BE49-F238E27FC236}">
                <a16:creationId xmlns:a16="http://schemas.microsoft.com/office/drawing/2014/main" id="{5640B477-99AB-FA5B-6DB3-20FAA774E08A}"/>
              </a:ext>
            </a:extLst>
          </p:cNvPr>
          <p:cNvCxnSpPr/>
          <p:nvPr/>
        </p:nvCxnSpPr>
        <p:spPr>
          <a:xfrm>
            <a:off x="2020186" y="2626243"/>
            <a:ext cx="1988288" cy="113768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0" name="Straight Arrow Connector 19">
            <a:extLst>
              <a:ext uri="{FF2B5EF4-FFF2-40B4-BE49-F238E27FC236}">
                <a16:creationId xmlns:a16="http://schemas.microsoft.com/office/drawing/2014/main" id="{D45AF9E1-491B-ABF6-1662-80A194AA2DE2}"/>
              </a:ext>
            </a:extLst>
          </p:cNvPr>
          <p:cNvCxnSpPr>
            <a:cxnSpLocks/>
            <a:stCxn id="6" idx="6"/>
          </p:cNvCxnSpPr>
          <p:nvPr/>
        </p:nvCxnSpPr>
        <p:spPr>
          <a:xfrm>
            <a:off x="5146159" y="2503970"/>
            <a:ext cx="1573618" cy="696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340183F7-63A3-073C-3959-34E78D38AB3D}"/>
              </a:ext>
            </a:extLst>
          </p:cNvPr>
          <p:cNvCxnSpPr>
            <a:cxnSpLocks/>
            <a:stCxn id="7" idx="6"/>
          </p:cNvCxnSpPr>
          <p:nvPr/>
        </p:nvCxnSpPr>
        <p:spPr>
          <a:xfrm flipV="1">
            <a:off x="4954231" y="3429000"/>
            <a:ext cx="1754913" cy="5539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FCDB5D5-5027-67C5-8A29-8186A3DF09C7}"/>
                  </a:ext>
                </a:extLst>
              </p:cNvPr>
              <p:cNvSpPr txBox="1"/>
              <p:nvPr/>
            </p:nvSpPr>
            <p:spPr>
              <a:xfrm>
                <a:off x="3014330" y="2096349"/>
                <a:ext cx="46783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m:oMathPara>
                </a14:m>
                <a:endParaRPr lang="en-US" dirty="0"/>
              </a:p>
            </p:txBody>
          </p:sp>
        </mc:Choice>
        <mc:Fallback xmlns="">
          <p:sp>
            <p:nvSpPr>
              <p:cNvPr id="23" name="TextBox 22">
                <a:extLst>
                  <a:ext uri="{FF2B5EF4-FFF2-40B4-BE49-F238E27FC236}">
                    <a16:creationId xmlns:a16="http://schemas.microsoft.com/office/drawing/2014/main" id="{3FCDB5D5-5027-67C5-8A29-8186A3DF09C7}"/>
                  </a:ext>
                </a:extLst>
              </p:cNvPr>
              <p:cNvSpPr txBox="1">
                <a:spLocks noRot="1" noChangeAspect="1" noMove="1" noResize="1" noEditPoints="1" noAdjustHandles="1" noChangeArrowheads="1" noChangeShapeType="1" noTextEdit="1"/>
              </p:cNvSpPr>
              <p:nvPr/>
            </p:nvSpPr>
            <p:spPr>
              <a:xfrm>
                <a:off x="3014330" y="2096349"/>
                <a:ext cx="46783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E1650A5-E058-5DEB-4EE5-ACEE8198E03F}"/>
                  </a:ext>
                </a:extLst>
              </p:cNvPr>
              <p:cNvSpPr txBox="1"/>
              <p:nvPr/>
            </p:nvSpPr>
            <p:spPr>
              <a:xfrm>
                <a:off x="3342466" y="2514931"/>
                <a:ext cx="5007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m:oMathPara>
                </a14:m>
                <a:endParaRPr lang="en-US" dirty="0"/>
              </a:p>
            </p:txBody>
          </p:sp>
        </mc:Choice>
        <mc:Fallback xmlns="">
          <p:sp>
            <p:nvSpPr>
              <p:cNvPr id="24" name="TextBox 23">
                <a:extLst>
                  <a:ext uri="{FF2B5EF4-FFF2-40B4-BE49-F238E27FC236}">
                    <a16:creationId xmlns:a16="http://schemas.microsoft.com/office/drawing/2014/main" id="{1E1650A5-E058-5DEB-4EE5-ACEE8198E03F}"/>
                  </a:ext>
                </a:extLst>
              </p:cNvPr>
              <p:cNvSpPr txBox="1">
                <a:spLocks noRot="1" noChangeAspect="1" noMove="1" noResize="1" noEditPoints="1" noAdjustHandles="1" noChangeArrowheads="1" noChangeShapeType="1" noTextEdit="1"/>
              </p:cNvSpPr>
              <p:nvPr/>
            </p:nvSpPr>
            <p:spPr>
              <a:xfrm>
                <a:off x="3342466" y="2514931"/>
                <a:ext cx="50071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FE76A06-7172-856C-12DB-0F6F35FA4347}"/>
                  </a:ext>
                </a:extLst>
              </p:cNvPr>
              <p:cNvSpPr txBox="1"/>
              <p:nvPr/>
            </p:nvSpPr>
            <p:spPr>
              <a:xfrm>
                <a:off x="3668233" y="3333307"/>
                <a:ext cx="5007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oMath>
                  </m:oMathPara>
                </a14:m>
                <a:endParaRPr lang="en-US" dirty="0"/>
              </a:p>
            </p:txBody>
          </p:sp>
        </mc:Choice>
        <mc:Fallback xmlns="">
          <p:sp>
            <p:nvSpPr>
              <p:cNvPr id="25" name="TextBox 24">
                <a:extLst>
                  <a:ext uri="{FF2B5EF4-FFF2-40B4-BE49-F238E27FC236}">
                    <a16:creationId xmlns:a16="http://schemas.microsoft.com/office/drawing/2014/main" id="{7FE76A06-7172-856C-12DB-0F6F35FA4347}"/>
                  </a:ext>
                </a:extLst>
              </p:cNvPr>
              <p:cNvSpPr txBox="1">
                <a:spLocks noRot="1" noChangeAspect="1" noMove="1" noResize="1" noEditPoints="1" noAdjustHandles="1" noChangeArrowheads="1" noChangeShapeType="1" noTextEdit="1"/>
              </p:cNvSpPr>
              <p:nvPr/>
            </p:nvSpPr>
            <p:spPr>
              <a:xfrm>
                <a:off x="3668233" y="3333307"/>
                <a:ext cx="50071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502AAE-4EEA-D993-EBA6-CD3E9ED91518}"/>
                  </a:ext>
                </a:extLst>
              </p:cNvPr>
              <p:cNvSpPr txBox="1"/>
              <p:nvPr/>
            </p:nvSpPr>
            <p:spPr>
              <a:xfrm>
                <a:off x="3014330" y="4019107"/>
                <a:ext cx="493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26" name="TextBox 25">
                <a:extLst>
                  <a:ext uri="{FF2B5EF4-FFF2-40B4-BE49-F238E27FC236}">
                    <a16:creationId xmlns:a16="http://schemas.microsoft.com/office/drawing/2014/main" id="{A5502AAE-4EEA-D993-EBA6-CD3E9ED91518}"/>
                  </a:ext>
                </a:extLst>
              </p:cNvPr>
              <p:cNvSpPr txBox="1">
                <a:spLocks noRot="1" noChangeAspect="1" noMove="1" noResize="1" noEditPoints="1" noAdjustHandles="1" noChangeArrowheads="1" noChangeShapeType="1" noTextEdit="1"/>
              </p:cNvSpPr>
              <p:nvPr/>
            </p:nvSpPr>
            <p:spPr>
              <a:xfrm>
                <a:off x="3014330" y="4019107"/>
                <a:ext cx="49372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F5EEB30-DE62-0BD7-0892-1F67209B1409}"/>
                  </a:ext>
                </a:extLst>
              </p:cNvPr>
              <p:cNvSpPr txBox="1"/>
              <p:nvPr/>
            </p:nvSpPr>
            <p:spPr>
              <a:xfrm>
                <a:off x="5757530" y="2381693"/>
                <a:ext cx="5007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5</m:t>
                          </m:r>
                        </m:sub>
                      </m:sSub>
                    </m:oMath>
                  </m:oMathPara>
                </a14:m>
                <a:endParaRPr lang="en-US" dirty="0"/>
              </a:p>
            </p:txBody>
          </p:sp>
        </mc:Choice>
        <mc:Fallback xmlns="">
          <p:sp>
            <p:nvSpPr>
              <p:cNvPr id="27" name="TextBox 26">
                <a:extLst>
                  <a:ext uri="{FF2B5EF4-FFF2-40B4-BE49-F238E27FC236}">
                    <a16:creationId xmlns:a16="http://schemas.microsoft.com/office/drawing/2014/main" id="{FF5EEB30-DE62-0BD7-0892-1F67209B1409}"/>
                  </a:ext>
                </a:extLst>
              </p:cNvPr>
              <p:cNvSpPr txBox="1">
                <a:spLocks noRot="1" noChangeAspect="1" noMove="1" noResize="1" noEditPoints="1" noAdjustHandles="1" noChangeArrowheads="1" noChangeShapeType="1" noTextEdit="1"/>
              </p:cNvSpPr>
              <p:nvPr/>
            </p:nvSpPr>
            <p:spPr>
              <a:xfrm>
                <a:off x="5757530" y="2381693"/>
                <a:ext cx="500713"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95A12CE-8ADD-770A-AFC9-5FB1E79791C0}"/>
                  </a:ext>
                </a:extLst>
              </p:cNvPr>
              <p:cNvSpPr txBox="1"/>
              <p:nvPr/>
            </p:nvSpPr>
            <p:spPr>
              <a:xfrm>
                <a:off x="5932967" y="3763925"/>
                <a:ext cx="5007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6</m:t>
                          </m:r>
                        </m:sub>
                      </m:sSub>
                    </m:oMath>
                  </m:oMathPara>
                </a14:m>
                <a:endParaRPr lang="en-US" dirty="0"/>
              </a:p>
            </p:txBody>
          </p:sp>
        </mc:Choice>
        <mc:Fallback xmlns="">
          <p:sp>
            <p:nvSpPr>
              <p:cNvPr id="28" name="TextBox 27">
                <a:extLst>
                  <a:ext uri="{FF2B5EF4-FFF2-40B4-BE49-F238E27FC236}">
                    <a16:creationId xmlns:a16="http://schemas.microsoft.com/office/drawing/2014/main" id="{A95A12CE-8ADD-770A-AFC9-5FB1E79791C0}"/>
                  </a:ext>
                </a:extLst>
              </p:cNvPr>
              <p:cNvSpPr txBox="1">
                <a:spLocks noRot="1" noChangeAspect="1" noMove="1" noResize="1" noEditPoints="1" noAdjustHandles="1" noChangeArrowheads="1" noChangeShapeType="1" noTextEdit="1"/>
              </p:cNvSpPr>
              <p:nvPr/>
            </p:nvSpPr>
            <p:spPr>
              <a:xfrm>
                <a:off x="5932967" y="3763925"/>
                <a:ext cx="500713" cy="369332"/>
              </a:xfrm>
              <a:prstGeom prst="rect">
                <a:avLst/>
              </a:prstGeom>
              <a:blipFill>
                <a:blip r:embed="rId13"/>
                <a:stretch>
                  <a:fillRect/>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184BA6A2-3F49-DFBF-A92D-7737EC1203CE}"/>
              </a:ext>
            </a:extLst>
          </p:cNvPr>
          <p:cNvCxnSpPr/>
          <p:nvPr/>
        </p:nvCxnSpPr>
        <p:spPr>
          <a:xfrm>
            <a:off x="7506586" y="3333307"/>
            <a:ext cx="169057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F81B17D-1ABC-B00C-BA8F-8D06C25E3642}"/>
                  </a:ext>
                </a:extLst>
              </p:cNvPr>
              <p:cNvSpPr txBox="1"/>
              <p:nvPr/>
            </p:nvSpPr>
            <p:spPr>
              <a:xfrm>
                <a:off x="9292856" y="3200400"/>
                <a:ext cx="7442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DF81B17D-1ABC-B00C-BA8F-8D06C25E3642}"/>
                  </a:ext>
                </a:extLst>
              </p:cNvPr>
              <p:cNvSpPr txBox="1">
                <a:spLocks noRot="1" noChangeAspect="1" noMove="1" noResize="1" noEditPoints="1" noAdjustHandles="1" noChangeArrowheads="1" noChangeShapeType="1" noTextEdit="1"/>
              </p:cNvSpPr>
              <p:nvPr/>
            </p:nvSpPr>
            <p:spPr>
              <a:xfrm>
                <a:off x="9292856" y="3200400"/>
                <a:ext cx="744279" cy="369332"/>
              </a:xfrm>
              <a:prstGeom prst="rect">
                <a:avLst/>
              </a:prstGeom>
              <a:blipFill>
                <a:blip r:embed="rId14"/>
                <a:stretch>
                  <a:fillRect r="-3333" b="-13333"/>
                </a:stretch>
              </a:blipFill>
            </p:spPr>
            <p:txBody>
              <a:bodyPr/>
              <a:lstStyle/>
              <a:p>
                <a:r>
                  <a:rPr lang="en-US">
                    <a:noFill/>
                  </a:rPr>
                  <a:t> </a:t>
                </a:r>
              </a:p>
            </p:txBody>
          </p:sp>
        </mc:Fallback>
      </mc:AlternateContent>
    </p:spTree>
    <p:extLst>
      <p:ext uri="{BB962C8B-B14F-4D97-AF65-F5344CB8AC3E}">
        <p14:creationId xmlns:p14="http://schemas.microsoft.com/office/powerpoint/2010/main" val="134975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erivative Graphs | Overview &amp; Rules - Lesson | Study.com">
            <a:extLst>
              <a:ext uri="{FF2B5EF4-FFF2-40B4-BE49-F238E27FC236}">
                <a16:creationId xmlns:a16="http://schemas.microsoft.com/office/drawing/2014/main" id="{1A34ED3B-2C03-649C-39A5-53D8CC887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989" y="1924049"/>
            <a:ext cx="6116595" cy="33182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5C07A8C-499A-1E5E-F2D9-0FEFDD916386}"/>
              </a:ext>
            </a:extLst>
          </p:cNvPr>
          <p:cNvSpPr txBox="1"/>
          <p:nvPr/>
        </p:nvSpPr>
        <p:spPr>
          <a:xfrm>
            <a:off x="1495168" y="444843"/>
            <a:ext cx="9378778"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Example: derivative at a point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E590DF6-2880-579B-98B5-8CBC8B1537E2}"/>
                  </a:ext>
                </a:extLst>
              </p:cNvPr>
              <p:cNvSpPr txBox="1"/>
              <p:nvPr/>
            </p:nvSpPr>
            <p:spPr>
              <a:xfrm>
                <a:off x="988828" y="1520455"/>
                <a:ext cx="3753293" cy="4449167"/>
              </a:xfrm>
              <a:prstGeom prst="rect">
                <a:avLst/>
              </a:prstGeom>
              <a:noFill/>
            </p:spPr>
            <p:txBody>
              <a:bodyPr wrap="square" rtlCol="0">
                <a:spAutoFit/>
              </a:bodyPr>
              <a:lstStyle/>
              <a:p>
                <a:r>
                  <a:rPr lang="en-US" sz="1600" dirty="0">
                    <a:latin typeface="Avenir Next LT Pro" panose="020B0504020202020204" pitchFamily="34" charset="77"/>
                  </a:rPr>
                  <a:t>f(x) = x</a:t>
                </a:r>
                <a:r>
                  <a:rPr lang="en-US" sz="1600" baseline="30000" dirty="0">
                    <a:latin typeface="Avenir Next LT Pro" panose="020B0504020202020204" pitchFamily="34" charset="77"/>
                  </a:rPr>
                  <a:t>2</a:t>
                </a:r>
                <a:r>
                  <a:rPr lang="en-US" sz="1600" dirty="0">
                    <a:latin typeface="Avenir Next LT Pro" panose="020B0504020202020204" pitchFamily="34" charset="77"/>
                  </a:rPr>
                  <a:t> has derivative at x=1</a:t>
                </a:r>
              </a:p>
              <a:p>
                <a:endParaRPr lang="en-US" sz="1600" dirty="0">
                  <a:latin typeface="Avenir Next LT Pro" panose="020B0504020202020204" pitchFamily="34" charset="77"/>
                </a:endParaRPr>
              </a:p>
              <a:p>
                <a:r>
                  <a:rPr lang="en-US" sz="1600" dirty="0">
                    <a:latin typeface="Avenir Next LT Pro" panose="020B0504020202020204" pitchFamily="34" charset="77"/>
                  </a:rPr>
                  <a:t>f’(1) = </a:t>
                </a:r>
                <a14:m>
                  <m:oMath xmlns:m="http://schemas.openxmlformats.org/officeDocument/2006/math">
                    <m:func>
                      <m:funcPr>
                        <m:ctrlPr>
                          <a:rPr lang="en-US" sz="1600" i="1" smtClean="0">
                            <a:latin typeface="Cambria Math" panose="02040503050406030204" pitchFamily="18" charset="0"/>
                          </a:rPr>
                        </m:ctrlPr>
                      </m:funcPr>
                      <m:fName>
                        <m:limLow>
                          <m:limLowPr>
                            <m:ctrlPr>
                              <a:rPr lang="en-US" sz="1600" i="1" smtClean="0">
                                <a:latin typeface="Cambria Math" panose="02040503050406030204" pitchFamily="18" charset="0"/>
                              </a:rPr>
                            </m:ctrlPr>
                          </m:limLowPr>
                          <m:e>
                            <m:r>
                              <m:rPr>
                                <m:sty m:val="p"/>
                              </m:rPr>
                              <a:rPr lang="en-US" sz="1600" i="0" smtClean="0">
                                <a:latin typeface="Cambria Math" panose="02040503050406030204" pitchFamily="18" charset="0"/>
                              </a:rPr>
                              <m:t>lim</m:t>
                            </m:r>
                          </m:e>
                          <m:lim>
                            <m:r>
                              <a:rPr lang="en-US" sz="1600" b="0" i="1" smtClean="0">
                                <a:latin typeface="Cambria Math" panose="02040503050406030204" pitchFamily="18" charset="0"/>
                              </a:rPr>
                              <m:t>h</m:t>
                            </m:r>
                            <m:r>
                              <a:rPr lang="en-US" sz="1600" b="0" i="1" smtClean="0">
                                <a:latin typeface="Cambria Math" panose="02040503050406030204" pitchFamily="18" charset="0"/>
                              </a:rPr>
                              <m:t>→0</m:t>
                            </m:r>
                          </m:lim>
                        </m:limLow>
                      </m:fName>
                      <m:e>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h</m:t>
                                </m:r>
                              </m:e>
                            </m:d>
                            <m:r>
                              <a:rPr lang="en-US" sz="1600" b="0" i="1" smtClean="0">
                                <a:latin typeface="Cambria Math" panose="02040503050406030204" pitchFamily="18" charset="0"/>
                              </a:rPr>
                              <m:t>−</m:t>
                            </m:r>
                            <m:r>
                              <a:rPr lang="en-US" sz="1600" b="0" i="1" smtClean="0">
                                <a:latin typeface="Cambria Math" panose="02040503050406030204" pitchFamily="18" charset="0"/>
                              </a:rPr>
                              <m:t>𝑓</m:t>
                            </m:r>
                            <m:r>
                              <a:rPr lang="en-US" sz="1600" b="0" i="1" smtClean="0">
                                <a:latin typeface="Cambria Math" panose="02040503050406030204" pitchFamily="18" charset="0"/>
                              </a:rPr>
                              <m:t>(1)</m:t>
                            </m:r>
                          </m:num>
                          <m:den>
                            <m:r>
                              <a:rPr lang="en-US" sz="1600" b="0" i="1" smtClean="0">
                                <a:latin typeface="Cambria Math" panose="02040503050406030204" pitchFamily="18" charset="0"/>
                              </a:rPr>
                              <m:t>h</m:t>
                            </m:r>
                          </m:den>
                        </m:f>
                      </m:e>
                    </m:func>
                  </m:oMath>
                </a14:m>
                <a:r>
                  <a:rPr lang="en-US" sz="1600" dirty="0">
                    <a:latin typeface="Avenir Next LT Pro" panose="020B0504020202020204" pitchFamily="34" charset="77"/>
                  </a:rPr>
                  <a:t> =</a:t>
                </a:r>
              </a:p>
              <a:p>
                <a:endParaRPr lang="en-US" sz="1600" dirty="0">
                  <a:latin typeface="Avenir Next LT Pro" panose="020B0504020202020204" pitchFamily="34" charset="77"/>
                </a:endParaRPr>
              </a:p>
              <a:p>
                <a14:m>
                  <m:oMath xmlns:m="http://schemas.openxmlformats.org/officeDocument/2006/math">
                    <m:func>
                      <m:funcPr>
                        <m:ctrlPr>
                          <a:rPr lang="en-US" sz="1600" i="1" smtClean="0">
                            <a:latin typeface="Cambria Math" panose="02040503050406030204" pitchFamily="18" charset="0"/>
                          </a:rPr>
                        </m:ctrlPr>
                      </m:funcPr>
                      <m:fName>
                        <m:limLow>
                          <m:limLowPr>
                            <m:ctrlPr>
                              <a:rPr lang="en-US" sz="1600" i="1" smtClean="0">
                                <a:latin typeface="Cambria Math" panose="02040503050406030204" pitchFamily="18" charset="0"/>
                              </a:rPr>
                            </m:ctrlPr>
                          </m:limLowPr>
                          <m:e>
                            <m:r>
                              <m:rPr>
                                <m:sty m:val="p"/>
                              </m:rPr>
                              <a:rPr lang="en-US" sz="1600" i="0" smtClean="0">
                                <a:latin typeface="Cambria Math" panose="02040503050406030204" pitchFamily="18" charset="0"/>
                              </a:rPr>
                              <m:t>lim</m:t>
                            </m:r>
                          </m:e>
                          <m:lim>
                            <m:r>
                              <a:rPr lang="en-US" sz="1600" b="0" i="1" smtClean="0">
                                <a:latin typeface="Cambria Math" panose="02040503050406030204" pitchFamily="18" charset="0"/>
                              </a:rPr>
                              <m:t>h</m:t>
                            </m:r>
                            <m:r>
                              <a:rPr lang="en-US" sz="1600" b="0" i="1" smtClean="0">
                                <a:latin typeface="Cambria Math" panose="02040503050406030204" pitchFamily="18" charset="0"/>
                              </a:rPr>
                              <m:t>→0</m:t>
                            </m:r>
                          </m:lim>
                        </m:limLow>
                      </m:fName>
                      <m:e>
                        <m:f>
                          <m:fPr>
                            <m:ctrlPr>
                              <a:rPr lang="en-US" sz="160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(1+</m:t>
                                </m:r>
                                <m:r>
                                  <a:rPr lang="en-US" sz="1600" b="0" i="1" smtClean="0">
                                    <a:latin typeface="Cambria Math" panose="02040503050406030204" pitchFamily="18" charset="0"/>
                                  </a:rPr>
                                  <m:t>h</m:t>
                                </m:r>
                                <m:r>
                                  <a:rPr lang="en-US" sz="1600" b="0" i="1" smtClean="0">
                                    <a:latin typeface="Cambria Math" panose="02040503050406030204" pitchFamily="18" charset="0"/>
                                  </a:rPr>
                                  <m:t>)</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1</m:t>
                                </m:r>
                              </m:e>
                              <m:sup>
                                <m:r>
                                  <a:rPr lang="en-US" sz="1600" b="0" i="1" smtClean="0">
                                    <a:latin typeface="Cambria Math" panose="02040503050406030204" pitchFamily="18" charset="0"/>
                                  </a:rPr>
                                  <m:t>2</m:t>
                                </m:r>
                              </m:sup>
                            </m:sSup>
                          </m:num>
                          <m:den>
                            <m:r>
                              <a:rPr lang="en-US" sz="1600" b="0" i="1" smtClean="0">
                                <a:latin typeface="Cambria Math" panose="02040503050406030204" pitchFamily="18" charset="0"/>
                              </a:rPr>
                              <m:t>h</m:t>
                            </m:r>
                          </m:den>
                        </m:f>
                      </m:e>
                    </m:func>
                  </m:oMath>
                </a14:m>
                <a:r>
                  <a:rPr lang="en-US" sz="1600" dirty="0">
                    <a:latin typeface="Avenir Next LT Pro" panose="020B0504020202020204" pitchFamily="34" charset="77"/>
                  </a:rPr>
                  <a:t> = </a:t>
                </a:r>
                <a14:m>
                  <m:oMath xmlns:m="http://schemas.openxmlformats.org/officeDocument/2006/math">
                    <m:func>
                      <m:funcPr>
                        <m:ctrlPr>
                          <a:rPr lang="en-US" sz="1600" i="1" smtClean="0">
                            <a:latin typeface="Cambria Math" panose="02040503050406030204" pitchFamily="18" charset="0"/>
                          </a:rPr>
                        </m:ctrlPr>
                      </m:funcPr>
                      <m:fName>
                        <m:limLow>
                          <m:limLowPr>
                            <m:ctrlPr>
                              <a:rPr lang="en-US" sz="1600" i="1" smtClean="0">
                                <a:latin typeface="Cambria Math" panose="02040503050406030204" pitchFamily="18" charset="0"/>
                              </a:rPr>
                            </m:ctrlPr>
                          </m:limLowPr>
                          <m:e>
                            <m:r>
                              <m:rPr>
                                <m:sty m:val="p"/>
                              </m:rPr>
                              <a:rPr lang="en-US" sz="1600" i="0" smtClean="0">
                                <a:latin typeface="Cambria Math" panose="02040503050406030204" pitchFamily="18" charset="0"/>
                              </a:rPr>
                              <m:t>lim</m:t>
                            </m:r>
                          </m:e>
                          <m:lim>
                            <m:r>
                              <a:rPr lang="en-US" sz="1600" b="0" i="1" smtClean="0">
                                <a:latin typeface="Cambria Math" panose="02040503050406030204" pitchFamily="18" charset="0"/>
                              </a:rPr>
                              <m:t>h</m:t>
                            </m:r>
                            <m:r>
                              <a:rPr lang="en-US" sz="1600" b="0" i="1" smtClean="0">
                                <a:latin typeface="Cambria Math" panose="02040503050406030204" pitchFamily="18" charset="0"/>
                              </a:rPr>
                              <m:t>→0</m:t>
                            </m:r>
                          </m:lim>
                        </m:limLow>
                      </m:fName>
                      <m:e>
                        <m:f>
                          <m:fPr>
                            <m:ctrlPr>
                              <a:rPr lang="en-US" sz="1600" i="1" smtClean="0">
                                <a:latin typeface="Cambria Math" panose="02040503050406030204" pitchFamily="18" charset="0"/>
                              </a:rPr>
                            </m:ctrlPr>
                          </m:fPr>
                          <m:num>
                            <m:r>
                              <a:rPr lang="en-US" sz="1600" b="0" i="1" smtClean="0">
                                <a:latin typeface="Cambria Math" panose="02040503050406030204" pitchFamily="18" charset="0"/>
                              </a:rPr>
                              <m:t>1+2</m:t>
                            </m:r>
                            <m:r>
                              <a:rPr lang="en-US" sz="1600" b="0" i="1" smtClean="0">
                                <a:latin typeface="Cambria Math" panose="02040503050406030204" pitchFamily="18" charset="0"/>
                              </a:rPr>
                              <m:t>h</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h</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−1</m:t>
                            </m:r>
                          </m:num>
                          <m:den>
                            <m:r>
                              <a:rPr lang="en-US" sz="1600" b="0" i="1" smtClean="0">
                                <a:latin typeface="Cambria Math" panose="02040503050406030204" pitchFamily="18" charset="0"/>
                              </a:rPr>
                              <m:t>h</m:t>
                            </m:r>
                          </m:den>
                        </m:f>
                      </m:e>
                    </m:func>
                  </m:oMath>
                </a14:m>
                <a:r>
                  <a:rPr lang="en-US" sz="1600" dirty="0">
                    <a:latin typeface="Avenir Next LT Pro" panose="020B0504020202020204" pitchFamily="34" charset="77"/>
                  </a:rPr>
                  <a:t> =</a:t>
                </a:r>
              </a:p>
              <a:p>
                <a:endParaRPr lang="en-US" sz="1600" dirty="0">
                  <a:latin typeface="Avenir Next LT Pro" panose="020B0504020202020204" pitchFamily="34" charset="77"/>
                </a:endParaRPr>
              </a:p>
              <a:p>
                <a14:m>
                  <m:oMath xmlns:m="http://schemas.openxmlformats.org/officeDocument/2006/math">
                    <m:func>
                      <m:funcPr>
                        <m:ctrlPr>
                          <a:rPr lang="en-US" sz="1600" i="1" smtClean="0">
                            <a:latin typeface="Cambria Math" panose="02040503050406030204" pitchFamily="18" charset="0"/>
                          </a:rPr>
                        </m:ctrlPr>
                      </m:funcPr>
                      <m:fName>
                        <m:limLow>
                          <m:limLowPr>
                            <m:ctrlPr>
                              <a:rPr lang="en-US" sz="1600" i="1" smtClean="0">
                                <a:latin typeface="Cambria Math" panose="02040503050406030204" pitchFamily="18" charset="0"/>
                              </a:rPr>
                            </m:ctrlPr>
                          </m:limLowPr>
                          <m:e>
                            <m:r>
                              <m:rPr>
                                <m:sty m:val="p"/>
                              </m:rPr>
                              <a:rPr lang="en-US" sz="1600" i="0" smtClean="0">
                                <a:latin typeface="Cambria Math" panose="02040503050406030204" pitchFamily="18" charset="0"/>
                              </a:rPr>
                              <m:t>lim</m:t>
                            </m:r>
                          </m:e>
                          <m:lim>
                            <m:r>
                              <a:rPr lang="en-US" sz="1600" b="0" i="1" smtClean="0">
                                <a:latin typeface="Cambria Math" panose="02040503050406030204" pitchFamily="18" charset="0"/>
                              </a:rPr>
                              <m:t>h</m:t>
                            </m:r>
                            <m:r>
                              <a:rPr lang="en-US" sz="1600" b="0" i="1" smtClean="0">
                                <a:latin typeface="Cambria Math" panose="02040503050406030204" pitchFamily="18" charset="0"/>
                              </a:rPr>
                              <m:t>→0</m:t>
                            </m:r>
                          </m:lim>
                        </m:limLow>
                      </m:fName>
                      <m:e>
                        <m:f>
                          <m:fPr>
                            <m:ctrlPr>
                              <a:rPr lang="en-US" sz="1600" i="1" smtClean="0">
                                <a:latin typeface="Cambria Math" panose="02040503050406030204" pitchFamily="18" charset="0"/>
                              </a:rPr>
                            </m:ctrlPr>
                          </m:fPr>
                          <m:num>
                            <m:r>
                              <a:rPr lang="en-US" sz="1600" b="0" i="1" smtClean="0">
                                <a:latin typeface="Cambria Math" panose="02040503050406030204" pitchFamily="18" charset="0"/>
                              </a:rPr>
                              <m:t>2</m:t>
                            </m:r>
                            <m:r>
                              <a:rPr lang="en-US" sz="1600" b="0" i="1" smtClean="0">
                                <a:latin typeface="Cambria Math" panose="02040503050406030204" pitchFamily="18" charset="0"/>
                              </a:rPr>
                              <m:t>h</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h</m:t>
                                </m:r>
                              </m:e>
                              <m:sup>
                                <m:r>
                                  <a:rPr lang="en-US" sz="1600" b="0" i="1" smtClean="0">
                                    <a:latin typeface="Cambria Math" panose="02040503050406030204" pitchFamily="18" charset="0"/>
                                  </a:rPr>
                                  <m:t>2</m:t>
                                </m:r>
                              </m:sup>
                            </m:sSup>
                          </m:num>
                          <m:den>
                            <m:r>
                              <a:rPr lang="en-US" sz="1600" b="0" i="1" smtClean="0">
                                <a:latin typeface="Cambria Math" panose="02040503050406030204" pitchFamily="18" charset="0"/>
                              </a:rPr>
                              <m:t>h</m:t>
                            </m:r>
                          </m:den>
                        </m:f>
                      </m:e>
                    </m:func>
                  </m:oMath>
                </a14:m>
                <a:r>
                  <a:rPr lang="en-US" sz="1600" dirty="0">
                    <a:latin typeface="Avenir Next LT Pro" panose="020B0504020202020204" pitchFamily="34" charset="77"/>
                  </a:rPr>
                  <a:t> = </a:t>
                </a:r>
                <a14:m>
                  <m:oMath xmlns:m="http://schemas.openxmlformats.org/officeDocument/2006/math">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panose="02040503050406030204" pitchFamily="18" charset="0"/>
                              </a:rPr>
                              <m:t>lim</m:t>
                            </m:r>
                          </m:e>
                          <m:lim>
                            <m:r>
                              <a:rPr lang="en-US" sz="1600" i="1">
                                <a:latin typeface="Cambria Math" panose="02040503050406030204" pitchFamily="18" charset="0"/>
                              </a:rPr>
                              <m:t>h</m:t>
                            </m:r>
                            <m:r>
                              <a:rPr lang="en-US" sz="1600" i="1">
                                <a:latin typeface="Cambria Math" panose="02040503050406030204" pitchFamily="18" charset="0"/>
                              </a:rPr>
                              <m:t>→0</m:t>
                            </m:r>
                          </m:lim>
                        </m:limLow>
                      </m:fName>
                      <m:e>
                        <m:r>
                          <a:rPr lang="en-US" sz="1600" b="0" i="1" smtClean="0">
                            <a:latin typeface="Cambria Math" panose="02040503050406030204" pitchFamily="18" charset="0"/>
                          </a:rPr>
                          <m:t>2+</m:t>
                        </m:r>
                        <m:r>
                          <a:rPr lang="en-US" sz="1600" b="0" i="1" smtClean="0">
                            <a:latin typeface="Cambria Math" panose="02040503050406030204" pitchFamily="18" charset="0"/>
                          </a:rPr>
                          <m:t>h</m:t>
                        </m:r>
                        <m:r>
                          <a:rPr lang="en-US" sz="1600" b="0" i="1" smtClean="0">
                            <a:latin typeface="Cambria Math" panose="02040503050406030204" pitchFamily="18" charset="0"/>
                          </a:rPr>
                          <m:t>=2</m:t>
                        </m:r>
                      </m:e>
                    </m:func>
                  </m:oMath>
                </a14:m>
                <a:endParaRPr lang="en-US" sz="1600" dirty="0">
                  <a:latin typeface="Avenir Next LT Pro" panose="020B0504020202020204" pitchFamily="34" charset="77"/>
                </a:endParaRP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r>
                  <a:rPr lang="en-US" sz="1600" dirty="0">
                    <a:latin typeface="Avenir Next LT Pro" panose="020B0504020202020204" pitchFamily="34" charset="77"/>
                  </a:rPr>
                  <a:t>The derivative at x=1 is the slope of the tangent line to the graph of the function at the point (1,1) on the graph.</a:t>
                </a:r>
              </a:p>
              <a:p>
                <a:endParaRPr lang="en-US" sz="1600" dirty="0">
                  <a:latin typeface="Avenir Next LT Pro" panose="020B0504020202020204" pitchFamily="34" charset="77"/>
                </a:endParaRPr>
              </a:p>
              <a:p>
                <a:r>
                  <a:rPr lang="en-US" sz="1600" dirty="0">
                    <a:latin typeface="Avenir Next LT Pro" panose="020B0504020202020204" pitchFamily="34" charset="77"/>
                  </a:rPr>
                  <a:t>It measures the amount of steepness (gradient) at that point on the graph.</a:t>
                </a:r>
              </a:p>
            </p:txBody>
          </p:sp>
        </mc:Choice>
        <mc:Fallback xmlns="">
          <p:sp>
            <p:nvSpPr>
              <p:cNvPr id="3" name="TextBox 2">
                <a:extLst>
                  <a:ext uri="{FF2B5EF4-FFF2-40B4-BE49-F238E27FC236}">
                    <a16:creationId xmlns:a16="http://schemas.microsoft.com/office/drawing/2014/main" id="{3E590DF6-2880-579B-98B5-8CBC8B1537E2}"/>
                  </a:ext>
                </a:extLst>
              </p:cNvPr>
              <p:cNvSpPr txBox="1">
                <a:spLocks noRot="1" noChangeAspect="1" noMove="1" noResize="1" noEditPoints="1" noAdjustHandles="1" noChangeArrowheads="1" noChangeShapeType="1" noTextEdit="1"/>
              </p:cNvSpPr>
              <p:nvPr/>
            </p:nvSpPr>
            <p:spPr>
              <a:xfrm>
                <a:off x="988828" y="1520455"/>
                <a:ext cx="3753293" cy="4449167"/>
              </a:xfrm>
              <a:prstGeom prst="rect">
                <a:avLst/>
              </a:prstGeom>
              <a:blipFill>
                <a:blip r:embed="rId3"/>
                <a:stretch>
                  <a:fillRect l="-673" t="-285" b="-1140"/>
                </a:stretch>
              </a:blipFill>
            </p:spPr>
            <p:txBody>
              <a:bodyPr/>
              <a:lstStyle/>
              <a:p>
                <a:r>
                  <a:rPr lang="en-US">
                    <a:noFill/>
                  </a:rPr>
                  <a:t> </a:t>
                </a:r>
              </a:p>
            </p:txBody>
          </p:sp>
        </mc:Fallback>
      </mc:AlternateContent>
    </p:spTree>
    <p:extLst>
      <p:ext uri="{BB962C8B-B14F-4D97-AF65-F5344CB8AC3E}">
        <p14:creationId xmlns:p14="http://schemas.microsoft.com/office/powerpoint/2010/main" val="156005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7D832-E05D-DA79-D1C2-0C44F9599441}"/>
              </a:ext>
            </a:extLst>
          </p:cNvPr>
          <p:cNvSpPr txBox="1"/>
          <p:nvPr/>
        </p:nvSpPr>
        <p:spPr>
          <a:xfrm>
            <a:off x="1488558" y="574158"/>
            <a:ext cx="8761228"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Local min/max of a function of a single variable</a:t>
            </a:r>
          </a:p>
        </p:txBody>
      </p:sp>
      <p:pic>
        <p:nvPicPr>
          <p:cNvPr id="4" name="Picture 3">
            <a:extLst>
              <a:ext uri="{FF2B5EF4-FFF2-40B4-BE49-F238E27FC236}">
                <a16:creationId xmlns:a16="http://schemas.microsoft.com/office/drawing/2014/main" id="{CFDF9BEA-68D7-D57C-B66C-91101E5E9B3E}"/>
              </a:ext>
            </a:extLst>
          </p:cNvPr>
          <p:cNvPicPr>
            <a:picLocks noChangeAspect="1"/>
          </p:cNvPicPr>
          <p:nvPr/>
        </p:nvPicPr>
        <p:blipFill>
          <a:blip r:embed="rId2"/>
          <a:stretch>
            <a:fillRect/>
          </a:stretch>
        </p:blipFill>
        <p:spPr>
          <a:xfrm>
            <a:off x="6504117" y="1872907"/>
            <a:ext cx="4629322" cy="3357888"/>
          </a:xfrm>
          <a:prstGeom prst="rect">
            <a:avLst/>
          </a:prstGeom>
        </p:spPr>
      </p:pic>
      <p:sp>
        <p:nvSpPr>
          <p:cNvPr id="5" name="TextBox 4">
            <a:extLst>
              <a:ext uri="{FF2B5EF4-FFF2-40B4-BE49-F238E27FC236}">
                <a16:creationId xmlns:a16="http://schemas.microsoft.com/office/drawing/2014/main" id="{B2764B71-4F93-90B4-67AB-3408ECBA75C4}"/>
              </a:ext>
            </a:extLst>
          </p:cNvPr>
          <p:cNvSpPr txBox="1"/>
          <p:nvPr/>
        </p:nvSpPr>
        <p:spPr>
          <a:xfrm>
            <a:off x="1099751" y="1865870"/>
            <a:ext cx="4090087" cy="3539430"/>
          </a:xfrm>
          <a:prstGeom prst="rect">
            <a:avLst/>
          </a:prstGeom>
          <a:noFill/>
        </p:spPr>
        <p:txBody>
          <a:bodyPr wrap="square" rtlCol="0">
            <a:spAutoFit/>
          </a:bodyPr>
          <a:lstStyle/>
          <a:p>
            <a:r>
              <a:rPr lang="en-US" sz="1600" dirty="0">
                <a:latin typeface="Avenir Next LT Pro" panose="020B0504020202020204" pitchFamily="34" charset="77"/>
              </a:rPr>
              <a:t>The derivative of a function at a point may or may not exist.</a:t>
            </a:r>
          </a:p>
          <a:p>
            <a:endParaRPr lang="en-US" sz="1600" dirty="0">
              <a:latin typeface="Avenir Next LT Pro" panose="020B0504020202020204" pitchFamily="34" charset="77"/>
            </a:endParaRPr>
          </a:p>
          <a:p>
            <a:r>
              <a:rPr lang="en-US" sz="1600" dirty="0">
                <a:latin typeface="Avenir Next LT Pro" panose="020B0504020202020204" pitchFamily="34" charset="77"/>
              </a:rPr>
              <a:t>If the derivative exists at a local minimum or maximum, then it must be zero (the tangent line is horizontal). </a:t>
            </a:r>
          </a:p>
          <a:p>
            <a:endParaRPr lang="en-US" sz="1600" dirty="0">
              <a:latin typeface="Avenir Next LT Pro" panose="020B0504020202020204" pitchFamily="34" charset="77"/>
            </a:endParaRPr>
          </a:p>
          <a:p>
            <a:r>
              <a:rPr lang="en-US" sz="1600" dirty="0">
                <a:latin typeface="Avenir Next LT Pro" panose="020B0504020202020204" pitchFamily="34" charset="77"/>
              </a:rPr>
              <a:t>Local minimum (maximum) may or may not be the smallest (largest) value of the function.</a:t>
            </a:r>
          </a:p>
          <a:p>
            <a:endParaRPr lang="en-US" sz="1600" dirty="0">
              <a:latin typeface="Avenir Next LT Pro" panose="020B0504020202020204" pitchFamily="34" charset="77"/>
            </a:endParaRPr>
          </a:p>
          <a:p>
            <a:r>
              <a:rPr lang="en-US" sz="1600" dirty="0">
                <a:latin typeface="Avenir Next LT Pro" panose="020B0504020202020204" pitchFamily="34" charset="77"/>
              </a:rPr>
              <a:t>Local minima or maxima are found where the derivative is zero or where it does </a:t>
            </a:r>
            <a:r>
              <a:rPr lang="en-US" sz="1600">
                <a:latin typeface="Avenir Next LT Pro" panose="020B0504020202020204" pitchFamily="34" charset="77"/>
              </a:rPr>
              <a:t>not exist.</a:t>
            </a:r>
            <a:endParaRPr lang="en-US" sz="1600" dirty="0">
              <a:latin typeface="Avenir Next LT Pro" panose="020B0504020202020204" pitchFamily="34" charset="77"/>
            </a:endParaRPr>
          </a:p>
        </p:txBody>
      </p:sp>
    </p:spTree>
    <p:extLst>
      <p:ext uri="{BB962C8B-B14F-4D97-AF65-F5344CB8AC3E}">
        <p14:creationId xmlns:p14="http://schemas.microsoft.com/office/powerpoint/2010/main" val="130741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dient Descent | Big Data Mining &amp; Machine Learning">
            <a:extLst>
              <a:ext uri="{FF2B5EF4-FFF2-40B4-BE49-F238E27FC236}">
                <a16:creationId xmlns:a16="http://schemas.microsoft.com/office/drawing/2014/main" id="{196C39A8-7039-2806-5F6E-55E5617D5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8782" y="1709831"/>
            <a:ext cx="5147914" cy="34760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A0ABFA-E9AB-8B96-0A5B-7E19380092AC}"/>
              </a:ext>
            </a:extLst>
          </p:cNvPr>
          <p:cNvSpPr txBox="1"/>
          <p:nvPr/>
        </p:nvSpPr>
        <p:spPr>
          <a:xfrm>
            <a:off x="1322173" y="568411"/>
            <a:ext cx="9144000"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Minimize the Loss Function</a:t>
            </a:r>
          </a:p>
        </p:txBody>
      </p:sp>
      <p:sp>
        <p:nvSpPr>
          <p:cNvPr id="3" name="TextBox 2">
            <a:extLst>
              <a:ext uri="{FF2B5EF4-FFF2-40B4-BE49-F238E27FC236}">
                <a16:creationId xmlns:a16="http://schemas.microsoft.com/office/drawing/2014/main" id="{7CB14229-9AC7-992A-D46B-3259006D1448}"/>
              </a:ext>
            </a:extLst>
          </p:cNvPr>
          <p:cNvSpPr txBox="1"/>
          <p:nvPr/>
        </p:nvSpPr>
        <p:spPr>
          <a:xfrm>
            <a:off x="542260" y="1414131"/>
            <a:ext cx="4944140"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venir Next LT Pro" panose="020B0504020202020204" pitchFamily="34" charset="77"/>
              </a:rPr>
              <a:t>In machine learning, the training of a neural network is done by minimizing the loss/error function with respect to the model parameters.</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If f(x) is the loss function of a neural network with a single parameter x, then a local minimum of f(x), if it exists, occurs where the derivative (gradient)  is zero. (f’(x)=0)</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Finding the root(s) of f’(x)=0 is not generally attainable by an algebraic formula especially if there are several parameters. </a:t>
            </a:r>
          </a:p>
          <a:p>
            <a:pPr marL="285750" indent="-285750">
              <a:buFont typeface="Arial" panose="020B0604020202020204" pitchFamily="34" charset="0"/>
              <a:buChar char="•"/>
            </a:pPr>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Rather, we use a step-by-step approach/descent  to a local minimum using the gradient.</a:t>
            </a:r>
          </a:p>
          <a:p>
            <a:pPr marL="285750" indent="-285750">
              <a:buFont typeface="Arial" panose="020B0604020202020204" pitchFamily="34" charset="0"/>
              <a:buChar char="•"/>
            </a:pPr>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If we start at x</a:t>
            </a:r>
            <a:r>
              <a:rPr lang="en-US" sz="1600" baseline="-25000" dirty="0">
                <a:latin typeface="Avenir Next LT Pro" panose="020B0504020202020204" pitchFamily="34" charset="77"/>
              </a:rPr>
              <a:t>1 </a:t>
            </a:r>
            <a:r>
              <a:rPr lang="en-US" sz="1600" dirty="0">
                <a:latin typeface="Avenir Next LT Pro" panose="020B0504020202020204" pitchFamily="34" charset="77"/>
              </a:rPr>
              <a:t>where the gradient is negative, we move to the right towards x</a:t>
            </a:r>
            <a:r>
              <a:rPr lang="en-US" sz="1600" baseline="-25000" dirty="0">
                <a:latin typeface="Avenir Next LT Pro" panose="020B0504020202020204" pitchFamily="34" charset="77"/>
              </a:rPr>
              <a:t>2</a:t>
            </a:r>
            <a:r>
              <a:rPr lang="en-US" sz="1600" dirty="0">
                <a:latin typeface="Avenir Next LT Pro" panose="020B0504020202020204" pitchFamily="34" charset="77"/>
              </a:rPr>
              <a:t>. From x</a:t>
            </a:r>
            <a:r>
              <a:rPr lang="en-US" sz="1600" baseline="-25000" dirty="0">
                <a:latin typeface="Avenir Next LT Pro" panose="020B0504020202020204" pitchFamily="34" charset="77"/>
              </a:rPr>
              <a:t>3</a:t>
            </a:r>
            <a:r>
              <a:rPr lang="en-US" sz="1600" dirty="0">
                <a:latin typeface="Avenir Next LT Pro" panose="020B0504020202020204" pitchFamily="34" charset="77"/>
              </a:rPr>
              <a:t>, we move to the left towards x</a:t>
            </a:r>
            <a:r>
              <a:rPr lang="en-US" sz="1600" baseline="-25000" dirty="0">
                <a:latin typeface="Avenir Next LT Pro" panose="020B0504020202020204" pitchFamily="34" charset="77"/>
              </a:rPr>
              <a:t>2</a:t>
            </a:r>
            <a:r>
              <a:rPr lang="en-US" sz="1600" dirty="0">
                <a:latin typeface="Avenir Next LT Pro" panose="020B0504020202020204" pitchFamily="34" charset="77"/>
              </a:rPr>
              <a:t> where the min is.</a:t>
            </a:r>
            <a:endParaRPr lang="en-US" sz="1600" baseline="-25000" dirty="0">
              <a:latin typeface="Avenir Next LT Pro" panose="020B0504020202020204" pitchFamily="34" charset="77"/>
            </a:endParaRPr>
          </a:p>
        </p:txBody>
      </p:sp>
    </p:spTree>
    <p:extLst>
      <p:ext uri="{BB962C8B-B14F-4D97-AF65-F5344CB8AC3E}">
        <p14:creationId xmlns:p14="http://schemas.microsoft.com/office/powerpoint/2010/main" val="77065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CD32-0DA7-0402-1933-327A2AE3CF1B}"/>
              </a:ext>
            </a:extLst>
          </p:cNvPr>
          <p:cNvSpPr>
            <a:spLocks noGrp="1"/>
          </p:cNvSpPr>
          <p:nvPr>
            <p:ph type="title"/>
          </p:nvPr>
        </p:nvSpPr>
        <p:spPr>
          <a:xfrm>
            <a:off x="1371600" y="542260"/>
            <a:ext cx="10241280" cy="786810"/>
          </a:xfrm>
        </p:spPr>
        <p:txBody>
          <a:bodyPr>
            <a:noAutofit/>
          </a:bodyPr>
          <a:lstStyle/>
          <a:p>
            <a:pPr algn="ctr"/>
            <a:r>
              <a:rPr lang="en-US" sz="2800" dirty="0">
                <a:solidFill>
                  <a:srgbClr val="C00000"/>
                </a:solidFill>
                <a:latin typeface="Avenir Next LT Pro" panose="020B0504020202020204" pitchFamily="34" charset="77"/>
              </a:rPr>
              <a:t>Implementing gradient descent for a function of a single variable</a:t>
            </a:r>
          </a:p>
        </p:txBody>
      </p:sp>
      <p:sp>
        <p:nvSpPr>
          <p:cNvPr id="3" name="Content Placeholder 2">
            <a:extLst>
              <a:ext uri="{FF2B5EF4-FFF2-40B4-BE49-F238E27FC236}">
                <a16:creationId xmlns:a16="http://schemas.microsoft.com/office/drawing/2014/main" id="{9E72B138-B48B-A653-BACE-3560FE30F1E6}"/>
              </a:ext>
            </a:extLst>
          </p:cNvPr>
          <p:cNvSpPr>
            <a:spLocks noGrp="1"/>
          </p:cNvSpPr>
          <p:nvPr>
            <p:ph idx="1"/>
          </p:nvPr>
        </p:nvSpPr>
        <p:spPr>
          <a:xfrm>
            <a:off x="1254641" y="1488315"/>
            <a:ext cx="10241280" cy="4997546"/>
          </a:xfrm>
        </p:spPr>
        <p:txBody>
          <a:bodyPr>
            <a:normAutofit/>
          </a:bodyPr>
          <a:lstStyle/>
          <a:p>
            <a:pPr marL="0" indent="0">
              <a:buNone/>
            </a:pPr>
            <a:r>
              <a:rPr lang="en-US" sz="1600" dirty="0">
                <a:latin typeface="Avenir Next LT Pro" panose="020B0504020202020204" pitchFamily="34" charset="77"/>
              </a:rPr>
              <a:t>If f represents a loss (cost or error) function of a single parameter x and has a local minimum value at some value x=m (generally not known) then, starting at a random value x=guess, we apply gradient descent to approach x=m by finding a new guess using the formula: </a:t>
            </a:r>
            <a:r>
              <a:rPr lang="en-US" sz="1600" dirty="0">
                <a:solidFill>
                  <a:srgbClr val="C00000"/>
                </a:solidFill>
                <a:latin typeface="Avenir Next LT Pro" panose="020B0504020202020204" pitchFamily="34" charset="77"/>
              </a:rPr>
              <a:t>new guess = old guess – (learning rate) x gradient  </a:t>
            </a:r>
            <a:endParaRPr lang="en-US" sz="1600" baseline="-25000" dirty="0">
              <a:solidFill>
                <a:srgbClr val="C00000"/>
              </a:solidFill>
              <a:latin typeface="Avenir Next LT Pro" panose="020B0504020202020204" pitchFamily="34" charset="77"/>
            </a:endParaRPr>
          </a:p>
        </p:txBody>
      </p:sp>
      <mc:AlternateContent xmlns:mc="http://schemas.openxmlformats.org/markup-compatibility/2006" xmlns:p14="http://schemas.microsoft.com/office/powerpoint/2010/main">
        <mc:Choice Requires="p14">
          <p:contentPart p14:bwMode="auto" r:id="rId2">
            <p14:nvContentPartPr>
              <p14:cNvPr id="51" name="Ink 50">
                <a:extLst>
                  <a:ext uri="{FF2B5EF4-FFF2-40B4-BE49-F238E27FC236}">
                    <a16:creationId xmlns:a16="http://schemas.microsoft.com/office/drawing/2014/main" id="{7F661405-0C2A-55F1-9680-69F4EE300FD9}"/>
                  </a:ext>
                </a:extLst>
              </p14:cNvPr>
              <p14:cNvContentPartPr/>
              <p14:nvPr/>
            </p14:nvContentPartPr>
            <p14:xfrm>
              <a:off x="7667859" y="5223852"/>
              <a:ext cx="2160" cy="1800"/>
            </p14:xfrm>
          </p:contentPart>
        </mc:Choice>
        <mc:Fallback xmlns="">
          <p:pic>
            <p:nvPicPr>
              <p:cNvPr id="51" name="Ink 50">
                <a:extLst>
                  <a:ext uri="{FF2B5EF4-FFF2-40B4-BE49-F238E27FC236}">
                    <a16:creationId xmlns:a16="http://schemas.microsoft.com/office/drawing/2014/main" id="{7F661405-0C2A-55F1-9680-69F4EE300FD9}"/>
                  </a:ext>
                </a:extLst>
              </p:cNvPr>
              <p:cNvPicPr/>
              <p:nvPr/>
            </p:nvPicPr>
            <p:blipFill>
              <a:blip r:embed="rId55"/>
              <a:stretch>
                <a:fillRect/>
              </a:stretch>
            </p:blipFill>
            <p:spPr>
              <a:xfrm>
                <a:off x="7652739" y="5208732"/>
                <a:ext cx="3276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7" name="Ink 66">
                <a:extLst>
                  <a:ext uri="{FF2B5EF4-FFF2-40B4-BE49-F238E27FC236}">
                    <a16:creationId xmlns:a16="http://schemas.microsoft.com/office/drawing/2014/main" id="{25CDB87E-E3F7-42C5-CB04-AF85B088A2A6}"/>
                  </a:ext>
                </a:extLst>
              </p14:cNvPr>
              <p14:cNvContentPartPr/>
              <p14:nvPr/>
            </p14:nvContentPartPr>
            <p14:xfrm>
              <a:off x="-2854978" y="-110214"/>
              <a:ext cx="10440" cy="8640"/>
            </p14:xfrm>
          </p:contentPart>
        </mc:Choice>
        <mc:Fallback xmlns="">
          <p:pic>
            <p:nvPicPr>
              <p:cNvPr id="67" name="Ink 66">
                <a:extLst>
                  <a:ext uri="{FF2B5EF4-FFF2-40B4-BE49-F238E27FC236}">
                    <a16:creationId xmlns:a16="http://schemas.microsoft.com/office/drawing/2014/main" id="{25CDB87E-E3F7-42C5-CB04-AF85B088A2A6}"/>
                  </a:ext>
                </a:extLst>
              </p:cNvPr>
              <p:cNvPicPr/>
              <p:nvPr/>
            </p:nvPicPr>
            <p:blipFill>
              <a:blip r:embed="rId57"/>
              <a:stretch>
                <a:fillRect/>
              </a:stretch>
            </p:blipFill>
            <p:spPr>
              <a:xfrm>
                <a:off x="-2870098" y="-125334"/>
                <a:ext cx="41040" cy="38880"/>
              </a:xfrm>
              <a:prstGeom prst="rect">
                <a:avLst/>
              </a:prstGeom>
            </p:spPr>
          </p:pic>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AA5FEABA-CD63-00C4-8E68-BEA5E67ACA52}"/>
                  </a:ext>
                </a:extLst>
              </p:cNvPr>
              <p:cNvSpPr txBox="1"/>
              <p:nvPr/>
            </p:nvSpPr>
            <p:spPr>
              <a:xfrm>
                <a:off x="3867668" y="5693408"/>
                <a:ext cx="2842054" cy="338554"/>
              </a:xfrm>
              <a:prstGeom prst="rect">
                <a:avLst/>
              </a:prstGeom>
              <a:noFill/>
            </p:spPr>
            <p:txBody>
              <a:bodyPr wrap="square" rtlCol="0">
                <a:spAutoFit/>
              </a:bodyPr>
              <a:lstStyle/>
              <a:p>
                <a:r>
                  <a:rPr lang="en-US" sz="1600" dirty="0">
                    <a:latin typeface="Avenir Next LT Pro" panose="020B0504020202020204" pitchFamily="34" charset="77"/>
                  </a:rPr>
                  <a:t>f(x-</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𝑠𝑖𝑔𝑛</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𝑓</m:t>
                        </m:r>
                      </m:e>
                      <m:sup>
                        <m:r>
                          <a:rPr lang="en-US" sz="1600" b="0" i="1" smtClean="0">
                            <a:latin typeface="Cambria Math" panose="02040503050406030204" pitchFamily="18" charset="0"/>
                            <a:ea typeface="Cambria Math" panose="02040503050406030204" pitchFamily="18" charset="0"/>
                          </a:rPr>
                          <m:t>′</m:t>
                        </m:r>
                      </m:sup>
                    </m:sSup>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ea typeface="Cambria Math" panose="02040503050406030204" pitchFamily="18" charset="0"/>
                      </a:rPr>
                      <m:t>))&lt;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oMath>
                </a14:m>
                <a:endParaRPr lang="en-US" sz="1600" dirty="0">
                  <a:latin typeface="Avenir Next LT Pro" panose="020B0504020202020204" pitchFamily="34" charset="77"/>
                </a:endParaRPr>
              </a:p>
            </p:txBody>
          </p:sp>
        </mc:Choice>
        <mc:Fallback xmlns="">
          <p:sp>
            <p:nvSpPr>
              <p:cNvPr id="68" name="TextBox 67">
                <a:extLst>
                  <a:ext uri="{FF2B5EF4-FFF2-40B4-BE49-F238E27FC236}">
                    <a16:creationId xmlns:a16="http://schemas.microsoft.com/office/drawing/2014/main" id="{AA5FEABA-CD63-00C4-8E68-BEA5E67ACA52}"/>
                  </a:ext>
                </a:extLst>
              </p:cNvPr>
              <p:cNvSpPr txBox="1">
                <a:spLocks noRot="1" noChangeAspect="1" noMove="1" noResize="1" noEditPoints="1" noAdjustHandles="1" noChangeArrowheads="1" noChangeShapeType="1" noTextEdit="1"/>
              </p:cNvSpPr>
              <p:nvPr/>
            </p:nvSpPr>
            <p:spPr>
              <a:xfrm>
                <a:off x="3867668" y="5693408"/>
                <a:ext cx="2842054" cy="338554"/>
              </a:xfrm>
              <a:prstGeom prst="rect">
                <a:avLst/>
              </a:prstGeom>
              <a:blipFill>
                <a:blip r:embed="rId58"/>
                <a:stretch>
                  <a:fillRect l="-1333" t="-740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1AEFC29B-3514-781F-64BC-81D62884F2B2}"/>
                  </a:ext>
                </a:extLst>
              </p:cNvPr>
              <p:cNvSpPr txBox="1"/>
              <p:nvPr/>
            </p:nvSpPr>
            <p:spPr>
              <a:xfrm>
                <a:off x="1315071" y="5681052"/>
                <a:ext cx="2477473" cy="338554"/>
              </a:xfrm>
              <a:prstGeom prst="rect">
                <a:avLst/>
              </a:prstGeom>
              <a:noFill/>
            </p:spPr>
            <p:txBody>
              <a:bodyPr wrap="none" rtlCol="0">
                <a:spAutoFit/>
              </a:bodyPr>
              <a:lstStyle/>
              <a:p>
                <a:r>
                  <a:rPr lang="en-US" sz="1600" dirty="0">
                    <a:latin typeface="Avenir Next LT Pro" panose="020B0504020202020204" pitchFamily="34" charset="77"/>
                  </a:rPr>
                  <a:t>For small learning rate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m:t>
                    </m:r>
                  </m:oMath>
                </a14:m>
                <a:endParaRPr lang="en-US" sz="1600" dirty="0">
                  <a:latin typeface="Avenir Next LT Pro" panose="020B0504020202020204" pitchFamily="34" charset="77"/>
                </a:endParaRPr>
              </a:p>
            </p:txBody>
          </p:sp>
        </mc:Choice>
        <mc:Fallback xmlns="">
          <p:sp>
            <p:nvSpPr>
              <p:cNvPr id="70" name="TextBox 69">
                <a:extLst>
                  <a:ext uri="{FF2B5EF4-FFF2-40B4-BE49-F238E27FC236}">
                    <a16:creationId xmlns:a16="http://schemas.microsoft.com/office/drawing/2014/main" id="{1AEFC29B-3514-781F-64BC-81D62884F2B2}"/>
                  </a:ext>
                </a:extLst>
              </p:cNvPr>
              <p:cNvSpPr txBox="1">
                <a:spLocks noRot="1" noChangeAspect="1" noMove="1" noResize="1" noEditPoints="1" noAdjustHandles="1" noChangeArrowheads="1" noChangeShapeType="1" noTextEdit="1"/>
              </p:cNvSpPr>
              <p:nvPr/>
            </p:nvSpPr>
            <p:spPr>
              <a:xfrm>
                <a:off x="1315071" y="5681052"/>
                <a:ext cx="2477473" cy="338554"/>
              </a:xfrm>
              <a:prstGeom prst="rect">
                <a:avLst/>
              </a:prstGeom>
              <a:blipFill>
                <a:blip r:embed="rId59"/>
                <a:stretch>
                  <a:fillRect l="-1531" t="-740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7D2D23D-EFE4-5B49-D081-51023E8AF8A1}"/>
                  </a:ext>
                </a:extLst>
              </p:cNvPr>
              <p:cNvSpPr txBox="1"/>
              <p:nvPr/>
            </p:nvSpPr>
            <p:spPr>
              <a:xfrm>
                <a:off x="6864339" y="5717628"/>
                <a:ext cx="3421321" cy="338554"/>
              </a:xfrm>
              <a:prstGeom prst="rect">
                <a:avLst/>
              </a:prstGeom>
              <a:noFill/>
            </p:spPr>
            <p:txBody>
              <a:bodyPr wrap="none" rtlCol="0">
                <a:spAutoFit/>
              </a:bodyPr>
              <a:lstStyle/>
              <a:p>
                <a:r>
                  <a:rPr lang="en-US" sz="1600" dirty="0">
                    <a:latin typeface="Avenir Next LT Pro" panose="020B0504020202020204" pitchFamily="34" charset="77"/>
                  </a:rPr>
                  <a:t>f(x-</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𝑠𝑖𝑔𝑛</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𝑓</m:t>
                        </m:r>
                      </m:e>
                      <m:sup>
                        <m:r>
                          <a:rPr lang="en-US" sz="1600" b="0" i="1" smtClean="0">
                            <a:latin typeface="Cambria Math" panose="02040503050406030204" pitchFamily="18" charset="0"/>
                            <a:ea typeface="Cambria Math" panose="02040503050406030204" pitchFamily="18" charset="0"/>
                          </a:rPr>
                          <m:t>′</m:t>
                        </m:r>
                      </m:sup>
                    </m:sSup>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oMath>
                </a14:m>
                <a:endParaRPr lang="en-US" sz="1600" dirty="0">
                  <a:latin typeface="Avenir Next LT Pro" panose="020B0504020202020204" pitchFamily="34" charset="77"/>
                </a:endParaRPr>
              </a:p>
            </p:txBody>
          </p:sp>
        </mc:Choice>
        <mc:Fallback xmlns="">
          <p:sp>
            <p:nvSpPr>
              <p:cNvPr id="4" name="TextBox 3">
                <a:extLst>
                  <a:ext uri="{FF2B5EF4-FFF2-40B4-BE49-F238E27FC236}">
                    <a16:creationId xmlns:a16="http://schemas.microsoft.com/office/drawing/2014/main" id="{D7D2D23D-EFE4-5B49-D081-51023E8AF8A1}"/>
                  </a:ext>
                </a:extLst>
              </p:cNvPr>
              <p:cNvSpPr txBox="1">
                <a:spLocks noRot="1" noChangeAspect="1" noMove="1" noResize="1" noEditPoints="1" noAdjustHandles="1" noChangeArrowheads="1" noChangeShapeType="1" noTextEdit="1"/>
              </p:cNvSpPr>
              <p:nvPr/>
            </p:nvSpPr>
            <p:spPr>
              <a:xfrm>
                <a:off x="6864339" y="5717628"/>
                <a:ext cx="3421321" cy="338554"/>
              </a:xfrm>
              <a:prstGeom prst="rect">
                <a:avLst/>
              </a:prstGeom>
              <a:blipFill>
                <a:blip r:embed="rId60"/>
                <a:stretch>
                  <a:fillRect l="-741" t="-7407" b="-22222"/>
                </a:stretch>
              </a:blipFill>
            </p:spPr>
            <p:txBody>
              <a:bodyPr/>
              <a:lstStyle/>
              <a:p>
                <a:r>
                  <a:rPr lang="en-US">
                    <a:noFill/>
                  </a:rPr>
                  <a:t> </a:t>
                </a:r>
              </a:p>
            </p:txBody>
          </p:sp>
        </mc:Fallback>
      </mc:AlternateContent>
      <p:pic>
        <p:nvPicPr>
          <p:cNvPr id="2052" name="Picture 4" descr="Gradient Descent - an overview | ScienceDirect Topics">
            <a:extLst>
              <a:ext uri="{FF2B5EF4-FFF2-40B4-BE49-F238E27FC236}">
                <a16:creationId xmlns:a16="http://schemas.microsoft.com/office/drawing/2014/main" id="{AA62513D-7FF2-FF15-C505-851307949B22}"/>
              </a:ext>
            </a:extLst>
          </p:cNvPr>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1797050" y="2630101"/>
            <a:ext cx="7683500" cy="28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67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aphing Quadratic Functions - MathBitsNotebook(A2)">
            <a:extLst>
              <a:ext uri="{FF2B5EF4-FFF2-40B4-BE49-F238E27FC236}">
                <a16:creationId xmlns:a16="http://schemas.microsoft.com/office/drawing/2014/main" id="{84F1B564-F8C6-7F1E-70F4-376143DC8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7582" y="1977080"/>
            <a:ext cx="4645283" cy="41765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3D4262D-2F78-4897-2DF9-6707372516AC}"/>
              </a:ext>
            </a:extLst>
          </p:cNvPr>
          <p:cNvSpPr txBox="1"/>
          <p:nvPr/>
        </p:nvSpPr>
        <p:spPr>
          <a:xfrm>
            <a:off x="2236574" y="506626"/>
            <a:ext cx="9502346"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Example of Gradient Descent</a:t>
            </a:r>
          </a:p>
        </p:txBody>
      </p:sp>
      <p:sp>
        <p:nvSpPr>
          <p:cNvPr id="3" name="TextBox 2">
            <a:extLst>
              <a:ext uri="{FF2B5EF4-FFF2-40B4-BE49-F238E27FC236}">
                <a16:creationId xmlns:a16="http://schemas.microsoft.com/office/drawing/2014/main" id="{AF1760AD-7658-9955-CF7D-7D329E797BDE}"/>
              </a:ext>
            </a:extLst>
          </p:cNvPr>
          <p:cNvSpPr txBox="1"/>
          <p:nvPr/>
        </p:nvSpPr>
        <p:spPr>
          <a:xfrm>
            <a:off x="1334530" y="1544594"/>
            <a:ext cx="4707925" cy="4770537"/>
          </a:xfrm>
          <a:prstGeom prst="rect">
            <a:avLst/>
          </a:prstGeom>
          <a:noFill/>
        </p:spPr>
        <p:txBody>
          <a:bodyPr wrap="square" rtlCol="0">
            <a:spAutoFit/>
          </a:bodyPr>
          <a:lstStyle/>
          <a:p>
            <a:r>
              <a:rPr lang="en-US" sz="1600" dirty="0">
                <a:latin typeface="Avenir Next LT Pro" panose="020B0504020202020204" pitchFamily="34" charset="77"/>
              </a:rPr>
              <a:t>Let f(x) = x</a:t>
            </a:r>
            <a:r>
              <a:rPr lang="en-US" sz="1600" baseline="30000" dirty="0">
                <a:latin typeface="Avenir Next LT Pro" panose="020B0504020202020204" pitchFamily="34" charset="77"/>
              </a:rPr>
              <a:t>2</a:t>
            </a:r>
            <a:r>
              <a:rPr lang="en-US" sz="1600" dirty="0">
                <a:latin typeface="Avenir Next LT Pro" panose="020B0504020202020204" pitchFamily="34" charset="77"/>
              </a:rPr>
              <a:t> – 4 be a function of a single parameter x. Then f’(x) = 2x.</a:t>
            </a:r>
          </a:p>
          <a:p>
            <a:endParaRPr lang="en-US" sz="1600" dirty="0">
              <a:latin typeface="Avenir Next LT Pro" panose="020B0504020202020204" pitchFamily="34" charset="77"/>
            </a:endParaRPr>
          </a:p>
          <a:p>
            <a:r>
              <a:rPr lang="en-US" sz="1600" dirty="0">
                <a:latin typeface="Avenir Next LT Pro" panose="020B0504020202020204" pitchFamily="34" charset="77"/>
              </a:rPr>
              <a:t>Then the function f has a </a:t>
            </a:r>
            <a:r>
              <a:rPr lang="en-US" sz="1600" dirty="0">
                <a:solidFill>
                  <a:srgbClr val="C00000"/>
                </a:solidFill>
                <a:latin typeface="Avenir Next LT Pro" panose="020B0504020202020204" pitchFamily="34" charset="77"/>
              </a:rPr>
              <a:t>minimum value -4 </a:t>
            </a:r>
            <a:r>
              <a:rPr lang="en-US" sz="1600" dirty="0">
                <a:latin typeface="Avenir Next LT Pro" panose="020B0504020202020204" pitchFamily="34" charset="77"/>
              </a:rPr>
              <a:t>at </a:t>
            </a:r>
          </a:p>
          <a:p>
            <a:r>
              <a:rPr lang="en-US" sz="1600" dirty="0">
                <a:latin typeface="Avenir Next LT Pro" panose="020B0504020202020204" pitchFamily="34" charset="77"/>
              </a:rPr>
              <a:t>x = 0.</a:t>
            </a:r>
          </a:p>
          <a:p>
            <a:r>
              <a:rPr lang="en-US" sz="1600" dirty="0">
                <a:latin typeface="Avenir Next LT Pro" panose="020B0504020202020204" pitchFamily="34" charset="77"/>
              </a:rPr>
              <a:t>Implement gradient descent starting with the guess x = 3 using learning rate 0.2. </a:t>
            </a:r>
          </a:p>
          <a:p>
            <a:r>
              <a:rPr lang="en-US" sz="1600" dirty="0">
                <a:solidFill>
                  <a:srgbClr val="C00000"/>
                </a:solidFill>
                <a:latin typeface="Avenir Next LT Pro" panose="020B0504020202020204" pitchFamily="34" charset="77"/>
              </a:rPr>
              <a:t>Guessed min = f(3)= 9-4=5</a:t>
            </a:r>
          </a:p>
          <a:p>
            <a:endParaRPr lang="en-US" sz="1600" dirty="0">
              <a:latin typeface="Avenir Next LT Pro" panose="020B0504020202020204" pitchFamily="34" charset="77"/>
            </a:endParaRPr>
          </a:p>
          <a:p>
            <a:r>
              <a:rPr lang="en-US" sz="1600" dirty="0">
                <a:latin typeface="Avenir Next LT Pro" panose="020B0504020202020204" pitchFamily="34" charset="77"/>
              </a:rPr>
              <a:t>Then the new guess x</a:t>
            </a:r>
            <a:r>
              <a:rPr lang="en-US" sz="1600" baseline="-25000" dirty="0">
                <a:latin typeface="Avenir Next LT Pro" panose="020B0504020202020204" pitchFamily="34" charset="77"/>
              </a:rPr>
              <a:t>1</a:t>
            </a:r>
            <a:r>
              <a:rPr lang="en-US" sz="1600" dirty="0">
                <a:latin typeface="Avenir Next LT Pro" panose="020B0504020202020204" pitchFamily="34" charset="77"/>
              </a:rPr>
              <a:t> = 3 – 0.2 f’(3) =</a:t>
            </a:r>
          </a:p>
          <a:p>
            <a:r>
              <a:rPr lang="en-US" sz="1600" dirty="0">
                <a:latin typeface="Avenir Next LT Pro" panose="020B0504020202020204" pitchFamily="34" charset="77"/>
              </a:rPr>
              <a:t>3-0.2(6)= 1.8. </a:t>
            </a:r>
            <a:r>
              <a:rPr lang="en-US" sz="1600" dirty="0">
                <a:solidFill>
                  <a:srgbClr val="C00000"/>
                </a:solidFill>
                <a:latin typeface="Avenir Next LT Pro" panose="020B0504020202020204" pitchFamily="34" charset="77"/>
              </a:rPr>
              <a:t>New guessed min=f(1.8)=-0.76</a:t>
            </a:r>
          </a:p>
          <a:p>
            <a:endParaRPr lang="en-US" sz="1600" dirty="0">
              <a:latin typeface="Avenir Next LT Pro" panose="020B0504020202020204" pitchFamily="34" charset="77"/>
            </a:endParaRPr>
          </a:p>
          <a:p>
            <a:r>
              <a:rPr lang="en-US" sz="1600" dirty="0">
                <a:latin typeface="Avenir Next LT Pro" panose="020B0504020202020204" pitchFamily="34" charset="77"/>
              </a:rPr>
              <a:t>Continue: next guess x</a:t>
            </a:r>
            <a:r>
              <a:rPr lang="en-US" sz="1600" baseline="-25000" dirty="0">
                <a:latin typeface="Avenir Next LT Pro" panose="020B0504020202020204" pitchFamily="34" charset="77"/>
              </a:rPr>
              <a:t>2</a:t>
            </a:r>
            <a:r>
              <a:rPr lang="en-US" sz="1600" dirty="0">
                <a:latin typeface="Avenir Next LT Pro" panose="020B0504020202020204" pitchFamily="34" charset="77"/>
              </a:rPr>
              <a:t> = x</a:t>
            </a:r>
            <a:r>
              <a:rPr lang="en-US" sz="1600" baseline="-25000" dirty="0">
                <a:latin typeface="Avenir Next LT Pro" panose="020B0504020202020204" pitchFamily="34" charset="77"/>
              </a:rPr>
              <a:t>1</a:t>
            </a:r>
            <a:r>
              <a:rPr lang="en-US" sz="1600" dirty="0">
                <a:latin typeface="Avenir Next LT Pro" panose="020B0504020202020204" pitchFamily="34" charset="77"/>
              </a:rPr>
              <a:t> – 0.2f’(x</a:t>
            </a:r>
            <a:r>
              <a:rPr lang="en-US" sz="1600" baseline="-25000" dirty="0">
                <a:latin typeface="Avenir Next LT Pro" panose="020B0504020202020204" pitchFamily="34" charset="77"/>
              </a:rPr>
              <a:t>1</a:t>
            </a:r>
            <a:r>
              <a:rPr lang="en-US" sz="1600" dirty="0">
                <a:latin typeface="Avenir Next LT Pro" panose="020B0504020202020204" pitchFamily="34" charset="77"/>
              </a:rPr>
              <a:t>) =</a:t>
            </a:r>
          </a:p>
          <a:p>
            <a:r>
              <a:rPr lang="en-US" sz="1600" dirty="0">
                <a:latin typeface="Avenir Next LT Pro" panose="020B0504020202020204" pitchFamily="34" charset="77"/>
              </a:rPr>
              <a:t>1.8 – 0.2(3.6) = 1.08. </a:t>
            </a:r>
            <a:r>
              <a:rPr lang="en-US" sz="1600" dirty="0">
                <a:solidFill>
                  <a:srgbClr val="C00000"/>
                </a:solidFill>
                <a:latin typeface="Avenir Next LT Pro" panose="020B0504020202020204" pitchFamily="34" charset="77"/>
              </a:rPr>
              <a:t>New guessed min=f(1.08)= -2.8336</a:t>
            </a:r>
          </a:p>
          <a:p>
            <a:endParaRPr lang="en-US" sz="1600" dirty="0">
              <a:latin typeface="Avenir Next LT Pro" panose="020B0504020202020204" pitchFamily="34" charset="77"/>
            </a:endParaRPr>
          </a:p>
          <a:p>
            <a:r>
              <a:rPr lang="en-US" sz="1600" dirty="0">
                <a:latin typeface="Avenir Next LT Pro" panose="020B0504020202020204" pitchFamily="34" charset="77"/>
              </a:rPr>
              <a:t>Then x</a:t>
            </a:r>
            <a:r>
              <a:rPr lang="en-US" sz="1600" baseline="-25000" dirty="0">
                <a:latin typeface="Avenir Next LT Pro" panose="020B0504020202020204" pitchFamily="34" charset="77"/>
              </a:rPr>
              <a:t>3</a:t>
            </a:r>
            <a:r>
              <a:rPr lang="en-US" sz="1600" dirty="0">
                <a:latin typeface="Avenir Next LT Pro" panose="020B0504020202020204" pitchFamily="34" charset="77"/>
              </a:rPr>
              <a:t> = x</a:t>
            </a:r>
            <a:r>
              <a:rPr lang="en-US" sz="1600" baseline="-25000" dirty="0">
                <a:latin typeface="Avenir Next LT Pro" panose="020B0504020202020204" pitchFamily="34" charset="77"/>
              </a:rPr>
              <a:t>2</a:t>
            </a:r>
            <a:r>
              <a:rPr lang="en-US" sz="1600" dirty="0">
                <a:latin typeface="Avenir Next LT Pro" panose="020B0504020202020204" pitchFamily="34" charset="77"/>
              </a:rPr>
              <a:t>-0.2 f’(x</a:t>
            </a:r>
            <a:r>
              <a:rPr lang="en-US" sz="1600" baseline="-25000" dirty="0">
                <a:latin typeface="Avenir Next LT Pro" panose="020B0504020202020204" pitchFamily="34" charset="77"/>
              </a:rPr>
              <a:t>2</a:t>
            </a:r>
            <a:r>
              <a:rPr lang="en-US" sz="1600" dirty="0">
                <a:latin typeface="Avenir Next LT Pro" panose="020B0504020202020204" pitchFamily="34" charset="77"/>
              </a:rPr>
              <a:t>)=1.08-0.2(2.16)= 0.648</a:t>
            </a:r>
          </a:p>
          <a:p>
            <a:r>
              <a:rPr lang="en-US" sz="1600" dirty="0">
                <a:latin typeface="Avenir Next LT Pro" panose="020B0504020202020204" pitchFamily="34" charset="77"/>
              </a:rPr>
              <a:t>Ne</a:t>
            </a:r>
            <a:r>
              <a:rPr lang="en-US" sz="1600" dirty="0">
                <a:solidFill>
                  <a:srgbClr val="C00000"/>
                </a:solidFill>
                <a:latin typeface="Avenir Next LT Pro" panose="020B0504020202020204" pitchFamily="34" charset="77"/>
              </a:rPr>
              <a:t>w guessed min=f(0.648)=-3.58.  </a:t>
            </a:r>
            <a:r>
              <a:rPr lang="en-US" sz="1600" dirty="0">
                <a:latin typeface="Avenir Next LT Pro" panose="020B0504020202020204" pitchFamily="34" charset="77"/>
              </a:rPr>
              <a:t>the guessed minima are inching closer to the real minimum.</a:t>
            </a:r>
          </a:p>
        </p:txBody>
      </p:sp>
    </p:spTree>
    <p:extLst>
      <p:ext uri="{BB962C8B-B14F-4D97-AF65-F5344CB8AC3E}">
        <p14:creationId xmlns:p14="http://schemas.microsoft.com/office/powerpoint/2010/main" val="101963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E7FAD3-7282-8256-AB6A-3165094DEF67}"/>
              </a:ext>
            </a:extLst>
          </p:cNvPr>
          <p:cNvSpPr txBox="1"/>
          <p:nvPr/>
        </p:nvSpPr>
        <p:spPr>
          <a:xfrm>
            <a:off x="1408670" y="605481"/>
            <a:ext cx="9193427"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Rules of Differentiation</a:t>
            </a:r>
          </a:p>
        </p:txBody>
      </p:sp>
      <p:sp>
        <p:nvSpPr>
          <p:cNvPr id="3" name="TextBox 2">
            <a:extLst>
              <a:ext uri="{FF2B5EF4-FFF2-40B4-BE49-F238E27FC236}">
                <a16:creationId xmlns:a16="http://schemas.microsoft.com/office/drawing/2014/main" id="{CAB21652-6107-0C13-77A7-B72669E1D0A0}"/>
              </a:ext>
            </a:extLst>
          </p:cNvPr>
          <p:cNvSpPr txBox="1"/>
          <p:nvPr/>
        </p:nvSpPr>
        <p:spPr>
          <a:xfrm>
            <a:off x="1272746" y="1532238"/>
            <a:ext cx="9687697" cy="830997"/>
          </a:xfrm>
          <a:prstGeom prst="rect">
            <a:avLst/>
          </a:prstGeom>
          <a:noFill/>
        </p:spPr>
        <p:txBody>
          <a:bodyPr wrap="square" rtlCol="0">
            <a:spAutoFit/>
          </a:bodyPr>
          <a:lstStyle/>
          <a:p>
            <a:r>
              <a:rPr lang="en-US" sz="1600" dirty="0">
                <a:latin typeface="Avenir Next LT Pro" panose="020B0504020202020204" pitchFamily="34" charset="77"/>
              </a:rPr>
              <a:t>                                 </a:t>
            </a:r>
            <a:r>
              <a:rPr lang="en-US" sz="1600" b="1" dirty="0">
                <a:latin typeface="Avenir Next LT Pro" panose="020B0504020202020204" pitchFamily="34" charset="77"/>
              </a:rPr>
              <a:t>Function</a:t>
            </a:r>
            <a:r>
              <a:rPr lang="en-US" sz="1600" dirty="0">
                <a:latin typeface="Avenir Next LT Pro" panose="020B0504020202020204" pitchFamily="34" charset="77"/>
              </a:rPr>
              <a:t> </a:t>
            </a:r>
            <a:r>
              <a:rPr lang="en-US" sz="1600" b="1" dirty="0">
                <a:latin typeface="Avenir Next LT Pro" panose="020B0504020202020204" pitchFamily="34" charset="77"/>
              </a:rPr>
              <a:t>f </a:t>
            </a:r>
            <a:r>
              <a:rPr lang="en-US" sz="1600" dirty="0">
                <a:latin typeface="Avenir Next LT Pro" panose="020B0504020202020204" pitchFamily="34" charset="77"/>
              </a:rPr>
              <a:t>                                                                        </a:t>
            </a:r>
            <a:r>
              <a:rPr lang="en-US" sz="1600" b="1" dirty="0">
                <a:latin typeface="Avenir Next LT Pro" panose="020B0504020202020204" pitchFamily="34" charset="77"/>
              </a:rPr>
              <a:t>Derivative</a:t>
            </a:r>
            <a:r>
              <a:rPr lang="en-US" sz="1600" dirty="0">
                <a:latin typeface="Avenir Next LT Pro" panose="020B0504020202020204" pitchFamily="34" charset="77"/>
              </a:rPr>
              <a:t> </a:t>
            </a:r>
            <a:r>
              <a:rPr lang="en-US" sz="1600" b="1" dirty="0">
                <a:latin typeface="Avenir Next LT Pro" panose="020B0504020202020204" pitchFamily="34" charset="77"/>
              </a:rPr>
              <a:t>f’</a:t>
            </a:r>
          </a:p>
          <a:p>
            <a:endParaRPr lang="en-US" sz="1600" dirty="0">
              <a:latin typeface="Avenir Next LT Pro" panose="020B0504020202020204" pitchFamily="34" charset="77"/>
            </a:endParaRPr>
          </a:p>
          <a:p>
            <a:r>
              <a:rPr lang="en-US" sz="1600" b="1" dirty="0">
                <a:latin typeface="Avenir Next LT Pro" panose="020B0504020202020204" pitchFamily="34" charset="77"/>
              </a:rPr>
              <a:t>Constant</a:t>
            </a:r>
            <a:r>
              <a:rPr lang="en-US" sz="1600" dirty="0">
                <a:latin typeface="Avenir Next LT Pro" panose="020B0504020202020204" pitchFamily="34" charset="77"/>
              </a:rPr>
              <a:t>                 </a:t>
            </a:r>
            <a:r>
              <a:rPr lang="en-US" sz="1600" dirty="0">
                <a:latin typeface="Cambria Math" panose="02040503050406030204" pitchFamily="18" charset="0"/>
                <a:ea typeface="Cambria Math" panose="02040503050406030204" pitchFamily="18" charset="0"/>
              </a:rPr>
              <a:t>f(x) = c                                                                               f’(x) = 0         </a:t>
            </a:r>
          </a:p>
        </p:txBody>
      </p:sp>
      <p:cxnSp>
        <p:nvCxnSpPr>
          <p:cNvPr id="7" name="Straight Connector 6">
            <a:extLst>
              <a:ext uri="{FF2B5EF4-FFF2-40B4-BE49-F238E27FC236}">
                <a16:creationId xmlns:a16="http://schemas.microsoft.com/office/drawing/2014/main" id="{B5686BFE-5839-6D63-8F6F-F052BE55B30A}"/>
              </a:ext>
            </a:extLst>
          </p:cNvPr>
          <p:cNvCxnSpPr>
            <a:stCxn id="3" idx="1"/>
            <a:endCxn id="3" idx="3"/>
          </p:cNvCxnSpPr>
          <p:nvPr/>
        </p:nvCxnSpPr>
        <p:spPr>
          <a:xfrm>
            <a:off x="1272746" y="1947737"/>
            <a:ext cx="9687697"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DEC4705-E21B-1844-B642-ED9C649280EA}"/>
              </a:ext>
            </a:extLst>
          </p:cNvPr>
          <p:cNvSpPr txBox="1"/>
          <p:nvPr/>
        </p:nvSpPr>
        <p:spPr>
          <a:xfrm>
            <a:off x="1272746" y="2471351"/>
            <a:ext cx="9687697" cy="338554"/>
          </a:xfrm>
          <a:prstGeom prst="rect">
            <a:avLst/>
          </a:prstGeom>
          <a:noFill/>
        </p:spPr>
        <p:txBody>
          <a:bodyPr wrap="square" rtlCol="0">
            <a:spAutoFit/>
          </a:bodyPr>
          <a:lstStyle/>
          <a:p>
            <a:r>
              <a:rPr lang="en-US" sz="1600" b="1" dirty="0">
                <a:latin typeface="Avenir Next LT Pro" panose="020B0504020202020204" pitchFamily="34" charset="77"/>
              </a:rPr>
              <a:t>Sum</a:t>
            </a:r>
            <a:r>
              <a:rPr lang="en-US" sz="1600" dirty="0">
                <a:latin typeface="Avenir Next LT Pro" panose="020B0504020202020204" pitchFamily="34" charset="77"/>
              </a:rPr>
              <a:t>                          </a:t>
            </a:r>
            <a:r>
              <a:rPr lang="en-US" sz="1600" dirty="0">
                <a:latin typeface="Cambria Math" panose="02040503050406030204" pitchFamily="18" charset="0"/>
                <a:ea typeface="Cambria Math" panose="02040503050406030204" pitchFamily="18" charset="0"/>
              </a:rPr>
              <a:t>f(x) = g(x) + h(x)                                                              f’(x) = g’(x) + h’(x)</a:t>
            </a:r>
          </a:p>
        </p:txBody>
      </p:sp>
      <p:sp>
        <p:nvSpPr>
          <p:cNvPr id="11" name="TextBox 10">
            <a:extLst>
              <a:ext uri="{FF2B5EF4-FFF2-40B4-BE49-F238E27FC236}">
                <a16:creationId xmlns:a16="http://schemas.microsoft.com/office/drawing/2014/main" id="{168DE297-9781-AC04-C098-ED39942F45CF}"/>
              </a:ext>
            </a:extLst>
          </p:cNvPr>
          <p:cNvSpPr txBox="1"/>
          <p:nvPr/>
        </p:nvSpPr>
        <p:spPr>
          <a:xfrm>
            <a:off x="1272747" y="2990335"/>
            <a:ext cx="9724767" cy="338554"/>
          </a:xfrm>
          <a:prstGeom prst="rect">
            <a:avLst/>
          </a:prstGeom>
          <a:noFill/>
        </p:spPr>
        <p:txBody>
          <a:bodyPr wrap="square" rtlCol="0">
            <a:spAutoFit/>
          </a:bodyPr>
          <a:lstStyle/>
          <a:p>
            <a:r>
              <a:rPr lang="en-US" sz="1600" b="1" dirty="0">
                <a:latin typeface="Avenir Next LT Pro" panose="020B0504020202020204" pitchFamily="34" charset="77"/>
              </a:rPr>
              <a:t>Product</a:t>
            </a:r>
            <a:r>
              <a:rPr lang="en-US" sz="1600" dirty="0">
                <a:latin typeface="Avenir Next LT Pro" panose="020B0504020202020204" pitchFamily="34" charset="77"/>
              </a:rPr>
              <a:t>                   </a:t>
            </a:r>
            <a:r>
              <a:rPr lang="en-US" sz="1600" dirty="0">
                <a:latin typeface="Cambria Math" panose="02040503050406030204" pitchFamily="18" charset="0"/>
                <a:ea typeface="Cambria Math" panose="02040503050406030204" pitchFamily="18" charset="0"/>
              </a:rPr>
              <a:t>f(x) = g(x) h(x)                                                                  f’(x) = g(x)h’(x) +g’(x)h(x)</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C52362D-A842-5FDA-F4BD-53F4AFF03E00}"/>
                  </a:ext>
                </a:extLst>
              </p:cNvPr>
              <p:cNvSpPr txBox="1"/>
              <p:nvPr/>
            </p:nvSpPr>
            <p:spPr>
              <a:xfrm>
                <a:off x="1285102" y="3620530"/>
                <a:ext cx="9625914" cy="507831"/>
              </a:xfrm>
              <a:prstGeom prst="rect">
                <a:avLst/>
              </a:prstGeom>
              <a:noFill/>
            </p:spPr>
            <p:txBody>
              <a:bodyPr wrap="square" rtlCol="0">
                <a:spAutoFit/>
              </a:bodyPr>
              <a:lstStyle/>
              <a:p>
                <a:r>
                  <a:rPr lang="en-US" sz="1600" b="1" dirty="0">
                    <a:latin typeface="Avenir Next LT Pro" panose="020B0504020202020204" pitchFamily="34" charset="77"/>
                  </a:rPr>
                  <a:t>Quotient</a:t>
                </a:r>
                <a:r>
                  <a:rPr lang="en-US" sz="1600" dirty="0">
                    <a:latin typeface="Avenir Next LT Pro" panose="020B0504020202020204" pitchFamily="34" charset="77"/>
                  </a:rPr>
                  <a:t>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𝑔</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num>
                      <m:den>
                        <m:r>
                          <a:rPr lang="en-US" sz="1600" b="0" i="1" smtClean="0">
                            <a:latin typeface="Cambria Math" panose="02040503050406030204" pitchFamily="18" charset="0"/>
                          </a:rPr>
                          <m:t>h</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den>
                    </m:f>
                  </m:oMath>
                </a14:m>
                <a:r>
                  <a:rPr lang="en-US" sz="1600" dirty="0">
                    <a:latin typeface="Avenir Next LT Pro" panose="020B0504020202020204" pitchFamily="34" charset="77"/>
                  </a:rPr>
                  <a:t>                                                                  </a:t>
                </a:r>
                <a14:m>
                  <m:oMath xmlns:m="http://schemas.openxmlformats.org/officeDocument/2006/math">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𝑓</m:t>
                        </m:r>
                      </m:e>
                      <m:sup>
                        <m:r>
                          <a:rPr lang="en-US" sz="1600" b="0" i="1" dirty="0" smtClean="0">
                            <a:latin typeface="Cambria Math" panose="02040503050406030204" pitchFamily="18" charset="0"/>
                          </a:rPr>
                          <m:t>′</m:t>
                        </m:r>
                      </m:sup>
                    </m:sSup>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𝑥</m:t>
                        </m:r>
                      </m:e>
                    </m:d>
                    <m:r>
                      <a:rPr lang="en-US" sz="1600" b="0" i="1" dirty="0" smtClean="0">
                        <a:latin typeface="Cambria Math" panose="02040503050406030204" pitchFamily="18" charset="0"/>
                      </a:rPr>
                      <m:t>=</m:t>
                    </m:r>
                    <m:f>
                      <m:fPr>
                        <m:ctrlPr>
                          <a:rPr lang="en-US" sz="1600" b="0" i="1" dirty="0" smtClean="0">
                            <a:latin typeface="Cambria Math" panose="02040503050406030204" pitchFamily="18" charset="0"/>
                          </a:rPr>
                        </m:ctrlPr>
                      </m:fPr>
                      <m:num>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𝑔</m:t>
                            </m:r>
                          </m:e>
                          <m:sup>
                            <m:r>
                              <a:rPr lang="en-US" sz="1600" b="0" i="1" dirty="0" smtClean="0">
                                <a:latin typeface="Cambria Math" panose="02040503050406030204" pitchFamily="18" charset="0"/>
                              </a:rPr>
                              <m:t>′</m:t>
                            </m:r>
                          </m:sup>
                        </m:sSup>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𝑥</m:t>
                            </m:r>
                          </m:e>
                        </m:d>
                        <m:r>
                          <a:rPr lang="en-US" sz="1600" b="0" i="1" dirty="0" smtClean="0">
                            <a:latin typeface="Cambria Math" panose="02040503050406030204" pitchFamily="18" charset="0"/>
                          </a:rPr>
                          <m:t>h</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𝑥</m:t>
                            </m:r>
                          </m:e>
                        </m:d>
                        <m:r>
                          <a:rPr lang="en-US" sz="1600" b="0" i="1" dirty="0" smtClean="0">
                            <a:latin typeface="Cambria Math" panose="02040503050406030204" pitchFamily="18" charset="0"/>
                          </a:rPr>
                          <m:t>−</m:t>
                        </m:r>
                        <m:r>
                          <a:rPr lang="en-US" sz="1600" b="0" i="1" dirty="0" smtClean="0">
                            <a:latin typeface="Cambria Math" panose="02040503050406030204" pitchFamily="18" charset="0"/>
                          </a:rPr>
                          <m:t>𝑔</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𝑥</m:t>
                            </m:r>
                          </m:e>
                        </m:d>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h</m:t>
                            </m:r>
                          </m:e>
                          <m:sup>
                            <m:r>
                              <a:rPr lang="en-US" sz="1600" b="0" i="1" dirty="0" smtClean="0">
                                <a:latin typeface="Cambria Math" panose="02040503050406030204" pitchFamily="18" charset="0"/>
                              </a:rPr>
                              <m:t>′</m:t>
                            </m:r>
                          </m:sup>
                        </m:sSup>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m:t>
                        </m:r>
                      </m:num>
                      <m:den>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m:t>
                            </m:r>
                            <m:r>
                              <a:rPr lang="en-US" sz="1600" b="0" i="1" dirty="0" smtClean="0">
                                <a:latin typeface="Cambria Math" panose="02040503050406030204" pitchFamily="18" charset="0"/>
                              </a:rPr>
                              <m:t>h</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𝑥</m:t>
                                </m:r>
                              </m:e>
                            </m:d>
                            <m:r>
                              <a:rPr lang="en-US" sz="1600" b="0" i="1" dirty="0" smtClean="0">
                                <a:latin typeface="Cambria Math" panose="02040503050406030204" pitchFamily="18" charset="0"/>
                              </a:rPr>
                              <m:t>)</m:t>
                            </m:r>
                          </m:e>
                          <m:sup>
                            <m:r>
                              <a:rPr lang="en-US" sz="1600" b="0" i="1" dirty="0" smtClean="0">
                                <a:latin typeface="Cambria Math" panose="02040503050406030204" pitchFamily="18" charset="0"/>
                              </a:rPr>
                              <m:t>2</m:t>
                            </m:r>
                          </m:sup>
                        </m:sSup>
                        <m:r>
                          <a:rPr lang="en-US" sz="1600" b="0" i="1" dirty="0" smtClean="0">
                            <a:latin typeface="Cambria Math" panose="02040503050406030204" pitchFamily="18" charset="0"/>
                          </a:rPr>
                          <m:t> </m:t>
                        </m:r>
                      </m:den>
                    </m:f>
                  </m:oMath>
                </a14:m>
                <a:endParaRPr lang="en-US" sz="1600" dirty="0">
                  <a:latin typeface="Avenir Next LT Pro" panose="020B0504020202020204" pitchFamily="34" charset="77"/>
                </a:endParaRPr>
              </a:p>
            </p:txBody>
          </p:sp>
        </mc:Choice>
        <mc:Fallback xmlns="">
          <p:sp>
            <p:nvSpPr>
              <p:cNvPr id="12" name="TextBox 11">
                <a:extLst>
                  <a:ext uri="{FF2B5EF4-FFF2-40B4-BE49-F238E27FC236}">
                    <a16:creationId xmlns:a16="http://schemas.microsoft.com/office/drawing/2014/main" id="{5C52362D-A842-5FDA-F4BD-53F4AFF03E00}"/>
                  </a:ext>
                </a:extLst>
              </p:cNvPr>
              <p:cNvSpPr txBox="1">
                <a:spLocks noRot="1" noChangeAspect="1" noMove="1" noResize="1" noEditPoints="1" noAdjustHandles="1" noChangeArrowheads="1" noChangeShapeType="1" noTextEdit="1"/>
              </p:cNvSpPr>
              <p:nvPr/>
            </p:nvSpPr>
            <p:spPr>
              <a:xfrm>
                <a:off x="1285102" y="3620530"/>
                <a:ext cx="9625914" cy="507831"/>
              </a:xfrm>
              <a:prstGeom prst="rect">
                <a:avLst/>
              </a:prstGeom>
              <a:blipFill>
                <a:blip r:embed="rId2"/>
                <a:stretch>
                  <a:fillRect l="-395"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0269B65-34FB-1C60-588C-6B2B24AE5D86}"/>
                  </a:ext>
                </a:extLst>
              </p:cNvPr>
              <p:cNvSpPr txBox="1"/>
              <p:nvPr/>
            </p:nvSpPr>
            <p:spPr>
              <a:xfrm>
                <a:off x="1286539" y="4497572"/>
                <a:ext cx="8548577" cy="338554"/>
              </a:xfrm>
              <a:prstGeom prst="rect">
                <a:avLst/>
              </a:prstGeom>
              <a:noFill/>
            </p:spPr>
            <p:txBody>
              <a:bodyPr wrap="square" rtlCol="0">
                <a:spAutoFit/>
              </a:bodyPr>
              <a:lstStyle/>
              <a:p>
                <a:r>
                  <a:rPr lang="en-US" sz="1600" b="1" dirty="0">
                    <a:latin typeface="Avenir Next LT Pro" panose="020B0504020202020204" pitchFamily="34" charset="77"/>
                  </a:rPr>
                  <a:t>Power</a:t>
                </a:r>
                <a:r>
                  <a:rPr lang="en-US" sz="1600" dirty="0">
                    <a:latin typeface="Avenir Next LT Pro" panose="020B0504020202020204" pitchFamily="34" charset="77"/>
                  </a:rPr>
                  <a:t>                   </a:t>
                </a:r>
                <a14:m>
                  <m:oMath xmlns:m="http://schemas.openxmlformats.org/officeDocument/2006/math">
                    <m:r>
                      <a:rPr lang="en-US" sz="1600" b="0" i="0" dirty="0" smtClean="0">
                        <a:latin typeface="Cambria Math" panose="02040503050406030204" pitchFamily="18" charset="0"/>
                        <a:ea typeface="Cambria Math" panose="02040503050406030204" pitchFamily="18" charset="0"/>
                      </a:rPr>
                      <m:t>   </m:t>
                    </m:r>
                    <m:r>
                      <a:rPr lang="en-US" sz="1600" b="0" i="1" dirty="0" smtClean="0">
                        <a:latin typeface="Cambria Math" panose="02040503050406030204" pitchFamily="18" charset="0"/>
                        <a:ea typeface="Cambria Math" panose="02040503050406030204" pitchFamily="18" charset="0"/>
                      </a:rPr>
                      <m:t>𝑓</m:t>
                    </m:r>
                    <m:d>
                      <m:dPr>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𝑥</m:t>
                        </m:r>
                      </m:e>
                    </m:d>
                    <m:r>
                      <a:rPr lang="en-US" sz="1600" b="0" i="1" dirty="0" smtClean="0">
                        <a:latin typeface="Cambria Math" panose="02040503050406030204" pitchFamily="18" charset="0"/>
                        <a:ea typeface="Cambria Math" panose="02040503050406030204" pitchFamily="18" charset="0"/>
                      </a:rPr>
                      <m:t>= </m:t>
                    </m:r>
                    <m:sSup>
                      <m:sSupPr>
                        <m:ctrlPr>
                          <a:rPr lang="en-US" sz="1600" b="0" i="1" dirty="0" smtClean="0">
                            <a:latin typeface="Cambria Math" panose="02040503050406030204" pitchFamily="18" charset="0"/>
                            <a:ea typeface="Cambria Math" panose="02040503050406030204" pitchFamily="18" charset="0"/>
                          </a:rPr>
                        </m:ctrlPr>
                      </m:sSupPr>
                      <m:e>
                        <m:r>
                          <a:rPr lang="en-US" sz="1600" b="0" i="1" dirty="0" smtClean="0">
                            <a:latin typeface="Cambria Math" panose="02040503050406030204" pitchFamily="18" charset="0"/>
                            <a:ea typeface="Cambria Math" panose="02040503050406030204" pitchFamily="18" charset="0"/>
                          </a:rPr>
                          <m:t>𝑥</m:t>
                        </m:r>
                      </m:e>
                      <m:sup>
                        <m:r>
                          <a:rPr lang="en-US" sz="1600" b="0" i="1" dirty="0" smtClean="0">
                            <a:latin typeface="Cambria Math" panose="02040503050406030204" pitchFamily="18" charset="0"/>
                            <a:ea typeface="Cambria Math" panose="02040503050406030204" pitchFamily="18" charset="0"/>
                          </a:rPr>
                          <m:t>𝑟</m:t>
                        </m:r>
                      </m:sup>
                    </m:sSup>
                  </m:oMath>
                </a14:m>
                <a:r>
                  <a:rPr lang="en-US" sz="1600" dirty="0">
                    <a:latin typeface="Cambria Math" panose="02040503050406030204" pitchFamily="18" charset="0"/>
                    <a:ea typeface="Cambria Math" panose="02040503050406030204" pitchFamily="18" charset="0"/>
                  </a:rPr>
                  <a:t> </a:t>
                </a:r>
                <a:r>
                  <a:rPr lang="en-US" sz="1600" dirty="0">
                    <a:latin typeface="Avenir Next LT Pro" panose="020B0504020202020204" pitchFamily="34" charset="77"/>
                  </a:rPr>
                  <a:t>with </a:t>
                </a:r>
                <a:r>
                  <a:rPr lang="en-US" sz="1600" dirty="0">
                    <a:latin typeface="Cambria Math" panose="02040503050406030204" pitchFamily="18" charset="0"/>
                    <a:ea typeface="Cambria Math" panose="02040503050406030204" pitchFamily="18" charset="0"/>
                  </a:rPr>
                  <a:t>r</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0. </m:t>
                    </m:r>
                  </m:oMath>
                </a14:m>
                <a:r>
                  <a:rPr lang="en-US" sz="1600" dirty="0">
                    <a:latin typeface="Cambria Math" panose="02040503050406030204" pitchFamily="18" charset="0"/>
                    <a:ea typeface="Cambria Math" panose="02040503050406030204" pitchFamily="18" charset="0"/>
                  </a:rPr>
                  <a:t>                                                       </a:t>
                </a:r>
                <a14:m>
                  <m:oMath xmlns:m="http://schemas.openxmlformats.org/officeDocument/2006/math">
                    <m:sSup>
                      <m:sSupPr>
                        <m:ctrlPr>
                          <a:rPr lang="en-US" sz="1600" b="0" i="1" dirty="0" smtClean="0">
                            <a:latin typeface="Cambria Math" panose="02040503050406030204" pitchFamily="18" charset="0"/>
                            <a:ea typeface="Cambria Math" panose="02040503050406030204" pitchFamily="18" charset="0"/>
                          </a:rPr>
                        </m:ctrlPr>
                      </m:sSupPr>
                      <m:e>
                        <m:r>
                          <a:rPr lang="en-US" sz="1600" b="0" i="1" dirty="0" smtClean="0">
                            <a:latin typeface="Cambria Math" panose="02040503050406030204" pitchFamily="18" charset="0"/>
                            <a:ea typeface="Cambria Math" panose="02040503050406030204" pitchFamily="18" charset="0"/>
                          </a:rPr>
                          <m:t>𝑓</m:t>
                        </m:r>
                      </m:e>
                      <m:sup>
                        <m:r>
                          <a:rPr lang="en-US" sz="1600" b="0" i="1" dirty="0" smtClean="0">
                            <a:latin typeface="Cambria Math" panose="02040503050406030204" pitchFamily="18" charset="0"/>
                            <a:ea typeface="Cambria Math" panose="02040503050406030204" pitchFamily="18" charset="0"/>
                          </a:rPr>
                          <m:t>′</m:t>
                        </m:r>
                      </m:sup>
                    </m:sSup>
                    <m:d>
                      <m:dPr>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𝑥</m:t>
                        </m:r>
                      </m:e>
                    </m:d>
                    <m:r>
                      <a:rPr lang="en-US" sz="1600" b="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𝑟</m:t>
                    </m:r>
                    <m:r>
                      <a:rPr lang="en-US" sz="1600" b="0" i="1" dirty="0" smtClean="0">
                        <a:latin typeface="Cambria Math" panose="02040503050406030204" pitchFamily="18" charset="0"/>
                        <a:ea typeface="Cambria Math" panose="02040503050406030204" pitchFamily="18" charset="0"/>
                      </a:rPr>
                      <m:t> </m:t>
                    </m:r>
                    <m:sSup>
                      <m:sSupPr>
                        <m:ctrlPr>
                          <a:rPr lang="en-US" sz="1600" b="0" i="1" dirty="0" smtClean="0">
                            <a:latin typeface="Cambria Math" panose="02040503050406030204" pitchFamily="18" charset="0"/>
                            <a:ea typeface="Cambria Math" panose="02040503050406030204" pitchFamily="18" charset="0"/>
                          </a:rPr>
                        </m:ctrlPr>
                      </m:sSupPr>
                      <m:e>
                        <m:r>
                          <a:rPr lang="en-US" sz="1600" b="0" i="1" dirty="0" smtClean="0">
                            <a:latin typeface="Cambria Math" panose="02040503050406030204" pitchFamily="18" charset="0"/>
                            <a:ea typeface="Cambria Math" panose="02040503050406030204" pitchFamily="18" charset="0"/>
                          </a:rPr>
                          <m:t>𝑥</m:t>
                        </m:r>
                      </m:e>
                      <m:sup>
                        <m:r>
                          <a:rPr lang="en-US" sz="1600" b="0" i="1" dirty="0" smtClean="0">
                            <a:latin typeface="Cambria Math" panose="02040503050406030204" pitchFamily="18" charset="0"/>
                            <a:ea typeface="Cambria Math" panose="02040503050406030204" pitchFamily="18" charset="0"/>
                          </a:rPr>
                          <m:t>𝑟</m:t>
                        </m:r>
                        <m:r>
                          <a:rPr lang="en-US" sz="1600" b="0" i="1" dirty="0" smtClean="0">
                            <a:latin typeface="Cambria Math" panose="02040503050406030204" pitchFamily="18" charset="0"/>
                            <a:ea typeface="Cambria Math" panose="02040503050406030204" pitchFamily="18" charset="0"/>
                          </a:rPr>
                          <m:t>−1</m:t>
                        </m:r>
                      </m:sup>
                    </m:sSup>
                  </m:oMath>
                </a14:m>
                <a:r>
                  <a:rPr lang="en-US" sz="1600" dirty="0">
                    <a:latin typeface="Cambria Math" panose="02040503050406030204" pitchFamily="18" charset="0"/>
                    <a:ea typeface="Cambria Math" panose="02040503050406030204" pitchFamily="18" charset="0"/>
                  </a:rPr>
                  <a:t>                                          </a:t>
                </a:r>
              </a:p>
            </p:txBody>
          </p:sp>
        </mc:Choice>
        <mc:Fallback xmlns="">
          <p:sp>
            <p:nvSpPr>
              <p:cNvPr id="13" name="TextBox 12">
                <a:extLst>
                  <a:ext uri="{FF2B5EF4-FFF2-40B4-BE49-F238E27FC236}">
                    <a16:creationId xmlns:a16="http://schemas.microsoft.com/office/drawing/2014/main" id="{E0269B65-34FB-1C60-588C-6B2B24AE5D86}"/>
                  </a:ext>
                </a:extLst>
              </p:cNvPr>
              <p:cNvSpPr txBox="1">
                <a:spLocks noRot="1" noChangeAspect="1" noMove="1" noResize="1" noEditPoints="1" noAdjustHandles="1" noChangeArrowheads="1" noChangeShapeType="1" noTextEdit="1"/>
              </p:cNvSpPr>
              <p:nvPr/>
            </p:nvSpPr>
            <p:spPr>
              <a:xfrm>
                <a:off x="1286539" y="4497572"/>
                <a:ext cx="8548577" cy="338554"/>
              </a:xfrm>
              <a:prstGeom prst="rect">
                <a:avLst/>
              </a:prstGeom>
              <a:blipFill>
                <a:blip r:embed="rId3"/>
                <a:stretch>
                  <a:fillRect l="-445" t="-740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AAD55F8-3716-E537-78E7-F2CEDA757FE5}"/>
                  </a:ext>
                </a:extLst>
              </p:cNvPr>
              <p:cNvSpPr txBox="1"/>
              <p:nvPr/>
            </p:nvSpPr>
            <p:spPr>
              <a:xfrm>
                <a:off x="1307805" y="5220586"/>
                <a:ext cx="8644270" cy="338554"/>
              </a:xfrm>
              <a:prstGeom prst="rect">
                <a:avLst/>
              </a:prstGeom>
              <a:noFill/>
            </p:spPr>
            <p:txBody>
              <a:bodyPr wrap="square" rtlCol="0">
                <a:spAutoFit/>
              </a:bodyPr>
              <a:lstStyle/>
              <a:p>
                <a:r>
                  <a:rPr lang="en-US" sz="1600" b="1" dirty="0">
                    <a:latin typeface="Avenir Next LT Pro" panose="020B0504020202020204" pitchFamily="34" charset="77"/>
                  </a:rPr>
                  <a:t>Exponential</a:t>
                </a:r>
                <a:r>
                  <a:rPr lang="en-US" sz="1600" dirty="0">
                    <a:latin typeface="Avenir Next LT Pro" panose="020B0504020202020204" pitchFamily="34" charset="77"/>
                  </a:rPr>
                  <a:t>         </a:t>
                </a:r>
                <a14:m>
                  <m:oMath xmlns:m="http://schemas.openxmlformats.org/officeDocument/2006/math">
                    <m:r>
                      <a:rPr lang="en-US" sz="1600" b="0" i="0" smtClean="0">
                        <a:latin typeface="Cambria Math" panose="02040503050406030204" pitchFamily="18" charset="0"/>
                      </a:rPr>
                      <m:t>  </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𝑥</m:t>
                        </m:r>
                      </m:sup>
                    </m:sSup>
                  </m:oMath>
                </a14:m>
                <a:r>
                  <a:rPr lang="en-US" sz="1600" dirty="0">
                    <a:latin typeface="Avenir Next LT Pro" panose="020B0504020202020204" pitchFamily="34" charset="77"/>
                  </a:rPr>
                  <a:t>                                                                   </a:t>
                </a:r>
                <a14:m>
                  <m:oMath xmlns:m="http://schemas.openxmlformats.org/officeDocument/2006/math">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𝑓</m:t>
                        </m:r>
                      </m:e>
                      <m:sup>
                        <m:r>
                          <a:rPr lang="en-US" sz="1600" b="0" i="1" dirty="0" smtClean="0">
                            <a:latin typeface="Cambria Math" panose="02040503050406030204" pitchFamily="18" charset="0"/>
                          </a:rPr>
                          <m:t>′</m:t>
                        </m:r>
                      </m:sup>
                    </m:sSup>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𝑥</m:t>
                        </m:r>
                      </m:e>
                    </m:d>
                    <m:r>
                      <a:rPr lang="en-US" sz="1600" b="0" i="1" dirty="0" smtClean="0">
                        <a:latin typeface="Cambria Math" panose="02040503050406030204" pitchFamily="18" charset="0"/>
                      </a:rPr>
                      <m:t>= </m:t>
                    </m:r>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𝑒</m:t>
                        </m:r>
                      </m:e>
                      <m:sup>
                        <m:r>
                          <a:rPr lang="en-US" sz="1600" b="0" i="1" dirty="0" smtClean="0">
                            <a:latin typeface="Cambria Math" panose="02040503050406030204" pitchFamily="18" charset="0"/>
                          </a:rPr>
                          <m:t>𝑥</m:t>
                        </m:r>
                      </m:sup>
                    </m:sSup>
                  </m:oMath>
                </a14:m>
                <a:endParaRPr lang="en-US" sz="1600" dirty="0">
                  <a:latin typeface="Avenir Next LT Pro" panose="020B0504020202020204" pitchFamily="34" charset="77"/>
                </a:endParaRPr>
              </a:p>
            </p:txBody>
          </p:sp>
        </mc:Choice>
        <mc:Fallback xmlns="">
          <p:sp>
            <p:nvSpPr>
              <p:cNvPr id="14" name="TextBox 13">
                <a:extLst>
                  <a:ext uri="{FF2B5EF4-FFF2-40B4-BE49-F238E27FC236}">
                    <a16:creationId xmlns:a16="http://schemas.microsoft.com/office/drawing/2014/main" id="{9AAD55F8-3716-E537-78E7-F2CEDA757FE5}"/>
                  </a:ext>
                </a:extLst>
              </p:cNvPr>
              <p:cNvSpPr txBox="1">
                <a:spLocks noRot="1" noChangeAspect="1" noMove="1" noResize="1" noEditPoints="1" noAdjustHandles="1" noChangeArrowheads="1" noChangeShapeType="1" noTextEdit="1"/>
              </p:cNvSpPr>
              <p:nvPr/>
            </p:nvSpPr>
            <p:spPr>
              <a:xfrm>
                <a:off x="1307805" y="5220586"/>
                <a:ext cx="8644270" cy="338554"/>
              </a:xfrm>
              <a:prstGeom prst="rect">
                <a:avLst/>
              </a:prstGeom>
              <a:blipFill>
                <a:blip r:embed="rId4"/>
                <a:stretch>
                  <a:fillRect l="-441" t="-3571"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3AABBF0-4558-4626-2595-BD7082009312}"/>
                  </a:ext>
                </a:extLst>
              </p:cNvPr>
              <p:cNvSpPr txBox="1"/>
              <p:nvPr/>
            </p:nvSpPr>
            <p:spPr>
              <a:xfrm>
                <a:off x="1286542" y="5858539"/>
                <a:ext cx="9292856" cy="370294"/>
              </a:xfrm>
              <a:prstGeom prst="rect">
                <a:avLst/>
              </a:prstGeom>
              <a:noFill/>
            </p:spPr>
            <p:txBody>
              <a:bodyPr wrap="square" rtlCol="0">
                <a:spAutoFit/>
              </a:bodyPr>
              <a:lstStyle/>
              <a:p>
                <a:r>
                  <a:rPr lang="en-US" sz="1600" b="1" dirty="0">
                    <a:latin typeface="Avenir Next LT Pro" panose="020B0504020202020204" pitchFamily="34" charset="77"/>
                  </a:rPr>
                  <a:t>Chain Rule</a:t>
                </a:r>
                <a:r>
                  <a:rPr lang="en-US" sz="1600" dirty="0">
                    <a:latin typeface="Avenir Next LT Pro" panose="020B0504020202020204" pitchFamily="34" charset="77"/>
                  </a:rPr>
                  <a:t>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h</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e>
                    </m:d>
                  </m:oMath>
                </a14:m>
                <a:r>
                  <a:rPr lang="en-US" sz="1600" dirty="0">
                    <a:latin typeface="Avenir Next LT Pro" panose="020B0504020202020204" pitchFamily="34" charset="77"/>
                  </a:rPr>
                  <a:t>                                                          </a:t>
                </a:r>
                <a14:m>
                  <m:oMath xmlns:m="http://schemas.openxmlformats.org/officeDocument/2006/math">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𝑓</m:t>
                        </m:r>
                      </m:e>
                      <m:sup>
                        <m:r>
                          <a:rPr lang="en-US" sz="1600" b="0" i="1" dirty="0" smtClean="0">
                            <a:latin typeface="Cambria Math" panose="02040503050406030204" pitchFamily="18" charset="0"/>
                          </a:rPr>
                          <m:t>′</m:t>
                        </m:r>
                      </m:sup>
                    </m:sSup>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𝑥</m:t>
                        </m:r>
                      </m:e>
                    </m:d>
                    <m:r>
                      <a:rPr lang="en-US" sz="1600" b="0" i="1" dirty="0" smtClean="0">
                        <a:latin typeface="Cambria Math" panose="02040503050406030204" pitchFamily="18" charset="0"/>
                      </a:rPr>
                      <m:t>=</m:t>
                    </m:r>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𝑔</m:t>
                        </m:r>
                      </m:e>
                      <m:sup>
                        <m:r>
                          <a:rPr lang="en-US" sz="1600" b="0" i="1" dirty="0" smtClean="0">
                            <a:latin typeface="Cambria Math" panose="02040503050406030204" pitchFamily="18" charset="0"/>
                          </a:rPr>
                          <m:t>′</m:t>
                        </m:r>
                      </m:sup>
                    </m:sSup>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h</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𝑥</m:t>
                            </m:r>
                          </m:e>
                        </m:d>
                      </m:e>
                    </m:d>
                    <m:r>
                      <a:rPr lang="en-US" sz="1600" b="0" i="1" dirty="0" smtClean="0">
                        <a:latin typeface="Cambria Math" panose="02040503050406030204" pitchFamily="18" charset="0"/>
                      </a:rPr>
                      <m:t>h</m:t>
                    </m:r>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m:t>
                    </m:r>
                  </m:oMath>
                </a14:m>
                <a:endParaRPr lang="en-US" sz="1600" dirty="0">
                  <a:latin typeface="Avenir Next LT Pro" panose="020B0504020202020204" pitchFamily="34" charset="77"/>
                </a:endParaRPr>
              </a:p>
            </p:txBody>
          </p:sp>
        </mc:Choice>
        <mc:Fallback xmlns="">
          <p:sp>
            <p:nvSpPr>
              <p:cNvPr id="15" name="TextBox 14">
                <a:extLst>
                  <a:ext uri="{FF2B5EF4-FFF2-40B4-BE49-F238E27FC236}">
                    <a16:creationId xmlns:a16="http://schemas.microsoft.com/office/drawing/2014/main" id="{23AABBF0-4558-4626-2595-BD7082009312}"/>
                  </a:ext>
                </a:extLst>
              </p:cNvPr>
              <p:cNvSpPr txBox="1">
                <a:spLocks noRot="1" noChangeAspect="1" noMove="1" noResize="1" noEditPoints="1" noAdjustHandles="1" noChangeArrowheads="1" noChangeShapeType="1" noTextEdit="1"/>
              </p:cNvSpPr>
              <p:nvPr/>
            </p:nvSpPr>
            <p:spPr>
              <a:xfrm>
                <a:off x="1286542" y="5858539"/>
                <a:ext cx="9292856" cy="370294"/>
              </a:xfrm>
              <a:prstGeom prst="rect">
                <a:avLst/>
              </a:prstGeom>
              <a:blipFill>
                <a:blip r:embed="rId5"/>
                <a:stretch>
                  <a:fillRect l="-410" b="-16667"/>
                </a:stretch>
              </a:blipFill>
            </p:spPr>
            <p:txBody>
              <a:bodyPr/>
              <a:lstStyle/>
              <a:p>
                <a:r>
                  <a:rPr lang="en-US">
                    <a:noFill/>
                  </a:rPr>
                  <a:t> </a:t>
                </a:r>
              </a:p>
            </p:txBody>
          </p:sp>
        </mc:Fallback>
      </mc:AlternateContent>
    </p:spTree>
    <p:extLst>
      <p:ext uri="{BB962C8B-B14F-4D97-AF65-F5344CB8AC3E}">
        <p14:creationId xmlns:p14="http://schemas.microsoft.com/office/powerpoint/2010/main" val="165924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B2DE-F199-375A-A26B-D62E5394C538}"/>
              </a:ext>
            </a:extLst>
          </p:cNvPr>
          <p:cNvSpPr>
            <a:spLocks noGrp="1"/>
          </p:cNvSpPr>
          <p:nvPr>
            <p:ph type="title"/>
          </p:nvPr>
        </p:nvSpPr>
        <p:spPr>
          <a:xfrm>
            <a:off x="1371600" y="795529"/>
            <a:ext cx="10069033" cy="501644"/>
          </a:xfrm>
        </p:spPr>
        <p:txBody>
          <a:bodyPr>
            <a:normAutofit/>
          </a:bodyPr>
          <a:lstStyle/>
          <a:p>
            <a:pPr algn="ctr"/>
            <a:r>
              <a:rPr lang="en-US" sz="2800" dirty="0">
                <a:solidFill>
                  <a:srgbClr val="C00000"/>
                </a:solidFill>
                <a:latin typeface="Avenir Next LT Pro" panose="020B0504020202020204" pitchFamily="34" charset="77"/>
              </a:rPr>
              <a:t>Chain Rule of differentiation</a:t>
            </a:r>
          </a:p>
        </p:txBody>
      </p:sp>
      <p:sp>
        <p:nvSpPr>
          <p:cNvPr id="3" name="Content Placeholder 2">
            <a:extLst>
              <a:ext uri="{FF2B5EF4-FFF2-40B4-BE49-F238E27FC236}">
                <a16:creationId xmlns:a16="http://schemas.microsoft.com/office/drawing/2014/main" id="{1F33E47D-5636-4FE3-C7ED-C9B05E2EC20F}"/>
              </a:ext>
            </a:extLst>
          </p:cNvPr>
          <p:cNvSpPr>
            <a:spLocks noGrp="1"/>
          </p:cNvSpPr>
          <p:nvPr>
            <p:ph idx="1"/>
          </p:nvPr>
        </p:nvSpPr>
        <p:spPr>
          <a:xfrm>
            <a:off x="1190847" y="1594885"/>
            <a:ext cx="10422033" cy="5018566"/>
          </a:xfrm>
        </p:spPr>
        <p:txBody>
          <a:bodyPr/>
          <a:lstStyle/>
          <a:p>
            <a:r>
              <a:rPr lang="en-US" sz="1600" dirty="0">
                <a:latin typeface="Avenir Next LT Pro" panose="020B0504020202020204" pitchFamily="34" charset="77"/>
              </a:rPr>
              <a:t>The Chain rule of differentiation plays a prominent role in the training phase of machine learning.</a:t>
            </a:r>
          </a:p>
          <a:p>
            <a:r>
              <a:rPr lang="en-US" sz="1600" dirty="0">
                <a:latin typeface="Avenir Next LT Pro" panose="020B0504020202020204" pitchFamily="34" charset="77"/>
              </a:rPr>
              <a:t>The derivative of a composition of functions requires the chain rule: </a:t>
            </a:r>
          </a:p>
          <a:p>
            <a:pPr marL="0" indent="0" algn="ctr">
              <a:buNone/>
            </a:pPr>
            <a:r>
              <a:rPr lang="en-US" i="0" dirty="0">
                <a:solidFill>
                  <a:srgbClr val="C00000"/>
                </a:solidFill>
                <a:latin typeface="Cambria Math" panose="02040503050406030204" pitchFamily="18" charset="0"/>
                <a:ea typeface="Cambria Math" panose="02040503050406030204" pitchFamily="18" charset="0"/>
              </a:rPr>
              <a:t>(</a:t>
            </a:r>
            <a:r>
              <a:rPr lang="en-US" b="0" i="0" dirty="0">
                <a:solidFill>
                  <a:srgbClr val="C00000"/>
                </a:solidFill>
                <a:latin typeface="Cambria Math" panose="02040503050406030204" pitchFamily="18" charset="0"/>
                <a:ea typeface="Cambria Math" panose="02040503050406030204" pitchFamily="18" charset="0"/>
              </a:rPr>
              <a:t>g(f(x))′=g′(f(x))</a:t>
            </a:r>
            <a:r>
              <a:rPr lang="en-US" i="0" dirty="0">
                <a:solidFill>
                  <a:srgbClr val="C00000"/>
                </a:solidFill>
                <a:latin typeface="Cambria Math" panose="02040503050406030204" pitchFamily="18" charset="0"/>
                <a:ea typeface="Cambria Math" panose="02040503050406030204" pitchFamily="18" charset="0"/>
              </a:rPr>
              <a:t>∙</a:t>
            </a:r>
            <a:r>
              <a:rPr lang="en-US" b="0" i="0" dirty="0">
                <a:solidFill>
                  <a:srgbClr val="C00000"/>
                </a:solidFill>
                <a:latin typeface="Cambria Math" panose="02040503050406030204" pitchFamily="18" charset="0"/>
                <a:ea typeface="Cambria Math" panose="02040503050406030204" pitchFamily="18" charset="0"/>
              </a:rPr>
              <a:t>f′(x)</a:t>
            </a:r>
            <a:r>
              <a:rPr lang="en-US" dirty="0"/>
              <a:t>				</a:t>
            </a:r>
          </a:p>
        </p:txBody>
      </p:sp>
      <p:sp>
        <p:nvSpPr>
          <p:cNvPr id="96" name="TextBox 95">
            <a:extLst>
              <a:ext uri="{FF2B5EF4-FFF2-40B4-BE49-F238E27FC236}">
                <a16:creationId xmlns:a16="http://schemas.microsoft.com/office/drawing/2014/main" id="{F5EC2F94-9FEA-5A08-6FBB-AB8652B0754F}"/>
              </a:ext>
            </a:extLst>
          </p:cNvPr>
          <p:cNvSpPr txBox="1"/>
          <p:nvPr/>
        </p:nvSpPr>
        <p:spPr>
          <a:xfrm>
            <a:off x="5124538" y="5167692"/>
            <a:ext cx="6423182" cy="369332"/>
          </a:xfrm>
          <a:prstGeom prst="rect">
            <a:avLst/>
          </a:prstGeom>
          <a:noFill/>
        </p:spPr>
        <p:txBody>
          <a:bodyPr wrap="square" rtlCol="0">
            <a:spAutoFit/>
          </a:bodyPr>
          <a:lstStyle/>
          <a:p>
            <a:r>
              <a:rPr lang="en-US" dirty="0"/>
              <a:t>Upstream gradient = (downstream gradient)(local gradient) </a:t>
            </a:r>
          </a:p>
        </p:txBody>
      </p:sp>
      <mc:AlternateContent xmlns:mc="http://schemas.openxmlformats.org/markup-compatibility/2006" xmlns:p14="http://schemas.microsoft.com/office/powerpoint/2010/main">
        <mc:Choice Requires="p14">
          <p:contentPart p14:bwMode="auto" r:id="rId2">
            <p14:nvContentPartPr>
              <p14:cNvPr id="93" name="Ink 92">
                <a:extLst>
                  <a:ext uri="{FF2B5EF4-FFF2-40B4-BE49-F238E27FC236}">
                    <a16:creationId xmlns:a16="http://schemas.microsoft.com/office/drawing/2014/main" id="{F2FCB162-E509-2525-B533-5B6208C74A79}"/>
                  </a:ext>
                </a:extLst>
              </p14:cNvPr>
              <p14:cNvContentPartPr/>
              <p14:nvPr/>
            </p14:nvContentPartPr>
            <p14:xfrm>
              <a:off x="-137164" y="1869372"/>
              <a:ext cx="2880" cy="720"/>
            </p14:xfrm>
          </p:contentPart>
        </mc:Choice>
        <mc:Fallback xmlns="">
          <p:pic>
            <p:nvPicPr>
              <p:cNvPr id="93" name="Ink 92">
                <a:extLst>
                  <a:ext uri="{FF2B5EF4-FFF2-40B4-BE49-F238E27FC236}">
                    <a16:creationId xmlns:a16="http://schemas.microsoft.com/office/drawing/2014/main" id="{F2FCB162-E509-2525-B533-5B6208C74A79}"/>
                  </a:ext>
                </a:extLst>
              </p:cNvPr>
              <p:cNvPicPr/>
              <p:nvPr/>
            </p:nvPicPr>
            <p:blipFill>
              <a:blip r:embed="rId160"/>
              <a:stretch>
                <a:fillRect/>
              </a:stretch>
            </p:blipFill>
            <p:spPr>
              <a:xfrm>
                <a:off x="-141484" y="1865052"/>
                <a:ext cx="11520" cy="9360"/>
              </a:xfrm>
              <a:prstGeom prst="rect">
                <a:avLst/>
              </a:prstGeom>
            </p:spPr>
          </p:pic>
        </mc:Fallback>
      </mc:AlternateContent>
      <p:sp>
        <p:nvSpPr>
          <p:cNvPr id="47" name="Oval 46">
            <a:extLst>
              <a:ext uri="{FF2B5EF4-FFF2-40B4-BE49-F238E27FC236}">
                <a16:creationId xmlns:a16="http://schemas.microsoft.com/office/drawing/2014/main" id="{02EC5C27-074B-0492-0A1D-1D9CE4F5FB19}"/>
              </a:ext>
            </a:extLst>
          </p:cNvPr>
          <p:cNvSpPr/>
          <p:nvPr/>
        </p:nvSpPr>
        <p:spPr>
          <a:xfrm>
            <a:off x="1607127" y="3867732"/>
            <a:ext cx="1187491" cy="9943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X=1</a:t>
            </a:r>
          </a:p>
        </p:txBody>
      </p:sp>
      <p:cxnSp>
        <p:nvCxnSpPr>
          <p:cNvPr id="100" name="Straight Arrow Connector 99">
            <a:extLst>
              <a:ext uri="{FF2B5EF4-FFF2-40B4-BE49-F238E27FC236}">
                <a16:creationId xmlns:a16="http://schemas.microsoft.com/office/drawing/2014/main" id="{2A693DBF-0530-E1FE-3FAC-B7D6DAEB808D}"/>
              </a:ext>
            </a:extLst>
          </p:cNvPr>
          <p:cNvCxnSpPr/>
          <p:nvPr/>
        </p:nvCxnSpPr>
        <p:spPr>
          <a:xfrm>
            <a:off x="2903752" y="4379292"/>
            <a:ext cx="1559826" cy="1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C9206B40-9452-D0DC-0022-A1EE99D9E298}"/>
              </a:ext>
            </a:extLst>
          </p:cNvPr>
          <p:cNvSpPr txBox="1"/>
          <p:nvPr/>
        </p:nvSpPr>
        <p:spPr>
          <a:xfrm>
            <a:off x="3672118" y="4030092"/>
            <a:ext cx="253596" cy="369332"/>
          </a:xfrm>
          <a:prstGeom prst="rect">
            <a:avLst/>
          </a:prstGeom>
          <a:noFill/>
        </p:spPr>
        <p:txBody>
          <a:bodyPr wrap="none" rtlCol="0">
            <a:spAutoFit/>
          </a:bodyPr>
          <a:lstStyle/>
          <a:p>
            <a:r>
              <a:rPr lang="en-US" dirty="0"/>
              <a:t>f</a:t>
            </a:r>
          </a:p>
        </p:txBody>
      </p:sp>
      <p:sp>
        <p:nvSpPr>
          <p:cNvPr id="103" name="Oval 102">
            <a:extLst>
              <a:ext uri="{FF2B5EF4-FFF2-40B4-BE49-F238E27FC236}">
                <a16:creationId xmlns:a16="http://schemas.microsoft.com/office/drawing/2014/main" id="{F4B2E595-17C6-E8F5-35FE-3956B717EE9F}"/>
              </a:ext>
            </a:extLst>
          </p:cNvPr>
          <p:cNvSpPr/>
          <p:nvPr/>
        </p:nvSpPr>
        <p:spPr>
          <a:xfrm>
            <a:off x="4484843" y="3941775"/>
            <a:ext cx="1147738" cy="896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a:t>
            </a:r>
          </a:p>
        </p:txBody>
      </p:sp>
      <p:sp>
        <p:nvSpPr>
          <p:cNvPr id="104" name="Oval 103">
            <a:extLst>
              <a:ext uri="{FF2B5EF4-FFF2-40B4-BE49-F238E27FC236}">
                <a16:creationId xmlns:a16="http://schemas.microsoft.com/office/drawing/2014/main" id="{993C9CF7-4B8D-78B9-89F2-90B1B69970F9}"/>
              </a:ext>
            </a:extLst>
          </p:cNvPr>
          <p:cNvSpPr/>
          <p:nvPr/>
        </p:nvSpPr>
        <p:spPr>
          <a:xfrm>
            <a:off x="7629778" y="3867732"/>
            <a:ext cx="1066680" cy="9176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F(1)=g(f(1))</a:t>
            </a:r>
          </a:p>
        </p:txBody>
      </p:sp>
      <p:cxnSp>
        <p:nvCxnSpPr>
          <p:cNvPr id="106" name="Straight Arrow Connector 105">
            <a:extLst>
              <a:ext uri="{FF2B5EF4-FFF2-40B4-BE49-F238E27FC236}">
                <a16:creationId xmlns:a16="http://schemas.microsoft.com/office/drawing/2014/main" id="{B854EFE5-21ED-E4FF-1263-23E4C0D75406}"/>
              </a:ext>
            </a:extLst>
          </p:cNvPr>
          <p:cNvCxnSpPr>
            <a:cxnSpLocks/>
          </p:cNvCxnSpPr>
          <p:nvPr/>
        </p:nvCxnSpPr>
        <p:spPr>
          <a:xfrm>
            <a:off x="5685365" y="4379292"/>
            <a:ext cx="1854413" cy="20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99C2990C-5970-D04F-55CB-6A043189EE0C}"/>
              </a:ext>
            </a:extLst>
          </p:cNvPr>
          <p:cNvSpPr txBox="1"/>
          <p:nvPr/>
        </p:nvSpPr>
        <p:spPr>
          <a:xfrm>
            <a:off x="6484619" y="4021848"/>
            <a:ext cx="96067" cy="369332"/>
          </a:xfrm>
          <a:prstGeom prst="rect">
            <a:avLst/>
          </a:prstGeom>
          <a:noFill/>
        </p:spPr>
        <p:txBody>
          <a:bodyPr wrap="square" rtlCol="0">
            <a:spAutoFit/>
          </a:bodyPr>
          <a:lstStyle/>
          <a:p>
            <a:r>
              <a:rPr lang="en-US" dirty="0"/>
              <a:t>g</a:t>
            </a:r>
          </a:p>
        </p:txBody>
      </p:sp>
      <p:cxnSp>
        <p:nvCxnSpPr>
          <p:cNvPr id="116" name="Elbow Connector 115">
            <a:extLst>
              <a:ext uri="{FF2B5EF4-FFF2-40B4-BE49-F238E27FC236}">
                <a16:creationId xmlns:a16="http://schemas.microsoft.com/office/drawing/2014/main" id="{D4245CDB-94AF-8A22-C1D5-320957113F50}"/>
              </a:ext>
            </a:extLst>
          </p:cNvPr>
          <p:cNvCxnSpPr>
            <a:stCxn id="47" idx="4"/>
          </p:cNvCxnSpPr>
          <p:nvPr/>
        </p:nvCxnSpPr>
        <p:spPr>
          <a:xfrm rot="16200000" flipH="1">
            <a:off x="3893285" y="3169639"/>
            <a:ext cx="305640" cy="36904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45775928-5F37-CA63-FF3E-E62EF90262FF}"/>
              </a:ext>
            </a:extLst>
          </p:cNvPr>
          <p:cNvCxnSpPr>
            <a:stCxn id="104" idx="4"/>
          </p:cNvCxnSpPr>
          <p:nvPr/>
        </p:nvCxnSpPr>
        <p:spPr>
          <a:xfrm rot="5400000">
            <a:off x="6858928" y="3863502"/>
            <a:ext cx="382320" cy="22260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B9F0446D-7A0D-1C4E-DB58-DF6FF992FAFE}"/>
              </a:ext>
            </a:extLst>
          </p:cNvPr>
          <p:cNvSpPr txBox="1"/>
          <p:nvPr/>
        </p:nvSpPr>
        <p:spPr>
          <a:xfrm>
            <a:off x="6204898" y="4862051"/>
            <a:ext cx="314510" cy="369332"/>
          </a:xfrm>
          <a:prstGeom prst="rect">
            <a:avLst/>
          </a:prstGeom>
          <a:noFill/>
        </p:spPr>
        <p:txBody>
          <a:bodyPr wrap="none" rtlCol="0">
            <a:spAutoFit/>
          </a:bodyPr>
          <a:lstStyle/>
          <a:p>
            <a:r>
              <a:rPr lang="en-US" dirty="0"/>
              <a:t>F</a:t>
            </a:r>
          </a:p>
        </p:txBody>
      </p:sp>
      <p:sp>
        <p:nvSpPr>
          <p:cNvPr id="120" name="TextBox 119">
            <a:extLst>
              <a:ext uri="{FF2B5EF4-FFF2-40B4-BE49-F238E27FC236}">
                <a16:creationId xmlns:a16="http://schemas.microsoft.com/office/drawing/2014/main" id="{37A68A7E-85F9-24BD-C0BB-0BC19FDC84F6}"/>
              </a:ext>
            </a:extLst>
          </p:cNvPr>
          <p:cNvSpPr txBox="1"/>
          <p:nvPr/>
        </p:nvSpPr>
        <p:spPr>
          <a:xfrm>
            <a:off x="6927273" y="3255818"/>
            <a:ext cx="1220206" cy="369332"/>
          </a:xfrm>
          <a:prstGeom prst="rect">
            <a:avLst/>
          </a:prstGeom>
          <a:noFill/>
        </p:spPr>
        <p:txBody>
          <a:bodyPr wrap="none" rtlCol="0">
            <a:spAutoFit/>
          </a:bodyPr>
          <a:lstStyle/>
          <a:p>
            <a:r>
              <a:rPr lang="en-US" dirty="0"/>
              <a:t>F(x)=g(f(x))</a:t>
            </a:r>
          </a:p>
        </p:txBody>
      </p:sp>
      <p:sp>
        <p:nvSpPr>
          <p:cNvPr id="122" name="TextBox 121">
            <a:extLst>
              <a:ext uri="{FF2B5EF4-FFF2-40B4-BE49-F238E27FC236}">
                <a16:creationId xmlns:a16="http://schemas.microsoft.com/office/drawing/2014/main" id="{FB63E65C-ED4A-9821-26BA-43A78ECECC15}"/>
              </a:ext>
            </a:extLst>
          </p:cNvPr>
          <p:cNvSpPr txBox="1"/>
          <p:nvPr/>
        </p:nvSpPr>
        <p:spPr>
          <a:xfrm>
            <a:off x="1607127" y="5317064"/>
            <a:ext cx="1822935" cy="369332"/>
          </a:xfrm>
          <a:prstGeom prst="rect">
            <a:avLst/>
          </a:prstGeom>
          <a:noFill/>
          <a:ln>
            <a:solidFill>
              <a:srgbClr val="FF0000"/>
            </a:solidFill>
          </a:ln>
        </p:spPr>
        <p:txBody>
          <a:bodyPr wrap="none" rtlCol="0">
            <a:spAutoFit/>
          </a:bodyPr>
          <a:lstStyle/>
          <a:p>
            <a:r>
              <a:rPr lang="en-US" dirty="0"/>
              <a:t>F’(1)=f’(1) g’(f(1))</a:t>
            </a:r>
          </a:p>
        </p:txBody>
      </p:sp>
    </p:spTree>
    <p:extLst>
      <p:ext uri="{BB962C8B-B14F-4D97-AF65-F5344CB8AC3E}">
        <p14:creationId xmlns:p14="http://schemas.microsoft.com/office/powerpoint/2010/main" val="3241697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C0DF403-2AA7-5E4F-B330-23CFD5023E56}">
  <we:reference id="wa104381909" version="3.15.0.0" store="en-US" storeType="OMEX"/>
  <we:alternateReferences>
    <we:reference id="wa104381909" version="3.15.0.0" store="wa1043819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1032</TotalTime>
  <Words>2604</Words>
  <Application>Microsoft Macintosh PowerPoint</Application>
  <PresentationFormat>Widescreen</PresentationFormat>
  <Paragraphs>260</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Avenir Next LT Pro</vt:lpstr>
      <vt:lpstr>Cambria Math</vt:lpstr>
      <vt:lpstr>Office Theme</vt:lpstr>
      <vt:lpstr>Unit 4: Differential Calculus</vt:lpstr>
      <vt:lpstr>Differential Calculus</vt:lpstr>
      <vt:lpstr>PowerPoint Presentation</vt:lpstr>
      <vt:lpstr>PowerPoint Presentation</vt:lpstr>
      <vt:lpstr>PowerPoint Presentation</vt:lpstr>
      <vt:lpstr>Implementing gradient descent for a function of a single variable</vt:lpstr>
      <vt:lpstr>PowerPoint Presentation</vt:lpstr>
      <vt:lpstr>PowerPoint Presentation</vt:lpstr>
      <vt:lpstr>Chain Rule of differentiation</vt:lpstr>
      <vt:lpstr>Multivariable case</vt:lpstr>
      <vt:lpstr>PowerPoint Presentation</vt:lpstr>
      <vt:lpstr> Chain Rule Applies for Several Variables</vt:lpstr>
      <vt:lpstr> Gradient Descent Algorithm</vt:lpstr>
      <vt:lpstr>Application of the Gradient Descent Algorithm</vt:lpstr>
      <vt:lpstr>Application of the Gradient Descent Algorithm</vt:lpstr>
      <vt:lpstr>PowerPoint Presentation</vt:lpstr>
      <vt:lpstr>Differentiation through addition and multiplication gates</vt:lpstr>
      <vt:lpstr>PowerPoint Presentation</vt:lpstr>
      <vt:lpstr>Homework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Abdelkrim Brania</dc:creator>
  <cp:lastModifiedBy>Abdelkrim Brania</cp:lastModifiedBy>
  <cp:revision>52</cp:revision>
  <dcterms:created xsi:type="dcterms:W3CDTF">2025-02-22T23:07:22Z</dcterms:created>
  <dcterms:modified xsi:type="dcterms:W3CDTF">2025-03-17T19:50:12Z</dcterms:modified>
</cp:coreProperties>
</file>