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 id="277" r:id="rId23"/>
    <p:sldId id="278" r:id="rId24"/>
    <p:sldId id="279" r:id="rId25"/>
    <p:sldId id="280" r:id="rId26"/>
    <p:sldId id="282" r:id="rId27"/>
    <p:sldId id="283" r:id="rId28"/>
    <p:sldId id="284" r:id="rId29"/>
    <p:sldId id="285" r:id="rId30"/>
    <p:sldId id="28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58"/>
  </p:normalViewPr>
  <p:slideViewPr>
    <p:cSldViewPr snapToGrid="0">
      <p:cViewPr varScale="1">
        <p:scale>
          <a:sx n="120" d="100"/>
          <a:sy n="120" d="100"/>
        </p:scale>
        <p:origin x="8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F19CBA-FB89-0346-AB07-E3FDDD16D6D5}" type="datetimeFigureOut">
              <a:rPr lang="en-US" smtClean="0"/>
              <a:t>3/22/25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2D6ADF-21B0-2149-8BBC-87513E1C76BE}" type="slidenum">
              <a:rPr lang="en-US" smtClean="0"/>
              <a:t>‹#›</a:t>
            </a:fld>
            <a:endParaRPr lang="en-US"/>
          </a:p>
        </p:txBody>
      </p:sp>
    </p:spTree>
    <p:extLst>
      <p:ext uri="{BB962C8B-B14F-4D97-AF65-F5344CB8AC3E}">
        <p14:creationId xmlns:p14="http://schemas.microsoft.com/office/powerpoint/2010/main" val="1503432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2D6ADF-21B0-2149-8BBC-87513E1C76BE}" type="slidenum">
              <a:rPr lang="en-US" smtClean="0"/>
              <a:t>23</a:t>
            </a:fld>
            <a:endParaRPr lang="en-US"/>
          </a:p>
        </p:txBody>
      </p:sp>
    </p:spTree>
    <p:extLst>
      <p:ext uri="{BB962C8B-B14F-4D97-AF65-F5344CB8AC3E}">
        <p14:creationId xmlns:p14="http://schemas.microsoft.com/office/powerpoint/2010/main" val="4281173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2D6ADF-21B0-2149-8BBC-87513E1C76BE}" type="slidenum">
              <a:rPr lang="en-US" smtClean="0"/>
              <a:t>27</a:t>
            </a:fld>
            <a:endParaRPr lang="en-US"/>
          </a:p>
        </p:txBody>
      </p:sp>
    </p:spTree>
    <p:extLst>
      <p:ext uri="{BB962C8B-B14F-4D97-AF65-F5344CB8AC3E}">
        <p14:creationId xmlns:p14="http://schemas.microsoft.com/office/powerpoint/2010/main" val="3590473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525A3-5B29-2B3D-B0C3-8A4E3E2484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6E002A-88E6-1B63-EFE5-09F959773D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F792D0-ECC7-912A-60FD-FB02D993CE63}"/>
              </a:ext>
            </a:extLst>
          </p:cNvPr>
          <p:cNvSpPr>
            <a:spLocks noGrp="1"/>
          </p:cNvSpPr>
          <p:nvPr>
            <p:ph type="dt" sz="half" idx="10"/>
          </p:nvPr>
        </p:nvSpPr>
        <p:spPr/>
        <p:txBody>
          <a:bodyPr/>
          <a:lstStyle/>
          <a:p>
            <a:fld id="{C30D5B4D-54FA-4D49-AE45-6016102FD501}" type="datetimeFigureOut">
              <a:rPr lang="en-US" smtClean="0"/>
              <a:t>3/22/25</a:t>
            </a:fld>
            <a:endParaRPr lang="en-US"/>
          </a:p>
        </p:txBody>
      </p:sp>
      <p:sp>
        <p:nvSpPr>
          <p:cNvPr id="5" name="Footer Placeholder 4">
            <a:extLst>
              <a:ext uri="{FF2B5EF4-FFF2-40B4-BE49-F238E27FC236}">
                <a16:creationId xmlns:a16="http://schemas.microsoft.com/office/drawing/2014/main" id="{7934EBCB-4722-A378-0A44-F23E24FB82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C8C17C-88D8-0692-37F9-6A1CA6620073}"/>
              </a:ext>
            </a:extLst>
          </p:cNvPr>
          <p:cNvSpPr>
            <a:spLocks noGrp="1"/>
          </p:cNvSpPr>
          <p:nvPr>
            <p:ph type="sldNum" sz="quarter" idx="12"/>
          </p:nvPr>
        </p:nvSpPr>
        <p:spPr/>
        <p:txBody>
          <a:bodyPr/>
          <a:lstStyle/>
          <a:p>
            <a:fld id="{9CBA6E6B-262D-7645-B7B7-DB5BCEE47ED7}" type="slidenum">
              <a:rPr lang="en-US" smtClean="0"/>
              <a:t>‹#›</a:t>
            </a:fld>
            <a:endParaRPr lang="en-US"/>
          </a:p>
        </p:txBody>
      </p:sp>
    </p:spTree>
    <p:extLst>
      <p:ext uri="{BB962C8B-B14F-4D97-AF65-F5344CB8AC3E}">
        <p14:creationId xmlns:p14="http://schemas.microsoft.com/office/powerpoint/2010/main" val="3615912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4CB15-2780-D676-75A0-7884CBAC1C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BDF587-35E2-008B-EAA4-2279A4834C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96A6B2-AD37-EC04-ABF3-6811C3CB2313}"/>
              </a:ext>
            </a:extLst>
          </p:cNvPr>
          <p:cNvSpPr>
            <a:spLocks noGrp="1"/>
          </p:cNvSpPr>
          <p:nvPr>
            <p:ph type="dt" sz="half" idx="10"/>
          </p:nvPr>
        </p:nvSpPr>
        <p:spPr/>
        <p:txBody>
          <a:bodyPr/>
          <a:lstStyle/>
          <a:p>
            <a:fld id="{C30D5B4D-54FA-4D49-AE45-6016102FD501}" type="datetimeFigureOut">
              <a:rPr lang="en-US" smtClean="0"/>
              <a:t>3/22/25</a:t>
            </a:fld>
            <a:endParaRPr lang="en-US"/>
          </a:p>
        </p:txBody>
      </p:sp>
      <p:sp>
        <p:nvSpPr>
          <p:cNvPr id="5" name="Footer Placeholder 4">
            <a:extLst>
              <a:ext uri="{FF2B5EF4-FFF2-40B4-BE49-F238E27FC236}">
                <a16:creationId xmlns:a16="http://schemas.microsoft.com/office/drawing/2014/main" id="{B753B201-67E4-6BF6-A2E8-66A81378B5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6D5F10-AF24-39D3-4D5A-80ECDEB93970}"/>
              </a:ext>
            </a:extLst>
          </p:cNvPr>
          <p:cNvSpPr>
            <a:spLocks noGrp="1"/>
          </p:cNvSpPr>
          <p:nvPr>
            <p:ph type="sldNum" sz="quarter" idx="12"/>
          </p:nvPr>
        </p:nvSpPr>
        <p:spPr/>
        <p:txBody>
          <a:bodyPr/>
          <a:lstStyle/>
          <a:p>
            <a:fld id="{9CBA6E6B-262D-7645-B7B7-DB5BCEE47ED7}" type="slidenum">
              <a:rPr lang="en-US" smtClean="0"/>
              <a:t>‹#›</a:t>
            </a:fld>
            <a:endParaRPr lang="en-US"/>
          </a:p>
        </p:txBody>
      </p:sp>
    </p:spTree>
    <p:extLst>
      <p:ext uri="{BB962C8B-B14F-4D97-AF65-F5344CB8AC3E}">
        <p14:creationId xmlns:p14="http://schemas.microsoft.com/office/powerpoint/2010/main" val="3019476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A52B11-B7F0-89AA-036C-0EA3F1976E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111689-3101-B5D7-444D-9B50618EA9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E7ADB8-11CB-626B-1532-DE3073D0205A}"/>
              </a:ext>
            </a:extLst>
          </p:cNvPr>
          <p:cNvSpPr>
            <a:spLocks noGrp="1"/>
          </p:cNvSpPr>
          <p:nvPr>
            <p:ph type="dt" sz="half" idx="10"/>
          </p:nvPr>
        </p:nvSpPr>
        <p:spPr/>
        <p:txBody>
          <a:bodyPr/>
          <a:lstStyle/>
          <a:p>
            <a:fld id="{C30D5B4D-54FA-4D49-AE45-6016102FD501}" type="datetimeFigureOut">
              <a:rPr lang="en-US" smtClean="0"/>
              <a:t>3/22/25</a:t>
            </a:fld>
            <a:endParaRPr lang="en-US"/>
          </a:p>
        </p:txBody>
      </p:sp>
      <p:sp>
        <p:nvSpPr>
          <p:cNvPr id="5" name="Footer Placeholder 4">
            <a:extLst>
              <a:ext uri="{FF2B5EF4-FFF2-40B4-BE49-F238E27FC236}">
                <a16:creationId xmlns:a16="http://schemas.microsoft.com/office/drawing/2014/main" id="{9230A332-3F97-E036-F524-46E94CA4AB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C2B2E8-CE2F-587A-8983-72D921743B62}"/>
              </a:ext>
            </a:extLst>
          </p:cNvPr>
          <p:cNvSpPr>
            <a:spLocks noGrp="1"/>
          </p:cNvSpPr>
          <p:nvPr>
            <p:ph type="sldNum" sz="quarter" idx="12"/>
          </p:nvPr>
        </p:nvSpPr>
        <p:spPr/>
        <p:txBody>
          <a:bodyPr/>
          <a:lstStyle/>
          <a:p>
            <a:fld id="{9CBA6E6B-262D-7645-B7B7-DB5BCEE47ED7}" type="slidenum">
              <a:rPr lang="en-US" smtClean="0"/>
              <a:t>‹#›</a:t>
            </a:fld>
            <a:endParaRPr lang="en-US"/>
          </a:p>
        </p:txBody>
      </p:sp>
    </p:spTree>
    <p:extLst>
      <p:ext uri="{BB962C8B-B14F-4D97-AF65-F5344CB8AC3E}">
        <p14:creationId xmlns:p14="http://schemas.microsoft.com/office/powerpoint/2010/main" val="3652215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BE8FA-6849-F34C-9727-C0970A6534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5869AC-39BA-C7F5-ED66-BE2C2DB3CC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E86BF4-B0F0-811A-38B3-4D83EDFE3F3A}"/>
              </a:ext>
            </a:extLst>
          </p:cNvPr>
          <p:cNvSpPr>
            <a:spLocks noGrp="1"/>
          </p:cNvSpPr>
          <p:nvPr>
            <p:ph type="dt" sz="half" idx="10"/>
          </p:nvPr>
        </p:nvSpPr>
        <p:spPr/>
        <p:txBody>
          <a:bodyPr/>
          <a:lstStyle/>
          <a:p>
            <a:fld id="{C30D5B4D-54FA-4D49-AE45-6016102FD501}" type="datetimeFigureOut">
              <a:rPr lang="en-US" smtClean="0"/>
              <a:t>3/22/25</a:t>
            </a:fld>
            <a:endParaRPr lang="en-US"/>
          </a:p>
        </p:txBody>
      </p:sp>
      <p:sp>
        <p:nvSpPr>
          <p:cNvPr id="5" name="Footer Placeholder 4">
            <a:extLst>
              <a:ext uri="{FF2B5EF4-FFF2-40B4-BE49-F238E27FC236}">
                <a16:creationId xmlns:a16="http://schemas.microsoft.com/office/drawing/2014/main" id="{09E319A2-2CBD-916C-BD62-3F4A34D37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890128-80C8-A3F1-8D97-51A22732F421}"/>
              </a:ext>
            </a:extLst>
          </p:cNvPr>
          <p:cNvSpPr>
            <a:spLocks noGrp="1"/>
          </p:cNvSpPr>
          <p:nvPr>
            <p:ph type="sldNum" sz="quarter" idx="12"/>
          </p:nvPr>
        </p:nvSpPr>
        <p:spPr/>
        <p:txBody>
          <a:bodyPr/>
          <a:lstStyle/>
          <a:p>
            <a:fld id="{9CBA6E6B-262D-7645-B7B7-DB5BCEE47ED7}" type="slidenum">
              <a:rPr lang="en-US" smtClean="0"/>
              <a:t>‹#›</a:t>
            </a:fld>
            <a:endParaRPr lang="en-US"/>
          </a:p>
        </p:txBody>
      </p:sp>
    </p:spTree>
    <p:extLst>
      <p:ext uri="{BB962C8B-B14F-4D97-AF65-F5344CB8AC3E}">
        <p14:creationId xmlns:p14="http://schemas.microsoft.com/office/powerpoint/2010/main" val="3548457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7BAF7-EA71-3411-685B-4AD8CBC854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ACA142-60BB-0A04-4F6C-D3E90686402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357095-C09C-939E-A16F-12391FF642EE}"/>
              </a:ext>
            </a:extLst>
          </p:cNvPr>
          <p:cNvSpPr>
            <a:spLocks noGrp="1"/>
          </p:cNvSpPr>
          <p:nvPr>
            <p:ph type="dt" sz="half" idx="10"/>
          </p:nvPr>
        </p:nvSpPr>
        <p:spPr/>
        <p:txBody>
          <a:bodyPr/>
          <a:lstStyle/>
          <a:p>
            <a:fld id="{C30D5B4D-54FA-4D49-AE45-6016102FD501}" type="datetimeFigureOut">
              <a:rPr lang="en-US" smtClean="0"/>
              <a:t>3/22/25</a:t>
            </a:fld>
            <a:endParaRPr lang="en-US"/>
          </a:p>
        </p:txBody>
      </p:sp>
      <p:sp>
        <p:nvSpPr>
          <p:cNvPr id="5" name="Footer Placeholder 4">
            <a:extLst>
              <a:ext uri="{FF2B5EF4-FFF2-40B4-BE49-F238E27FC236}">
                <a16:creationId xmlns:a16="http://schemas.microsoft.com/office/drawing/2014/main" id="{B24C68E7-7F61-96A0-82C8-F1155CA19B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65F64B-D99C-B733-C864-16C5672099ED}"/>
              </a:ext>
            </a:extLst>
          </p:cNvPr>
          <p:cNvSpPr>
            <a:spLocks noGrp="1"/>
          </p:cNvSpPr>
          <p:nvPr>
            <p:ph type="sldNum" sz="quarter" idx="12"/>
          </p:nvPr>
        </p:nvSpPr>
        <p:spPr/>
        <p:txBody>
          <a:bodyPr/>
          <a:lstStyle/>
          <a:p>
            <a:fld id="{9CBA6E6B-262D-7645-B7B7-DB5BCEE47ED7}" type="slidenum">
              <a:rPr lang="en-US" smtClean="0"/>
              <a:t>‹#›</a:t>
            </a:fld>
            <a:endParaRPr lang="en-US"/>
          </a:p>
        </p:txBody>
      </p:sp>
    </p:spTree>
    <p:extLst>
      <p:ext uri="{BB962C8B-B14F-4D97-AF65-F5344CB8AC3E}">
        <p14:creationId xmlns:p14="http://schemas.microsoft.com/office/powerpoint/2010/main" val="3678474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CA791-E224-4D8B-7BD0-3C75F83BDF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85D9C5-D961-23B1-280C-8FD31DFA60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FEB859-47E5-D049-56E1-0211F9BAC9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569B3D-2DA6-58DB-BEFB-FAA118343623}"/>
              </a:ext>
            </a:extLst>
          </p:cNvPr>
          <p:cNvSpPr>
            <a:spLocks noGrp="1"/>
          </p:cNvSpPr>
          <p:nvPr>
            <p:ph type="dt" sz="half" idx="10"/>
          </p:nvPr>
        </p:nvSpPr>
        <p:spPr/>
        <p:txBody>
          <a:bodyPr/>
          <a:lstStyle/>
          <a:p>
            <a:fld id="{C30D5B4D-54FA-4D49-AE45-6016102FD501}" type="datetimeFigureOut">
              <a:rPr lang="en-US" smtClean="0"/>
              <a:t>3/22/25</a:t>
            </a:fld>
            <a:endParaRPr lang="en-US"/>
          </a:p>
        </p:txBody>
      </p:sp>
      <p:sp>
        <p:nvSpPr>
          <p:cNvPr id="6" name="Footer Placeholder 5">
            <a:extLst>
              <a:ext uri="{FF2B5EF4-FFF2-40B4-BE49-F238E27FC236}">
                <a16:creationId xmlns:a16="http://schemas.microsoft.com/office/drawing/2014/main" id="{D44005AD-6B04-B5A6-1D58-71E69D94B1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B0DB49-DD2B-3072-EF32-3A4EB34AFA53}"/>
              </a:ext>
            </a:extLst>
          </p:cNvPr>
          <p:cNvSpPr>
            <a:spLocks noGrp="1"/>
          </p:cNvSpPr>
          <p:nvPr>
            <p:ph type="sldNum" sz="quarter" idx="12"/>
          </p:nvPr>
        </p:nvSpPr>
        <p:spPr/>
        <p:txBody>
          <a:bodyPr/>
          <a:lstStyle/>
          <a:p>
            <a:fld id="{9CBA6E6B-262D-7645-B7B7-DB5BCEE47ED7}" type="slidenum">
              <a:rPr lang="en-US" smtClean="0"/>
              <a:t>‹#›</a:t>
            </a:fld>
            <a:endParaRPr lang="en-US"/>
          </a:p>
        </p:txBody>
      </p:sp>
    </p:spTree>
    <p:extLst>
      <p:ext uri="{BB962C8B-B14F-4D97-AF65-F5344CB8AC3E}">
        <p14:creationId xmlns:p14="http://schemas.microsoft.com/office/powerpoint/2010/main" val="2004108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466D5-BCF6-80A4-BD79-0D1C3AEB00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DF5B51-BAB1-7A3E-7B5B-444E29337A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4AF3F1-8D8F-872A-70D8-C1A38E2D28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5DD042-B007-BC21-9E1E-12A214BB36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75C2E0-4B68-9624-7362-B0ACDA2176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80FA4B-E273-75CC-7189-D973CA0996C2}"/>
              </a:ext>
            </a:extLst>
          </p:cNvPr>
          <p:cNvSpPr>
            <a:spLocks noGrp="1"/>
          </p:cNvSpPr>
          <p:nvPr>
            <p:ph type="dt" sz="half" idx="10"/>
          </p:nvPr>
        </p:nvSpPr>
        <p:spPr/>
        <p:txBody>
          <a:bodyPr/>
          <a:lstStyle/>
          <a:p>
            <a:fld id="{C30D5B4D-54FA-4D49-AE45-6016102FD501}" type="datetimeFigureOut">
              <a:rPr lang="en-US" smtClean="0"/>
              <a:t>3/22/25</a:t>
            </a:fld>
            <a:endParaRPr lang="en-US"/>
          </a:p>
        </p:txBody>
      </p:sp>
      <p:sp>
        <p:nvSpPr>
          <p:cNvPr id="8" name="Footer Placeholder 7">
            <a:extLst>
              <a:ext uri="{FF2B5EF4-FFF2-40B4-BE49-F238E27FC236}">
                <a16:creationId xmlns:a16="http://schemas.microsoft.com/office/drawing/2014/main" id="{EA2C5A8F-5A1A-3DE9-B919-E0583E837C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BDC214-8587-351E-D90C-A1C77F9D1A7A}"/>
              </a:ext>
            </a:extLst>
          </p:cNvPr>
          <p:cNvSpPr>
            <a:spLocks noGrp="1"/>
          </p:cNvSpPr>
          <p:nvPr>
            <p:ph type="sldNum" sz="quarter" idx="12"/>
          </p:nvPr>
        </p:nvSpPr>
        <p:spPr/>
        <p:txBody>
          <a:bodyPr/>
          <a:lstStyle/>
          <a:p>
            <a:fld id="{9CBA6E6B-262D-7645-B7B7-DB5BCEE47ED7}" type="slidenum">
              <a:rPr lang="en-US" smtClean="0"/>
              <a:t>‹#›</a:t>
            </a:fld>
            <a:endParaRPr lang="en-US"/>
          </a:p>
        </p:txBody>
      </p:sp>
    </p:spTree>
    <p:extLst>
      <p:ext uri="{BB962C8B-B14F-4D97-AF65-F5344CB8AC3E}">
        <p14:creationId xmlns:p14="http://schemas.microsoft.com/office/powerpoint/2010/main" val="2216715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E1C74-85EC-57AA-A1A2-BFDAE2E6CF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FFBC52-BE16-8E8D-5995-3D6812597844}"/>
              </a:ext>
            </a:extLst>
          </p:cNvPr>
          <p:cNvSpPr>
            <a:spLocks noGrp="1"/>
          </p:cNvSpPr>
          <p:nvPr>
            <p:ph type="dt" sz="half" idx="10"/>
          </p:nvPr>
        </p:nvSpPr>
        <p:spPr/>
        <p:txBody>
          <a:bodyPr/>
          <a:lstStyle/>
          <a:p>
            <a:fld id="{C30D5B4D-54FA-4D49-AE45-6016102FD501}" type="datetimeFigureOut">
              <a:rPr lang="en-US" smtClean="0"/>
              <a:t>3/22/25</a:t>
            </a:fld>
            <a:endParaRPr lang="en-US"/>
          </a:p>
        </p:txBody>
      </p:sp>
      <p:sp>
        <p:nvSpPr>
          <p:cNvPr id="4" name="Footer Placeholder 3">
            <a:extLst>
              <a:ext uri="{FF2B5EF4-FFF2-40B4-BE49-F238E27FC236}">
                <a16:creationId xmlns:a16="http://schemas.microsoft.com/office/drawing/2014/main" id="{031DE745-E226-2763-225E-DACBFF35C0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7F90EA-29EB-3F8B-42B4-675DCB2A5E5A}"/>
              </a:ext>
            </a:extLst>
          </p:cNvPr>
          <p:cNvSpPr>
            <a:spLocks noGrp="1"/>
          </p:cNvSpPr>
          <p:nvPr>
            <p:ph type="sldNum" sz="quarter" idx="12"/>
          </p:nvPr>
        </p:nvSpPr>
        <p:spPr/>
        <p:txBody>
          <a:bodyPr/>
          <a:lstStyle/>
          <a:p>
            <a:fld id="{9CBA6E6B-262D-7645-B7B7-DB5BCEE47ED7}" type="slidenum">
              <a:rPr lang="en-US" smtClean="0"/>
              <a:t>‹#›</a:t>
            </a:fld>
            <a:endParaRPr lang="en-US"/>
          </a:p>
        </p:txBody>
      </p:sp>
    </p:spTree>
    <p:extLst>
      <p:ext uri="{BB962C8B-B14F-4D97-AF65-F5344CB8AC3E}">
        <p14:creationId xmlns:p14="http://schemas.microsoft.com/office/powerpoint/2010/main" val="2121801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F789EA-409B-5C58-0F4F-724655E717E2}"/>
              </a:ext>
            </a:extLst>
          </p:cNvPr>
          <p:cNvSpPr>
            <a:spLocks noGrp="1"/>
          </p:cNvSpPr>
          <p:nvPr>
            <p:ph type="dt" sz="half" idx="10"/>
          </p:nvPr>
        </p:nvSpPr>
        <p:spPr/>
        <p:txBody>
          <a:bodyPr/>
          <a:lstStyle/>
          <a:p>
            <a:fld id="{C30D5B4D-54FA-4D49-AE45-6016102FD501}" type="datetimeFigureOut">
              <a:rPr lang="en-US" smtClean="0"/>
              <a:t>3/22/25</a:t>
            </a:fld>
            <a:endParaRPr lang="en-US"/>
          </a:p>
        </p:txBody>
      </p:sp>
      <p:sp>
        <p:nvSpPr>
          <p:cNvPr id="3" name="Footer Placeholder 2">
            <a:extLst>
              <a:ext uri="{FF2B5EF4-FFF2-40B4-BE49-F238E27FC236}">
                <a16:creationId xmlns:a16="http://schemas.microsoft.com/office/drawing/2014/main" id="{32BF9923-151A-A9B2-E972-98C3AB15B5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3CBAF5-B165-CE65-C92C-11073943839D}"/>
              </a:ext>
            </a:extLst>
          </p:cNvPr>
          <p:cNvSpPr>
            <a:spLocks noGrp="1"/>
          </p:cNvSpPr>
          <p:nvPr>
            <p:ph type="sldNum" sz="quarter" idx="12"/>
          </p:nvPr>
        </p:nvSpPr>
        <p:spPr/>
        <p:txBody>
          <a:bodyPr/>
          <a:lstStyle/>
          <a:p>
            <a:fld id="{9CBA6E6B-262D-7645-B7B7-DB5BCEE47ED7}" type="slidenum">
              <a:rPr lang="en-US" smtClean="0"/>
              <a:t>‹#›</a:t>
            </a:fld>
            <a:endParaRPr lang="en-US"/>
          </a:p>
        </p:txBody>
      </p:sp>
    </p:spTree>
    <p:extLst>
      <p:ext uri="{BB962C8B-B14F-4D97-AF65-F5344CB8AC3E}">
        <p14:creationId xmlns:p14="http://schemas.microsoft.com/office/powerpoint/2010/main" val="3428153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7B368-8E34-4B9D-3909-B6C31D9D41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FACFCD-BAFC-3930-9822-4F2F5AA078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E72594-60FF-313A-D0DC-DFE63B22BE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9E95A9-60EC-9477-7B97-896D4A14D94A}"/>
              </a:ext>
            </a:extLst>
          </p:cNvPr>
          <p:cNvSpPr>
            <a:spLocks noGrp="1"/>
          </p:cNvSpPr>
          <p:nvPr>
            <p:ph type="dt" sz="half" idx="10"/>
          </p:nvPr>
        </p:nvSpPr>
        <p:spPr/>
        <p:txBody>
          <a:bodyPr/>
          <a:lstStyle/>
          <a:p>
            <a:fld id="{C30D5B4D-54FA-4D49-AE45-6016102FD501}" type="datetimeFigureOut">
              <a:rPr lang="en-US" smtClean="0"/>
              <a:t>3/22/25</a:t>
            </a:fld>
            <a:endParaRPr lang="en-US"/>
          </a:p>
        </p:txBody>
      </p:sp>
      <p:sp>
        <p:nvSpPr>
          <p:cNvPr id="6" name="Footer Placeholder 5">
            <a:extLst>
              <a:ext uri="{FF2B5EF4-FFF2-40B4-BE49-F238E27FC236}">
                <a16:creationId xmlns:a16="http://schemas.microsoft.com/office/drawing/2014/main" id="{33B67CE7-EF05-12A6-656E-2071697701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C7B6A2-3CD5-DF7B-8D66-682434640D6C}"/>
              </a:ext>
            </a:extLst>
          </p:cNvPr>
          <p:cNvSpPr>
            <a:spLocks noGrp="1"/>
          </p:cNvSpPr>
          <p:nvPr>
            <p:ph type="sldNum" sz="quarter" idx="12"/>
          </p:nvPr>
        </p:nvSpPr>
        <p:spPr/>
        <p:txBody>
          <a:bodyPr/>
          <a:lstStyle/>
          <a:p>
            <a:fld id="{9CBA6E6B-262D-7645-B7B7-DB5BCEE47ED7}" type="slidenum">
              <a:rPr lang="en-US" smtClean="0"/>
              <a:t>‹#›</a:t>
            </a:fld>
            <a:endParaRPr lang="en-US"/>
          </a:p>
        </p:txBody>
      </p:sp>
    </p:spTree>
    <p:extLst>
      <p:ext uri="{BB962C8B-B14F-4D97-AF65-F5344CB8AC3E}">
        <p14:creationId xmlns:p14="http://schemas.microsoft.com/office/powerpoint/2010/main" val="852758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D6E85-EE38-28D3-D6FE-22202D5A7A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810599-9B2F-A003-D863-88105E28EB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FF5029-1503-7BF6-102A-F68BBA09E1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790DB2-2BCF-DAC5-42B1-BE0B96407A8F}"/>
              </a:ext>
            </a:extLst>
          </p:cNvPr>
          <p:cNvSpPr>
            <a:spLocks noGrp="1"/>
          </p:cNvSpPr>
          <p:nvPr>
            <p:ph type="dt" sz="half" idx="10"/>
          </p:nvPr>
        </p:nvSpPr>
        <p:spPr/>
        <p:txBody>
          <a:bodyPr/>
          <a:lstStyle/>
          <a:p>
            <a:fld id="{C30D5B4D-54FA-4D49-AE45-6016102FD501}" type="datetimeFigureOut">
              <a:rPr lang="en-US" smtClean="0"/>
              <a:t>3/22/25</a:t>
            </a:fld>
            <a:endParaRPr lang="en-US"/>
          </a:p>
        </p:txBody>
      </p:sp>
      <p:sp>
        <p:nvSpPr>
          <p:cNvPr id="6" name="Footer Placeholder 5">
            <a:extLst>
              <a:ext uri="{FF2B5EF4-FFF2-40B4-BE49-F238E27FC236}">
                <a16:creationId xmlns:a16="http://schemas.microsoft.com/office/drawing/2014/main" id="{7EC997AC-00E4-4EE3-C606-A8201BDDF6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68F1B1-66AD-FF0E-3DC4-8229D1453DC0}"/>
              </a:ext>
            </a:extLst>
          </p:cNvPr>
          <p:cNvSpPr>
            <a:spLocks noGrp="1"/>
          </p:cNvSpPr>
          <p:nvPr>
            <p:ph type="sldNum" sz="quarter" idx="12"/>
          </p:nvPr>
        </p:nvSpPr>
        <p:spPr/>
        <p:txBody>
          <a:bodyPr/>
          <a:lstStyle/>
          <a:p>
            <a:fld id="{9CBA6E6B-262D-7645-B7B7-DB5BCEE47ED7}" type="slidenum">
              <a:rPr lang="en-US" smtClean="0"/>
              <a:t>‹#›</a:t>
            </a:fld>
            <a:endParaRPr lang="en-US"/>
          </a:p>
        </p:txBody>
      </p:sp>
    </p:spTree>
    <p:extLst>
      <p:ext uri="{BB962C8B-B14F-4D97-AF65-F5344CB8AC3E}">
        <p14:creationId xmlns:p14="http://schemas.microsoft.com/office/powerpoint/2010/main" val="3259390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9881BC-F1E6-1306-43B0-997459876B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57F50C-71D3-8651-67FC-4FCA154F6A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F97520-5DC9-5B16-0CFC-32E31F5325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30D5B4D-54FA-4D49-AE45-6016102FD501}" type="datetimeFigureOut">
              <a:rPr lang="en-US" smtClean="0"/>
              <a:t>3/22/25</a:t>
            </a:fld>
            <a:endParaRPr lang="en-US"/>
          </a:p>
        </p:txBody>
      </p:sp>
      <p:sp>
        <p:nvSpPr>
          <p:cNvPr id="5" name="Footer Placeholder 4">
            <a:extLst>
              <a:ext uri="{FF2B5EF4-FFF2-40B4-BE49-F238E27FC236}">
                <a16:creationId xmlns:a16="http://schemas.microsoft.com/office/drawing/2014/main" id="{B902380C-B74F-5DC7-655A-4BF443330F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1F71F06-1717-F325-9480-1392B32575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CBA6E6B-262D-7645-B7B7-DB5BCEE47ED7}" type="slidenum">
              <a:rPr lang="en-US" smtClean="0"/>
              <a:t>‹#›</a:t>
            </a:fld>
            <a:endParaRPr lang="en-US"/>
          </a:p>
        </p:txBody>
      </p:sp>
    </p:spTree>
    <p:extLst>
      <p:ext uri="{BB962C8B-B14F-4D97-AF65-F5344CB8AC3E}">
        <p14:creationId xmlns:p14="http://schemas.microsoft.com/office/powerpoint/2010/main" val="1277828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E2F70-B313-9D14-C211-5DD15FB1E265}"/>
              </a:ext>
            </a:extLst>
          </p:cNvPr>
          <p:cNvSpPr>
            <a:spLocks noGrp="1"/>
          </p:cNvSpPr>
          <p:nvPr>
            <p:ph type="ctrTitle"/>
          </p:nvPr>
        </p:nvSpPr>
        <p:spPr>
          <a:xfrm>
            <a:off x="1524000" y="1122363"/>
            <a:ext cx="9144000" cy="632009"/>
          </a:xfrm>
        </p:spPr>
        <p:txBody>
          <a:bodyPr>
            <a:normAutofit/>
          </a:bodyPr>
          <a:lstStyle/>
          <a:p>
            <a:r>
              <a:rPr lang="en-US" sz="2800" dirty="0">
                <a:solidFill>
                  <a:srgbClr val="C00000"/>
                </a:solidFill>
                <a:latin typeface="Avenir Next LT Pro" panose="020B0504020202020204" pitchFamily="34" charset="77"/>
              </a:rPr>
              <a:t>Unit 5: Probability and Statistics</a:t>
            </a:r>
          </a:p>
        </p:txBody>
      </p:sp>
      <p:sp>
        <p:nvSpPr>
          <p:cNvPr id="3" name="Subtitle 2">
            <a:extLst>
              <a:ext uri="{FF2B5EF4-FFF2-40B4-BE49-F238E27FC236}">
                <a16:creationId xmlns:a16="http://schemas.microsoft.com/office/drawing/2014/main" id="{252E3A29-C090-7A7A-C590-CFBA8731EEC6}"/>
              </a:ext>
            </a:extLst>
          </p:cNvPr>
          <p:cNvSpPr>
            <a:spLocks noGrp="1"/>
          </p:cNvSpPr>
          <p:nvPr>
            <p:ph type="subTitle" idx="1"/>
          </p:nvPr>
        </p:nvSpPr>
        <p:spPr>
          <a:xfrm>
            <a:off x="1524000" y="2392326"/>
            <a:ext cx="9144000" cy="3880883"/>
          </a:xfrm>
        </p:spPr>
        <p:txBody>
          <a:bodyPr>
            <a:normAutofit/>
          </a:bodyPr>
          <a:lstStyle/>
          <a:p>
            <a:pPr marL="342900" indent="-342900" algn="l">
              <a:buAutoNum type="arabicPeriod"/>
            </a:pPr>
            <a:r>
              <a:rPr lang="en-US" sz="1800" dirty="0">
                <a:latin typeface="Avenir Next LT Pro" panose="020B0504020202020204" pitchFamily="34" charset="77"/>
              </a:rPr>
              <a:t>Why Probability </a:t>
            </a:r>
          </a:p>
          <a:p>
            <a:pPr marL="342900" indent="-342900" algn="l">
              <a:buAutoNum type="arabicPeriod"/>
            </a:pPr>
            <a:r>
              <a:rPr lang="en-US" sz="1800" dirty="0">
                <a:latin typeface="Avenir Next LT Pro" panose="020B0504020202020204" pitchFamily="34" charset="77"/>
              </a:rPr>
              <a:t>Random Variable</a:t>
            </a:r>
          </a:p>
          <a:p>
            <a:pPr marL="342900" indent="-342900" algn="l">
              <a:buAutoNum type="arabicPeriod"/>
            </a:pPr>
            <a:r>
              <a:rPr lang="en-US" sz="1800" dirty="0">
                <a:latin typeface="Avenir Next LT Pro" panose="020B0504020202020204" pitchFamily="34" charset="77"/>
              </a:rPr>
              <a:t>Probability Density/Mass function</a:t>
            </a:r>
          </a:p>
          <a:p>
            <a:pPr marL="342900" indent="-342900" algn="l">
              <a:buAutoNum type="arabicPeriod"/>
            </a:pPr>
            <a:r>
              <a:rPr lang="en-US" sz="1800" dirty="0">
                <a:latin typeface="Avenir Next LT Pro" panose="020B0504020202020204" pitchFamily="34" charset="77"/>
              </a:rPr>
              <a:t>Expected Value, Mean, Median, Mode, Quantiles</a:t>
            </a:r>
          </a:p>
          <a:p>
            <a:pPr marL="342900" indent="-342900" algn="l">
              <a:buAutoNum type="arabicPeriod"/>
            </a:pPr>
            <a:r>
              <a:rPr lang="en-US" sz="1800" dirty="0">
                <a:latin typeface="Avenir Next LT Pro" panose="020B0504020202020204" pitchFamily="34" charset="77"/>
              </a:rPr>
              <a:t>Variance, Standard Deviation</a:t>
            </a:r>
          </a:p>
          <a:p>
            <a:pPr marL="342900" indent="-342900" algn="l">
              <a:buAutoNum type="arabicPeriod"/>
            </a:pPr>
            <a:r>
              <a:rPr lang="en-US" sz="1800" dirty="0">
                <a:latin typeface="Avenir Next LT Pro" panose="020B0504020202020204" pitchFamily="34" charset="77"/>
              </a:rPr>
              <a:t>Z-Scores, Outliers</a:t>
            </a:r>
          </a:p>
          <a:p>
            <a:pPr marL="342900" indent="-342900" algn="l">
              <a:buAutoNum type="arabicPeriod"/>
            </a:pPr>
            <a:r>
              <a:rPr lang="en-US" sz="1800" dirty="0">
                <a:latin typeface="Avenir Next LT Pro" panose="020B0504020202020204" pitchFamily="34" charset="77"/>
              </a:rPr>
              <a:t>Bayesian Statistics</a:t>
            </a:r>
          </a:p>
          <a:p>
            <a:pPr marL="342900" indent="-342900" algn="l">
              <a:buAutoNum type="arabicPeriod"/>
            </a:pPr>
            <a:r>
              <a:rPr lang="en-US" sz="1800" dirty="0">
                <a:latin typeface="Avenir Next LT Pro" panose="020B0504020202020204" pitchFamily="34" charset="77"/>
              </a:rPr>
              <a:t>Confusion Matrix: Accuracy, Recall, Precision, F1 score</a:t>
            </a:r>
          </a:p>
          <a:p>
            <a:pPr marL="342900" indent="-342900" algn="l">
              <a:buAutoNum type="arabicPeriod"/>
            </a:pPr>
            <a:r>
              <a:rPr lang="en-US" sz="1800" dirty="0">
                <a:latin typeface="Avenir Next LT Pro" panose="020B0504020202020204" pitchFamily="34" charset="77"/>
              </a:rPr>
              <a:t>Elements of Information Theory</a:t>
            </a:r>
          </a:p>
        </p:txBody>
      </p:sp>
    </p:spTree>
    <p:extLst>
      <p:ext uri="{BB962C8B-B14F-4D97-AF65-F5344CB8AC3E}">
        <p14:creationId xmlns:p14="http://schemas.microsoft.com/office/powerpoint/2010/main" val="1246370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644595-840E-8BEA-8B58-1236BEA39EBE}"/>
              </a:ext>
            </a:extLst>
          </p:cNvPr>
          <p:cNvSpPr txBox="1"/>
          <p:nvPr/>
        </p:nvSpPr>
        <p:spPr>
          <a:xfrm>
            <a:off x="1222744" y="542260"/>
            <a:ext cx="9803219" cy="523220"/>
          </a:xfrm>
          <a:prstGeom prst="rect">
            <a:avLst/>
          </a:prstGeom>
          <a:noFill/>
        </p:spPr>
        <p:txBody>
          <a:bodyPr wrap="square" rtlCol="0">
            <a:spAutoFit/>
          </a:bodyPr>
          <a:lstStyle/>
          <a:p>
            <a:pPr algn="ctr"/>
            <a:r>
              <a:rPr lang="en-US" sz="2800" dirty="0">
                <a:solidFill>
                  <a:srgbClr val="C00000"/>
                </a:solidFill>
                <a:latin typeface="Avenir Next LT Pro" panose="020B0504020202020204" pitchFamily="34" charset="77"/>
              </a:rPr>
              <a:t>Examples of Continuous Density Functions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398146B-30D3-FE15-9F37-C078FABA85F9}"/>
                  </a:ext>
                </a:extLst>
              </p:cNvPr>
              <p:cNvSpPr txBox="1"/>
              <p:nvPr/>
            </p:nvSpPr>
            <p:spPr>
              <a:xfrm>
                <a:off x="1222744" y="1562986"/>
                <a:ext cx="9803219" cy="1988942"/>
              </a:xfrm>
              <a:prstGeom prst="rect">
                <a:avLst/>
              </a:prstGeom>
              <a:noFill/>
            </p:spPr>
            <p:txBody>
              <a:bodyPr wrap="square" rtlCol="0">
                <a:spAutoFit/>
              </a:bodyPr>
              <a:lstStyle/>
              <a:p>
                <a:pPr marL="342900" indent="-342900">
                  <a:buAutoNum type="arabicPeriod"/>
                </a:pPr>
                <a:r>
                  <a:rPr lang="en-US" sz="1600" dirty="0">
                    <a:solidFill>
                      <a:srgbClr val="C00000"/>
                    </a:solidFill>
                    <a:latin typeface="Avenir Next LT Pro" panose="020B0504020202020204" pitchFamily="34" charset="77"/>
                  </a:rPr>
                  <a:t>Uniform probability distribution </a:t>
                </a:r>
              </a:p>
              <a:p>
                <a:pPr marL="342900" indent="-342900">
                  <a:buAutoNum type="arabicPeriod"/>
                </a:pPr>
                <a:endParaRPr lang="en-US" sz="1600" dirty="0">
                  <a:latin typeface="Avenir Next LT Pro" panose="020B0504020202020204" pitchFamily="34" charset="77"/>
                </a:endParaRPr>
              </a:p>
              <a:p>
                <a:r>
                  <a:rPr lang="en-US" sz="1600" dirty="0">
                    <a:latin typeface="Avenir Next LT Pro" panose="020B0504020202020204" pitchFamily="34" charset="77"/>
                  </a:rPr>
                  <a:t>For a&lt;b the uniform probability over the interval [a, b] is described by the function </a:t>
                </a:r>
              </a:p>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𝑥</m:t>
                          </m:r>
                          <m:r>
                            <a:rPr lang="en-US" sz="1600" b="0" i="1" smtClean="0">
                              <a:latin typeface="Cambria Math" panose="02040503050406030204" pitchFamily="18" charset="0"/>
                            </a:rPr>
                            <m:t>;</m:t>
                          </m:r>
                          <m:r>
                            <a:rPr lang="en-US" sz="1600" b="0" i="1" smtClean="0">
                              <a:latin typeface="Cambria Math" panose="02040503050406030204" pitchFamily="18" charset="0"/>
                            </a:rPr>
                            <m:t>𝑎</m:t>
                          </m:r>
                          <m:r>
                            <a:rPr lang="en-US" sz="1600" b="0" i="1" smtClean="0">
                              <a:latin typeface="Cambria Math" panose="02040503050406030204" pitchFamily="18" charset="0"/>
                            </a:rPr>
                            <m:t>,</m:t>
                          </m:r>
                          <m:r>
                            <a:rPr lang="en-US" sz="1600" b="0" i="1" smtClean="0">
                              <a:latin typeface="Cambria Math" panose="02040503050406030204" pitchFamily="18" charset="0"/>
                            </a:rPr>
                            <m:t>𝑏</m:t>
                          </m:r>
                        </m:e>
                      </m:d>
                      <m:r>
                        <a:rPr lang="en-US" sz="1600" b="0" i="1" smtClean="0">
                          <a:latin typeface="Cambria Math" panose="02040503050406030204" pitchFamily="18" charset="0"/>
                        </a:rPr>
                        <m:t>=</m:t>
                      </m:r>
                      <m:d>
                        <m:dPr>
                          <m:begChr m:val="{"/>
                          <m:endChr m:val=""/>
                          <m:ctrlPr>
                            <a:rPr lang="en-US" sz="1600" b="0" i="1" smtClean="0">
                              <a:latin typeface="Cambria Math" panose="02040503050406030204" pitchFamily="18" charset="0"/>
                            </a:rPr>
                          </m:ctrlPr>
                        </m:dPr>
                        <m:e>
                          <m:m>
                            <m:mPr>
                              <m:mcs>
                                <m:mc>
                                  <m:mcPr>
                                    <m:count m:val="1"/>
                                    <m:mcJc m:val="center"/>
                                  </m:mcPr>
                                </m:mc>
                              </m:mcs>
                              <m:ctrlPr>
                                <a:rPr lang="en-US" sz="1600" b="0" i="1" smtClean="0">
                                  <a:latin typeface="Cambria Math" panose="02040503050406030204" pitchFamily="18" charset="0"/>
                                </a:rPr>
                              </m:ctrlPr>
                            </m:mPr>
                            <m:mr>
                              <m:e>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𝑏</m:t>
                                    </m:r>
                                    <m:r>
                                      <a:rPr lang="en-US" sz="1600" b="0" i="1" smtClean="0">
                                        <a:latin typeface="Cambria Math" panose="02040503050406030204" pitchFamily="18" charset="0"/>
                                      </a:rPr>
                                      <m:t>−</m:t>
                                    </m:r>
                                    <m:r>
                                      <a:rPr lang="en-US" sz="1600" b="0" i="1" smtClean="0">
                                        <a:latin typeface="Cambria Math" panose="02040503050406030204" pitchFamily="18" charset="0"/>
                                      </a:rPr>
                                      <m:t>𝑎</m:t>
                                    </m:r>
                                  </m:den>
                                </m:f>
                                <m:r>
                                  <m:rPr>
                                    <m:brk m:alnAt="7"/>
                                  </m:rPr>
                                  <a:rPr lang="en-US" sz="1600" b="0" i="1" smtClean="0">
                                    <a:latin typeface="Cambria Math" panose="02040503050406030204" pitchFamily="18" charset="0"/>
                                  </a:rPr>
                                  <m:t>,</m:t>
                                </m:r>
                                <m:r>
                                  <a:rPr lang="en-US" sz="1600" b="0" i="1" smtClean="0">
                                    <a:latin typeface="Cambria Math" panose="02040503050406030204" pitchFamily="18" charset="0"/>
                                  </a:rPr>
                                  <m:t>  </m:t>
                                </m:r>
                                <m:r>
                                  <a:rPr lang="en-US" sz="1600" b="0" i="1" smtClean="0">
                                    <a:latin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𝑎</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𝑏</m:t>
                                </m:r>
                                <m:r>
                                  <a:rPr lang="en-US" sz="1600" b="0" i="1" smtClean="0">
                                    <a:latin typeface="Cambria Math" panose="02040503050406030204" pitchFamily="18" charset="0"/>
                                    <a:ea typeface="Cambria Math" panose="02040503050406030204" pitchFamily="18" charset="0"/>
                                  </a:rPr>
                                  <m:t>]</m:t>
                                </m:r>
                              </m:e>
                            </m:mr>
                            <m:mr>
                              <m:e>
                                <m:r>
                                  <a:rPr lang="en-US" sz="1600" b="0" i="1" smtClean="0">
                                    <a:latin typeface="Cambria Math" panose="02040503050406030204" pitchFamily="18" charset="0"/>
                                  </a:rPr>
                                  <m:t>             0,     </m:t>
                                </m:r>
                                <m:r>
                                  <a:rPr lang="en-US" sz="1600" b="0" i="1" smtClean="0">
                                    <a:latin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𝑎</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𝑏</m:t>
                                </m:r>
                                <m:r>
                                  <a:rPr lang="en-US" sz="1600" b="0" i="1" smtClean="0">
                                    <a:latin typeface="Cambria Math" panose="02040503050406030204" pitchFamily="18" charset="0"/>
                                    <a:ea typeface="Cambria Math" panose="02040503050406030204" pitchFamily="18" charset="0"/>
                                  </a:rPr>
                                  <m:t>]             </m:t>
                                </m:r>
                              </m:e>
                            </m:mr>
                          </m:m>
                        </m:e>
                      </m:d>
                    </m:oMath>
                  </m:oMathPara>
                </a14:m>
                <a:endParaRPr lang="en-US" sz="1600" dirty="0">
                  <a:latin typeface="Avenir Next LT Pro" panose="020B0504020202020204" pitchFamily="34" charset="77"/>
                </a:endParaRPr>
              </a:p>
              <a:p>
                <a:pPr marL="342900" indent="-342900">
                  <a:buAutoNum type="arabicPeriod"/>
                </a:pPr>
                <a:endParaRPr lang="en-US" sz="1600" dirty="0">
                  <a:latin typeface="Avenir Next LT Pro" panose="020B0504020202020204" pitchFamily="34" charset="77"/>
                </a:endParaRPr>
              </a:p>
            </p:txBody>
          </p:sp>
        </mc:Choice>
        <mc:Fallback xmlns="">
          <p:sp>
            <p:nvSpPr>
              <p:cNvPr id="4" name="TextBox 3">
                <a:extLst>
                  <a:ext uri="{FF2B5EF4-FFF2-40B4-BE49-F238E27FC236}">
                    <a16:creationId xmlns:a16="http://schemas.microsoft.com/office/drawing/2014/main" id="{9398146B-30D3-FE15-9F37-C078FABA85F9}"/>
                  </a:ext>
                </a:extLst>
              </p:cNvPr>
              <p:cNvSpPr txBox="1">
                <a:spLocks noRot="1" noChangeAspect="1" noMove="1" noResize="1" noEditPoints="1" noAdjustHandles="1" noChangeArrowheads="1" noChangeShapeType="1" noTextEdit="1"/>
              </p:cNvSpPr>
              <p:nvPr/>
            </p:nvSpPr>
            <p:spPr>
              <a:xfrm>
                <a:off x="1222744" y="1562986"/>
                <a:ext cx="9803219" cy="1988942"/>
              </a:xfrm>
              <a:prstGeom prst="rect">
                <a:avLst/>
              </a:prstGeom>
              <a:blipFill>
                <a:blip r:embed="rId2"/>
                <a:stretch>
                  <a:fillRect l="-388" t="-68354" b="-137975"/>
                </a:stretch>
              </a:blipFill>
            </p:spPr>
            <p:txBody>
              <a:bodyPr/>
              <a:lstStyle/>
              <a:p>
                <a:r>
                  <a:rPr lang="en-US">
                    <a:noFill/>
                  </a:rPr>
                  <a:t> </a:t>
                </a:r>
              </a:p>
            </p:txBody>
          </p:sp>
        </mc:Fallback>
      </mc:AlternateContent>
      <p:pic>
        <p:nvPicPr>
          <p:cNvPr id="1026" name="Picture 2" descr="PDF of the uniform probability distribution using the maximum convention at the transition points.">
            <a:extLst>
              <a:ext uri="{FF2B5EF4-FFF2-40B4-BE49-F238E27FC236}">
                <a16:creationId xmlns:a16="http://schemas.microsoft.com/office/drawing/2014/main" id="{019B137C-1D59-F38E-93C4-F6FCBC7F44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4984" y="3798150"/>
            <a:ext cx="3175000" cy="22733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74ADEA5-B80D-67AF-DEA7-C72219F97EC3}"/>
                  </a:ext>
                </a:extLst>
              </p:cNvPr>
              <p:cNvSpPr txBox="1"/>
              <p:nvPr/>
            </p:nvSpPr>
            <p:spPr>
              <a:xfrm>
                <a:off x="1371600" y="4015946"/>
                <a:ext cx="4724400" cy="693203"/>
              </a:xfrm>
              <a:prstGeom prst="rect">
                <a:avLst/>
              </a:prstGeom>
              <a:noFill/>
            </p:spPr>
            <p:txBody>
              <a:bodyPr wrap="square" rtlCol="0">
                <a:spAutoFit/>
              </a:bodyPr>
              <a:lstStyle/>
              <a:p>
                <a:r>
                  <a:rPr lang="en-US" sz="1600" dirty="0">
                    <a:latin typeface="Avenir Next LT Pro" panose="020B0504020202020204" pitchFamily="34" charset="77"/>
                  </a:rPr>
                  <a:t>The probability that  </a:t>
                </a:r>
                <a14:m>
                  <m:oMath xmlns:m="http://schemas.openxmlformats.org/officeDocument/2006/math">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𝛽</m:t>
                        </m:r>
                      </m:e>
                    </m:d>
                    <m:r>
                      <a:rPr lang="en-US" sz="1600" b="0" i="1" smtClean="0">
                        <a:latin typeface="Cambria Math" panose="02040503050406030204" pitchFamily="18" charset="0"/>
                        <a:ea typeface="Cambria Math" panose="02040503050406030204" pitchFamily="18" charset="0"/>
                      </a:rPr>
                      <m:t>=</m:t>
                    </m:r>
                    <m:nary>
                      <m:naryPr>
                        <m:ctrlPr>
                          <a:rPr lang="en-US" sz="1600" b="0" i="1" smtClean="0">
                            <a:latin typeface="Cambria Math" panose="02040503050406030204" pitchFamily="18" charset="0"/>
                            <a:ea typeface="Cambria Math" panose="02040503050406030204" pitchFamily="18" charset="0"/>
                          </a:rPr>
                        </m:ctrlPr>
                      </m:naryPr>
                      <m:sub>
                        <m:r>
                          <m:rPr>
                            <m:brk m:alnAt="23"/>
                          </m:rPr>
                          <a:rPr lang="en-US" sz="1600" b="0" i="1" smtClean="0">
                            <a:latin typeface="Cambria Math" panose="02040503050406030204" pitchFamily="18" charset="0"/>
                            <a:ea typeface="Cambria Math" panose="02040503050406030204" pitchFamily="18" charset="0"/>
                          </a:rPr>
                          <m:t>∝</m:t>
                        </m:r>
                      </m:sub>
                      <m:sup>
                        <m:r>
                          <a:rPr lang="en-US" sz="1600" b="0" i="1" smtClean="0">
                            <a:latin typeface="Cambria Math" panose="02040503050406030204" pitchFamily="18" charset="0"/>
                            <a:ea typeface="Cambria Math" panose="02040503050406030204" pitchFamily="18" charset="0"/>
                          </a:rPr>
                          <m:t>𝛽</m:t>
                        </m:r>
                      </m:sup>
                      <m:e>
                        <m:r>
                          <a:rPr lang="en-US" sz="1600" b="0" i="1" smtClean="0">
                            <a:latin typeface="Cambria Math" panose="02040503050406030204" pitchFamily="18" charset="0"/>
                            <a:ea typeface="Cambria Math" panose="02040503050406030204" pitchFamily="18" charset="0"/>
                          </a:rPr>
                          <m:t>𝑓</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𝑎</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𝑏</m:t>
                            </m:r>
                          </m:e>
                        </m:d>
                        <m:r>
                          <a:rPr lang="en-US" sz="1600" b="0" i="1" smtClean="0">
                            <a:latin typeface="Cambria Math" panose="02040503050406030204" pitchFamily="18" charset="0"/>
                            <a:ea typeface="Cambria Math" panose="02040503050406030204" pitchFamily="18" charset="0"/>
                          </a:rPr>
                          <m:t>𝑑𝑥</m:t>
                        </m:r>
                      </m:e>
                    </m:nary>
                  </m:oMath>
                </a14:m>
                <a:endParaRPr lang="en-US" sz="1600" dirty="0">
                  <a:latin typeface="Avenir Next LT Pro" panose="020B0504020202020204" pitchFamily="34" charset="77"/>
                </a:endParaRPr>
              </a:p>
            </p:txBody>
          </p:sp>
        </mc:Choice>
        <mc:Fallback xmlns="">
          <p:sp>
            <p:nvSpPr>
              <p:cNvPr id="5" name="TextBox 4">
                <a:extLst>
                  <a:ext uri="{FF2B5EF4-FFF2-40B4-BE49-F238E27FC236}">
                    <a16:creationId xmlns:a16="http://schemas.microsoft.com/office/drawing/2014/main" id="{E74ADEA5-B80D-67AF-DEA7-C72219F97EC3}"/>
                  </a:ext>
                </a:extLst>
              </p:cNvPr>
              <p:cNvSpPr txBox="1">
                <a:spLocks noRot="1" noChangeAspect="1" noMove="1" noResize="1" noEditPoints="1" noAdjustHandles="1" noChangeArrowheads="1" noChangeShapeType="1" noTextEdit="1"/>
              </p:cNvSpPr>
              <p:nvPr/>
            </p:nvSpPr>
            <p:spPr>
              <a:xfrm>
                <a:off x="1371600" y="4015946"/>
                <a:ext cx="4724400" cy="693203"/>
              </a:xfrm>
              <a:prstGeom prst="rect">
                <a:avLst/>
              </a:prstGeom>
              <a:blipFill>
                <a:blip r:embed="rId4"/>
                <a:stretch>
                  <a:fillRect l="-7239" t="-21818" b="-96364"/>
                </a:stretch>
              </a:blipFill>
            </p:spPr>
            <p:txBody>
              <a:bodyPr/>
              <a:lstStyle/>
              <a:p>
                <a:r>
                  <a:rPr lang="en-US">
                    <a:noFill/>
                  </a:rPr>
                  <a:t> </a:t>
                </a:r>
              </a:p>
            </p:txBody>
          </p:sp>
        </mc:Fallback>
      </mc:AlternateContent>
    </p:spTree>
    <p:extLst>
      <p:ext uri="{BB962C8B-B14F-4D97-AF65-F5344CB8AC3E}">
        <p14:creationId xmlns:p14="http://schemas.microsoft.com/office/powerpoint/2010/main" val="3614695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2DBE630-9A22-ABDF-9F78-CA48BA6FCC25}"/>
                  </a:ext>
                </a:extLst>
              </p:cNvPr>
              <p:cNvSpPr txBox="1"/>
              <p:nvPr/>
            </p:nvSpPr>
            <p:spPr>
              <a:xfrm>
                <a:off x="903767" y="616688"/>
                <a:ext cx="10802680" cy="2316981"/>
              </a:xfrm>
              <a:prstGeom prst="rect">
                <a:avLst/>
              </a:prstGeom>
              <a:noFill/>
            </p:spPr>
            <p:txBody>
              <a:bodyPr wrap="square" rtlCol="0">
                <a:spAutoFit/>
              </a:bodyPr>
              <a:lstStyle/>
              <a:p>
                <a:r>
                  <a:rPr lang="en-US" sz="1600" dirty="0">
                    <a:latin typeface="Avenir Next LT Pro" panose="020B0504020202020204" pitchFamily="34" charset="77"/>
                  </a:rPr>
                  <a:t>2. </a:t>
                </a:r>
                <a:r>
                  <a:rPr lang="en-US" sz="1600" dirty="0">
                    <a:solidFill>
                      <a:srgbClr val="C00000"/>
                    </a:solidFill>
                    <a:latin typeface="Avenir Next LT Pro" panose="020B0504020202020204" pitchFamily="34" charset="77"/>
                  </a:rPr>
                  <a:t>Normal (Gaussian) distribution</a:t>
                </a:r>
              </a:p>
              <a:p>
                <a:endParaRPr lang="en-US" sz="1600" dirty="0">
                  <a:latin typeface="Avenir Next LT Pro" panose="020B0504020202020204" pitchFamily="34" charset="77"/>
                </a:endParaRPr>
              </a:p>
              <a:p>
                <a:r>
                  <a:rPr lang="en-US" sz="1600" dirty="0">
                    <a:latin typeface="Avenir Next LT Pro" panose="020B0504020202020204" pitchFamily="34" charset="77"/>
                  </a:rPr>
                  <a:t>The normal probability distribution is described by the normal density function</a:t>
                </a:r>
              </a:p>
              <a:p>
                <a:endParaRPr lang="en-US" sz="1600" dirty="0">
                  <a:latin typeface="Avenir Next LT Pro" panose="020B0504020202020204" pitchFamily="34" charset="77"/>
                </a:endParaRPr>
              </a:p>
              <a:p>
                <a:pPr algn="ctr"/>
                <a14:m>
                  <m:oMath xmlns:m="http://schemas.openxmlformats.org/officeDocument/2006/math">
                    <m:r>
                      <a:rPr lang="en-US" sz="1600" b="0" i="1" smtClean="0">
                        <a:latin typeface="Cambria Math" panose="02040503050406030204" pitchFamily="18" charset="0"/>
                        <a:ea typeface="Cambria Math" panose="02040503050406030204" pitchFamily="18" charset="0"/>
                      </a:rPr>
                      <m:t>𝑓</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r>
                      <a:rPr lang="en-US" sz="1600" i="1" smtClean="0">
                        <a:latin typeface="Cambria Math" panose="02040503050406030204" pitchFamily="18" charset="0"/>
                        <a:ea typeface="Cambria Math" panose="02040503050406030204" pitchFamily="18" charset="0"/>
                      </a:rPr>
                      <m:t>𝒩</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𝜇</m:t>
                    </m:r>
                    <m:r>
                      <a:rPr lang="en-US" sz="1600" b="0" i="1" smtClean="0">
                        <a:latin typeface="Cambria Math" panose="02040503050406030204" pitchFamily="18" charset="0"/>
                        <a:ea typeface="Cambria Math" panose="02040503050406030204" pitchFamily="18" charset="0"/>
                      </a:rPr>
                      <m:t>, </m:t>
                    </m:r>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𝜎</m:t>
                        </m:r>
                      </m:e>
                      <m:sup>
                        <m:r>
                          <a:rPr lang="en-US" sz="1600" b="0" i="1" smtClean="0">
                            <a:latin typeface="Cambria Math" panose="02040503050406030204" pitchFamily="18" charset="0"/>
                            <a:ea typeface="Cambria Math" panose="02040503050406030204" pitchFamily="18" charset="0"/>
                          </a:rPr>
                          <m:t>2</m:t>
                        </m:r>
                      </m:sup>
                    </m:sSup>
                  </m:oMath>
                </a14:m>
                <a:r>
                  <a:rPr lang="en-US" sz="1600" dirty="0">
                    <a:latin typeface="Avenir Next LT Pro" panose="020B0504020202020204" pitchFamily="34" charset="77"/>
                  </a:rPr>
                  <a:t>)</a:t>
                </a:r>
                <a14:m>
                  <m:oMath xmlns:m="http://schemas.openxmlformats.org/officeDocument/2006/math">
                    <m:r>
                      <a:rPr lang="en-US" sz="1600" b="0" i="1" dirty="0" smtClean="0">
                        <a:latin typeface="Cambria Math" panose="02040503050406030204" pitchFamily="18" charset="0"/>
                      </a:rPr>
                      <m:t>=</m:t>
                    </m:r>
                    <m:rad>
                      <m:radPr>
                        <m:degHide m:val="on"/>
                        <m:ctrlPr>
                          <a:rPr lang="en-US" sz="1600" b="0" i="1" dirty="0" smtClean="0">
                            <a:latin typeface="Cambria Math" panose="02040503050406030204" pitchFamily="18" charset="0"/>
                          </a:rPr>
                        </m:ctrlPr>
                      </m:radPr>
                      <m:deg/>
                      <m:e>
                        <m:f>
                          <m:fPr>
                            <m:ctrlPr>
                              <a:rPr lang="en-US" sz="1600" b="0" i="1" dirty="0" smtClean="0">
                                <a:latin typeface="Cambria Math" panose="02040503050406030204" pitchFamily="18" charset="0"/>
                              </a:rPr>
                            </m:ctrlPr>
                          </m:fPr>
                          <m:num>
                            <m:r>
                              <a:rPr lang="en-US" sz="1600" b="0" i="1" dirty="0" smtClean="0">
                                <a:latin typeface="Cambria Math" panose="02040503050406030204" pitchFamily="18" charset="0"/>
                              </a:rPr>
                              <m:t>1</m:t>
                            </m:r>
                          </m:num>
                          <m:den>
                            <m:r>
                              <a:rPr lang="en-US" sz="1600" b="0" i="1" dirty="0" smtClean="0">
                                <a:latin typeface="Cambria Math" panose="02040503050406030204" pitchFamily="18" charset="0"/>
                              </a:rPr>
                              <m:t>2</m:t>
                            </m:r>
                            <m:r>
                              <a:rPr lang="en-US" sz="1600" b="0" i="1" dirty="0" smtClean="0">
                                <a:latin typeface="Cambria Math" panose="02040503050406030204" pitchFamily="18" charset="0"/>
                                <a:ea typeface="Cambria Math" panose="02040503050406030204" pitchFamily="18" charset="0"/>
                              </a:rPr>
                              <m:t>𝜋</m:t>
                            </m:r>
                            <m:sSup>
                              <m:sSupPr>
                                <m:ctrlPr>
                                  <a:rPr lang="en-US" sz="1600" b="0" i="1" dirty="0" smtClean="0">
                                    <a:latin typeface="Cambria Math" panose="02040503050406030204" pitchFamily="18" charset="0"/>
                                    <a:ea typeface="Cambria Math" panose="02040503050406030204" pitchFamily="18" charset="0"/>
                                  </a:rPr>
                                </m:ctrlPr>
                              </m:sSupPr>
                              <m:e>
                                <m:r>
                                  <a:rPr lang="en-US" sz="1600" b="0" i="1" dirty="0" smtClean="0">
                                    <a:latin typeface="Cambria Math" panose="02040503050406030204" pitchFamily="18" charset="0"/>
                                    <a:ea typeface="Cambria Math" panose="02040503050406030204" pitchFamily="18" charset="0"/>
                                  </a:rPr>
                                  <m:t>𝜎</m:t>
                                </m:r>
                              </m:e>
                              <m:sup>
                                <m:r>
                                  <a:rPr lang="en-US" sz="1600" b="0" i="1" dirty="0" smtClean="0">
                                    <a:latin typeface="Cambria Math" panose="02040503050406030204" pitchFamily="18" charset="0"/>
                                    <a:ea typeface="Cambria Math" panose="02040503050406030204" pitchFamily="18" charset="0"/>
                                  </a:rPr>
                                  <m:t>2</m:t>
                                </m:r>
                              </m:sup>
                            </m:sSup>
                          </m:den>
                        </m:f>
                      </m:e>
                    </m:rad>
                    <m:r>
                      <a:rPr lang="en-US" sz="1600" b="0" i="1" dirty="0" smtClean="0">
                        <a:latin typeface="Cambria Math" panose="02040503050406030204" pitchFamily="18" charset="0"/>
                      </a:rPr>
                      <m:t>𝑒𝑥𝑝</m:t>
                    </m:r>
                    <m:d>
                      <m:dPr>
                        <m:ctrlPr>
                          <a:rPr lang="en-US" sz="1600" b="0" i="1" dirty="0" smtClean="0">
                            <a:latin typeface="Cambria Math" panose="02040503050406030204" pitchFamily="18" charset="0"/>
                          </a:rPr>
                        </m:ctrlPr>
                      </m:dPr>
                      <m:e>
                        <m:r>
                          <a:rPr lang="en-US" sz="1600" b="0" i="1" dirty="0" smtClean="0">
                            <a:latin typeface="Cambria Math" panose="02040503050406030204" pitchFamily="18" charset="0"/>
                          </a:rPr>
                          <m:t>−</m:t>
                        </m:r>
                        <m:f>
                          <m:fPr>
                            <m:ctrlPr>
                              <a:rPr lang="en-US" sz="1600" b="0" i="1" dirty="0" smtClean="0">
                                <a:latin typeface="Cambria Math" panose="02040503050406030204" pitchFamily="18" charset="0"/>
                              </a:rPr>
                            </m:ctrlPr>
                          </m:fPr>
                          <m:num>
                            <m:r>
                              <a:rPr lang="en-US" sz="1600" b="0" i="1" dirty="0" smtClean="0">
                                <a:latin typeface="Cambria Math" panose="02040503050406030204" pitchFamily="18" charset="0"/>
                              </a:rPr>
                              <m:t>1</m:t>
                            </m:r>
                          </m:num>
                          <m:den>
                            <m:r>
                              <a:rPr lang="en-US" sz="1600" b="0" i="1" dirty="0" smtClean="0">
                                <a:latin typeface="Cambria Math" panose="02040503050406030204" pitchFamily="18" charset="0"/>
                              </a:rPr>
                              <m:t>2</m:t>
                            </m:r>
                            <m:sSup>
                              <m:sSupPr>
                                <m:ctrlPr>
                                  <a:rPr lang="en-US" sz="1600" b="0" i="1" dirty="0" smtClean="0">
                                    <a:latin typeface="Cambria Math" panose="02040503050406030204" pitchFamily="18" charset="0"/>
                                  </a:rPr>
                                </m:ctrlPr>
                              </m:sSupPr>
                              <m:e>
                                <m:r>
                                  <a:rPr lang="en-US" sz="1600" b="0" i="1" dirty="0" smtClean="0">
                                    <a:latin typeface="Cambria Math" panose="02040503050406030204" pitchFamily="18" charset="0"/>
                                    <a:ea typeface="Cambria Math" panose="02040503050406030204" pitchFamily="18" charset="0"/>
                                  </a:rPr>
                                  <m:t>𝜎</m:t>
                                </m:r>
                              </m:e>
                              <m:sup>
                                <m:r>
                                  <a:rPr lang="en-US" sz="1600" b="0" i="1" dirty="0" smtClean="0">
                                    <a:latin typeface="Cambria Math" panose="02040503050406030204" pitchFamily="18" charset="0"/>
                                  </a:rPr>
                                  <m:t>2</m:t>
                                </m:r>
                              </m:sup>
                            </m:sSup>
                          </m:den>
                        </m:f>
                        <m:sSup>
                          <m:sSupPr>
                            <m:ctrlPr>
                              <a:rPr lang="en-US" sz="1600" b="0" i="1" dirty="0" smtClean="0">
                                <a:latin typeface="Cambria Math" panose="02040503050406030204" pitchFamily="18" charset="0"/>
                              </a:rPr>
                            </m:ctrlPr>
                          </m:sSupPr>
                          <m:e>
                            <m:r>
                              <a:rPr lang="en-US" sz="1600" b="0" i="1" dirty="0" smtClean="0">
                                <a:latin typeface="Cambria Math" panose="02040503050406030204" pitchFamily="18" charset="0"/>
                              </a:rPr>
                              <m:t>(</m:t>
                            </m:r>
                            <m:r>
                              <a:rPr lang="en-US" sz="1600" b="0" i="1" dirty="0" smtClean="0">
                                <a:latin typeface="Cambria Math" panose="02040503050406030204" pitchFamily="18" charset="0"/>
                              </a:rPr>
                              <m:t>𝑥</m:t>
                            </m:r>
                            <m:r>
                              <a:rPr lang="en-US" sz="1600" b="0" i="1" dirty="0" smtClean="0">
                                <a:latin typeface="Cambria Math" panose="02040503050406030204" pitchFamily="18" charset="0"/>
                              </a:rPr>
                              <m:t>−</m:t>
                            </m:r>
                            <m:r>
                              <a:rPr lang="en-US" sz="1600" b="0" i="1" dirty="0" smtClean="0">
                                <a:latin typeface="Cambria Math" panose="02040503050406030204" pitchFamily="18" charset="0"/>
                                <a:ea typeface="Cambria Math" panose="02040503050406030204" pitchFamily="18" charset="0"/>
                              </a:rPr>
                              <m:t>𝜇</m:t>
                            </m:r>
                            <m:r>
                              <a:rPr lang="en-US" sz="1600" b="0" i="1" dirty="0" smtClean="0">
                                <a:latin typeface="Cambria Math" panose="02040503050406030204" pitchFamily="18" charset="0"/>
                                <a:ea typeface="Cambria Math" panose="02040503050406030204" pitchFamily="18" charset="0"/>
                              </a:rPr>
                              <m:t>)</m:t>
                            </m:r>
                          </m:e>
                          <m:sup>
                            <m:r>
                              <a:rPr lang="en-US" sz="1600" b="0" i="1" dirty="0" smtClean="0">
                                <a:latin typeface="Cambria Math" panose="02040503050406030204" pitchFamily="18" charset="0"/>
                              </a:rPr>
                              <m:t>2</m:t>
                            </m:r>
                          </m:sup>
                        </m:sSup>
                      </m:e>
                    </m:d>
                  </m:oMath>
                </a14:m>
                <a:endParaRPr lang="en-US" sz="1600" dirty="0">
                  <a:latin typeface="Avenir Next LT Pro" panose="020B0504020202020204" pitchFamily="34" charset="77"/>
                </a:endParaRPr>
              </a:p>
              <a:p>
                <a:pPr algn="ctr"/>
                <a:endParaRPr lang="en-US" sz="1600" dirty="0">
                  <a:latin typeface="Avenir Next LT Pro" panose="020B0504020202020204" pitchFamily="34" charset="77"/>
                </a:endParaRPr>
              </a:p>
              <a:p>
                <a:r>
                  <a:rPr lang="en-US" sz="1600" dirty="0">
                    <a:latin typeface="Avenir Next LT Pro" panose="020B0504020202020204" pitchFamily="34" charset="77"/>
                  </a:rPr>
                  <a:t>The parameters </a:t>
                </a:r>
                <a14:m>
                  <m:oMath xmlns:m="http://schemas.openxmlformats.org/officeDocument/2006/math">
                    <m:r>
                      <a:rPr lang="en-US" sz="1600" i="1" smtClean="0">
                        <a:latin typeface="Cambria Math" panose="02040503050406030204" pitchFamily="18" charset="0"/>
                        <a:ea typeface="Cambria Math" panose="02040503050406030204" pitchFamily="18" charset="0"/>
                      </a:rPr>
                      <m:t>𝜇</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ℝ</m:t>
                    </m:r>
                  </m:oMath>
                </a14:m>
                <a:r>
                  <a:rPr lang="en-US" sz="1600" dirty="0">
                    <a:latin typeface="Avenir Next LT Pro" panose="020B0504020202020204" pitchFamily="34" charset="77"/>
                  </a:rPr>
                  <a:t> and </a:t>
                </a:r>
                <a14:m>
                  <m:oMath xmlns:m="http://schemas.openxmlformats.org/officeDocument/2006/math">
                    <m:r>
                      <a:rPr lang="en-US" sz="1600" i="1" smtClean="0">
                        <a:latin typeface="Cambria Math" panose="02040503050406030204" pitchFamily="18" charset="0"/>
                        <a:ea typeface="Cambria Math" panose="02040503050406030204" pitchFamily="18" charset="0"/>
                      </a:rPr>
                      <m:t>𝜎</m:t>
                    </m:r>
                    <m:r>
                      <a:rPr lang="en-US" sz="1600" i="1" smtClean="0">
                        <a:latin typeface="Cambria Math" panose="02040503050406030204" pitchFamily="18" charset="0"/>
                        <a:ea typeface="Cambria Math" panose="02040503050406030204" pitchFamily="18" charset="0"/>
                      </a:rPr>
                      <m:t>∈(0, ∞)</m:t>
                    </m:r>
                  </m:oMath>
                </a14:m>
                <a:r>
                  <a:rPr lang="en-US" sz="1600" dirty="0">
                    <a:latin typeface="Avenir Next LT Pro" panose="020B0504020202020204" pitchFamily="34" charset="77"/>
                  </a:rPr>
                  <a:t> control the normal distribution are called the mean and the standard deviation, respectively. </a:t>
                </a:r>
              </a:p>
            </p:txBody>
          </p:sp>
        </mc:Choice>
        <mc:Fallback xmlns="">
          <p:sp>
            <p:nvSpPr>
              <p:cNvPr id="2" name="TextBox 1">
                <a:extLst>
                  <a:ext uri="{FF2B5EF4-FFF2-40B4-BE49-F238E27FC236}">
                    <a16:creationId xmlns:a16="http://schemas.microsoft.com/office/drawing/2014/main" id="{82DBE630-9A22-ABDF-9F78-CA48BA6FCC25}"/>
                  </a:ext>
                </a:extLst>
              </p:cNvPr>
              <p:cNvSpPr txBox="1">
                <a:spLocks noRot="1" noChangeAspect="1" noMove="1" noResize="1" noEditPoints="1" noAdjustHandles="1" noChangeArrowheads="1" noChangeShapeType="1" noTextEdit="1"/>
              </p:cNvSpPr>
              <p:nvPr/>
            </p:nvSpPr>
            <p:spPr>
              <a:xfrm>
                <a:off x="903767" y="616688"/>
                <a:ext cx="10802680" cy="2316981"/>
              </a:xfrm>
              <a:prstGeom prst="rect">
                <a:avLst/>
              </a:prstGeom>
              <a:blipFill>
                <a:blip r:embed="rId2"/>
                <a:stretch>
                  <a:fillRect l="-353" t="-546" b="-2732"/>
                </a:stretch>
              </a:blipFill>
            </p:spPr>
            <p:txBody>
              <a:bodyPr/>
              <a:lstStyle/>
              <a:p>
                <a:r>
                  <a:rPr lang="en-US">
                    <a:noFill/>
                  </a:rPr>
                  <a:t> </a:t>
                </a:r>
              </a:p>
            </p:txBody>
          </p:sp>
        </mc:Fallback>
      </mc:AlternateContent>
      <p:pic>
        <p:nvPicPr>
          <p:cNvPr id="2050" name="Picture 2" descr="Probability Density Function">
            <a:extLst>
              <a:ext uri="{FF2B5EF4-FFF2-40B4-BE49-F238E27FC236}">
                <a16:creationId xmlns:a16="http://schemas.microsoft.com/office/drawing/2014/main" id="{90F77287-3FE4-7473-F420-5A6FA8FA75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8525" y="3924332"/>
            <a:ext cx="3937000" cy="20574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3B3E8F0-CBE5-25AE-142C-BDF9D494CB81}"/>
                  </a:ext>
                </a:extLst>
              </p:cNvPr>
              <p:cNvSpPr txBox="1"/>
              <p:nvPr/>
            </p:nvSpPr>
            <p:spPr>
              <a:xfrm>
                <a:off x="1339702" y="3593805"/>
                <a:ext cx="4965405" cy="1158651"/>
              </a:xfrm>
              <a:prstGeom prst="rect">
                <a:avLst/>
              </a:prstGeom>
              <a:noFill/>
            </p:spPr>
            <p:txBody>
              <a:bodyPr wrap="square" rtlCol="0">
                <a:spAutoFit/>
              </a:bodyPr>
              <a:lstStyle/>
              <a:p>
                <a:r>
                  <a:rPr lang="en-US" sz="1600" dirty="0">
                    <a:latin typeface="Avenir Next LT Pro" panose="020B0504020202020204" pitchFamily="34" charset="77"/>
                  </a:rPr>
                  <a:t>The probability that the normal random variable </a:t>
                </a:r>
              </a:p>
              <a:p>
                <a:endParaRPr lang="en-US" sz="1600" dirty="0">
                  <a:latin typeface="Avenir Next LT Pro" panose="020B0504020202020204" pitchFamily="34" charset="77"/>
                </a:endParaRPr>
              </a:p>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𝑎</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𝑏</m:t>
                          </m:r>
                        </m:e>
                      </m:d>
                      <m:r>
                        <a:rPr lang="en-US" sz="1600" b="0" i="1" smtClean="0">
                          <a:latin typeface="Cambria Math" panose="02040503050406030204" pitchFamily="18" charset="0"/>
                          <a:ea typeface="Cambria Math" panose="02040503050406030204" pitchFamily="18" charset="0"/>
                        </a:rPr>
                        <m:t>=</m:t>
                      </m:r>
                      <m:nary>
                        <m:naryPr>
                          <m:ctrlPr>
                            <a:rPr lang="en-US" sz="1600" b="0" i="1" smtClean="0">
                              <a:latin typeface="Cambria Math" panose="02040503050406030204" pitchFamily="18" charset="0"/>
                              <a:ea typeface="Cambria Math" panose="02040503050406030204" pitchFamily="18" charset="0"/>
                            </a:rPr>
                          </m:ctrlPr>
                        </m:naryPr>
                        <m:sub>
                          <m:r>
                            <m:rPr>
                              <m:brk m:alnAt="23"/>
                            </m:rPr>
                            <a:rPr lang="en-US" sz="1600" b="0" i="1" smtClean="0">
                              <a:latin typeface="Cambria Math" panose="02040503050406030204" pitchFamily="18" charset="0"/>
                              <a:ea typeface="Cambria Math" panose="02040503050406030204" pitchFamily="18" charset="0"/>
                            </a:rPr>
                            <m:t>𝑎</m:t>
                          </m:r>
                        </m:sub>
                        <m:sup>
                          <m:r>
                            <a:rPr lang="en-US" sz="1600" b="0" i="1" smtClean="0">
                              <a:latin typeface="Cambria Math" panose="02040503050406030204" pitchFamily="18" charset="0"/>
                              <a:ea typeface="Cambria Math" panose="02040503050406030204" pitchFamily="18" charset="0"/>
                            </a:rPr>
                            <m:t>𝑏</m:t>
                          </m:r>
                        </m:sup>
                        <m:e>
                          <m:r>
                            <a:rPr lang="en-US" sz="1600" b="0" i="1" smtClean="0">
                              <a:latin typeface="Cambria Math" panose="02040503050406030204" pitchFamily="18" charset="0"/>
                              <a:ea typeface="Cambria Math" panose="02040503050406030204" pitchFamily="18" charset="0"/>
                            </a:rPr>
                            <m:t>𝑓</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𝑥</m:t>
                              </m:r>
                            </m:e>
                          </m:d>
                          <m:r>
                            <a:rPr lang="en-US" sz="1600" b="0" i="1" smtClean="0">
                              <a:latin typeface="Cambria Math" panose="02040503050406030204" pitchFamily="18" charset="0"/>
                              <a:ea typeface="Cambria Math" panose="02040503050406030204" pitchFamily="18" charset="0"/>
                            </a:rPr>
                            <m:t>𝑑𝑥</m:t>
                          </m:r>
                        </m:e>
                      </m:nary>
                    </m:oMath>
                  </m:oMathPara>
                </a14:m>
                <a:endParaRPr lang="en-US" sz="1600" dirty="0">
                  <a:latin typeface="Avenir Next LT Pro" panose="020B0504020202020204" pitchFamily="34" charset="77"/>
                </a:endParaRPr>
              </a:p>
            </p:txBody>
          </p:sp>
        </mc:Choice>
        <mc:Fallback xmlns="">
          <p:sp>
            <p:nvSpPr>
              <p:cNvPr id="3" name="TextBox 2">
                <a:extLst>
                  <a:ext uri="{FF2B5EF4-FFF2-40B4-BE49-F238E27FC236}">
                    <a16:creationId xmlns:a16="http://schemas.microsoft.com/office/drawing/2014/main" id="{43B3E8F0-CBE5-25AE-142C-BDF9D494CB81}"/>
                  </a:ext>
                </a:extLst>
              </p:cNvPr>
              <p:cNvSpPr txBox="1">
                <a:spLocks noRot="1" noChangeAspect="1" noMove="1" noResize="1" noEditPoints="1" noAdjustHandles="1" noChangeArrowheads="1" noChangeShapeType="1" noTextEdit="1"/>
              </p:cNvSpPr>
              <p:nvPr/>
            </p:nvSpPr>
            <p:spPr>
              <a:xfrm>
                <a:off x="1339702" y="3593805"/>
                <a:ext cx="4965405" cy="1158651"/>
              </a:xfrm>
              <a:prstGeom prst="rect">
                <a:avLst/>
              </a:prstGeom>
              <a:blipFill>
                <a:blip r:embed="rId4"/>
                <a:stretch>
                  <a:fillRect l="-765" t="-40217" b="-119565"/>
                </a:stretch>
              </a:blipFill>
            </p:spPr>
            <p:txBody>
              <a:bodyPr/>
              <a:lstStyle/>
              <a:p>
                <a:r>
                  <a:rPr lang="en-US">
                    <a:noFill/>
                  </a:rPr>
                  <a:t> </a:t>
                </a:r>
              </a:p>
            </p:txBody>
          </p:sp>
        </mc:Fallback>
      </mc:AlternateContent>
    </p:spTree>
    <p:extLst>
      <p:ext uri="{BB962C8B-B14F-4D97-AF65-F5344CB8AC3E}">
        <p14:creationId xmlns:p14="http://schemas.microsoft.com/office/powerpoint/2010/main" val="3315731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965F04-29F0-469A-BB9C-9FFC985F185F}"/>
              </a:ext>
            </a:extLst>
          </p:cNvPr>
          <p:cNvSpPr txBox="1"/>
          <p:nvPr/>
        </p:nvSpPr>
        <p:spPr>
          <a:xfrm>
            <a:off x="659218" y="297712"/>
            <a:ext cx="10334847" cy="523220"/>
          </a:xfrm>
          <a:prstGeom prst="rect">
            <a:avLst/>
          </a:prstGeom>
          <a:noFill/>
        </p:spPr>
        <p:txBody>
          <a:bodyPr wrap="square" rtlCol="0">
            <a:spAutoFit/>
          </a:bodyPr>
          <a:lstStyle/>
          <a:p>
            <a:pPr algn="ctr"/>
            <a:r>
              <a:rPr lang="en-US" sz="2800" dirty="0">
                <a:solidFill>
                  <a:srgbClr val="C00000"/>
                </a:solidFill>
                <a:latin typeface="Avenir Next LT Pro" panose="020B0504020202020204" pitchFamily="34" charset="77"/>
              </a:rPr>
              <a:t>Expected value, mean, median, mode, quantile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5959593-C4F0-2E19-8E64-B11A60541584}"/>
                  </a:ext>
                </a:extLst>
              </p:cNvPr>
              <p:cNvSpPr txBox="1"/>
              <p:nvPr/>
            </p:nvSpPr>
            <p:spPr>
              <a:xfrm>
                <a:off x="754912" y="820931"/>
                <a:ext cx="10777870" cy="5779787"/>
              </a:xfrm>
              <a:prstGeom prst="rect">
                <a:avLst/>
              </a:prstGeom>
              <a:noFill/>
            </p:spPr>
            <p:txBody>
              <a:bodyPr wrap="square" rtlCol="0">
                <a:spAutoFit/>
              </a:bodyPr>
              <a:lstStyle/>
              <a:p>
                <a:r>
                  <a:rPr lang="en-US" sz="1600" dirty="0">
                    <a:solidFill>
                      <a:srgbClr val="C00000"/>
                    </a:solidFill>
                    <a:latin typeface="Avenir Next LT Pro" panose="020B0504020202020204" pitchFamily="34" charset="77"/>
                  </a:rPr>
                  <a:t>Expected Value (Mean)</a:t>
                </a:r>
              </a:p>
              <a:p>
                <a:endParaRPr lang="en-US" sz="1600" dirty="0">
                  <a:latin typeface="Avenir Next LT Pro" panose="020B0504020202020204" pitchFamily="34" charset="77"/>
                </a:endParaRPr>
              </a:p>
              <a:p>
                <a:r>
                  <a:rPr lang="en-US" sz="1600" dirty="0">
                    <a:latin typeface="Avenir Next LT Pro" panose="020B0504020202020204" pitchFamily="34" charset="77"/>
                  </a:rPr>
                  <a:t>The expected value of some function f(x) with respect to a probability distribution P(x) is the average or mean value that f takes on when x is drawn from P.</a:t>
                </a:r>
              </a:p>
              <a:p>
                <a:endParaRPr lang="en-US" sz="1600" dirty="0">
                  <a:latin typeface="Avenir Next LT Pro" panose="020B0504020202020204" pitchFamily="34" charset="77"/>
                </a:endParaRPr>
              </a:p>
              <a:p>
                <a:pPr marL="285750" indent="-285750">
                  <a:buFont typeface="Arial" panose="020B0604020202020204" pitchFamily="34" charset="0"/>
                  <a:buChar char="•"/>
                </a:pPr>
                <a:r>
                  <a:rPr lang="en-US" sz="1600" dirty="0">
                    <a:latin typeface="Avenir Next LT Pro" panose="020B0504020202020204" pitchFamily="34" charset="77"/>
                  </a:rPr>
                  <a:t>For discrete random variable X, the expectation is</a:t>
                </a:r>
              </a:p>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𝔼</m:t>
                      </m:r>
                      <m:d>
                        <m:dPr>
                          <m:begChr m:val="["/>
                          <m:endChr m:val="]"/>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𝑓</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𝑥</m:t>
                              </m:r>
                            </m:e>
                          </m:d>
                        </m:e>
                      </m:d>
                      <m:r>
                        <a:rPr lang="en-US" sz="1600" b="0" i="1" smtClean="0">
                          <a:latin typeface="Cambria Math" panose="02040503050406030204" pitchFamily="18" charset="0"/>
                          <a:ea typeface="Cambria Math" panose="02040503050406030204" pitchFamily="18" charset="0"/>
                        </a:rPr>
                        <m:t>=</m:t>
                      </m:r>
                      <m:nary>
                        <m:naryPr>
                          <m:chr m:val="∑"/>
                          <m:supHide m:val="on"/>
                          <m:ctrlPr>
                            <a:rPr lang="en-US" sz="1600" b="0" i="1" smtClean="0">
                              <a:latin typeface="Cambria Math" panose="02040503050406030204" pitchFamily="18" charset="0"/>
                              <a:ea typeface="Cambria Math" panose="02040503050406030204" pitchFamily="18" charset="0"/>
                            </a:rPr>
                          </m:ctrlPr>
                        </m:naryPr>
                        <m:sub>
                          <m:r>
                            <m:rPr>
                              <m:brk m:alnAt="7"/>
                            </m:rPr>
                            <a:rPr lang="en-US" sz="1600" b="0" i="1" smtClean="0">
                              <a:latin typeface="Cambria Math" panose="02040503050406030204" pitchFamily="18" charset="0"/>
                              <a:ea typeface="Cambria Math" panose="02040503050406030204" pitchFamily="18" charset="0"/>
                            </a:rPr>
                            <m:t>𝑥</m:t>
                          </m:r>
                        </m:sub>
                        <m:sup/>
                        <m:e>
                          <m:r>
                            <a:rPr lang="en-US" sz="1600" b="0" i="1" smtClean="0">
                              <a:latin typeface="Cambria Math" panose="02040503050406030204" pitchFamily="18" charset="0"/>
                              <a:ea typeface="Cambria Math" panose="02040503050406030204" pitchFamily="18" charset="0"/>
                            </a:rPr>
                            <m:t>𝑓</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𝑃</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𝑥</m:t>
                              </m:r>
                            </m:e>
                          </m:d>
                        </m:e>
                      </m:nary>
                    </m:oMath>
                  </m:oMathPara>
                </a14:m>
                <a:endParaRPr lang="en-US" sz="1600" dirty="0">
                  <a:latin typeface="Avenir Next LT Pro" panose="020B0504020202020204" pitchFamily="34" charset="77"/>
                </a:endParaRPr>
              </a:p>
              <a:p>
                <a:endParaRPr lang="en-US" sz="1600" dirty="0">
                  <a:latin typeface="Avenir Next LT Pro" panose="020B0504020202020204" pitchFamily="34" charset="77"/>
                </a:endParaRPr>
              </a:p>
              <a:p>
                <a:r>
                  <a:rPr lang="en-US" sz="1600" dirty="0">
                    <a:latin typeface="Avenir Next LT Pro" panose="020B0504020202020204" pitchFamily="34" charset="77"/>
                  </a:rPr>
                  <a:t>In particular, the expected value of the random variable X is</a:t>
                </a:r>
              </a:p>
              <a:p>
                <a:endParaRPr lang="en-US" sz="1600" dirty="0">
                  <a:latin typeface="Avenir Next LT Pro" panose="020B0504020202020204" pitchFamily="34" charset="77"/>
                </a:endParaRPr>
              </a:p>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ea typeface="Cambria Math" panose="02040503050406030204" pitchFamily="18" charset="0"/>
                        </a:rPr>
                        <m:t>𝔼</m:t>
                      </m:r>
                      <m:d>
                        <m:dPr>
                          <m:begChr m:val="["/>
                          <m:endChr m:val="]"/>
                          <m:ctrlPr>
                            <a:rPr lang="en-US" sz="1600" i="1">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𝑋</m:t>
                          </m:r>
                        </m:e>
                      </m:d>
                      <m:r>
                        <a:rPr lang="en-US" sz="1600" i="1">
                          <a:latin typeface="Cambria Math" panose="02040503050406030204" pitchFamily="18" charset="0"/>
                          <a:ea typeface="Cambria Math" panose="02040503050406030204" pitchFamily="18" charset="0"/>
                        </a:rPr>
                        <m:t>=</m:t>
                      </m:r>
                      <m:nary>
                        <m:naryPr>
                          <m:chr m:val="∑"/>
                          <m:supHide m:val="on"/>
                          <m:ctrlPr>
                            <a:rPr lang="en-US" sz="1600" i="1">
                              <a:latin typeface="Cambria Math" panose="02040503050406030204" pitchFamily="18" charset="0"/>
                              <a:ea typeface="Cambria Math" panose="02040503050406030204" pitchFamily="18" charset="0"/>
                            </a:rPr>
                          </m:ctrlPr>
                        </m:naryPr>
                        <m:sub>
                          <m:r>
                            <m:rPr>
                              <m:brk m:alnAt="7"/>
                            </m:rPr>
                            <a:rPr lang="en-US" sz="1600" i="1">
                              <a:latin typeface="Cambria Math" panose="02040503050406030204" pitchFamily="18" charset="0"/>
                              <a:ea typeface="Cambria Math" panose="02040503050406030204" pitchFamily="18" charset="0"/>
                            </a:rPr>
                            <m:t>𝑥</m:t>
                          </m:r>
                        </m:sub>
                        <m:sup/>
                        <m:e>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 </m:t>
                          </m:r>
                          <m:r>
                            <a:rPr lang="en-US" sz="1600" i="1">
                              <a:latin typeface="Cambria Math" panose="02040503050406030204" pitchFamily="18" charset="0"/>
                              <a:ea typeface="Cambria Math" panose="02040503050406030204" pitchFamily="18" charset="0"/>
                            </a:rPr>
                            <m:t>𝑃</m:t>
                          </m:r>
                          <m:d>
                            <m:dPr>
                              <m:ctrlPr>
                                <a:rPr lang="en-US" sz="1600" i="1">
                                  <a:latin typeface="Cambria Math" panose="02040503050406030204" pitchFamily="18" charset="0"/>
                                  <a:ea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𝑥</m:t>
                              </m:r>
                            </m:e>
                          </m:d>
                        </m:e>
                      </m:nary>
                      <m:r>
                        <a:rPr lang="en-US" sz="1600" b="0" i="1" smtClean="0">
                          <a:latin typeface="Cambria Math" panose="02040503050406030204" pitchFamily="18" charset="0"/>
                          <a:ea typeface="Cambria Math" panose="02040503050406030204" pitchFamily="18" charset="0"/>
                        </a:rPr>
                        <m:t>=</m:t>
                      </m:r>
                      <m:nary>
                        <m:naryPr>
                          <m:chr m:val="∑"/>
                          <m:supHide m:val="on"/>
                          <m:ctrlPr>
                            <a:rPr lang="en-US" sz="1600" b="0" i="1" smtClean="0">
                              <a:latin typeface="Cambria Math" panose="02040503050406030204" pitchFamily="18" charset="0"/>
                              <a:ea typeface="Cambria Math" panose="02040503050406030204" pitchFamily="18" charset="0"/>
                            </a:rPr>
                          </m:ctrlPr>
                        </m:naryPr>
                        <m:sub>
                          <m:r>
                            <m:rPr>
                              <m:brk m:alnAt="7"/>
                            </m:rPr>
                            <a:rPr lang="en-US" sz="1600" b="0" i="1" smtClean="0">
                              <a:latin typeface="Cambria Math" panose="02040503050406030204" pitchFamily="18" charset="0"/>
                              <a:ea typeface="Cambria Math" panose="02040503050406030204" pitchFamily="18" charset="0"/>
                            </a:rPr>
                            <m:t>𝑥</m:t>
                          </m:r>
                        </m:sub>
                        <m:sup/>
                        <m:e>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𝑃</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𝑋</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e>
                      </m:nary>
                    </m:oMath>
                  </m:oMathPara>
                </a14:m>
                <a:endParaRPr lang="en-US" sz="1600" dirty="0">
                  <a:latin typeface="Avenir Next LT Pro" panose="020B0504020202020204" pitchFamily="34" charset="77"/>
                </a:endParaRPr>
              </a:p>
              <a:p>
                <a:endParaRPr lang="en-US" sz="1600" dirty="0">
                  <a:latin typeface="Avenir Next LT Pro" panose="020B0504020202020204" pitchFamily="34" charset="77"/>
                </a:endParaRPr>
              </a:p>
              <a:p>
                <a:pPr marL="285750" indent="-285750">
                  <a:buFont typeface="Arial" panose="020B0604020202020204" pitchFamily="34" charset="0"/>
                  <a:buChar char="•"/>
                </a:pPr>
                <a:r>
                  <a:rPr lang="en-US" sz="1600" dirty="0">
                    <a:latin typeface="Avenir Next LT Pro" panose="020B0504020202020204" pitchFamily="34" charset="77"/>
                  </a:rPr>
                  <a:t>For continuous random variable X, the expectation is</a:t>
                </a:r>
              </a:p>
              <a:p>
                <a:pPr algn="ct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ea typeface="Cambria Math" panose="02040503050406030204" pitchFamily="18" charset="0"/>
                        </a:rPr>
                        <m:t>𝔼</m:t>
                      </m:r>
                      <m:d>
                        <m:dPr>
                          <m:begChr m:val="["/>
                          <m:endChr m:val="]"/>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𝑓</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𝑥</m:t>
                              </m:r>
                            </m:e>
                          </m:d>
                        </m:e>
                      </m:d>
                      <m:r>
                        <a:rPr lang="en-US" sz="1600" b="0" i="1" smtClean="0">
                          <a:latin typeface="Cambria Math" panose="02040503050406030204" pitchFamily="18" charset="0"/>
                          <a:ea typeface="Cambria Math" panose="02040503050406030204" pitchFamily="18" charset="0"/>
                        </a:rPr>
                        <m:t>=</m:t>
                      </m:r>
                      <m:nary>
                        <m:naryPr>
                          <m:limLoc m:val="undOvr"/>
                          <m:subHide m:val="on"/>
                          <m:supHide m:val="on"/>
                          <m:ctrlPr>
                            <a:rPr lang="en-US" sz="1600" b="0" i="1" smtClean="0">
                              <a:latin typeface="Cambria Math" panose="02040503050406030204" pitchFamily="18" charset="0"/>
                              <a:ea typeface="Cambria Math" panose="02040503050406030204" pitchFamily="18" charset="0"/>
                            </a:rPr>
                          </m:ctrlPr>
                        </m:naryPr>
                        <m:sub/>
                        <m:sup/>
                        <m:e>
                          <m:r>
                            <a:rPr lang="en-US" sz="1600" b="0" i="1" smtClean="0">
                              <a:latin typeface="Cambria Math" panose="02040503050406030204" pitchFamily="18" charset="0"/>
                              <a:ea typeface="Cambria Math" panose="02040503050406030204" pitchFamily="18" charset="0"/>
                            </a:rPr>
                            <m:t>𝑓</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𝑥</m:t>
                              </m:r>
                            </m:e>
                          </m:d>
                          <m:r>
                            <a:rPr lang="en-US" sz="1600" b="0" i="1" smtClean="0">
                              <a:latin typeface="Cambria Math" panose="02040503050406030204" pitchFamily="18" charset="0"/>
                              <a:ea typeface="Cambria Math" panose="02040503050406030204" pitchFamily="18" charset="0"/>
                            </a:rPr>
                            <m:t>𝑃</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e>
                      </m:nary>
                    </m:oMath>
                  </m:oMathPara>
                </a14:m>
                <a:endParaRPr lang="en-US" sz="1600" dirty="0">
                  <a:latin typeface="Avenir Next LT Pro" panose="020B0504020202020204" pitchFamily="34" charset="77"/>
                </a:endParaRPr>
              </a:p>
              <a:p>
                <a:r>
                  <a:rPr lang="en-US" sz="1600" dirty="0">
                    <a:latin typeface="Avenir Next LT Pro" panose="020B0504020202020204" pitchFamily="34" charset="77"/>
                  </a:rPr>
                  <a:t>In particular, the expected value of the random variable X is</a:t>
                </a:r>
              </a:p>
              <a:p>
                <a:endParaRPr lang="en-US" sz="1600" dirty="0">
                  <a:latin typeface="Avenir Next LT Pro" panose="020B0504020202020204" pitchFamily="34" charset="77"/>
                </a:endParaRPr>
              </a:p>
              <a:p>
                <a:pPr algn="ct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ea typeface="Cambria Math" panose="02040503050406030204" pitchFamily="18" charset="0"/>
                        </a:rPr>
                        <m:t>𝔼</m:t>
                      </m:r>
                      <m:d>
                        <m:dPr>
                          <m:begChr m:val="["/>
                          <m:endChr m:val="]"/>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𝑋</m:t>
                          </m:r>
                        </m:e>
                      </m:d>
                      <m:r>
                        <a:rPr lang="en-US" sz="1600" b="0" i="1" smtClean="0">
                          <a:latin typeface="Cambria Math" panose="02040503050406030204" pitchFamily="18" charset="0"/>
                          <a:ea typeface="Cambria Math" panose="02040503050406030204" pitchFamily="18" charset="0"/>
                        </a:rPr>
                        <m:t>=</m:t>
                      </m:r>
                      <m:nary>
                        <m:naryPr>
                          <m:limLoc m:val="undOvr"/>
                          <m:subHide m:val="on"/>
                          <m:supHide m:val="on"/>
                          <m:ctrlPr>
                            <a:rPr lang="en-US" sz="1600" b="0" i="1" smtClean="0">
                              <a:latin typeface="Cambria Math" panose="02040503050406030204" pitchFamily="18" charset="0"/>
                              <a:ea typeface="Cambria Math" panose="02040503050406030204" pitchFamily="18" charset="0"/>
                            </a:rPr>
                          </m:ctrlPr>
                        </m:naryPr>
                        <m:sub/>
                        <m:sup/>
                        <m:e>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𝑃</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𝑥</m:t>
                              </m:r>
                            </m:e>
                          </m:d>
                          <m:r>
                            <a:rPr lang="en-US" sz="1600" b="0" i="1" smtClean="0">
                              <a:latin typeface="Cambria Math" panose="02040503050406030204" pitchFamily="18" charset="0"/>
                              <a:ea typeface="Cambria Math" panose="02040503050406030204" pitchFamily="18" charset="0"/>
                            </a:rPr>
                            <m:t>𝑑𝑥</m:t>
                          </m:r>
                        </m:e>
                      </m:nary>
                    </m:oMath>
                  </m:oMathPara>
                </a14:m>
                <a:endParaRPr lang="en-US" sz="1600" dirty="0">
                  <a:latin typeface="Avenir Next LT Pro" panose="020B0504020202020204" pitchFamily="34" charset="77"/>
                </a:endParaRPr>
              </a:p>
            </p:txBody>
          </p:sp>
        </mc:Choice>
        <mc:Fallback xmlns="">
          <p:sp>
            <p:nvSpPr>
              <p:cNvPr id="4" name="TextBox 3">
                <a:extLst>
                  <a:ext uri="{FF2B5EF4-FFF2-40B4-BE49-F238E27FC236}">
                    <a16:creationId xmlns:a16="http://schemas.microsoft.com/office/drawing/2014/main" id="{75959593-C4F0-2E19-8E64-B11A60541584}"/>
                  </a:ext>
                </a:extLst>
              </p:cNvPr>
              <p:cNvSpPr txBox="1">
                <a:spLocks noRot="1" noChangeAspect="1" noMove="1" noResize="1" noEditPoints="1" noAdjustHandles="1" noChangeArrowheads="1" noChangeShapeType="1" noTextEdit="1"/>
              </p:cNvSpPr>
              <p:nvPr/>
            </p:nvSpPr>
            <p:spPr>
              <a:xfrm>
                <a:off x="754912" y="820931"/>
                <a:ext cx="10777870" cy="5779787"/>
              </a:xfrm>
              <a:prstGeom prst="rect">
                <a:avLst/>
              </a:prstGeom>
              <a:blipFill>
                <a:blip r:embed="rId2"/>
                <a:stretch>
                  <a:fillRect l="-235" t="-219" r="-588" b="-22149"/>
                </a:stretch>
              </a:blipFill>
            </p:spPr>
            <p:txBody>
              <a:bodyPr/>
              <a:lstStyle/>
              <a:p>
                <a:r>
                  <a:rPr lang="en-US">
                    <a:noFill/>
                  </a:rPr>
                  <a:t> </a:t>
                </a:r>
              </a:p>
            </p:txBody>
          </p:sp>
        </mc:Fallback>
      </mc:AlternateContent>
    </p:spTree>
    <p:extLst>
      <p:ext uri="{BB962C8B-B14F-4D97-AF65-F5344CB8AC3E}">
        <p14:creationId xmlns:p14="http://schemas.microsoft.com/office/powerpoint/2010/main" val="1534027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68E97CF-0784-9863-F6A6-BC7A6B704A83}"/>
                  </a:ext>
                </a:extLst>
              </p:cNvPr>
              <p:cNvSpPr txBox="1"/>
              <p:nvPr/>
            </p:nvSpPr>
            <p:spPr>
              <a:xfrm>
                <a:off x="637953" y="489098"/>
                <a:ext cx="10940903" cy="5503045"/>
              </a:xfrm>
              <a:prstGeom prst="rect">
                <a:avLst/>
              </a:prstGeom>
              <a:noFill/>
            </p:spPr>
            <p:txBody>
              <a:bodyPr wrap="square" rtlCol="0">
                <a:spAutoFit/>
              </a:bodyPr>
              <a:lstStyle/>
              <a:p>
                <a:r>
                  <a:rPr lang="en-US" sz="1600" dirty="0">
                    <a:solidFill>
                      <a:srgbClr val="C00000"/>
                    </a:solidFill>
                    <a:latin typeface="Avenir Next LT Pro" panose="020B0504020202020204" pitchFamily="34" charset="77"/>
                  </a:rPr>
                  <a:t>Mean, Median, and Mode</a:t>
                </a:r>
              </a:p>
              <a:p>
                <a:endParaRPr lang="en-US" sz="1600" dirty="0">
                  <a:latin typeface="Avenir Next LT Pro" panose="020B0504020202020204" pitchFamily="34" charset="77"/>
                </a:endParaRPr>
              </a:p>
              <a:p>
                <a:r>
                  <a:rPr lang="en-US" sz="1600" dirty="0">
                    <a:latin typeface="Avenir Next LT Pro" panose="020B0504020202020204" pitchFamily="34" charset="77"/>
                  </a:rPr>
                  <a:t>Consider the data set: 2, 3,4,4,5,6,6,7 representing the target set of a </a:t>
                </a:r>
                <a:r>
                  <a:rPr lang="en-US" sz="1600" u="sng" dirty="0">
                    <a:latin typeface="Avenir Next LT Pro" panose="020B0504020202020204" pitchFamily="34" charset="77"/>
                  </a:rPr>
                  <a:t>discrete random variable</a:t>
                </a:r>
                <a:r>
                  <a:rPr lang="en-US" sz="1600" dirty="0">
                    <a:latin typeface="Avenir Next LT Pro" panose="020B0504020202020204" pitchFamily="34" charset="77"/>
                  </a:rPr>
                  <a:t> X with uniform distribution.</a:t>
                </a:r>
              </a:p>
              <a:p>
                <a:endParaRPr lang="en-US" sz="1600" dirty="0">
                  <a:latin typeface="Avenir Next LT Pro" panose="020B0504020202020204" pitchFamily="34" charset="77"/>
                </a:endParaRPr>
              </a:p>
              <a:p>
                <a:r>
                  <a:rPr lang="en-US" sz="1600" dirty="0">
                    <a:latin typeface="Avenir Next LT Pro" panose="020B0504020202020204" pitchFamily="34" charset="77"/>
                  </a:rPr>
                  <a:t>The mean and expected value give the average value of a random variable is</a:t>
                </a:r>
              </a:p>
              <a:p>
                <a:endParaRPr lang="en-US" sz="1600" dirty="0">
                  <a:latin typeface="Avenir Next LT Pro" panose="020B0504020202020204" pitchFamily="34" charset="77"/>
                </a:endParaRPr>
              </a:p>
              <a:p>
                <a:pPr algn="ctr"/>
                <a:r>
                  <a:rPr lang="en-US" sz="1600" dirty="0">
                    <a:latin typeface="Avenir Next LT Pro" panose="020B0504020202020204" pitchFamily="34" charset="77"/>
                  </a:rPr>
                  <a:t>Mean = </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𝑠𝑢𝑚</m:t>
                        </m:r>
                      </m:num>
                      <m:den>
                        <m:r>
                          <a:rPr lang="en-US" sz="1600" b="0" i="1" smtClean="0">
                            <a:latin typeface="Cambria Math" panose="02040503050406030204" pitchFamily="18" charset="0"/>
                          </a:rPr>
                          <m:t>𝑛𝑢𝑚𝑏𝑒𝑟</m:t>
                        </m:r>
                        <m:r>
                          <a:rPr lang="en-US" sz="1600" b="0" i="1" smtClean="0">
                            <a:latin typeface="Cambria Math" panose="02040503050406030204" pitchFamily="18" charset="0"/>
                          </a:rPr>
                          <m:t> </m:t>
                        </m:r>
                        <m:r>
                          <a:rPr lang="en-US" sz="1600" b="0" i="1" smtClean="0">
                            <a:latin typeface="Cambria Math" panose="02040503050406030204" pitchFamily="18" charset="0"/>
                          </a:rPr>
                          <m:t>𝑜𝑓</m:t>
                        </m:r>
                        <m:r>
                          <a:rPr lang="en-US" sz="1600" b="0" i="1" smtClean="0">
                            <a:latin typeface="Cambria Math" panose="02040503050406030204" pitchFamily="18" charset="0"/>
                          </a:rPr>
                          <m:t> </m:t>
                        </m:r>
                        <m:r>
                          <a:rPr lang="en-US" sz="1600" b="0" i="1" smtClean="0">
                            <a:latin typeface="Cambria Math" panose="02040503050406030204" pitchFamily="18" charset="0"/>
                          </a:rPr>
                          <m:t>𝑑𝑎𝑡𝑎</m:t>
                        </m:r>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2+3+4+4+5+6+6+7</m:t>
                        </m:r>
                      </m:num>
                      <m:den>
                        <m:r>
                          <a:rPr lang="en-US" sz="1600" b="0" i="1" smtClean="0">
                            <a:latin typeface="Cambria Math" panose="02040503050406030204" pitchFamily="18" charset="0"/>
                          </a:rPr>
                          <m:t>8</m:t>
                        </m:r>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37</m:t>
                        </m:r>
                      </m:num>
                      <m:den>
                        <m:r>
                          <a:rPr lang="en-US" sz="1600" b="0" i="1" smtClean="0">
                            <a:latin typeface="Cambria Math" panose="02040503050406030204" pitchFamily="18" charset="0"/>
                          </a:rPr>
                          <m:t>8</m:t>
                        </m:r>
                      </m:den>
                    </m:f>
                    <m:r>
                      <a:rPr lang="en-US" sz="1600" b="0" i="1" smtClean="0">
                        <a:latin typeface="Cambria Math" panose="02040503050406030204" pitchFamily="18" charset="0"/>
                      </a:rPr>
                      <m:t>=4.625=</m:t>
                    </m:r>
                    <m:r>
                      <a:rPr lang="en-US" sz="1600" b="0" i="1" smtClean="0">
                        <a:latin typeface="Cambria Math" panose="02040503050406030204" pitchFamily="18" charset="0"/>
                        <a:ea typeface="Cambria Math" panose="02040503050406030204" pitchFamily="18" charset="0"/>
                      </a:rPr>
                      <m:t>𝔼</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𝑋</m:t>
                    </m:r>
                    <m:r>
                      <a:rPr lang="en-US" sz="1600" b="0" i="1" smtClean="0">
                        <a:latin typeface="Cambria Math" panose="02040503050406030204" pitchFamily="18" charset="0"/>
                        <a:ea typeface="Cambria Math" panose="02040503050406030204" pitchFamily="18" charset="0"/>
                      </a:rPr>
                      <m:t>]</m:t>
                    </m:r>
                  </m:oMath>
                </a14:m>
                <a:endParaRPr lang="en-US" sz="1600" dirty="0">
                  <a:latin typeface="Avenir Next LT Pro" panose="020B0504020202020204" pitchFamily="34" charset="77"/>
                </a:endParaRPr>
              </a:p>
              <a:p>
                <a:endParaRPr lang="en-US" sz="1600" dirty="0">
                  <a:latin typeface="Avenir Next LT Pro" panose="020B0504020202020204" pitchFamily="34" charset="77"/>
                </a:endParaRPr>
              </a:p>
              <a:p>
                <a:r>
                  <a:rPr lang="en-US" sz="1600" dirty="0">
                    <a:latin typeface="Avenir Next LT Pro" panose="020B0504020202020204" pitchFamily="34" charset="77"/>
                  </a:rPr>
                  <a:t>The </a:t>
                </a:r>
                <a:r>
                  <a:rPr lang="en-US" sz="1600" dirty="0">
                    <a:solidFill>
                      <a:srgbClr val="C00000"/>
                    </a:solidFill>
                    <a:latin typeface="Avenir Next LT Pro" panose="020B0504020202020204" pitchFamily="34" charset="77"/>
                  </a:rPr>
                  <a:t>median</a:t>
                </a:r>
                <a:r>
                  <a:rPr lang="en-US" sz="1600" dirty="0">
                    <a:latin typeface="Avenir Next LT Pro" panose="020B0504020202020204" pitchFamily="34" charset="77"/>
                  </a:rPr>
                  <a:t> is the second most common measure of central tendency; it is the midpoint value in the distribution of data values sorted from smallest to largest.</a:t>
                </a:r>
              </a:p>
              <a:p>
                <a:r>
                  <a:rPr lang="en-US" sz="1600" dirty="0">
                    <a:latin typeface="Avenir Next LT Pro" panose="020B0504020202020204" pitchFamily="34" charset="77"/>
                  </a:rPr>
                  <a:t>If there is an odd number of data values, the median is the single middle value. </a:t>
                </a:r>
              </a:p>
              <a:p>
                <a:r>
                  <a:rPr lang="en-US" sz="1600" dirty="0">
                    <a:latin typeface="Avenir Next LT Pro" panose="020B0504020202020204" pitchFamily="34" charset="77"/>
                  </a:rPr>
                  <a:t>If there is an even number of data values, the median is the average of the two values in the middle. The data above had 8 values, the median is</a:t>
                </a:r>
              </a:p>
              <a:p>
                <a:endParaRPr lang="en-US" sz="1600" dirty="0">
                  <a:latin typeface="Avenir Next LT Pro" panose="020B0504020202020204" pitchFamily="34" charset="77"/>
                </a:endParaRPr>
              </a:p>
              <a:p>
                <a:pPr algn="ctr"/>
                <a:r>
                  <a:rPr lang="en-US" sz="1600" dirty="0">
                    <a:latin typeface="Avenir Next LT Pro" panose="020B0504020202020204" pitchFamily="34" charset="77"/>
                  </a:rPr>
                  <a:t>Median=average of {4,5}=</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4+5</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=4.5                                                  </m:t>
                    </m:r>
                  </m:oMath>
                </a14:m>
                <a:endParaRPr lang="en-US" sz="1600" b="0" dirty="0">
                  <a:latin typeface="Avenir Next LT Pro" panose="020B0504020202020204" pitchFamily="34" charset="77"/>
                </a:endParaRPr>
              </a:p>
              <a:p>
                <a:pPr algn="ctr"/>
                <a:endParaRPr lang="en-US" sz="1600" dirty="0">
                  <a:latin typeface="Avenir Next LT Pro" panose="020B0504020202020204" pitchFamily="34" charset="77"/>
                </a:endParaRPr>
              </a:p>
              <a:p>
                <a:endParaRPr lang="en-US" sz="1600" dirty="0">
                  <a:latin typeface="Avenir Next LT Pro" panose="020B0504020202020204" pitchFamily="34" charset="77"/>
                </a:endParaRPr>
              </a:p>
              <a:p>
                <a:r>
                  <a:rPr lang="en-US" sz="1600" dirty="0">
                    <a:latin typeface="Avenir Next LT Pro" panose="020B0504020202020204" pitchFamily="34" charset="77"/>
                  </a:rPr>
                  <a:t>The </a:t>
                </a:r>
                <a:r>
                  <a:rPr lang="en-US" sz="1600" dirty="0">
                    <a:solidFill>
                      <a:srgbClr val="C00000"/>
                    </a:solidFill>
                    <a:latin typeface="Avenir Next LT Pro" panose="020B0504020202020204" pitchFamily="34" charset="77"/>
                  </a:rPr>
                  <a:t>mode</a:t>
                </a:r>
                <a:r>
                  <a:rPr lang="en-US" sz="1600" dirty="0">
                    <a:latin typeface="Avenir Next LT Pro" panose="020B0504020202020204" pitchFamily="34" charset="77"/>
                  </a:rPr>
                  <a:t> is the value in the distribution that occurs most frequently. The data set above the mode is</a:t>
                </a:r>
              </a:p>
              <a:p>
                <a:endParaRPr lang="en-US" sz="1600" dirty="0">
                  <a:latin typeface="Avenir Next LT Pro" panose="020B0504020202020204" pitchFamily="34" charset="77"/>
                </a:endParaRPr>
              </a:p>
              <a:p>
                <a:r>
                  <a:rPr lang="en-US" sz="1600" dirty="0">
                    <a:latin typeface="Avenir Next LT Pro" panose="020B0504020202020204" pitchFamily="34" charset="77"/>
                  </a:rPr>
                  <a:t>                                                    Mode = 4 and 6 (Bimodal distribution)</a:t>
                </a:r>
              </a:p>
            </p:txBody>
          </p:sp>
        </mc:Choice>
        <mc:Fallback xmlns="">
          <p:sp>
            <p:nvSpPr>
              <p:cNvPr id="2" name="TextBox 1">
                <a:extLst>
                  <a:ext uri="{FF2B5EF4-FFF2-40B4-BE49-F238E27FC236}">
                    <a16:creationId xmlns:a16="http://schemas.microsoft.com/office/drawing/2014/main" id="{B68E97CF-0784-9863-F6A6-BC7A6B704A83}"/>
                  </a:ext>
                </a:extLst>
              </p:cNvPr>
              <p:cNvSpPr txBox="1">
                <a:spLocks noRot="1" noChangeAspect="1" noMove="1" noResize="1" noEditPoints="1" noAdjustHandles="1" noChangeArrowheads="1" noChangeShapeType="1" noTextEdit="1"/>
              </p:cNvSpPr>
              <p:nvPr/>
            </p:nvSpPr>
            <p:spPr>
              <a:xfrm>
                <a:off x="637953" y="489098"/>
                <a:ext cx="10940903" cy="5503045"/>
              </a:xfrm>
              <a:prstGeom prst="rect">
                <a:avLst/>
              </a:prstGeom>
              <a:blipFill>
                <a:blip r:embed="rId2"/>
                <a:stretch>
                  <a:fillRect l="-348" t="-461" b="-461"/>
                </a:stretch>
              </a:blipFill>
            </p:spPr>
            <p:txBody>
              <a:bodyPr/>
              <a:lstStyle/>
              <a:p>
                <a:r>
                  <a:rPr lang="en-US">
                    <a:noFill/>
                  </a:rPr>
                  <a:t> </a:t>
                </a:r>
              </a:p>
            </p:txBody>
          </p:sp>
        </mc:Fallback>
      </mc:AlternateContent>
    </p:spTree>
    <p:extLst>
      <p:ext uri="{BB962C8B-B14F-4D97-AF65-F5344CB8AC3E}">
        <p14:creationId xmlns:p14="http://schemas.microsoft.com/office/powerpoint/2010/main" val="3836174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69F92B-9A8E-E52A-B709-84E1DE3DE1FE}"/>
              </a:ext>
            </a:extLst>
          </p:cNvPr>
          <p:cNvSpPr txBox="1"/>
          <p:nvPr/>
        </p:nvSpPr>
        <p:spPr>
          <a:xfrm>
            <a:off x="627321" y="467833"/>
            <a:ext cx="11079126" cy="3293209"/>
          </a:xfrm>
          <a:prstGeom prst="rect">
            <a:avLst/>
          </a:prstGeom>
          <a:noFill/>
        </p:spPr>
        <p:txBody>
          <a:bodyPr wrap="square" rtlCol="0">
            <a:spAutoFit/>
          </a:bodyPr>
          <a:lstStyle/>
          <a:p>
            <a:r>
              <a:rPr lang="en-US" sz="1600" dirty="0">
                <a:solidFill>
                  <a:srgbClr val="C00000"/>
                </a:solidFill>
                <a:latin typeface="Avenir Next LT Pro" panose="020B0504020202020204" pitchFamily="34" charset="77"/>
              </a:rPr>
              <a:t>Examples of mean, median, and mode</a:t>
            </a:r>
          </a:p>
          <a:p>
            <a:endParaRPr lang="en-US" sz="1600" dirty="0">
              <a:latin typeface="Avenir Next LT Pro" panose="020B0504020202020204" pitchFamily="34" charset="77"/>
            </a:endParaRPr>
          </a:p>
          <a:p>
            <a:r>
              <a:rPr lang="en-US" sz="1600" dirty="0">
                <a:latin typeface="Avenir Next LT Pro" panose="020B0504020202020204" pitchFamily="34" charset="77"/>
              </a:rPr>
              <a:t>For a continuous random variable X, the mean, median, and mode are calculated by using the probability density function.</a:t>
            </a:r>
          </a:p>
          <a:p>
            <a:endParaRPr lang="en-US" sz="1600" dirty="0">
              <a:latin typeface="Avenir Next LT Pro" panose="020B0504020202020204" pitchFamily="34" charset="77"/>
            </a:endParaRPr>
          </a:p>
          <a:p>
            <a:r>
              <a:rPr lang="en-US" sz="1600" dirty="0">
                <a:latin typeface="Avenir Next LT Pro" panose="020B0504020202020204" pitchFamily="34" charset="77"/>
              </a:rPr>
              <a:t>The mean (average value of the distribution) is calculated by integrating the product of each value and its probability density over the entire range of the distribution.</a:t>
            </a:r>
          </a:p>
          <a:p>
            <a:endParaRPr lang="en-US" sz="1600" dirty="0">
              <a:latin typeface="Avenir Next LT Pro" panose="020B0504020202020204" pitchFamily="34" charset="77"/>
            </a:endParaRPr>
          </a:p>
          <a:p>
            <a:r>
              <a:rPr lang="en-US" sz="1600" dirty="0">
                <a:latin typeface="Avenir Next LT Pro" panose="020B0504020202020204" pitchFamily="34" charset="77"/>
              </a:rPr>
              <a:t>The median is the value that divides the distribution into two equal halves, where 50% of the data falls above and 50% falls below.</a:t>
            </a:r>
          </a:p>
          <a:p>
            <a:endParaRPr lang="en-US" sz="1600" dirty="0">
              <a:latin typeface="Avenir Next LT Pro" panose="020B0504020202020204" pitchFamily="34" charset="77"/>
            </a:endParaRPr>
          </a:p>
          <a:p>
            <a:r>
              <a:rPr lang="en-US" sz="1600" dirty="0">
                <a:latin typeface="Avenir Next LT Pro" panose="020B0504020202020204" pitchFamily="34" charset="77"/>
              </a:rPr>
              <a:t>The mode is the value(s) that occurs most frequently in the distribution, which corresponds to the peak of the probability density function.</a:t>
            </a:r>
          </a:p>
        </p:txBody>
      </p:sp>
      <p:pic>
        <p:nvPicPr>
          <p:cNvPr id="1026" name="Picture 2" descr="Measures of Central Tendency | Definition, Formula &amp; Examples - Lesson |  Study.com">
            <a:extLst>
              <a:ext uri="{FF2B5EF4-FFF2-40B4-BE49-F238E27FC236}">
                <a16:creationId xmlns:a16="http://schemas.microsoft.com/office/drawing/2014/main" id="{2B560529-7E1A-8DEE-4C37-2BF71B1F44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3838" y="3869381"/>
            <a:ext cx="6759146" cy="2520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538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E6741A-D592-D305-F2B4-A6C5F04F0DCD}"/>
              </a:ext>
            </a:extLst>
          </p:cNvPr>
          <p:cNvSpPr txBox="1"/>
          <p:nvPr/>
        </p:nvSpPr>
        <p:spPr>
          <a:xfrm>
            <a:off x="903767" y="542260"/>
            <a:ext cx="10388010" cy="6001643"/>
          </a:xfrm>
          <a:prstGeom prst="rect">
            <a:avLst/>
          </a:prstGeom>
          <a:noFill/>
        </p:spPr>
        <p:txBody>
          <a:bodyPr wrap="square" rtlCol="0">
            <a:spAutoFit/>
          </a:bodyPr>
          <a:lstStyle/>
          <a:p>
            <a:r>
              <a:rPr lang="en-US" sz="1600" dirty="0">
                <a:solidFill>
                  <a:srgbClr val="C00000"/>
                </a:solidFill>
                <a:latin typeface="Avenir Next LT Pro" panose="020B0504020202020204" pitchFamily="34" charset="77"/>
              </a:rPr>
              <a:t>Quantiles</a:t>
            </a:r>
          </a:p>
          <a:p>
            <a:endParaRPr lang="en-US" sz="1600" dirty="0">
              <a:latin typeface="Avenir Next LT Pro" panose="020B0504020202020204" pitchFamily="34" charset="77"/>
            </a:endParaRPr>
          </a:p>
          <a:p>
            <a:r>
              <a:rPr lang="en-US" sz="1600" dirty="0">
                <a:latin typeface="Avenir Next LT Pro" panose="020B0504020202020204" pitchFamily="34" charset="77"/>
              </a:rPr>
              <a:t>A probability distribution is commonly divided equally in percentiles, or in quartiles.</a:t>
            </a:r>
          </a:p>
          <a:p>
            <a:endParaRPr lang="en-US" sz="1600" dirty="0">
              <a:latin typeface="Avenir Next LT Pro" panose="020B0504020202020204" pitchFamily="34" charset="77"/>
            </a:endParaRPr>
          </a:p>
          <a:p>
            <a:r>
              <a:rPr lang="en-US" sz="1600" dirty="0">
                <a:solidFill>
                  <a:srgbClr val="C00000"/>
                </a:solidFill>
                <a:latin typeface="Avenir Next LT Pro" panose="020B0504020202020204" pitchFamily="34" charset="77"/>
              </a:rPr>
              <a:t>Percentiles</a:t>
            </a:r>
            <a:r>
              <a:rPr lang="en-US" sz="1600" dirty="0">
                <a:latin typeface="Avenir Next LT Pro" panose="020B0504020202020204" pitchFamily="34" charset="77"/>
              </a:rPr>
              <a:t> are quantiles that divide a distribution in 100</a:t>
            </a:r>
            <a:r>
              <a:rPr lang="en-US" sz="1600" baseline="30000" dirty="0">
                <a:latin typeface="Avenir Next LT Pro" panose="020B0504020202020204" pitchFamily="34" charset="77"/>
              </a:rPr>
              <a:t>th</a:t>
            </a:r>
            <a:r>
              <a:rPr lang="en-US" sz="1600" dirty="0">
                <a:latin typeface="Avenir Next LT Pro" panose="020B0504020202020204" pitchFamily="34" charset="77"/>
              </a:rPr>
              <a:t>. For example, the top 10% of a certain distribution is at the threshold of the 90</a:t>
            </a:r>
            <a:r>
              <a:rPr lang="en-US" sz="1600" baseline="30000" dirty="0">
                <a:latin typeface="Avenir Next LT Pro" panose="020B0504020202020204" pitchFamily="34" charset="77"/>
              </a:rPr>
              <a:t>th</a:t>
            </a:r>
            <a:r>
              <a:rPr lang="en-US" sz="1600" dirty="0">
                <a:latin typeface="Avenir Next LT Pro" panose="020B0504020202020204" pitchFamily="34" charset="77"/>
              </a:rPr>
              <a:t> percentile. </a:t>
            </a:r>
          </a:p>
          <a:p>
            <a:endParaRPr lang="en-US" sz="1600" dirty="0">
              <a:latin typeface="Avenir Next LT Pro" panose="020B0504020202020204" pitchFamily="34" charset="77"/>
            </a:endParaRPr>
          </a:p>
          <a:p>
            <a:r>
              <a:rPr lang="en-US" sz="1600" dirty="0">
                <a:solidFill>
                  <a:srgbClr val="C00000"/>
                </a:solidFill>
                <a:latin typeface="Avenir Next LT Pro" panose="020B0504020202020204" pitchFamily="34" charset="77"/>
              </a:rPr>
              <a:t>Quartiles</a:t>
            </a:r>
            <a:r>
              <a:rPr lang="en-US" sz="1600" dirty="0">
                <a:latin typeface="Avenir Next LT Pro" panose="020B0504020202020204" pitchFamily="34" charset="77"/>
              </a:rPr>
              <a:t> are quantiles that divide a distribution into quarters, by splitting the distribution at the 25</a:t>
            </a:r>
            <a:r>
              <a:rPr lang="en-US" sz="1600" baseline="30000" dirty="0">
                <a:latin typeface="Avenir Next LT Pro" panose="020B0504020202020204" pitchFamily="34" charset="77"/>
              </a:rPr>
              <a:t>th</a:t>
            </a:r>
            <a:r>
              <a:rPr lang="en-US" sz="1600" dirty="0">
                <a:latin typeface="Avenir Next LT Pro" panose="020B0504020202020204" pitchFamily="34" charset="77"/>
              </a:rPr>
              <a:t>  percentile (Q1), at the 50</a:t>
            </a:r>
            <a:r>
              <a:rPr lang="en-US" sz="1600" baseline="30000" dirty="0">
                <a:latin typeface="Avenir Next LT Pro" panose="020B0504020202020204" pitchFamily="34" charset="77"/>
              </a:rPr>
              <a:t>th</a:t>
            </a:r>
            <a:r>
              <a:rPr lang="en-US" sz="1600" dirty="0">
                <a:latin typeface="Avenir Next LT Pro" panose="020B0504020202020204" pitchFamily="34" charset="77"/>
              </a:rPr>
              <a:t> percentile (Q2 = median), and the 75</a:t>
            </a:r>
            <a:r>
              <a:rPr lang="en-US" sz="1600" baseline="30000" dirty="0">
                <a:latin typeface="Avenir Next LT Pro" panose="020B0504020202020204" pitchFamily="34" charset="77"/>
              </a:rPr>
              <a:t>th</a:t>
            </a:r>
            <a:r>
              <a:rPr lang="en-US" sz="1600" dirty="0">
                <a:latin typeface="Avenir Next LT Pro" panose="020B0504020202020204" pitchFamily="34" charset="77"/>
              </a:rPr>
              <a:t> percentile (Q3).</a:t>
            </a:r>
          </a:p>
          <a:p>
            <a:endParaRPr lang="en-US" sz="1600" dirty="0">
              <a:latin typeface="Avenir Next LT Pro" panose="020B0504020202020204" pitchFamily="34" charset="77"/>
            </a:endParaRPr>
          </a:p>
          <a:p>
            <a:r>
              <a:rPr lang="en-US" sz="1600" dirty="0">
                <a:latin typeface="Avenir Next LT Pro" panose="020B0504020202020204" pitchFamily="34" charset="77"/>
              </a:rPr>
              <a:t>The </a:t>
            </a:r>
            <a:r>
              <a:rPr lang="en-US" sz="1600" dirty="0">
                <a:solidFill>
                  <a:srgbClr val="C00000"/>
                </a:solidFill>
                <a:latin typeface="Avenir Next LT Pro" panose="020B0504020202020204" pitchFamily="34" charset="77"/>
              </a:rPr>
              <a:t>Inter Quartile Range </a:t>
            </a:r>
            <a:r>
              <a:rPr lang="en-US" sz="1600" dirty="0">
                <a:latin typeface="Avenir Next LT Pro" panose="020B0504020202020204" pitchFamily="34" charset="77"/>
              </a:rPr>
              <a:t>(IQR) is the middle 50% of a distribution; it is the difference between the 75</a:t>
            </a:r>
            <a:r>
              <a:rPr lang="en-US" sz="1600" baseline="30000" dirty="0">
                <a:latin typeface="Avenir Next LT Pro" panose="020B0504020202020204" pitchFamily="34" charset="77"/>
              </a:rPr>
              <a:t>th</a:t>
            </a:r>
            <a:r>
              <a:rPr lang="en-US" sz="1600" dirty="0">
                <a:latin typeface="Avenir Next LT Pro" panose="020B0504020202020204" pitchFamily="34" charset="77"/>
              </a:rPr>
              <a:t> and 25</a:t>
            </a:r>
            <a:r>
              <a:rPr lang="en-US" sz="1600" baseline="30000" dirty="0">
                <a:latin typeface="Avenir Next LT Pro" panose="020B0504020202020204" pitchFamily="34" charset="77"/>
              </a:rPr>
              <a:t>th</a:t>
            </a:r>
            <a:r>
              <a:rPr lang="en-US" sz="1600" dirty="0">
                <a:latin typeface="Avenir Next LT Pro" panose="020B0504020202020204" pitchFamily="34" charset="77"/>
              </a:rPr>
              <a:t> percentiles IQR = Q3 – Q1.</a:t>
            </a:r>
          </a:p>
          <a:p>
            <a:endParaRPr lang="en-US" sz="1600" dirty="0">
              <a:latin typeface="Avenir Next LT Pro" panose="020B0504020202020204" pitchFamily="34" charset="77"/>
            </a:endParaRPr>
          </a:p>
          <a:p>
            <a:r>
              <a:rPr lang="en-US" sz="1600" dirty="0">
                <a:solidFill>
                  <a:srgbClr val="C00000"/>
                </a:solidFill>
                <a:latin typeface="Avenir Next LT Pro" panose="020B0504020202020204" pitchFamily="34" charset="77"/>
              </a:rPr>
              <a:t>Outliers</a:t>
            </a:r>
            <a:r>
              <a:rPr lang="en-US" sz="1600" dirty="0">
                <a:latin typeface="Avenir Next LT Pro" panose="020B0504020202020204" pitchFamily="34" charset="77"/>
              </a:rPr>
              <a:t> are observations or that part of a distribution that falls below Q1-1.5 IQR or above Q3+1.5 IQR.</a:t>
            </a:r>
          </a:p>
          <a:p>
            <a:endParaRPr lang="en-US" sz="1600" dirty="0">
              <a:latin typeface="Avenir Next LT Pro" panose="020B0504020202020204" pitchFamily="34" charset="77"/>
            </a:endParaRPr>
          </a:p>
          <a:p>
            <a:r>
              <a:rPr lang="en-US" sz="1600" dirty="0">
                <a:latin typeface="Avenir Next LT Pro" panose="020B0504020202020204" pitchFamily="34" charset="77"/>
              </a:rPr>
              <a:t>Example: </a:t>
            </a:r>
          </a:p>
          <a:p>
            <a:endParaRPr lang="en-US" sz="1600" dirty="0">
              <a:latin typeface="Avenir Next LT Pro" panose="020B0504020202020204" pitchFamily="34" charset="77"/>
            </a:endParaRPr>
          </a:p>
          <a:p>
            <a:r>
              <a:rPr lang="en-US" sz="1600" dirty="0">
                <a:latin typeface="Avenir Next LT Pro" panose="020B0504020202020204" pitchFamily="34" charset="77"/>
              </a:rPr>
              <a:t>Consider the uniformly distributed set of 13 data points: 7,7,31,31,47,75,87,115,116,119,120,155,177.</a:t>
            </a:r>
          </a:p>
          <a:p>
            <a:endParaRPr lang="en-US" sz="1600" dirty="0">
              <a:latin typeface="Avenir Next LT Pro" panose="020B0504020202020204" pitchFamily="34" charset="77"/>
            </a:endParaRPr>
          </a:p>
          <a:p>
            <a:r>
              <a:rPr lang="en-US" sz="1600" dirty="0">
                <a:latin typeface="Avenir Next LT Pro" panose="020B0504020202020204" pitchFamily="34" charset="77"/>
              </a:rPr>
              <a:t>Then the median=Q2=87</a:t>
            </a:r>
          </a:p>
          <a:p>
            <a:r>
              <a:rPr lang="en-US" sz="1600" dirty="0">
                <a:latin typeface="Avenir Next LT Pro" panose="020B0504020202020204" pitchFamily="34" charset="77"/>
              </a:rPr>
              <a:t>Q1 = 31 (median of lower half of the data)</a:t>
            </a:r>
          </a:p>
          <a:p>
            <a:r>
              <a:rPr lang="en-US" sz="1600" dirty="0">
                <a:latin typeface="Avenir Next LT Pro" panose="020B0504020202020204" pitchFamily="34" charset="77"/>
              </a:rPr>
              <a:t>Q3 = 119.5 (median of the upper half of the data)</a:t>
            </a:r>
          </a:p>
          <a:p>
            <a:r>
              <a:rPr lang="en-US" sz="1600" dirty="0">
                <a:latin typeface="Avenir Next LT Pro" panose="020B0504020202020204" pitchFamily="34" charset="77"/>
              </a:rPr>
              <a:t>IQR = Q3 – Q1 = 119.5 – 31 = 88.5</a:t>
            </a:r>
          </a:p>
          <a:p>
            <a:r>
              <a:rPr lang="en-US" sz="1600" dirty="0">
                <a:latin typeface="Avenir Next LT Pro" panose="020B0504020202020204" pitchFamily="34" charset="77"/>
              </a:rPr>
              <a:t>No Outliers </a:t>
            </a:r>
          </a:p>
        </p:txBody>
      </p:sp>
    </p:spTree>
    <p:extLst>
      <p:ext uri="{BB962C8B-B14F-4D97-AF65-F5344CB8AC3E}">
        <p14:creationId xmlns:p14="http://schemas.microsoft.com/office/powerpoint/2010/main" val="945069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529637-0068-7242-736C-DE721DCC75D8}"/>
              </a:ext>
            </a:extLst>
          </p:cNvPr>
          <p:cNvSpPr txBox="1"/>
          <p:nvPr/>
        </p:nvSpPr>
        <p:spPr>
          <a:xfrm>
            <a:off x="967563" y="520995"/>
            <a:ext cx="9686260" cy="523220"/>
          </a:xfrm>
          <a:prstGeom prst="rect">
            <a:avLst/>
          </a:prstGeom>
          <a:noFill/>
        </p:spPr>
        <p:txBody>
          <a:bodyPr wrap="square" rtlCol="0">
            <a:spAutoFit/>
          </a:bodyPr>
          <a:lstStyle/>
          <a:p>
            <a:pPr algn="ctr"/>
            <a:r>
              <a:rPr lang="en-US" sz="2800" dirty="0">
                <a:solidFill>
                  <a:srgbClr val="C00000"/>
                </a:solidFill>
                <a:latin typeface="Avenir Next LT Pro" panose="020B0504020202020204" pitchFamily="34" charset="77"/>
              </a:rPr>
              <a:t>Variance and Standard Deviation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8E7D01A-4B22-B971-C38A-9A6CE0508BF5}"/>
                  </a:ext>
                </a:extLst>
              </p:cNvPr>
              <p:cNvSpPr txBox="1"/>
              <p:nvPr/>
            </p:nvSpPr>
            <p:spPr>
              <a:xfrm>
                <a:off x="800124" y="1216134"/>
                <a:ext cx="10591752" cy="2638223"/>
              </a:xfrm>
              <a:prstGeom prst="rect">
                <a:avLst/>
              </a:prstGeom>
              <a:noFill/>
            </p:spPr>
            <p:txBody>
              <a:bodyPr wrap="square" rtlCol="0">
                <a:spAutoFit/>
              </a:bodyPr>
              <a:lstStyle/>
              <a:p>
                <a:r>
                  <a:rPr lang="en-US" sz="1600" dirty="0">
                    <a:latin typeface="Avenir Next LT Pro" panose="020B0504020202020204" pitchFamily="34" charset="77"/>
                  </a:rPr>
                  <a:t>The level of dispersion of values around the center (mean) of a distribution is measured by the variance, or standard deviation, or standard error.</a:t>
                </a:r>
              </a:p>
              <a:p>
                <a:endParaRPr lang="en-US" sz="1600" dirty="0">
                  <a:latin typeface="Avenir Next LT Pro" panose="020B0504020202020204" pitchFamily="34" charset="77"/>
                </a:endParaRPr>
              </a:p>
              <a:p>
                <a:r>
                  <a:rPr lang="en-US" sz="1600" dirty="0">
                    <a:latin typeface="Avenir Next LT Pro" panose="020B0504020202020204" pitchFamily="34" charset="77"/>
                  </a:rPr>
                  <a:t>The </a:t>
                </a:r>
                <a:r>
                  <a:rPr lang="en-US" sz="1600" dirty="0">
                    <a:solidFill>
                      <a:srgbClr val="C00000"/>
                    </a:solidFill>
                    <a:latin typeface="Avenir Next LT Pro" panose="020B0504020202020204" pitchFamily="34" charset="77"/>
                  </a:rPr>
                  <a:t>variance</a:t>
                </a:r>
                <a:r>
                  <a:rPr lang="en-US" sz="1600" dirty="0">
                    <a:latin typeface="Avenir Next LT Pro" panose="020B0504020202020204" pitchFamily="34" charset="77"/>
                  </a:rPr>
                  <a:t> of o function f(X) of a random variable X measures how much the values of f vary as we sample different values x of X from its probability distribution:</a:t>
                </a:r>
              </a:p>
              <a:p>
                <a:endParaRPr lang="en-US" sz="1600" dirty="0">
                  <a:latin typeface="Avenir Next LT Pro" panose="020B0504020202020204" pitchFamily="34" charset="77"/>
                </a:endParaRPr>
              </a:p>
              <a:p>
                <a:pPr algn="ctr"/>
                <a14:m>
                  <m:oMath xmlns:m="http://schemas.openxmlformats.org/officeDocument/2006/math">
                    <m:r>
                      <a:rPr lang="en-US" sz="1600" b="0" i="1" smtClean="0">
                        <a:latin typeface="Cambria Math" panose="02040503050406030204" pitchFamily="18" charset="0"/>
                      </a:rPr>
                      <m:t>𝑉𝑎𝑟</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𝑥</m:t>
                            </m:r>
                          </m:e>
                        </m:d>
                      </m:e>
                    </m:d>
                    <m:r>
                      <a:rPr lang="en-US" sz="1600" b="0" i="1" smtClean="0">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𝔼</m:t>
                    </m:r>
                    <m:r>
                      <a:rPr lang="en-US" sz="1600" b="0" i="1" smtClean="0">
                        <a:latin typeface="Cambria Math" panose="02040503050406030204" pitchFamily="18" charset="0"/>
                        <a:ea typeface="Cambria Math" panose="02040503050406030204" pitchFamily="18" charset="0"/>
                      </a:rPr>
                      <m:t>[</m:t>
                    </m:r>
                    <m:sSup>
                      <m:sSupPr>
                        <m:ctrlPr>
                          <a:rPr lang="en-US" sz="1600" b="0" i="1" smtClean="0">
                            <a:latin typeface="Cambria Math" panose="02040503050406030204" pitchFamily="18" charset="0"/>
                            <a:ea typeface="Cambria Math" panose="02040503050406030204" pitchFamily="18" charset="0"/>
                          </a:rPr>
                        </m:ctrlPr>
                      </m:sSupPr>
                      <m:e>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𝑓</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𝑥</m:t>
                                </m:r>
                              </m:e>
                            </m:d>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𝔼</m:t>
                            </m:r>
                            <m:d>
                              <m:dPr>
                                <m:begChr m:val="["/>
                                <m:endChr m:val="]"/>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𝑓</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𝑥</m:t>
                                    </m:r>
                                  </m:e>
                                </m:d>
                              </m:e>
                            </m:d>
                          </m:e>
                        </m:d>
                      </m:e>
                      <m:sup>
                        <m:r>
                          <a:rPr lang="en-US" sz="1600" b="0" i="1" smtClean="0">
                            <a:latin typeface="Cambria Math" panose="02040503050406030204" pitchFamily="18" charset="0"/>
                            <a:ea typeface="Cambria Math" panose="02040503050406030204" pitchFamily="18" charset="0"/>
                          </a:rPr>
                          <m:t>2</m:t>
                        </m:r>
                      </m:sup>
                    </m:sSup>
                    <m:r>
                      <a:rPr lang="en-US" sz="1600" b="0" i="1" smtClean="0">
                        <a:latin typeface="Cambria Math" panose="02040503050406030204" pitchFamily="18" charset="0"/>
                        <a:ea typeface="Cambria Math" panose="02040503050406030204" pitchFamily="18" charset="0"/>
                      </a:rPr>
                      <m:t>]</m:t>
                    </m:r>
                  </m:oMath>
                </a14:m>
                <a:r>
                  <a:rPr lang="en-US" sz="1600" dirty="0">
                    <a:latin typeface="Avenir Next LT Pro" panose="020B0504020202020204" pitchFamily="34" charset="77"/>
                  </a:rPr>
                  <a:t> </a:t>
                </a:r>
              </a:p>
              <a:p>
                <a:r>
                  <a:rPr lang="en-US" sz="1600" dirty="0">
                    <a:latin typeface="Avenir Next LT Pro" panose="020B0504020202020204" pitchFamily="34" charset="77"/>
                  </a:rPr>
                  <a:t>When the variance is low, the values of f(x) cluster near the expected value(mean).</a:t>
                </a:r>
              </a:p>
              <a:p>
                <a:endParaRPr lang="en-US" sz="1600" dirty="0">
                  <a:latin typeface="Avenir Next LT Pro" panose="020B0504020202020204" pitchFamily="34" charset="77"/>
                </a:endParaRPr>
              </a:p>
              <a:p>
                <a:r>
                  <a:rPr lang="en-US" sz="1600" dirty="0">
                    <a:latin typeface="Avenir Next LT Pro" panose="020B0504020202020204" pitchFamily="34" charset="77"/>
                  </a:rPr>
                  <a:t>The </a:t>
                </a:r>
                <a:r>
                  <a:rPr lang="en-US" sz="1600" dirty="0">
                    <a:solidFill>
                      <a:srgbClr val="C00000"/>
                    </a:solidFill>
                    <a:latin typeface="Avenir Next LT Pro" panose="020B0504020202020204" pitchFamily="34" charset="77"/>
                  </a:rPr>
                  <a:t>standard deviation </a:t>
                </a:r>
                <a:r>
                  <a:rPr lang="en-US" sz="1600" dirty="0">
                    <a:latin typeface="Avenir Next LT Pro" panose="020B0504020202020204" pitchFamily="34" charset="77"/>
                  </a:rPr>
                  <a:t>is the square root of the variance: </a:t>
                </a:r>
                <a14:m>
                  <m:oMath xmlns:m="http://schemas.openxmlformats.org/officeDocument/2006/math">
                    <m:r>
                      <a:rPr lang="en-US" sz="1600" i="1" smtClean="0">
                        <a:latin typeface="Cambria Math" panose="02040503050406030204" pitchFamily="18" charset="0"/>
                        <a:ea typeface="Cambria Math" panose="02040503050406030204" pitchFamily="18" charset="0"/>
                      </a:rPr>
                      <m:t>𝜎</m:t>
                    </m:r>
                    <m:r>
                      <a:rPr lang="en-US" sz="1600" b="0" i="1" smtClean="0">
                        <a:latin typeface="Cambria Math" panose="02040503050406030204" pitchFamily="18" charset="0"/>
                        <a:ea typeface="Cambria Math" panose="02040503050406030204" pitchFamily="18" charset="0"/>
                      </a:rPr>
                      <m:t>=</m:t>
                    </m:r>
                    <m:rad>
                      <m:radPr>
                        <m:degHide m:val="on"/>
                        <m:ctrlPr>
                          <a:rPr lang="en-US" sz="1600" b="0" i="1" smtClean="0">
                            <a:latin typeface="Cambria Math" panose="02040503050406030204" pitchFamily="18" charset="0"/>
                            <a:ea typeface="Cambria Math" panose="02040503050406030204" pitchFamily="18" charset="0"/>
                          </a:rPr>
                        </m:ctrlPr>
                      </m:radPr>
                      <m:deg/>
                      <m:e>
                        <m:r>
                          <a:rPr lang="en-US" sz="1600" b="0" i="1" smtClean="0">
                            <a:latin typeface="Cambria Math" panose="02040503050406030204" pitchFamily="18" charset="0"/>
                            <a:ea typeface="Cambria Math" panose="02040503050406030204" pitchFamily="18" charset="0"/>
                          </a:rPr>
                          <m:t>𝑣𝑎𝑟</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𝑓</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𝑥</m:t>
                            </m:r>
                          </m:e>
                        </m:d>
                        <m:r>
                          <a:rPr lang="en-US" sz="1600" b="0" i="1" smtClean="0">
                            <a:latin typeface="Cambria Math" panose="02040503050406030204" pitchFamily="18" charset="0"/>
                            <a:ea typeface="Cambria Math" panose="02040503050406030204" pitchFamily="18" charset="0"/>
                          </a:rPr>
                          <m:t>)</m:t>
                        </m:r>
                      </m:e>
                    </m:rad>
                  </m:oMath>
                </a14:m>
                <a:r>
                  <a:rPr lang="en-US" sz="1600" dirty="0">
                    <a:latin typeface="Avenir Next LT Pro" panose="020B0504020202020204" pitchFamily="34" charset="77"/>
                  </a:rPr>
                  <a:t> </a:t>
                </a:r>
              </a:p>
            </p:txBody>
          </p:sp>
        </mc:Choice>
        <mc:Fallback xmlns="">
          <p:sp>
            <p:nvSpPr>
              <p:cNvPr id="3" name="TextBox 2">
                <a:extLst>
                  <a:ext uri="{FF2B5EF4-FFF2-40B4-BE49-F238E27FC236}">
                    <a16:creationId xmlns:a16="http://schemas.microsoft.com/office/drawing/2014/main" id="{88E7D01A-4B22-B971-C38A-9A6CE0508BF5}"/>
                  </a:ext>
                </a:extLst>
              </p:cNvPr>
              <p:cNvSpPr txBox="1">
                <a:spLocks noRot="1" noChangeAspect="1" noMove="1" noResize="1" noEditPoints="1" noAdjustHandles="1" noChangeArrowheads="1" noChangeShapeType="1" noTextEdit="1"/>
              </p:cNvSpPr>
              <p:nvPr/>
            </p:nvSpPr>
            <p:spPr>
              <a:xfrm>
                <a:off x="800124" y="1216134"/>
                <a:ext cx="10591752" cy="2638223"/>
              </a:xfrm>
              <a:prstGeom prst="rect">
                <a:avLst/>
              </a:prstGeom>
              <a:blipFill>
                <a:blip r:embed="rId2"/>
                <a:stretch>
                  <a:fillRect l="-239" t="-478" b="-1914"/>
                </a:stretch>
              </a:blipFill>
            </p:spPr>
            <p:txBody>
              <a:bodyPr/>
              <a:lstStyle/>
              <a:p>
                <a:r>
                  <a:rPr lang="en-US">
                    <a:noFill/>
                  </a:rPr>
                  <a:t> </a:t>
                </a:r>
              </a:p>
            </p:txBody>
          </p:sp>
        </mc:Fallback>
      </mc:AlternateContent>
      <p:pic>
        <p:nvPicPr>
          <p:cNvPr id="1028" name="Picture 4" descr="Variance (video lessons, formula, examples, solutions)">
            <a:extLst>
              <a:ext uri="{FF2B5EF4-FFF2-40B4-BE49-F238E27FC236}">
                <a16:creationId xmlns:a16="http://schemas.microsoft.com/office/drawing/2014/main" id="{593A9D32-F27D-B749-B68B-48D8545BF3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563" y="4132602"/>
            <a:ext cx="5822356" cy="243626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AA023BA-1D84-DE42-0591-50B886540D4A}"/>
              </a:ext>
            </a:extLst>
          </p:cNvPr>
          <p:cNvSpPr txBox="1"/>
          <p:nvPr/>
        </p:nvSpPr>
        <p:spPr>
          <a:xfrm>
            <a:off x="7293934" y="4132602"/>
            <a:ext cx="4359349" cy="1938992"/>
          </a:xfrm>
          <a:prstGeom prst="rect">
            <a:avLst/>
          </a:prstGeom>
          <a:noFill/>
        </p:spPr>
        <p:txBody>
          <a:bodyPr wrap="square" rtlCol="0">
            <a:spAutoFit/>
          </a:bodyPr>
          <a:lstStyle/>
          <a:p>
            <a:r>
              <a:rPr lang="en-US" sz="1600" dirty="0">
                <a:latin typeface="Avenir Next LT Pro" panose="020B0504020202020204" pitchFamily="34" charset="77"/>
              </a:rPr>
              <a:t>Example: data: 80, 90, 75, 85, 95</a:t>
            </a:r>
          </a:p>
          <a:p>
            <a:endParaRPr lang="en-US" sz="1600" dirty="0">
              <a:latin typeface="Avenir Next LT Pro" panose="020B0504020202020204" pitchFamily="34" charset="77"/>
            </a:endParaRPr>
          </a:p>
          <a:p>
            <a:r>
              <a:rPr lang="en-US" sz="1600" dirty="0">
                <a:latin typeface="Avenir Next LT Pro" panose="020B0504020202020204" pitchFamily="34" charset="77"/>
              </a:rPr>
              <a:t>Mean=(80+90+75+85+95)/5 =85</a:t>
            </a:r>
          </a:p>
          <a:p>
            <a:r>
              <a:rPr lang="en-US" sz="1600" dirty="0">
                <a:latin typeface="Avenir Next LT Pro" panose="020B0504020202020204" pitchFamily="34" charset="77"/>
              </a:rPr>
              <a:t>Sum square deviations:</a:t>
            </a:r>
          </a:p>
          <a:p>
            <a:r>
              <a:rPr lang="en-US" sz="1600" dirty="0">
                <a:latin typeface="Avenir Next LT Pro" panose="020B0504020202020204" pitchFamily="34" charset="77"/>
              </a:rPr>
              <a:t> (-5)</a:t>
            </a:r>
            <a:r>
              <a:rPr lang="en-US" sz="1600" baseline="30000" dirty="0">
                <a:latin typeface="Avenir Next LT Pro" panose="020B0504020202020204" pitchFamily="34" charset="77"/>
              </a:rPr>
              <a:t>2</a:t>
            </a:r>
            <a:r>
              <a:rPr lang="en-US" sz="1600" dirty="0">
                <a:latin typeface="Avenir Next LT Pro" panose="020B0504020202020204" pitchFamily="34" charset="77"/>
              </a:rPr>
              <a:t> + (5)</a:t>
            </a:r>
            <a:r>
              <a:rPr lang="en-US" sz="1600" baseline="30000" dirty="0">
                <a:latin typeface="Avenir Next LT Pro" panose="020B0504020202020204" pitchFamily="34" charset="77"/>
              </a:rPr>
              <a:t>2</a:t>
            </a:r>
            <a:r>
              <a:rPr lang="en-US" sz="1600" dirty="0">
                <a:latin typeface="Avenir Next LT Pro" panose="020B0504020202020204" pitchFamily="34" charset="77"/>
              </a:rPr>
              <a:t> + (-10)</a:t>
            </a:r>
            <a:r>
              <a:rPr lang="en-US" sz="1600" baseline="30000" dirty="0">
                <a:latin typeface="Avenir Next LT Pro" panose="020B0504020202020204" pitchFamily="34" charset="77"/>
              </a:rPr>
              <a:t>2</a:t>
            </a:r>
            <a:r>
              <a:rPr lang="en-US" sz="1600" dirty="0">
                <a:latin typeface="Avenir Next LT Pro" panose="020B0504020202020204" pitchFamily="34" charset="77"/>
              </a:rPr>
              <a:t> + (0)</a:t>
            </a:r>
            <a:r>
              <a:rPr lang="en-US" sz="1600" baseline="30000" dirty="0">
                <a:latin typeface="Avenir Next LT Pro" panose="020B0504020202020204" pitchFamily="34" charset="77"/>
              </a:rPr>
              <a:t>2</a:t>
            </a:r>
            <a:r>
              <a:rPr lang="en-US" sz="1600" dirty="0">
                <a:latin typeface="Avenir Next LT Pro" panose="020B0504020202020204" pitchFamily="34" charset="77"/>
              </a:rPr>
              <a:t> + (10)</a:t>
            </a:r>
            <a:r>
              <a:rPr lang="en-US" sz="1600" baseline="30000" dirty="0">
                <a:latin typeface="Avenir Next LT Pro" panose="020B0504020202020204" pitchFamily="34" charset="77"/>
              </a:rPr>
              <a:t>2</a:t>
            </a:r>
            <a:r>
              <a:rPr lang="en-US" sz="1600" dirty="0">
                <a:latin typeface="Avenir Next LT Pro" panose="020B0504020202020204" pitchFamily="34" charset="77"/>
              </a:rPr>
              <a:t> = 250</a:t>
            </a:r>
          </a:p>
          <a:p>
            <a:endParaRPr lang="en-US" sz="1600" baseline="30000" dirty="0">
              <a:latin typeface="Avenir Next LT Pro" panose="020B0504020202020204" pitchFamily="34" charset="77"/>
            </a:endParaRPr>
          </a:p>
          <a:p>
            <a:r>
              <a:rPr lang="en-US" sz="2000" baseline="30000" dirty="0">
                <a:latin typeface="Avenir Next LT Pro" panose="020B0504020202020204" pitchFamily="34" charset="77"/>
              </a:rPr>
              <a:t>Sample variance = 250/4 = 62.5</a:t>
            </a:r>
          </a:p>
          <a:p>
            <a:r>
              <a:rPr lang="en-US" sz="2400" baseline="30000" dirty="0">
                <a:latin typeface="Avenir Next LT Pro" panose="020B0504020202020204" pitchFamily="34" charset="77"/>
              </a:rPr>
              <a:t>Standard deviation = 7.94</a:t>
            </a:r>
            <a:endParaRPr lang="en-US" sz="1600" baseline="30000" dirty="0">
              <a:latin typeface="Avenir Next LT Pro" panose="020B0504020202020204" pitchFamily="34" charset="77"/>
            </a:endParaRPr>
          </a:p>
        </p:txBody>
      </p:sp>
    </p:spTree>
    <p:extLst>
      <p:ext uri="{BB962C8B-B14F-4D97-AF65-F5344CB8AC3E}">
        <p14:creationId xmlns:p14="http://schemas.microsoft.com/office/powerpoint/2010/main" val="2917318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262BDE-AB0A-892B-646C-220D4AFEDBB1}"/>
              </a:ext>
            </a:extLst>
          </p:cNvPr>
          <p:cNvSpPr txBox="1"/>
          <p:nvPr/>
        </p:nvSpPr>
        <p:spPr>
          <a:xfrm>
            <a:off x="999460" y="372140"/>
            <a:ext cx="9750056" cy="523220"/>
          </a:xfrm>
          <a:prstGeom prst="rect">
            <a:avLst/>
          </a:prstGeom>
          <a:noFill/>
        </p:spPr>
        <p:txBody>
          <a:bodyPr wrap="square" rtlCol="0">
            <a:spAutoFit/>
          </a:bodyPr>
          <a:lstStyle/>
          <a:p>
            <a:pPr algn="ctr"/>
            <a:r>
              <a:rPr lang="en-US" sz="2800" dirty="0">
                <a:solidFill>
                  <a:srgbClr val="C00000"/>
                </a:solidFill>
                <a:latin typeface="Avenir Next LT Pro" panose="020B0504020202020204" pitchFamily="34" charset="77"/>
              </a:rPr>
              <a:t>Variability and Standard Variation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0B2F895-F351-34E7-4843-5E6A95961FF5}"/>
                  </a:ext>
                </a:extLst>
              </p:cNvPr>
              <p:cNvSpPr txBox="1"/>
              <p:nvPr/>
            </p:nvSpPr>
            <p:spPr>
              <a:xfrm>
                <a:off x="999460" y="1233377"/>
                <a:ext cx="10685721" cy="1375377"/>
              </a:xfrm>
              <a:prstGeom prst="rect">
                <a:avLst/>
              </a:prstGeom>
              <a:noFill/>
            </p:spPr>
            <p:txBody>
              <a:bodyPr wrap="square" rtlCol="0">
                <a:spAutoFit/>
              </a:bodyPr>
              <a:lstStyle/>
              <a:p>
                <a:r>
                  <a:rPr lang="en-US" sz="1600" dirty="0">
                    <a:latin typeface="Avenir Next LT Pro" panose="020B0504020202020204" pitchFamily="34" charset="77"/>
                  </a:rPr>
                  <a:t>The variance of a random variable X is </a:t>
                </a:r>
                <a14:m>
                  <m:oMath xmlns:m="http://schemas.openxmlformats.org/officeDocument/2006/math">
                    <m:r>
                      <a:rPr lang="en-US" sz="1600" b="0" i="1" smtClean="0">
                        <a:latin typeface="Cambria Math" panose="02040503050406030204" pitchFamily="18" charset="0"/>
                      </a:rPr>
                      <m:t>𝑉𝑎𝑟</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𝑋</m:t>
                        </m:r>
                      </m:e>
                    </m:d>
                    <m:r>
                      <a:rPr lang="en-US" sz="1600" b="0" i="1" smtClean="0">
                        <a:latin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𝔼</m:t>
                    </m:r>
                    <m:d>
                      <m:dPr>
                        <m:begChr m:val="["/>
                        <m:endChr m:val="]"/>
                        <m:ctrlPr>
                          <a:rPr lang="en-US" sz="1600" b="0" i="1" smtClean="0">
                            <a:latin typeface="Cambria Math" panose="02040503050406030204" pitchFamily="18" charset="0"/>
                            <a:ea typeface="Cambria Math" panose="02040503050406030204" pitchFamily="18" charset="0"/>
                          </a:rPr>
                        </m:ctrlPr>
                      </m:dPr>
                      <m:e>
                        <m:sSup>
                          <m:sSupPr>
                            <m:ctrlPr>
                              <a:rPr lang="en-US" sz="1600" b="0" i="1" smtClean="0">
                                <a:latin typeface="Cambria Math" panose="02040503050406030204" pitchFamily="18" charset="0"/>
                                <a:ea typeface="Cambria Math" panose="02040503050406030204" pitchFamily="18" charset="0"/>
                              </a:rPr>
                            </m:ctrlPr>
                          </m:sSupPr>
                          <m:e>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𝑋</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𝔼</m:t>
                                </m:r>
                                <m:d>
                                  <m:dPr>
                                    <m:begChr m:val="["/>
                                    <m:endChr m:val="]"/>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𝑋</m:t>
                                    </m:r>
                                  </m:e>
                                </m:d>
                              </m:e>
                            </m:d>
                          </m:e>
                          <m:sup>
                            <m:r>
                              <a:rPr lang="en-US" sz="1600" b="0" i="1" smtClean="0">
                                <a:latin typeface="Cambria Math" panose="02040503050406030204" pitchFamily="18" charset="0"/>
                                <a:ea typeface="Cambria Math" panose="02040503050406030204" pitchFamily="18" charset="0"/>
                              </a:rPr>
                              <m:t>2</m:t>
                            </m:r>
                          </m:sup>
                        </m:sSup>
                      </m:e>
                    </m:d>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𝔼</m:t>
                    </m:r>
                    <m:d>
                      <m:dPr>
                        <m:begChr m:val="["/>
                        <m:endChr m:val="]"/>
                        <m:ctrlPr>
                          <a:rPr lang="en-US" sz="1600" b="0" i="1" smtClean="0">
                            <a:latin typeface="Cambria Math" panose="02040503050406030204" pitchFamily="18" charset="0"/>
                            <a:ea typeface="Cambria Math" panose="02040503050406030204" pitchFamily="18" charset="0"/>
                          </a:rPr>
                        </m:ctrlPr>
                      </m:dPr>
                      <m:e>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𝑋</m:t>
                            </m:r>
                          </m:e>
                          <m:sup>
                            <m:r>
                              <a:rPr lang="en-US" sz="1600" b="0" i="1" smtClean="0">
                                <a:latin typeface="Cambria Math" panose="02040503050406030204" pitchFamily="18" charset="0"/>
                                <a:ea typeface="Cambria Math" panose="02040503050406030204" pitchFamily="18" charset="0"/>
                              </a:rPr>
                              <m:t>2</m:t>
                            </m:r>
                          </m:sup>
                        </m:sSup>
                      </m:e>
                    </m:d>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𝔼</m:t>
                    </m:r>
                    <m:sSup>
                      <m:sSupPr>
                        <m:ctrlPr>
                          <a:rPr lang="en-US" sz="1600" b="0" i="1" smtClean="0">
                            <a:latin typeface="Cambria Math" panose="02040503050406030204" pitchFamily="18" charset="0"/>
                            <a:ea typeface="Cambria Math" panose="02040503050406030204" pitchFamily="18" charset="0"/>
                          </a:rPr>
                        </m:ctrlPr>
                      </m:sSupPr>
                      <m:e>
                        <m:d>
                          <m:dPr>
                            <m:begChr m:val="["/>
                            <m:endChr m:val="]"/>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𝑋</m:t>
                            </m:r>
                          </m:e>
                        </m:d>
                      </m:e>
                      <m:sup>
                        <m:r>
                          <a:rPr lang="en-US" sz="1600" b="0" i="1" smtClean="0">
                            <a:latin typeface="Cambria Math" panose="02040503050406030204" pitchFamily="18" charset="0"/>
                            <a:ea typeface="Cambria Math" panose="02040503050406030204" pitchFamily="18" charset="0"/>
                          </a:rPr>
                          <m:t>2</m:t>
                        </m:r>
                      </m:sup>
                    </m:sSup>
                  </m:oMath>
                </a14:m>
                <a:r>
                  <a:rPr lang="en-US" sz="1600" dirty="0">
                    <a:latin typeface="Avenir Next LT Pro" panose="020B0504020202020204" pitchFamily="34" charset="77"/>
                  </a:rPr>
                  <a:t> and the standard deviation is</a:t>
                </a:r>
              </a:p>
              <a:p>
                <a:pPr algn="ct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ea typeface="Cambria Math" panose="02040503050406030204" pitchFamily="18" charset="0"/>
                        </a:rPr>
                        <m:t>𝜎</m:t>
                      </m:r>
                      <m:r>
                        <a:rPr lang="en-US" sz="1600" b="0" i="1" smtClean="0">
                          <a:latin typeface="Cambria Math" panose="02040503050406030204" pitchFamily="18" charset="0"/>
                          <a:ea typeface="Cambria Math" panose="02040503050406030204" pitchFamily="18" charset="0"/>
                        </a:rPr>
                        <m:t>=</m:t>
                      </m:r>
                      <m:rad>
                        <m:radPr>
                          <m:degHide m:val="on"/>
                          <m:ctrlPr>
                            <a:rPr lang="en-US" sz="1600" b="0" i="1" smtClean="0">
                              <a:latin typeface="Cambria Math" panose="02040503050406030204" pitchFamily="18" charset="0"/>
                              <a:ea typeface="Cambria Math" panose="02040503050406030204" pitchFamily="18" charset="0"/>
                            </a:rPr>
                          </m:ctrlPr>
                        </m:radPr>
                        <m:deg/>
                        <m:e>
                          <m:r>
                            <a:rPr lang="en-US" sz="1600" b="0" i="1" smtClean="0">
                              <a:latin typeface="Cambria Math" panose="02040503050406030204" pitchFamily="18" charset="0"/>
                              <a:ea typeface="Cambria Math" panose="02040503050406030204" pitchFamily="18" charset="0"/>
                            </a:rPr>
                            <m:t>𝑉𝑎𝑟</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𝑋</m:t>
                          </m:r>
                          <m:r>
                            <a:rPr lang="en-US" sz="1600" b="0" i="1" smtClean="0">
                              <a:latin typeface="Cambria Math" panose="02040503050406030204" pitchFamily="18" charset="0"/>
                              <a:ea typeface="Cambria Math" panose="02040503050406030204" pitchFamily="18" charset="0"/>
                            </a:rPr>
                            <m:t>)</m:t>
                          </m:r>
                        </m:e>
                      </m:rad>
                    </m:oMath>
                  </m:oMathPara>
                </a14:m>
                <a:endParaRPr lang="en-US" sz="1600" dirty="0">
                  <a:latin typeface="Avenir Next LT Pro" panose="020B0504020202020204" pitchFamily="34" charset="77"/>
                </a:endParaRPr>
              </a:p>
              <a:p>
                <a:pPr algn="ctr"/>
                <a:endParaRPr lang="en-US" sz="1600" dirty="0">
                  <a:latin typeface="Avenir Next LT Pro" panose="020B0504020202020204" pitchFamily="34" charset="77"/>
                </a:endParaRPr>
              </a:p>
              <a:p>
                <a:r>
                  <a:rPr lang="en-US" sz="1600" dirty="0">
                    <a:latin typeface="Avenir Next LT Pro" panose="020B0504020202020204" pitchFamily="34" charset="77"/>
                  </a:rPr>
                  <a:t>The smaller the standard deviation the more bunched are the data around the mean. For the normal distribution,</a:t>
                </a:r>
              </a:p>
              <a:p>
                <a:r>
                  <a:rPr lang="en-US" sz="1600" dirty="0">
                    <a:latin typeface="Avenir Next LT Pro" panose="020B0504020202020204" pitchFamily="34" charset="77"/>
                  </a:rPr>
                  <a:t>68.2% of the data is within 1 standard deviation of the mean and 95% is within 2 standard deviations of the mean.</a:t>
                </a:r>
              </a:p>
            </p:txBody>
          </p:sp>
        </mc:Choice>
        <mc:Fallback xmlns="">
          <p:sp>
            <p:nvSpPr>
              <p:cNvPr id="3" name="TextBox 2">
                <a:extLst>
                  <a:ext uri="{FF2B5EF4-FFF2-40B4-BE49-F238E27FC236}">
                    <a16:creationId xmlns:a16="http://schemas.microsoft.com/office/drawing/2014/main" id="{A0B2F895-F351-34E7-4843-5E6A95961FF5}"/>
                  </a:ext>
                </a:extLst>
              </p:cNvPr>
              <p:cNvSpPr txBox="1">
                <a:spLocks noRot="1" noChangeAspect="1" noMove="1" noResize="1" noEditPoints="1" noAdjustHandles="1" noChangeArrowheads="1" noChangeShapeType="1" noTextEdit="1"/>
              </p:cNvSpPr>
              <p:nvPr/>
            </p:nvSpPr>
            <p:spPr>
              <a:xfrm>
                <a:off x="999460" y="1233377"/>
                <a:ext cx="10685721" cy="1375377"/>
              </a:xfrm>
              <a:prstGeom prst="rect">
                <a:avLst/>
              </a:prstGeom>
              <a:blipFill>
                <a:blip r:embed="rId2"/>
                <a:stretch>
                  <a:fillRect l="-237" t="-909" b="-4545"/>
                </a:stretch>
              </a:blipFill>
            </p:spPr>
            <p:txBody>
              <a:bodyPr/>
              <a:lstStyle/>
              <a:p>
                <a:r>
                  <a:rPr lang="en-US">
                    <a:noFill/>
                  </a:rPr>
                  <a:t> </a:t>
                </a:r>
              </a:p>
            </p:txBody>
          </p:sp>
        </mc:Fallback>
      </mc:AlternateContent>
      <p:pic>
        <p:nvPicPr>
          <p:cNvPr id="2050" name="Picture 2" descr="Examples of Standard Deviation and How ...">
            <a:extLst>
              <a:ext uri="{FF2B5EF4-FFF2-40B4-BE49-F238E27FC236}">
                <a16:creationId xmlns:a16="http://schemas.microsoft.com/office/drawing/2014/main" id="{D629D78E-DA2F-9276-89A1-00CC348850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584" y="3142488"/>
            <a:ext cx="4148901" cy="232338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tandard Deviation, Variance, and ...">
            <a:extLst>
              <a:ext uri="{FF2B5EF4-FFF2-40B4-BE49-F238E27FC236}">
                <a16:creationId xmlns:a16="http://schemas.microsoft.com/office/drawing/2014/main" id="{CA7A9F63-311A-F2EE-1769-E6CC47D93E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2320" y="3173523"/>
            <a:ext cx="3666654" cy="2426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1500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E73263-F3FD-340E-FB31-E9F763DE3780}"/>
              </a:ext>
            </a:extLst>
          </p:cNvPr>
          <p:cNvSpPr txBox="1"/>
          <p:nvPr/>
        </p:nvSpPr>
        <p:spPr>
          <a:xfrm>
            <a:off x="829340" y="446567"/>
            <a:ext cx="10111562" cy="523220"/>
          </a:xfrm>
          <a:prstGeom prst="rect">
            <a:avLst/>
          </a:prstGeom>
          <a:noFill/>
        </p:spPr>
        <p:txBody>
          <a:bodyPr wrap="square" rtlCol="0">
            <a:spAutoFit/>
          </a:bodyPr>
          <a:lstStyle/>
          <a:p>
            <a:pPr algn="ctr"/>
            <a:r>
              <a:rPr lang="en-US" sz="2800" dirty="0">
                <a:solidFill>
                  <a:srgbClr val="C00000"/>
                </a:solidFill>
                <a:latin typeface="Avenir Next LT Pro" panose="020B0504020202020204" pitchFamily="34" charset="77"/>
              </a:rPr>
              <a:t>Z-Scores and Outliers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86B5AAB-1101-97BA-8E31-9143BCDCEE6D}"/>
                  </a:ext>
                </a:extLst>
              </p:cNvPr>
              <p:cNvSpPr txBox="1"/>
              <p:nvPr/>
            </p:nvSpPr>
            <p:spPr>
              <a:xfrm>
                <a:off x="1148317" y="1286540"/>
                <a:ext cx="10111562" cy="4960782"/>
              </a:xfrm>
              <a:prstGeom prst="rect">
                <a:avLst/>
              </a:prstGeom>
              <a:noFill/>
            </p:spPr>
            <p:txBody>
              <a:bodyPr wrap="square" rtlCol="0">
                <a:spAutoFit/>
              </a:bodyPr>
              <a:lstStyle/>
              <a:p>
                <a:r>
                  <a:rPr lang="en-US" sz="1600" dirty="0">
                    <a:latin typeface="Avenir Next LT Pro" panose="020B0504020202020204" pitchFamily="34" charset="77"/>
                  </a:rPr>
                  <a:t>For a normally distributed random variable X (represented by data values), The z-score of any data value indicates how many standard deviations away from the mean is that data point.</a:t>
                </a:r>
              </a:p>
              <a:p>
                <a:endParaRPr lang="en-US" sz="1600" dirty="0">
                  <a:latin typeface="Avenir Next LT Pro" panose="020B0504020202020204" pitchFamily="34" charset="77"/>
                </a:endParaRPr>
              </a:p>
              <a:p>
                <a:r>
                  <a:rPr lang="en-US" sz="1600" dirty="0">
                    <a:latin typeface="Avenir Next LT Pro" panose="020B0504020202020204" pitchFamily="34" charset="77"/>
                  </a:rPr>
                  <a:t>For a normally distributed random variable X with mean </a:t>
                </a:r>
                <a14:m>
                  <m:oMath xmlns:m="http://schemas.openxmlformats.org/officeDocument/2006/math">
                    <m:r>
                      <a:rPr lang="en-US" sz="1600" i="1" smtClean="0">
                        <a:latin typeface="Cambria Math" panose="02040503050406030204" pitchFamily="18" charset="0"/>
                        <a:ea typeface="Cambria Math" panose="02040503050406030204" pitchFamily="18" charset="0"/>
                      </a:rPr>
                      <m:t>𝜇</m:t>
                    </m:r>
                    <m:r>
                      <a:rPr lang="en-US" sz="1600" b="0" i="1" smtClean="0">
                        <a:latin typeface="Cambria Math" panose="02040503050406030204" pitchFamily="18" charset="0"/>
                        <a:ea typeface="Cambria Math" panose="02040503050406030204" pitchFamily="18" charset="0"/>
                      </a:rPr>
                      <m:t> </m:t>
                    </m:r>
                  </m:oMath>
                </a14:m>
                <a:r>
                  <a:rPr lang="en-US" sz="1600" b="0" dirty="0">
                    <a:latin typeface="Avenir Next LT Pro" panose="020B0504020202020204" pitchFamily="34" charset="77"/>
                    <a:ea typeface="Cambria Math" panose="02040503050406030204" pitchFamily="18" charset="0"/>
                  </a:rPr>
                  <a:t>and standard deviation </a:t>
                </a:r>
                <a14:m>
                  <m:oMath xmlns:m="http://schemas.openxmlformats.org/officeDocument/2006/math">
                    <m:r>
                      <a:rPr lang="en-US" sz="1600" b="0" i="1" smtClean="0">
                        <a:latin typeface="Cambria Math" panose="02040503050406030204" pitchFamily="18" charset="0"/>
                        <a:ea typeface="Cambria Math" panose="02040503050406030204" pitchFamily="18" charset="0"/>
                      </a:rPr>
                      <m:t>𝜎</m:t>
                    </m:r>
                    <m:r>
                      <a:rPr lang="en-US" sz="1600" b="0" i="0" smtClean="0">
                        <a:latin typeface="Cambria Math" panose="02040503050406030204" pitchFamily="18" charset="0"/>
                        <a:ea typeface="Cambria Math" panose="02040503050406030204" pitchFamily="18" charset="0"/>
                      </a:rPr>
                      <m:t>,</m:t>
                    </m:r>
                  </m:oMath>
                </a14:m>
                <a:r>
                  <a:rPr lang="en-US" sz="1600" b="0" dirty="0">
                    <a:latin typeface="Avenir Next LT Pro" panose="020B0504020202020204" pitchFamily="34" charset="77"/>
                    <a:ea typeface="Cambria Math" panose="02040503050406030204" pitchFamily="18" charset="0"/>
                  </a:rPr>
                  <a:t> the </a:t>
                </a:r>
                <a:r>
                  <a:rPr lang="en-US" sz="1600" b="0" dirty="0">
                    <a:solidFill>
                      <a:srgbClr val="C00000"/>
                    </a:solidFill>
                    <a:latin typeface="Avenir Next LT Pro" panose="020B0504020202020204" pitchFamily="34" charset="77"/>
                    <a:ea typeface="Cambria Math" panose="02040503050406030204" pitchFamily="18" charset="0"/>
                  </a:rPr>
                  <a:t>z-score</a:t>
                </a:r>
                <a:r>
                  <a:rPr lang="en-US" sz="1600" b="0" dirty="0">
                    <a:latin typeface="Avenir Next LT Pro" panose="020B0504020202020204" pitchFamily="34" charset="77"/>
                    <a:ea typeface="Cambria Math" panose="02040503050406030204" pitchFamily="18" charset="0"/>
                  </a:rPr>
                  <a:t> of data value x is given by the formula:</a:t>
                </a:r>
              </a:p>
              <a:p>
                <a:endParaRPr lang="en-US" sz="1600" dirty="0">
                  <a:latin typeface="Avenir Next LT Pro" panose="020B0504020202020204" pitchFamily="34" charset="77"/>
                  <a:ea typeface="Cambria Math" panose="02040503050406030204" pitchFamily="18" charset="0"/>
                </a:endParaRPr>
              </a:p>
              <a:p>
                <a:pPr algn="ctr"/>
                <a14:m>
                  <m:oMath xmlns:m="http://schemas.openxmlformats.org/officeDocument/2006/math">
                    <m:r>
                      <a:rPr lang="en-US" sz="1600" b="0" i="1" smtClean="0">
                        <a:latin typeface="Cambria Math" panose="02040503050406030204" pitchFamily="18" charset="0"/>
                        <a:ea typeface="Cambria Math" panose="02040503050406030204" pitchFamily="18" charset="0"/>
                      </a:rPr>
                      <m:t>𝑧</m:t>
                    </m:r>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𝜇</m:t>
                        </m:r>
                      </m:num>
                      <m:den>
                        <m:r>
                          <a:rPr lang="en-US" sz="1600" b="0" i="1" smtClean="0">
                            <a:latin typeface="Cambria Math" panose="02040503050406030204" pitchFamily="18" charset="0"/>
                            <a:ea typeface="Cambria Math" panose="02040503050406030204" pitchFamily="18" charset="0"/>
                          </a:rPr>
                          <m:t>𝜎</m:t>
                        </m:r>
                      </m:den>
                    </m:f>
                  </m:oMath>
                </a14:m>
                <a:r>
                  <a:rPr lang="en-US" sz="1600" b="0" dirty="0">
                    <a:latin typeface="Avenir Next LT Pro" panose="020B0504020202020204" pitchFamily="34" charset="77"/>
                    <a:ea typeface="Cambria Math" panose="02040503050406030204" pitchFamily="18" charset="0"/>
                  </a:rPr>
                  <a:t> </a:t>
                </a:r>
              </a:p>
              <a:p>
                <a:endParaRPr lang="en-US" sz="1600" dirty="0">
                  <a:latin typeface="Avenir Next LT Pro" panose="020B0504020202020204" pitchFamily="34" charset="77"/>
                  <a:ea typeface="Cambria Math" panose="02040503050406030204" pitchFamily="18" charset="0"/>
                </a:endParaRPr>
              </a:p>
              <a:p>
                <a:r>
                  <a:rPr lang="en-US" sz="1600" dirty="0">
                    <a:latin typeface="Avenir Next LT Pro" panose="020B0504020202020204" pitchFamily="34" charset="77"/>
                    <a:ea typeface="Cambria Math" panose="02040503050406030204" pitchFamily="18" charset="0"/>
                  </a:rPr>
                  <a:t>A data value x is considered and outlier if its z-score is beyond the threshold of </a:t>
                </a:r>
                <a14:m>
                  <m:oMath xmlns:m="http://schemas.openxmlformats.org/officeDocument/2006/math">
                    <m: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3,</m:t>
                    </m:r>
                  </m:oMath>
                </a14:m>
                <a:r>
                  <a:rPr lang="en-US" sz="1600" dirty="0">
                    <a:latin typeface="Avenir Next LT Pro" panose="020B0504020202020204" pitchFamily="34" charset="77"/>
                    <a:ea typeface="Cambria Math" panose="02040503050406030204" pitchFamily="18" charset="0"/>
                  </a:rPr>
                  <a:t> that is if its z-score is </a:t>
                </a:r>
              </a:p>
              <a:p>
                <a:r>
                  <a:rPr lang="en-US" sz="1600" dirty="0">
                    <a:latin typeface="Avenir Next LT Pro" panose="020B0504020202020204" pitchFamily="34" charset="77"/>
                    <a:ea typeface="Cambria Math" panose="02040503050406030204" pitchFamily="18" charset="0"/>
                  </a:rPr>
                  <a:t>z &lt; -3 or z &gt; 3.</a:t>
                </a:r>
              </a:p>
              <a:p>
                <a:endParaRPr lang="en-US" sz="1600" dirty="0">
                  <a:latin typeface="Avenir Next LT Pro" panose="020B0504020202020204" pitchFamily="34" charset="77"/>
                  <a:ea typeface="Cambria Math" panose="02040503050406030204" pitchFamily="18" charset="0"/>
                </a:endParaRPr>
              </a:p>
              <a:p>
                <a:r>
                  <a:rPr lang="en-US" sz="1600" b="0" dirty="0">
                    <a:solidFill>
                      <a:srgbClr val="C00000"/>
                    </a:solidFill>
                    <a:latin typeface="Avenir Next LT Pro" panose="020B0504020202020204" pitchFamily="34" charset="77"/>
                    <a:ea typeface="Cambria Math" panose="02040503050406030204" pitchFamily="18" charset="0"/>
                  </a:rPr>
                  <a:t>Example</a:t>
                </a:r>
                <a:r>
                  <a:rPr lang="en-US" sz="1600" b="0" dirty="0">
                    <a:latin typeface="Avenir Next LT Pro" panose="020B0504020202020204" pitchFamily="34" charset="77"/>
                    <a:ea typeface="Cambria Math" panose="02040503050406030204" pitchFamily="18" charset="0"/>
                  </a:rPr>
                  <a:t>:</a:t>
                </a:r>
              </a:p>
              <a:p>
                <a:endParaRPr lang="en-US" sz="1600" dirty="0">
                  <a:latin typeface="Avenir Next LT Pro" panose="020B0504020202020204" pitchFamily="34" charset="77"/>
                  <a:ea typeface="Cambria Math" panose="02040503050406030204" pitchFamily="18" charset="0"/>
                </a:endParaRPr>
              </a:p>
              <a:p>
                <a:r>
                  <a:rPr lang="en-US" sz="1600" b="0" dirty="0">
                    <a:latin typeface="Avenir Next LT Pro" panose="020B0504020202020204" pitchFamily="34" charset="77"/>
                    <a:ea typeface="Cambria Math" panose="02040503050406030204" pitchFamily="18" charset="0"/>
                  </a:rPr>
                  <a:t>The normally distributed random variable X has mean </a:t>
                </a:r>
                <a14:m>
                  <m:oMath xmlns:m="http://schemas.openxmlformats.org/officeDocument/2006/math">
                    <m:r>
                      <a:rPr lang="en-US" sz="1600" b="0" i="1" smtClean="0">
                        <a:latin typeface="Cambria Math" panose="02040503050406030204" pitchFamily="18" charset="0"/>
                        <a:ea typeface="Cambria Math" panose="02040503050406030204" pitchFamily="18" charset="0"/>
                      </a:rPr>
                      <m:t>𝜇</m:t>
                    </m:r>
                    <m:r>
                      <a:rPr lang="en-US" sz="1600" b="0" i="1" smtClean="0">
                        <a:latin typeface="Cambria Math" panose="02040503050406030204" pitchFamily="18" charset="0"/>
                        <a:ea typeface="Cambria Math" panose="02040503050406030204" pitchFamily="18" charset="0"/>
                      </a:rPr>
                      <m:t>=85</m:t>
                    </m:r>
                  </m:oMath>
                </a14:m>
                <a:r>
                  <a:rPr lang="en-US" sz="1600" b="0" dirty="0">
                    <a:latin typeface="Avenir Next LT Pro" panose="020B0504020202020204" pitchFamily="34" charset="77"/>
                    <a:ea typeface="Cambria Math" panose="02040503050406030204" pitchFamily="18" charset="0"/>
                  </a:rPr>
                  <a:t> and standard deviation </a:t>
                </a:r>
                <a14:m>
                  <m:oMath xmlns:m="http://schemas.openxmlformats.org/officeDocument/2006/math">
                    <m:r>
                      <a:rPr lang="en-US" sz="1600" b="0" i="1" smtClean="0">
                        <a:latin typeface="Cambria Math" panose="02040503050406030204" pitchFamily="18" charset="0"/>
                        <a:ea typeface="Cambria Math" panose="02040503050406030204" pitchFamily="18" charset="0"/>
                      </a:rPr>
                      <m:t>𝜎</m:t>
                    </m:r>
                    <m:r>
                      <a:rPr lang="en-US" sz="1600" b="0" i="1" smtClean="0">
                        <a:latin typeface="Cambria Math" panose="02040503050406030204" pitchFamily="18" charset="0"/>
                        <a:ea typeface="Cambria Math" panose="02040503050406030204" pitchFamily="18" charset="0"/>
                      </a:rPr>
                      <m:t>=10</m:t>
                    </m:r>
                    <m:r>
                      <a:rPr lang="en-US" sz="1600" b="0" i="0" smtClean="0">
                        <a:latin typeface="Cambria Math" panose="02040503050406030204" pitchFamily="18" charset="0"/>
                        <a:ea typeface="Cambria Math" panose="02040503050406030204" pitchFamily="18" charset="0"/>
                      </a:rPr>
                      <m:t>,</m:t>
                    </m:r>
                  </m:oMath>
                </a14:m>
                <a:r>
                  <a:rPr lang="en-US" sz="1600" b="0" dirty="0">
                    <a:latin typeface="Avenir Next LT Pro" panose="020B0504020202020204" pitchFamily="34" charset="77"/>
                    <a:ea typeface="Cambria Math" panose="02040503050406030204" pitchFamily="18" charset="0"/>
                  </a:rPr>
                  <a:t> then the z-scores of x=75 and x=90 are </a:t>
                </a:r>
              </a:p>
              <a:p>
                <a:endParaRPr lang="en-US" sz="1600" dirty="0">
                  <a:latin typeface="Avenir Next LT Pro" panose="020B0504020202020204" pitchFamily="34" charset="77"/>
                  <a:ea typeface="Cambria Math" panose="02040503050406030204" pitchFamily="18" charset="0"/>
                </a:endParaRPr>
              </a:p>
              <a:p>
                <a:pPr algn="ctr"/>
                <a14:m>
                  <m:oMath xmlns:m="http://schemas.openxmlformats.org/officeDocument/2006/math">
                    <m:r>
                      <a:rPr lang="en-US" sz="1600" b="0" i="1" smtClean="0">
                        <a:latin typeface="Cambria Math" panose="02040503050406030204" pitchFamily="18" charset="0"/>
                        <a:ea typeface="Cambria Math" panose="02040503050406030204" pitchFamily="18" charset="0"/>
                      </a:rPr>
                      <m:t>𝑧</m:t>
                    </m:r>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75−85</m:t>
                        </m:r>
                      </m:num>
                      <m:den>
                        <m:r>
                          <a:rPr lang="en-US" sz="1600" b="0" i="1" smtClean="0">
                            <a:latin typeface="Cambria Math" panose="02040503050406030204" pitchFamily="18" charset="0"/>
                            <a:ea typeface="Cambria Math" panose="02040503050406030204" pitchFamily="18" charset="0"/>
                          </a:rPr>
                          <m:t>10</m:t>
                        </m:r>
                      </m:den>
                    </m:f>
                    <m:r>
                      <a:rPr lang="en-US" sz="1600" b="0" i="1" smtClean="0">
                        <a:latin typeface="Cambria Math" panose="02040503050406030204" pitchFamily="18" charset="0"/>
                        <a:ea typeface="Cambria Math" panose="02040503050406030204" pitchFamily="18" charset="0"/>
                      </a:rPr>
                      <m:t>=−1</m:t>
                    </m:r>
                  </m:oMath>
                </a14:m>
                <a:r>
                  <a:rPr lang="en-US" sz="1600" b="0" dirty="0">
                    <a:latin typeface="Avenir Next LT Pro" panose="020B0504020202020204" pitchFamily="34" charset="77"/>
                    <a:ea typeface="Cambria Math" panose="02040503050406030204" pitchFamily="18" charset="0"/>
                  </a:rPr>
                  <a:t> and </a:t>
                </a:r>
                <a14:m>
                  <m:oMath xmlns:m="http://schemas.openxmlformats.org/officeDocument/2006/math">
                    <m:r>
                      <a:rPr lang="en-US" sz="1600" b="0" i="1" smtClean="0">
                        <a:latin typeface="Cambria Math" panose="02040503050406030204" pitchFamily="18" charset="0"/>
                        <a:ea typeface="Cambria Math" panose="02040503050406030204" pitchFamily="18" charset="0"/>
                      </a:rPr>
                      <m:t>𝑧</m:t>
                    </m:r>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90−85</m:t>
                        </m:r>
                      </m:num>
                      <m:den>
                        <m:r>
                          <a:rPr lang="en-US" sz="1600" b="0" i="1" smtClean="0">
                            <a:latin typeface="Cambria Math" panose="02040503050406030204" pitchFamily="18" charset="0"/>
                            <a:ea typeface="Cambria Math" panose="02040503050406030204" pitchFamily="18" charset="0"/>
                          </a:rPr>
                          <m:t>10</m:t>
                        </m:r>
                      </m:den>
                    </m:f>
                    <m:r>
                      <a:rPr lang="en-US" sz="1600" b="0" i="1" smtClean="0">
                        <a:latin typeface="Cambria Math" panose="02040503050406030204" pitchFamily="18" charset="0"/>
                        <a:ea typeface="Cambria Math" panose="02040503050406030204" pitchFamily="18" charset="0"/>
                      </a:rPr>
                      <m:t>=0.5</m:t>
                    </m:r>
                  </m:oMath>
                </a14:m>
                <a:r>
                  <a:rPr lang="en-US" sz="1600" b="0" dirty="0">
                    <a:latin typeface="Avenir Next LT Pro" panose="020B0504020202020204" pitchFamily="34" charset="77"/>
                    <a:ea typeface="Cambria Math" panose="02040503050406030204" pitchFamily="18" charset="0"/>
                  </a:rPr>
                  <a:t> repectively.</a:t>
                </a:r>
              </a:p>
              <a:p>
                <a:endParaRPr lang="en-US" sz="1600" dirty="0">
                  <a:latin typeface="Avenir Next LT Pro" panose="020B0504020202020204" pitchFamily="34" charset="77"/>
                </a:endParaRPr>
              </a:p>
              <a:p>
                <a:r>
                  <a:rPr lang="en-US" sz="1600" dirty="0">
                    <a:latin typeface="Avenir Next LT Pro" panose="020B0504020202020204" pitchFamily="34" charset="77"/>
                  </a:rPr>
                  <a:t>The data values x=50 and x=125  are outliers because their z-scores are z=-3.5&lt;-3 and z=4 &gt;3.</a:t>
                </a:r>
              </a:p>
            </p:txBody>
          </p:sp>
        </mc:Choice>
        <mc:Fallback xmlns="">
          <p:sp>
            <p:nvSpPr>
              <p:cNvPr id="3" name="TextBox 2">
                <a:extLst>
                  <a:ext uri="{FF2B5EF4-FFF2-40B4-BE49-F238E27FC236}">
                    <a16:creationId xmlns:a16="http://schemas.microsoft.com/office/drawing/2014/main" id="{B86B5AAB-1101-97BA-8E31-9143BCDCEE6D}"/>
                  </a:ext>
                </a:extLst>
              </p:cNvPr>
              <p:cNvSpPr txBox="1">
                <a:spLocks noRot="1" noChangeAspect="1" noMove="1" noResize="1" noEditPoints="1" noAdjustHandles="1" noChangeArrowheads="1" noChangeShapeType="1" noTextEdit="1"/>
              </p:cNvSpPr>
              <p:nvPr/>
            </p:nvSpPr>
            <p:spPr>
              <a:xfrm>
                <a:off x="1148317" y="1286540"/>
                <a:ext cx="10111562" cy="4960782"/>
              </a:xfrm>
              <a:prstGeom prst="rect">
                <a:avLst/>
              </a:prstGeom>
              <a:blipFill>
                <a:blip r:embed="rId2"/>
                <a:stretch>
                  <a:fillRect l="-376" t="-510" b="-510"/>
                </a:stretch>
              </a:blipFill>
            </p:spPr>
            <p:txBody>
              <a:bodyPr/>
              <a:lstStyle/>
              <a:p>
                <a:r>
                  <a:rPr lang="en-US">
                    <a:noFill/>
                  </a:rPr>
                  <a:t> </a:t>
                </a:r>
              </a:p>
            </p:txBody>
          </p:sp>
        </mc:Fallback>
      </mc:AlternateContent>
    </p:spTree>
    <p:extLst>
      <p:ext uri="{BB962C8B-B14F-4D97-AF65-F5344CB8AC3E}">
        <p14:creationId xmlns:p14="http://schemas.microsoft.com/office/powerpoint/2010/main" val="473574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E4CEEC-5C3D-B18E-7A3D-ED60441E5E65}"/>
              </a:ext>
            </a:extLst>
          </p:cNvPr>
          <p:cNvSpPr txBox="1"/>
          <p:nvPr/>
        </p:nvSpPr>
        <p:spPr>
          <a:xfrm>
            <a:off x="680484" y="531627"/>
            <a:ext cx="10409274" cy="523220"/>
          </a:xfrm>
          <a:prstGeom prst="rect">
            <a:avLst/>
          </a:prstGeom>
          <a:noFill/>
        </p:spPr>
        <p:txBody>
          <a:bodyPr wrap="square" rtlCol="0">
            <a:spAutoFit/>
          </a:bodyPr>
          <a:lstStyle/>
          <a:p>
            <a:pPr algn="ctr"/>
            <a:r>
              <a:rPr lang="en-US" sz="2800" dirty="0">
                <a:solidFill>
                  <a:srgbClr val="C00000"/>
                </a:solidFill>
                <a:latin typeface="Avenir Next LT Pro" panose="020B0504020202020204" pitchFamily="34" charset="77"/>
              </a:rPr>
              <a:t>Bayesian Statistics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1C23412-1BFF-7F74-36E6-49ED91EA2D72}"/>
                  </a:ext>
                </a:extLst>
              </p:cNvPr>
              <p:cNvSpPr txBox="1"/>
              <p:nvPr/>
            </p:nvSpPr>
            <p:spPr>
              <a:xfrm>
                <a:off x="988828" y="1470389"/>
                <a:ext cx="10494335" cy="4133567"/>
              </a:xfrm>
              <a:prstGeom prst="rect">
                <a:avLst/>
              </a:prstGeom>
              <a:noFill/>
            </p:spPr>
            <p:txBody>
              <a:bodyPr wrap="square" rtlCol="0">
                <a:spAutoFit/>
              </a:bodyPr>
              <a:lstStyle/>
              <a:p>
                <a:r>
                  <a:rPr lang="en-US" sz="1600" dirty="0">
                    <a:latin typeface="Avenir Next LT Pro" panose="020B0504020202020204" pitchFamily="34" charset="77"/>
                  </a:rPr>
                  <a:t>For random events determined by two or more random variables, the probability space has a joint sample space of outcomes and a joint probability distribution.</a:t>
                </a:r>
              </a:p>
              <a:p>
                <a:endParaRPr lang="en-US" sz="1600" dirty="0">
                  <a:latin typeface="Avenir Next LT Pro" panose="020B0504020202020204" pitchFamily="34" charset="77"/>
                </a:endParaRPr>
              </a:p>
              <a:p>
                <a:r>
                  <a:rPr lang="en-US" sz="1600" dirty="0">
                    <a:latin typeface="Avenir Next LT Pro" panose="020B0504020202020204" pitchFamily="34" charset="77"/>
                  </a:rPr>
                  <a:t>If X and Y are two random variables with </a:t>
                </a:r>
                <a:r>
                  <a:rPr lang="en-US" sz="1600" dirty="0">
                    <a:solidFill>
                      <a:srgbClr val="C00000"/>
                    </a:solidFill>
                    <a:latin typeface="Avenir Next LT Pro" panose="020B0504020202020204" pitchFamily="34" charset="77"/>
                  </a:rPr>
                  <a:t>joint distribution</a:t>
                </a:r>
                <a:r>
                  <a:rPr lang="en-US" sz="1600" dirty="0">
                    <a:latin typeface="Avenir Next LT Pro" panose="020B0504020202020204" pitchFamily="34" charset="77"/>
                  </a:rPr>
                  <a:t> (PMF) P(X,Y) (discrete random variables) or </a:t>
                </a:r>
                <a:r>
                  <a:rPr lang="en-US" sz="1600" dirty="0">
                    <a:solidFill>
                      <a:srgbClr val="C00000"/>
                    </a:solidFill>
                    <a:latin typeface="Avenir Next LT Pro" panose="020B0504020202020204" pitchFamily="34" charset="77"/>
                  </a:rPr>
                  <a:t>joint density</a:t>
                </a:r>
                <a:r>
                  <a:rPr lang="en-US" sz="1600" dirty="0">
                    <a:latin typeface="Avenir Next LT Pro" panose="020B0504020202020204" pitchFamily="34" charset="77"/>
                  </a:rPr>
                  <a:t> function (PDF) f(x , y), then </a:t>
                </a:r>
              </a:p>
              <a:p>
                <a:endParaRPr lang="en-US" sz="1600" dirty="0">
                  <a:latin typeface="Avenir Next LT Pro" panose="020B0504020202020204" pitchFamily="34" charset="77"/>
                </a:endParaRPr>
              </a:p>
              <a:p>
                <a:pPr marL="285750" indent="-285750">
                  <a:buFont typeface="Arial" panose="020B0604020202020204" pitchFamily="34" charset="0"/>
                  <a:buChar char="•"/>
                </a:pPr>
                <a:r>
                  <a:rPr lang="en-US" sz="1600" dirty="0">
                    <a:latin typeface="Avenir Next LT Pro" panose="020B0504020202020204" pitchFamily="34" charset="77"/>
                  </a:rPr>
                  <a:t>the </a:t>
                </a:r>
                <a:r>
                  <a:rPr lang="en-US" sz="1600" dirty="0">
                    <a:solidFill>
                      <a:srgbClr val="C00000"/>
                    </a:solidFill>
                    <a:latin typeface="Avenir Next LT Pro" panose="020B0504020202020204" pitchFamily="34" charset="77"/>
                  </a:rPr>
                  <a:t>marginal</a:t>
                </a:r>
                <a:r>
                  <a:rPr lang="en-US" sz="1600" dirty="0">
                    <a:latin typeface="Avenir Next LT Pro" panose="020B0504020202020204" pitchFamily="34" charset="77"/>
                  </a:rPr>
                  <a:t> PMF for X and Y are: </a:t>
                </a:r>
                <a14:m>
                  <m:oMath xmlns:m="http://schemas.openxmlformats.org/officeDocument/2006/math">
                    <m:sSub>
                      <m:sSubPr>
                        <m:ctrlPr>
                          <a:rPr lang="en-US" sz="1600" i="1" smtClean="0">
                            <a:solidFill>
                              <a:srgbClr val="C00000"/>
                            </a:solidFill>
                            <a:latin typeface="Cambria Math" panose="02040503050406030204" pitchFamily="18" charset="0"/>
                          </a:rPr>
                        </m:ctrlPr>
                      </m:sSubPr>
                      <m:e>
                        <m:r>
                          <a:rPr lang="en-US" sz="1600" b="0" i="1" smtClean="0">
                            <a:solidFill>
                              <a:srgbClr val="C00000"/>
                            </a:solidFill>
                            <a:latin typeface="Cambria Math" panose="02040503050406030204" pitchFamily="18" charset="0"/>
                          </a:rPr>
                          <m:t>𝑃</m:t>
                        </m:r>
                      </m:e>
                      <m:sub>
                        <m:r>
                          <a:rPr lang="en-US" sz="1600" b="0" i="1" smtClean="0">
                            <a:solidFill>
                              <a:srgbClr val="C00000"/>
                            </a:solidFill>
                            <a:latin typeface="Cambria Math" panose="02040503050406030204" pitchFamily="18" charset="0"/>
                          </a:rPr>
                          <m:t>𝑋</m:t>
                        </m:r>
                      </m:sub>
                    </m:sSub>
                    <m:d>
                      <m:dPr>
                        <m:ctrlPr>
                          <a:rPr lang="en-US" sz="1600" b="0" i="1" smtClean="0">
                            <a:solidFill>
                              <a:srgbClr val="C00000"/>
                            </a:solidFill>
                            <a:latin typeface="Cambria Math" panose="02040503050406030204" pitchFamily="18" charset="0"/>
                          </a:rPr>
                        </m:ctrlPr>
                      </m:dPr>
                      <m:e>
                        <m:r>
                          <a:rPr lang="en-US" sz="1600" b="0" i="1" smtClean="0">
                            <a:solidFill>
                              <a:srgbClr val="C00000"/>
                            </a:solidFill>
                            <a:latin typeface="Cambria Math" panose="02040503050406030204" pitchFamily="18" charset="0"/>
                          </a:rPr>
                          <m:t>𝑥</m:t>
                        </m:r>
                      </m:e>
                    </m:d>
                    <m:r>
                      <a:rPr lang="en-US" sz="1600" b="0" i="1" smtClean="0">
                        <a:solidFill>
                          <a:srgbClr val="C00000"/>
                        </a:solidFill>
                        <a:latin typeface="Cambria Math" panose="02040503050406030204" pitchFamily="18" charset="0"/>
                      </a:rPr>
                      <m:t>=</m:t>
                    </m:r>
                    <m:nary>
                      <m:naryPr>
                        <m:chr m:val="∑"/>
                        <m:supHide m:val="on"/>
                        <m:ctrlPr>
                          <a:rPr lang="en-US" sz="1600" b="0" i="1" smtClean="0">
                            <a:solidFill>
                              <a:srgbClr val="C00000"/>
                            </a:solidFill>
                            <a:latin typeface="Cambria Math" panose="02040503050406030204" pitchFamily="18" charset="0"/>
                          </a:rPr>
                        </m:ctrlPr>
                      </m:naryPr>
                      <m:sub>
                        <m:r>
                          <m:rPr>
                            <m:brk m:alnAt="7"/>
                          </m:rPr>
                          <a:rPr lang="en-US" sz="1600" b="0" i="1" smtClean="0">
                            <a:solidFill>
                              <a:srgbClr val="C00000"/>
                            </a:solidFill>
                            <a:latin typeface="Cambria Math" panose="02040503050406030204" pitchFamily="18" charset="0"/>
                          </a:rPr>
                          <m:t>𝑦</m:t>
                        </m:r>
                      </m:sub>
                      <m:sup/>
                      <m:e>
                        <m:r>
                          <a:rPr lang="en-US" sz="1600" b="0" i="1" smtClean="0">
                            <a:solidFill>
                              <a:srgbClr val="C00000"/>
                            </a:solidFill>
                            <a:latin typeface="Cambria Math" panose="02040503050406030204" pitchFamily="18" charset="0"/>
                          </a:rPr>
                          <m:t>𝑃</m:t>
                        </m:r>
                        <m:r>
                          <a:rPr lang="en-US" sz="1600" b="0" i="1" smtClean="0">
                            <a:solidFill>
                              <a:srgbClr val="C00000"/>
                            </a:solidFill>
                            <a:latin typeface="Cambria Math" panose="02040503050406030204" pitchFamily="18" charset="0"/>
                          </a:rPr>
                          <m:t>(</m:t>
                        </m:r>
                        <m:r>
                          <a:rPr lang="en-US" sz="1600" b="0" i="1" smtClean="0">
                            <a:solidFill>
                              <a:srgbClr val="C00000"/>
                            </a:solidFill>
                            <a:latin typeface="Cambria Math" panose="02040503050406030204" pitchFamily="18" charset="0"/>
                          </a:rPr>
                          <m:t>𝑥</m:t>
                        </m:r>
                        <m:r>
                          <a:rPr lang="en-US" sz="1600" b="0" i="1" smtClean="0">
                            <a:solidFill>
                              <a:srgbClr val="C00000"/>
                            </a:solidFill>
                            <a:latin typeface="Cambria Math" panose="02040503050406030204" pitchFamily="18" charset="0"/>
                          </a:rPr>
                          <m:t>,</m:t>
                        </m:r>
                        <m:r>
                          <a:rPr lang="en-US" sz="1600" b="0" i="1" smtClean="0">
                            <a:solidFill>
                              <a:srgbClr val="C00000"/>
                            </a:solidFill>
                            <a:latin typeface="Cambria Math" panose="02040503050406030204" pitchFamily="18" charset="0"/>
                          </a:rPr>
                          <m:t>𝑦</m:t>
                        </m:r>
                        <m:r>
                          <a:rPr lang="en-US" sz="1600" b="0" i="1" smtClean="0">
                            <a:solidFill>
                              <a:srgbClr val="C00000"/>
                            </a:solidFill>
                            <a:latin typeface="Cambria Math" panose="02040503050406030204" pitchFamily="18" charset="0"/>
                          </a:rPr>
                          <m:t>)</m:t>
                        </m:r>
                      </m:e>
                    </m:nary>
                  </m:oMath>
                </a14:m>
                <a:r>
                  <a:rPr lang="en-US" sz="1600" dirty="0">
                    <a:latin typeface="Avenir Next LT Pro" panose="020B0504020202020204" pitchFamily="34" charset="77"/>
                  </a:rPr>
                  <a:t>  and </a:t>
                </a:r>
                <a14:m>
                  <m:oMath xmlns:m="http://schemas.openxmlformats.org/officeDocument/2006/math">
                    <m:sSub>
                      <m:sSubPr>
                        <m:ctrlPr>
                          <a:rPr lang="en-US" sz="1600" b="0" i="1" smtClean="0">
                            <a:solidFill>
                              <a:srgbClr val="C00000"/>
                            </a:solidFill>
                            <a:latin typeface="Cambria Math" panose="02040503050406030204" pitchFamily="18" charset="0"/>
                          </a:rPr>
                        </m:ctrlPr>
                      </m:sSubPr>
                      <m:e>
                        <m:r>
                          <a:rPr lang="en-US" sz="1600" b="0" i="1" smtClean="0">
                            <a:solidFill>
                              <a:srgbClr val="C00000"/>
                            </a:solidFill>
                            <a:latin typeface="Cambria Math" panose="02040503050406030204" pitchFamily="18" charset="0"/>
                          </a:rPr>
                          <m:t>𝑃</m:t>
                        </m:r>
                      </m:e>
                      <m:sub>
                        <m:r>
                          <a:rPr lang="en-US" sz="1600" b="0" i="1" smtClean="0">
                            <a:solidFill>
                              <a:srgbClr val="C00000"/>
                            </a:solidFill>
                            <a:latin typeface="Cambria Math" panose="02040503050406030204" pitchFamily="18" charset="0"/>
                          </a:rPr>
                          <m:t>𝑌</m:t>
                        </m:r>
                      </m:sub>
                    </m:sSub>
                    <m:d>
                      <m:dPr>
                        <m:ctrlPr>
                          <a:rPr lang="en-US" sz="1600" b="0" i="1" smtClean="0">
                            <a:solidFill>
                              <a:srgbClr val="C00000"/>
                            </a:solidFill>
                            <a:latin typeface="Cambria Math" panose="02040503050406030204" pitchFamily="18" charset="0"/>
                          </a:rPr>
                        </m:ctrlPr>
                      </m:dPr>
                      <m:e>
                        <m:r>
                          <a:rPr lang="en-US" sz="1600" b="0" i="1" smtClean="0">
                            <a:solidFill>
                              <a:srgbClr val="C00000"/>
                            </a:solidFill>
                            <a:latin typeface="Cambria Math" panose="02040503050406030204" pitchFamily="18" charset="0"/>
                          </a:rPr>
                          <m:t>𝑦</m:t>
                        </m:r>
                      </m:e>
                    </m:d>
                    <m:r>
                      <a:rPr lang="en-US" sz="1600" b="0" i="1" smtClean="0">
                        <a:solidFill>
                          <a:srgbClr val="C00000"/>
                        </a:solidFill>
                        <a:latin typeface="Cambria Math" panose="02040503050406030204" pitchFamily="18" charset="0"/>
                      </a:rPr>
                      <m:t>=</m:t>
                    </m:r>
                    <m:nary>
                      <m:naryPr>
                        <m:chr m:val="∑"/>
                        <m:supHide m:val="on"/>
                        <m:ctrlPr>
                          <a:rPr lang="en-US" sz="1600" b="0" i="1" smtClean="0">
                            <a:solidFill>
                              <a:srgbClr val="C00000"/>
                            </a:solidFill>
                            <a:latin typeface="Cambria Math" panose="02040503050406030204" pitchFamily="18" charset="0"/>
                          </a:rPr>
                        </m:ctrlPr>
                      </m:naryPr>
                      <m:sub>
                        <m:r>
                          <m:rPr>
                            <m:brk m:alnAt="7"/>
                          </m:rPr>
                          <a:rPr lang="en-US" sz="1600" b="0" i="1" smtClean="0">
                            <a:solidFill>
                              <a:srgbClr val="C00000"/>
                            </a:solidFill>
                            <a:latin typeface="Cambria Math" panose="02040503050406030204" pitchFamily="18" charset="0"/>
                          </a:rPr>
                          <m:t>𝑥</m:t>
                        </m:r>
                      </m:sub>
                      <m:sup/>
                      <m:e>
                        <m:r>
                          <a:rPr lang="en-US" sz="1600" b="0" i="1" smtClean="0">
                            <a:solidFill>
                              <a:srgbClr val="C00000"/>
                            </a:solidFill>
                            <a:latin typeface="Cambria Math" panose="02040503050406030204" pitchFamily="18" charset="0"/>
                          </a:rPr>
                          <m:t>𝑃</m:t>
                        </m:r>
                        <m:r>
                          <a:rPr lang="en-US" sz="1600" b="0" i="1" smtClean="0">
                            <a:solidFill>
                              <a:srgbClr val="C00000"/>
                            </a:solidFill>
                            <a:latin typeface="Cambria Math" panose="02040503050406030204" pitchFamily="18" charset="0"/>
                          </a:rPr>
                          <m:t>(</m:t>
                        </m:r>
                        <m:r>
                          <a:rPr lang="en-US" sz="1600" b="0" i="1" smtClean="0">
                            <a:solidFill>
                              <a:srgbClr val="C00000"/>
                            </a:solidFill>
                            <a:latin typeface="Cambria Math" panose="02040503050406030204" pitchFamily="18" charset="0"/>
                          </a:rPr>
                          <m:t>𝑥</m:t>
                        </m:r>
                        <m:r>
                          <a:rPr lang="en-US" sz="1600" b="0" i="1" smtClean="0">
                            <a:solidFill>
                              <a:srgbClr val="C00000"/>
                            </a:solidFill>
                            <a:latin typeface="Cambria Math" panose="02040503050406030204" pitchFamily="18" charset="0"/>
                          </a:rPr>
                          <m:t>,</m:t>
                        </m:r>
                        <m:r>
                          <a:rPr lang="en-US" sz="1600" b="0" i="1" smtClean="0">
                            <a:solidFill>
                              <a:srgbClr val="C00000"/>
                            </a:solidFill>
                            <a:latin typeface="Cambria Math" panose="02040503050406030204" pitchFamily="18" charset="0"/>
                          </a:rPr>
                          <m:t>𝑦</m:t>
                        </m:r>
                        <m:r>
                          <a:rPr lang="en-US" sz="1600" b="0" i="1" smtClean="0">
                            <a:solidFill>
                              <a:srgbClr val="C00000"/>
                            </a:solidFill>
                            <a:latin typeface="Cambria Math" panose="02040503050406030204" pitchFamily="18" charset="0"/>
                          </a:rPr>
                          <m:t>)</m:t>
                        </m:r>
                      </m:e>
                    </m:nary>
                  </m:oMath>
                </a14:m>
                <a:endParaRPr lang="en-US" sz="1600" dirty="0">
                  <a:latin typeface="Avenir Next LT Pro" panose="020B0504020202020204" pitchFamily="34" charset="77"/>
                </a:endParaRPr>
              </a:p>
              <a:p>
                <a:pPr marL="285750" indent="-285750">
                  <a:buFont typeface="Arial" panose="020B0604020202020204" pitchFamily="34" charset="0"/>
                  <a:buChar char="•"/>
                </a:pPr>
                <a:r>
                  <a:rPr lang="en-US" sz="1600" dirty="0">
                    <a:latin typeface="Avenir Next LT Pro" panose="020B0504020202020204" pitchFamily="34" charset="77"/>
                  </a:rPr>
                  <a:t>the </a:t>
                </a:r>
                <a:r>
                  <a:rPr lang="en-US" sz="1600" dirty="0">
                    <a:solidFill>
                      <a:srgbClr val="C00000"/>
                    </a:solidFill>
                    <a:latin typeface="Avenir Next LT Pro" panose="020B0504020202020204" pitchFamily="34" charset="77"/>
                  </a:rPr>
                  <a:t>marginal</a:t>
                </a:r>
                <a:r>
                  <a:rPr lang="en-US" sz="1600" dirty="0">
                    <a:latin typeface="Avenir Next LT Pro" panose="020B0504020202020204" pitchFamily="34" charset="77"/>
                  </a:rPr>
                  <a:t> PDF for X and Y are:  </a:t>
                </a:r>
                <a14:m>
                  <m:oMath xmlns:m="http://schemas.openxmlformats.org/officeDocument/2006/math">
                    <m:sSub>
                      <m:sSubPr>
                        <m:ctrlPr>
                          <a:rPr lang="en-US" sz="1600" i="1" smtClean="0">
                            <a:solidFill>
                              <a:srgbClr val="C00000"/>
                            </a:solidFill>
                            <a:latin typeface="Cambria Math" panose="02040503050406030204" pitchFamily="18" charset="0"/>
                          </a:rPr>
                        </m:ctrlPr>
                      </m:sSubPr>
                      <m:e>
                        <m:r>
                          <a:rPr lang="en-US" sz="1600" b="0" i="1" smtClean="0">
                            <a:solidFill>
                              <a:srgbClr val="C00000"/>
                            </a:solidFill>
                            <a:latin typeface="Cambria Math" panose="02040503050406030204" pitchFamily="18" charset="0"/>
                          </a:rPr>
                          <m:t>𝑓</m:t>
                        </m:r>
                      </m:e>
                      <m:sub>
                        <m:r>
                          <a:rPr lang="en-US" sz="1600" b="0" i="1" smtClean="0">
                            <a:solidFill>
                              <a:srgbClr val="C00000"/>
                            </a:solidFill>
                            <a:latin typeface="Cambria Math" panose="02040503050406030204" pitchFamily="18" charset="0"/>
                          </a:rPr>
                          <m:t>𝑋</m:t>
                        </m:r>
                      </m:sub>
                    </m:sSub>
                    <m:d>
                      <m:dPr>
                        <m:ctrlPr>
                          <a:rPr lang="en-US" sz="1600" b="0" i="1" smtClean="0">
                            <a:solidFill>
                              <a:srgbClr val="C00000"/>
                            </a:solidFill>
                            <a:latin typeface="Cambria Math" panose="02040503050406030204" pitchFamily="18" charset="0"/>
                          </a:rPr>
                        </m:ctrlPr>
                      </m:dPr>
                      <m:e>
                        <m:r>
                          <a:rPr lang="en-US" sz="1600" b="0" i="1" smtClean="0">
                            <a:solidFill>
                              <a:srgbClr val="C00000"/>
                            </a:solidFill>
                            <a:latin typeface="Cambria Math" panose="02040503050406030204" pitchFamily="18" charset="0"/>
                          </a:rPr>
                          <m:t>𝑥</m:t>
                        </m:r>
                      </m:e>
                    </m:d>
                    <m:r>
                      <a:rPr lang="en-US" sz="1600" b="0" i="1" smtClean="0">
                        <a:solidFill>
                          <a:srgbClr val="C00000"/>
                        </a:solidFill>
                        <a:latin typeface="Cambria Math" panose="02040503050406030204" pitchFamily="18" charset="0"/>
                      </a:rPr>
                      <m:t>=</m:t>
                    </m:r>
                    <m:nary>
                      <m:naryPr>
                        <m:limLoc m:val="undOvr"/>
                        <m:subHide m:val="on"/>
                        <m:supHide m:val="on"/>
                        <m:ctrlPr>
                          <a:rPr lang="en-US" sz="1600" b="0" i="1" smtClean="0">
                            <a:solidFill>
                              <a:srgbClr val="C00000"/>
                            </a:solidFill>
                            <a:latin typeface="Cambria Math" panose="02040503050406030204" pitchFamily="18" charset="0"/>
                          </a:rPr>
                        </m:ctrlPr>
                      </m:naryPr>
                      <m:sub/>
                      <m:sup/>
                      <m:e>
                        <m:r>
                          <a:rPr lang="en-US" sz="1600" b="0" i="1" smtClean="0">
                            <a:solidFill>
                              <a:srgbClr val="C00000"/>
                            </a:solidFill>
                            <a:latin typeface="Cambria Math" panose="02040503050406030204" pitchFamily="18" charset="0"/>
                          </a:rPr>
                          <m:t>𝑓</m:t>
                        </m:r>
                        <m:d>
                          <m:dPr>
                            <m:ctrlPr>
                              <a:rPr lang="en-US" sz="1600" b="0" i="1" smtClean="0">
                                <a:solidFill>
                                  <a:srgbClr val="C00000"/>
                                </a:solidFill>
                                <a:latin typeface="Cambria Math" panose="02040503050406030204" pitchFamily="18" charset="0"/>
                              </a:rPr>
                            </m:ctrlPr>
                          </m:dPr>
                          <m:e>
                            <m:r>
                              <a:rPr lang="en-US" sz="1600" b="0" i="1" smtClean="0">
                                <a:solidFill>
                                  <a:srgbClr val="C00000"/>
                                </a:solidFill>
                                <a:latin typeface="Cambria Math" panose="02040503050406030204" pitchFamily="18" charset="0"/>
                              </a:rPr>
                              <m:t>𝑥</m:t>
                            </m:r>
                            <m:r>
                              <a:rPr lang="en-US" sz="1600" b="0" i="1" smtClean="0">
                                <a:solidFill>
                                  <a:srgbClr val="C00000"/>
                                </a:solidFill>
                                <a:latin typeface="Cambria Math" panose="02040503050406030204" pitchFamily="18" charset="0"/>
                              </a:rPr>
                              <m:t>,</m:t>
                            </m:r>
                            <m:r>
                              <a:rPr lang="en-US" sz="1600" b="0" i="1" smtClean="0">
                                <a:solidFill>
                                  <a:srgbClr val="C00000"/>
                                </a:solidFill>
                                <a:latin typeface="Cambria Math" panose="02040503050406030204" pitchFamily="18" charset="0"/>
                              </a:rPr>
                              <m:t>𝑦</m:t>
                            </m:r>
                          </m:e>
                        </m:d>
                        <m:r>
                          <a:rPr lang="en-US" sz="1600" b="0" i="1" smtClean="0">
                            <a:solidFill>
                              <a:srgbClr val="C00000"/>
                            </a:solidFill>
                            <a:latin typeface="Cambria Math" panose="02040503050406030204" pitchFamily="18" charset="0"/>
                          </a:rPr>
                          <m:t>𝑑𝑦</m:t>
                        </m:r>
                      </m:e>
                    </m:nary>
                  </m:oMath>
                </a14:m>
                <a:r>
                  <a:rPr lang="en-US" sz="1600" dirty="0">
                    <a:latin typeface="Avenir Next LT Pro" panose="020B0504020202020204" pitchFamily="34" charset="77"/>
                  </a:rPr>
                  <a:t> and </a:t>
                </a:r>
                <a14:m>
                  <m:oMath xmlns:m="http://schemas.openxmlformats.org/officeDocument/2006/math">
                    <m:sSub>
                      <m:sSubPr>
                        <m:ctrlPr>
                          <a:rPr lang="en-US" sz="1600" i="1" smtClean="0">
                            <a:solidFill>
                              <a:srgbClr val="C00000"/>
                            </a:solidFill>
                            <a:latin typeface="Cambria Math" panose="02040503050406030204" pitchFamily="18" charset="0"/>
                          </a:rPr>
                        </m:ctrlPr>
                      </m:sSubPr>
                      <m:e>
                        <m:r>
                          <a:rPr lang="en-US" sz="1600" i="1">
                            <a:solidFill>
                              <a:srgbClr val="C00000"/>
                            </a:solidFill>
                            <a:latin typeface="Cambria Math" panose="02040503050406030204" pitchFamily="18" charset="0"/>
                          </a:rPr>
                          <m:t>𝑓</m:t>
                        </m:r>
                      </m:e>
                      <m:sub>
                        <m:r>
                          <a:rPr lang="en-US" sz="1600" b="0" i="1" smtClean="0">
                            <a:solidFill>
                              <a:srgbClr val="C00000"/>
                            </a:solidFill>
                            <a:latin typeface="Cambria Math" panose="02040503050406030204" pitchFamily="18" charset="0"/>
                          </a:rPr>
                          <m:t>𝑌</m:t>
                        </m:r>
                      </m:sub>
                    </m:sSub>
                    <m:d>
                      <m:dPr>
                        <m:ctrlPr>
                          <a:rPr lang="en-US" sz="1600" i="1">
                            <a:solidFill>
                              <a:srgbClr val="C00000"/>
                            </a:solidFill>
                            <a:latin typeface="Cambria Math" panose="02040503050406030204" pitchFamily="18" charset="0"/>
                          </a:rPr>
                        </m:ctrlPr>
                      </m:dPr>
                      <m:e>
                        <m:r>
                          <a:rPr lang="en-US" sz="1600" b="0" i="1" smtClean="0">
                            <a:solidFill>
                              <a:srgbClr val="C00000"/>
                            </a:solidFill>
                            <a:latin typeface="Cambria Math" panose="02040503050406030204" pitchFamily="18" charset="0"/>
                          </a:rPr>
                          <m:t>𝑦</m:t>
                        </m:r>
                      </m:e>
                    </m:d>
                    <m:r>
                      <a:rPr lang="en-US" sz="1600" i="1">
                        <a:solidFill>
                          <a:srgbClr val="C00000"/>
                        </a:solidFill>
                        <a:latin typeface="Cambria Math" panose="02040503050406030204" pitchFamily="18" charset="0"/>
                      </a:rPr>
                      <m:t>=</m:t>
                    </m:r>
                    <m:nary>
                      <m:naryPr>
                        <m:limLoc m:val="undOvr"/>
                        <m:subHide m:val="on"/>
                        <m:supHide m:val="on"/>
                        <m:ctrlPr>
                          <a:rPr lang="en-US" sz="1600" i="1">
                            <a:solidFill>
                              <a:srgbClr val="C00000"/>
                            </a:solidFill>
                            <a:latin typeface="Cambria Math" panose="02040503050406030204" pitchFamily="18" charset="0"/>
                          </a:rPr>
                        </m:ctrlPr>
                      </m:naryPr>
                      <m:sub/>
                      <m:sup/>
                      <m:e>
                        <m:r>
                          <a:rPr lang="en-US" sz="1600" i="1">
                            <a:solidFill>
                              <a:srgbClr val="C00000"/>
                            </a:solidFill>
                            <a:latin typeface="Cambria Math" panose="02040503050406030204" pitchFamily="18" charset="0"/>
                          </a:rPr>
                          <m:t>𝑓</m:t>
                        </m:r>
                        <m:d>
                          <m:dPr>
                            <m:ctrlPr>
                              <a:rPr lang="en-US" sz="1600" i="1">
                                <a:solidFill>
                                  <a:srgbClr val="C00000"/>
                                </a:solidFill>
                                <a:latin typeface="Cambria Math" panose="02040503050406030204" pitchFamily="18" charset="0"/>
                              </a:rPr>
                            </m:ctrlPr>
                          </m:dPr>
                          <m:e>
                            <m:r>
                              <a:rPr lang="en-US" sz="1600" i="1">
                                <a:solidFill>
                                  <a:srgbClr val="C00000"/>
                                </a:solidFill>
                                <a:latin typeface="Cambria Math" panose="02040503050406030204" pitchFamily="18" charset="0"/>
                              </a:rPr>
                              <m:t>𝑥</m:t>
                            </m:r>
                            <m:r>
                              <a:rPr lang="en-US" sz="1600" i="1">
                                <a:solidFill>
                                  <a:srgbClr val="C00000"/>
                                </a:solidFill>
                                <a:latin typeface="Cambria Math" panose="02040503050406030204" pitchFamily="18" charset="0"/>
                              </a:rPr>
                              <m:t>,</m:t>
                            </m:r>
                            <m:r>
                              <a:rPr lang="en-US" sz="1600" i="1">
                                <a:solidFill>
                                  <a:srgbClr val="C00000"/>
                                </a:solidFill>
                                <a:latin typeface="Cambria Math" panose="02040503050406030204" pitchFamily="18" charset="0"/>
                              </a:rPr>
                              <m:t>𝑦</m:t>
                            </m:r>
                          </m:e>
                        </m:d>
                        <m:r>
                          <a:rPr lang="en-US" sz="1600" i="1">
                            <a:solidFill>
                              <a:srgbClr val="C00000"/>
                            </a:solidFill>
                            <a:latin typeface="Cambria Math" panose="02040503050406030204" pitchFamily="18" charset="0"/>
                          </a:rPr>
                          <m:t>𝑑</m:t>
                        </m:r>
                        <m:r>
                          <a:rPr lang="en-US" sz="1600" b="0" i="1" smtClean="0">
                            <a:solidFill>
                              <a:srgbClr val="C00000"/>
                            </a:solidFill>
                            <a:latin typeface="Cambria Math" panose="02040503050406030204" pitchFamily="18" charset="0"/>
                          </a:rPr>
                          <m:t>𝑥</m:t>
                        </m:r>
                      </m:e>
                    </m:nary>
                  </m:oMath>
                </a14:m>
                <a:endParaRPr lang="en-US" sz="1600" dirty="0">
                  <a:latin typeface="Avenir Next LT Pro" panose="020B0504020202020204" pitchFamily="34" charset="77"/>
                </a:endParaRPr>
              </a:p>
              <a:p>
                <a:pPr marL="285750" indent="-285750">
                  <a:buFont typeface="Arial" panose="020B0604020202020204" pitchFamily="34" charset="0"/>
                  <a:buChar char="•"/>
                </a:pPr>
                <a:r>
                  <a:rPr lang="en-US" sz="1600" dirty="0">
                    <a:latin typeface="Avenir Next LT Pro" panose="020B0504020202020204" pitchFamily="34" charset="77"/>
                  </a:rPr>
                  <a:t>The conditional PMF of Y given X is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𝑃</m:t>
                        </m:r>
                      </m:e>
                      <m:sub>
                        <m:f>
                          <m:fPr>
                            <m:type m:val="lin"/>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rPr>
                              <m:t>𝑌</m:t>
                            </m:r>
                          </m:num>
                          <m:den>
                            <m:r>
                              <a:rPr lang="en-US" sz="1600" b="0" i="1" smtClean="0">
                                <a:latin typeface="Cambria Math" panose="02040503050406030204" pitchFamily="18" charset="0"/>
                                <a:ea typeface="Cambria Math" panose="02040503050406030204" pitchFamily="18" charset="0"/>
                              </a:rPr>
                              <m:t>𝑋</m:t>
                            </m:r>
                          </m:den>
                        </m:f>
                      </m:sub>
                    </m:sSub>
                    <m:d>
                      <m:dPr>
                        <m:ctrlPr>
                          <a:rPr lang="en-US" sz="1600" b="0" i="1" smtClean="0">
                            <a:latin typeface="Cambria Math" panose="02040503050406030204" pitchFamily="18" charset="0"/>
                          </a:rPr>
                        </m:ctrlPr>
                      </m:dPr>
                      <m:e>
                        <m:f>
                          <m:fPr>
                            <m:type m:val="lin"/>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rPr>
                              <m:t>𝑦</m:t>
                            </m:r>
                          </m:num>
                          <m:den>
                            <m:r>
                              <a:rPr lang="en-US" sz="1600" b="0" i="1" smtClean="0">
                                <a:latin typeface="Cambria Math" panose="02040503050406030204" pitchFamily="18" charset="0"/>
                                <a:ea typeface="Cambria Math" panose="02040503050406030204" pitchFamily="18" charset="0"/>
                              </a:rPr>
                              <m:t>𝑥</m:t>
                            </m:r>
                          </m:den>
                        </m:f>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𝑃</m:t>
                        </m:r>
                      </m:e>
                      <m:sub>
                        <m:r>
                          <a:rPr lang="en-US" sz="1600" b="0" i="1" smtClean="0">
                            <a:latin typeface="Cambria Math" panose="02040503050406030204" pitchFamily="18" charset="0"/>
                          </a:rPr>
                          <m:t>𝑌</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𝑋</m:t>
                        </m:r>
                      </m:sub>
                    </m:sSub>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f>
                          <m:fPr>
                            <m:type m:val="lin"/>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rPr>
                              <m:t>𝑦</m:t>
                            </m:r>
                          </m:num>
                          <m:den>
                            <m:r>
                              <a:rPr lang="en-US" sz="1600" b="0" i="1" smtClean="0">
                                <a:latin typeface="Cambria Math" panose="02040503050406030204" pitchFamily="18" charset="0"/>
                                <a:ea typeface="Cambria Math" panose="02040503050406030204" pitchFamily="18" charset="0"/>
                              </a:rPr>
                              <m:t>𝑋</m:t>
                            </m:r>
                          </m:den>
                        </m:f>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𝑥</m:t>
                        </m:r>
                      </m:e>
                    </m:d>
                    <m:r>
                      <a:rPr lang="en-US" sz="1600" b="0" i="1" smtClean="0">
                        <a:latin typeface="Cambria Math" panose="02040503050406030204" pitchFamily="18" charset="0"/>
                      </a:rPr>
                      <m:t>=</m:t>
                    </m:r>
                    <m:r>
                      <a:rPr lang="en-US" sz="1600" b="0" i="1" smtClean="0">
                        <a:solidFill>
                          <a:srgbClr val="C00000"/>
                        </a:solidFill>
                        <a:latin typeface="Cambria Math" panose="02040503050406030204" pitchFamily="18" charset="0"/>
                      </a:rPr>
                      <m:t>𝑃</m:t>
                    </m:r>
                    <m:d>
                      <m:dPr>
                        <m:ctrlPr>
                          <a:rPr lang="en-US" sz="1600" b="0" i="1" smtClean="0">
                            <a:solidFill>
                              <a:srgbClr val="C00000"/>
                            </a:solidFill>
                            <a:latin typeface="Cambria Math" panose="02040503050406030204" pitchFamily="18" charset="0"/>
                          </a:rPr>
                        </m:ctrlPr>
                      </m:dPr>
                      <m:e>
                        <m:r>
                          <a:rPr lang="en-US" sz="1600" b="0" i="1" smtClean="0">
                            <a:solidFill>
                              <a:srgbClr val="C00000"/>
                            </a:solidFill>
                            <a:latin typeface="Cambria Math" panose="02040503050406030204" pitchFamily="18" charset="0"/>
                          </a:rPr>
                          <m:t>𝑦</m:t>
                        </m:r>
                        <m:r>
                          <a:rPr lang="en-US" sz="1600" b="0" i="1" smtClean="0">
                            <a:solidFill>
                              <a:srgbClr val="C00000"/>
                            </a:solidFill>
                            <a:latin typeface="Cambria Math" panose="02040503050406030204" pitchFamily="18" charset="0"/>
                            <a:ea typeface="Cambria Math" panose="02040503050406030204" pitchFamily="18" charset="0"/>
                          </a:rPr>
                          <m:t>∕</m:t>
                        </m:r>
                        <m:r>
                          <a:rPr lang="en-US" sz="1600" b="0" i="1" smtClean="0">
                            <a:solidFill>
                              <a:srgbClr val="C00000"/>
                            </a:solidFill>
                            <a:latin typeface="Cambria Math" panose="02040503050406030204" pitchFamily="18" charset="0"/>
                            <a:ea typeface="Cambria Math" panose="02040503050406030204" pitchFamily="18" charset="0"/>
                          </a:rPr>
                          <m:t>𝑥</m:t>
                        </m:r>
                      </m:e>
                    </m:d>
                  </m:oMath>
                </a14:m>
                <a:endParaRPr lang="en-US" sz="1600" dirty="0">
                  <a:latin typeface="Avenir Next LT Pro" panose="020B0504020202020204" pitchFamily="34" charset="77"/>
                </a:endParaRPr>
              </a:p>
              <a:p>
                <a:pPr marL="285750" indent="-285750">
                  <a:buFont typeface="Arial" panose="020B0604020202020204" pitchFamily="34" charset="0"/>
                  <a:buChar char="•"/>
                </a:pPr>
                <a:r>
                  <a:rPr lang="en-US" sz="1600" dirty="0">
                    <a:latin typeface="Avenir Next LT Pro" panose="020B0504020202020204" pitchFamily="34" charset="77"/>
                  </a:rPr>
                  <a:t>The conditional PMF of X given Y is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𝑃</m:t>
                        </m:r>
                      </m:e>
                      <m:sub>
                        <m:f>
                          <m:fPr>
                            <m:type m:val="lin"/>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𝑋</m:t>
                            </m:r>
                          </m:num>
                          <m:den>
                            <m:r>
                              <a:rPr lang="en-US" sz="1600" b="0" i="1" smtClean="0">
                                <a:latin typeface="Cambria Math" panose="02040503050406030204" pitchFamily="18" charset="0"/>
                              </a:rPr>
                              <m:t>𝑌</m:t>
                            </m:r>
                          </m:den>
                        </m:f>
                      </m:sub>
                    </m:sSub>
                    <m:d>
                      <m:dPr>
                        <m:ctrlPr>
                          <a:rPr lang="en-US" sz="1600" b="0" i="1" smtClean="0">
                            <a:latin typeface="Cambria Math" panose="02040503050406030204" pitchFamily="18" charset="0"/>
                          </a:rPr>
                        </m:ctrlPr>
                      </m:dPr>
                      <m:e>
                        <m:f>
                          <m:fPr>
                            <m:type m:val="lin"/>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𝑥</m:t>
                            </m:r>
                          </m:num>
                          <m:den>
                            <m:r>
                              <a:rPr lang="en-US" sz="1600" b="0" i="1" smtClean="0">
                                <a:latin typeface="Cambria Math" panose="02040503050406030204" pitchFamily="18" charset="0"/>
                              </a:rPr>
                              <m:t>𝑦</m:t>
                            </m:r>
                          </m:den>
                        </m:f>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𝑃</m:t>
                        </m:r>
                      </m:e>
                      <m:sub>
                        <m:r>
                          <a:rPr lang="en-US" sz="1600" b="0" i="1" smtClean="0">
                            <a:latin typeface="Cambria Math" panose="02040503050406030204" pitchFamily="18" charset="0"/>
                          </a:rPr>
                          <m:t>𝑋</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𝑌</m:t>
                        </m:r>
                      </m:sub>
                    </m:sSub>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𝑋</m:t>
                        </m:r>
                        <m:r>
                          <a:rPr lang="en-US" sz="1600" b="0" i="1" smtClean="0">
                            <a:latin typeface="Cambria Math" panose="02040503050406030204" pitchFamily="18" charset="0"/>
                          </a:rPr>
                          <m:t>=</m:t>
                        </m:r>
                        <m:f>
                          <m:fPr>
                            <m:type m:val="lin"/>
                            <m:ctrlPr>
                              <a:rPr lang="en-US" sz="1600" b="0" i="1" smtClean="0">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𝑥</m:t>
                            </m:r>
                          </m:num>
                          <m:den>
                            <m:r>
                              <a:rPr lang="en-US" sz="1600" b="0" i="1" smtClean="0">
                                <a:latin typeface="Cambria Math" panose="02040503050406030204" pitchFamily="18" charset="0"/>
                              </a:rPr>
                              <m:t>𝑌</m:t>
                            </m:r>
                          </m:den>
                        </m:f>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𝑦</m:t>
                        </m:r>
                      </m:e>
                    </m:d>
                    <m:r>
                      <a:rPr lang="en-US" sz="1600" b="0" i="1" smtClean="0">
                        <a:latin typeface="Cambria Math" panose="02040503050406030204" pitchFamily="18" charset="0"/>
                      </a:rPr>
                      <m:t>=</m:t>
                    </m:r>
                    <m:r>
                      <a:rPr lang="en-US" sz="1600" b="0" i="1" smtClean="0">
                        <a:solidFill>
                          <a:srgbClr val="C00000"/>
                        </a:solidFill>
                        <a:latin typeface="Cambria Math" panose="02040503050406030204" pitchFamily="18" charset="0"/>
                      </a:rPr>
                      <m:t>𝑃</m:t>
                    </m:r>
                    <m:d>
                      <m:dPr>
                        <m:ctrlPr>
                          <a:rPr lang="en-US" sz="1600" b="0" i="1" smtClean="0">
                            <a:solidFill>
                              <a:srgbClr val="C00000"/>
                            </a:solidFill>
                            <a:latin typeface="Cambria Math" panose="02040503050406030204" pitchFamily="18" charset="0"/>
                          </a:rPr>
                        </m:ctrlPr>
                      </m:dPr>
                      <m:e>
                        <m:r>
                          <a:rPr lang="en-US" sz="1600" b="0" i="1" smtClean="0">
                            <a:solidFill>
                              <a:srgbClr val="C00000"/>
                            </a:solidFill>
                            <a:latin typeface="Cambria Math" panose="02040503050406030204" pitchFamily="18" charset="0"/>
                          </a:rPr>
                          <m:t>𝑥</m:t>
                        </m:r>
                        <m:r>
                          <a:rPr lang="en-US" sz="1600" b="0" i="1" smtClean="0">
                            <a:solidFill>
                              <a:srgbClr val="C00000"/>
                            </a:solidFill>
                            <a:latin typeface="Cambria Math" panose="02040503050406030204" pitchFamily="18" charset="0"/>
                            <a:ea typeface="Cambria Math" panose="02040503050406030204" pitchFamily="18" charset="0"/>
                          </a:rPr>
                          <m:t>∕</m:t>
                        </m:r>
                        <m:r>
                          <a:rPr lang="en-US" sz="1600" b="0" i="1" smtClean="0">
                            <a:solidFill>
                              <a:srgbClr val="C00000"/>
                            </a:solidFill>
                            <a:latin typeface="Cambria Math" panose="02040503050406030204" pitchFamily="18" charset="0"/>
                            <a:ea typeface="Cambria Math" panose="02040503050406030204" pitchFamily="18" charset="0"/>
                          </a:rPr>
                          <m:t>𝑦</m:t>
                        </m:r>
                      </m:e>
                    </m:d>
                  </m:oMath>
                </a14:m>
                <a:endParaRPr lang="en-US" sz="1600" dirty="0">
                  <a:latin typeface="Avenir Next LT Pro" panose="020B0504020202020204" pitchFamily="34" charset="77"/>
                </a:endParaRPr>
              </a:p>
              <a:p>
                <a:pPr marL="285750" indent="-285750">
                  <a:buFont typeface="Arial" panose="020B0604020202020204" pitchFamily="34" charset="0"/>
                  <a:buChar char="•"/>
                </a:pPr>
                <a:r>
                  <a:rPr lang="en-US" sz="1600" dirty="0">
                    <a:latin typeface="Avenir Next LT Pro" panose="020B0504020202020204" pitchFamily="34" charset="77"/>
                  </a:rPr>
                  <a:t>The conditional PDFs are similarly defined.</a:t>
                </a:r>
              </a:p>
              <a:p>
                <a:pPr marL="285750" indent="-285750">
                  <a:buFont typeface="Arial" panose="020B0604020202020204" pitchFamily="34" charset="0"/>
                  <a:buChar char="•"/>
                </a:pPr>
                <a:endParaRPr lang="en-US" sz="1600" dirty="0">
                  <a:latin typeface="Avenir Next LT Pro" panose="020B0504020202020204" pitchFamily="34" charset="77"/>
                </a:endParaRPr>
              </a:p>
              <a:p>
                <a:pPr marL="285750" indent="-285750">
                  <a:buFont typeface="Arial" panose="020B0604020202020204" pitchFamily="34" charset="0"/>
                  <a:buChar char="•"/>
                </a:pPr>
                <a:endParaRPr lang="en-US" sz="1600" dirty="0">
                  <a:latin typeface="Avenir Next LT Pro" panose="020B0504020202020204" pitchFamily="34" charset="77"/>
                </a:endParaRPr>
              </a:p>
              <a:p>
                <a:r>
                  <a:rPr lang="en-US" sz="1600" dirty="0">
                    <a:latin typeface="Avenir Next LT Pro" panose="020B0504020202020204" pitchFamily="34" charset="77"/>
                  </a:rPr>
                  <a:t>The random variables X and Y are </a:t>
                </a:r>
                <a:r>
                  <a:rPr lang="en-US" sz="1600" dirty="0">
                    <a:solidFill>
                      <a:srgbClr val="C00000"/>
                    </a:solidFill>
                    <a:latin typeface="Avenir Next LT Pro" panose="020B0504020202020204" pitchFamily="34" charset="77"/>
                  </a:rPr>
                  <a:t>independent</a:t>
                </a:r>
                <a:r>
                  <a:rPr lang="en-US" sz="1600" dirty="0">
                    <a:latin typeface="Avenir Next LT Pro" panose="020B0504020202020204" pitchFamily="34" charset="77"/>
                  </a:rPr>
                  <a:t> if and only if </a:t>
                </a:r>
                <a14:m>
                  <m:oMath xmlns:m="http://schemas.openxmlformats.org/officeDocument/2006/math">
                    <m:r>
                      <a:rPr lang="en-US" sz="1600" b="0" i="1" smtClean="0">
                        <a:solidFill>
                          <a:srgbClr val="C00000"/>
                        </a:solidFill>
                        <a:latin typeface="Cambria Math" panose="02040503050406030204" pitchFamily="18" charset="0"/>
                      </a:rPr>
                      <m:t>𝑃</m:t>
                    </m:r>
                    <m:d>
                      <m:dPr>
                        <m:ctrlPr>
                          <a:rPr lang="en-US" sz="1600" b="0" i="1" smtClean="0">
                            <a:solidFill>
                              <a:srgbClr val="C00000"/>
                            </a:solidFill>
                            <a:latin typeface="Cambria Math" panose="02040503050406030204" pitchFamily="18" charset="0"/>
                          </a:rPr>
                        </m:ctrlPr>
                      </m:dPr>
                      <m:e>
                        <m:r>
                          <a:rPr lang="en-US" sz="1600" b="0" i="1" smtClean="0">
                            <a:solidFill>
                              <a:srgbClr val="C00000"/>
                            </a:solidFill>
                            <a:latin typeface="Cambria Math" panose="02040503050406030204" pitchFamily="18" charset="0"/>
                          </a:rPr>
                          <m:t>𝑋</m:t>
                        </m:r>
                        <m:r>
                          <a:rPr lang="en-US" sz="1600" b="0" i="1" smtClean="0">
                            <a:solidFill>
                              <a:srgbClr val="C00000"/>
                            </a:solidFill>
                            <a:latin typeface="Cambria Math" panose="02040503050406030204" pitchFamily="18" charset="0"/>
                          </a:rPr>
                          <m:t>=</m:t>
                        </m:r>
                        <m:r>
                          <a:rPr lang="en-US" sz="1600" b="0" i="1" smtClean="0">
                            <a:solidFill>
                              <a:srgbClr val="C00000"/>
                            </a:solidFill>
                            <a:latin typeface="Cambria Math" panose="02040503050406030204" pitchFamily="18" charset="0"/>
                          </a:rPr>
                          <m:t>𝑥</m:t>
                        </m:r>
                        <m:r>
                          <a:rPr lang="en-US" sz="1600" b="0" i="1" smtClean="0">
                            <a:solidFill>
                              <a:srgbClr val="C00000"/>
                            </a:solidFill>
                            <a:latin typeface="Cambria Math" panose="02040503050406030204" pitchFamily="18" charset="0"/>
                          </a:rPr>
                          <m:t>,</m:t>
                        </m:r>
                        <m:r>
                          <a:rPr lang="en-US" sz="1600" b="0" i="1" smtClean="0">
                            <a:solidFill>
                              <a:srgbClr val="C00000"/>
                            </a:solidFill>
                            <a:latin typeface="Cambria Math" panose="02040503050406030204" pitchFamily="18" charset="0"/>
                          </a:rPr>
                          <m:t>𝑌</m:t>
                        </m:r>
                        <m:r>
                          <a:rPr lang="en-US" sz="1600" b="0" i="1" smtClean="0">
                            <a:solidFill>
                              <a:srgbClr val="C00000"/>
                            </a:solidFill>
                            <a:latin typeface="Cambria Math" panose="02040503050406030204" pitchFamily="18" charset="0"/>
                          </a:rPr>
                          <m:t>=</m:t>
                        </m:r>
                        <m:r>
                          <a:rPr lang="en-US" sz="1600" b="0" i="1" smtClean="0">
                            <a:solidFill>
                              <a:srgbClr val="C00000"/>
                            </a:solidFill>
                            <a:latin typeface="Cambria Math" panose="02040503050406030204" pitchFamily="18" charset="0"/>
                          </a:rPr>
                          <m:t>𝑦</m:t>
                        </m:r>
                      </m:e>
                    </m:d>
                    <m:r>
                      <a:rPr lang="en-US" sz="1600" b="0" i="1" smtClean="0">
                        <a:solidFill>
                          <a:srgbClr val="C00000"/>
                        </a:solidFill>
                        <a:latin typeface="Cambria Math" panose="02040503050406030204" pitchFamily="18" charset="0"/>
                      </a:rPr>
                      <m:t>=</m:t>
                    </m:r>
                    <m:sSub>
                      <m:sSubPr>
                        <m:ctrlPr>
                          <a:rPr lang="en-US" sz="1600" b="0" i="1" smtClean="0">
                            <a:solidFill>
                              <a:srgbClr val="C00000"/>
                            </a:solidFill>
                            <a:latin typeface="Cambria Math" panose="02040503050406030204" pitchFamily="18" charset="0"/>
                          </a:rPr>
                        </m:ctrlPr>
                      </m:sSubPr>
                      <m:e>
                        <m:r>
                          <a:rPr lang="en-US" sz="1600" b="0" i="1" smtClean="0">
                            <a:solidFill>
                              <a:srgbClr val="C00000"/>
                            </a:solidFill>
                            <a:latin typeface="Cambria Math" panose="02040503050406030204" pitchFamily="18" charset="0"/>
                          </a:rPr>
                          <m:t>𝑃</m:t>
                        </m:r>
                      </m:e>
                      <m:sub>
                        <m:r>
                          <a:rPr lang="en-US" sz="1600" b="0" i="1" smtClean="0">
                            <a:solidFill>
                              <a:srgbClr val="C00000"/>
                            </a:solidFill>
                            <a:latin typeface="Cambria Math" panose="02040503050406030204" pitchFamily="18" charset="0"/>
                          </a:rPr>
                          <m:t>𝑋</m:t>
                        </m:r>
                      </m:sub>
                    </m:sSub>
                    <m:r>
                      <a:rPr lang="en-US" sz="1600" b="0" i="1" smtClean="0">
                        <a:solidFill>
                          <a:srgbClr val="C00000"/>
                        </a:solidFill>
                        <a:latin typeface="Cambria Math" panose="02040503050406030204" pitchFamily="18" charset="0"/>
                      </a:rPr>
                      <m:t>(</m:t>
                    </m:r>
                    <m:r>
                      <a:rPr lang="en-US" sz="1600" b="0" i="1" smtClean="0">
                        <a:solidFill>
                          <a:srgbClr val="C00000"/>
                        </a:solidFill>
                        <a:latin typeface="Cambria Math" panose="02040503050406030204" pitchFamily="18" charset="0"/>
                      </a:rPr>
                      <m:t>𝑥</m:t>
                    </m:r>
                    <m:r>
                      <a:rPr lang="en-US" sz="1600" b="0" i="1" smtClean="0">
                        <a:solidFill>
                          <a:srgbClr val="C00000"/>
                        </a:solidFill>
                        <a:latin typeface="Cambria Math" panose="02040503050406030204" pitchFamily="18" charset="0"/>
                      </a:rPr>
                      <m:t>)</m:t>
                    </m:r>
                    <m:sSub>
                      <m:sSubPr>
                        <m:ctrlPr>
                          <a:rPr lang="en-US" sz="1600" b="0" i="1" smtClean="0">
                            <a:solidFill>
                              <a:srgbClr val="C00000"/>
                            </a:solidFill>
                            <a:latin typeface="Cambria Math" panose="02040503050406030204" pitchFamily="18" charset="0"/>
                          </a:rPr>
                        </m:ctrlPr>
                      </m:sSubPr>
                      <m:e>
                        <m:r>
                          <a:rPr lang="en-US" sz="1600" b="0" i="1" smtClean="0">
                            <a:solidFill>
                              <a:srgbClr val="C00000"/>
                            </a:solidFill>
                            <a:latin typeface="Cambria Math" panose="02040503050406030204" pitchFamily="18" charset="0"/>
                          </a:rPr>
                          <m:t>𝑃</m:t>
                        </m:r>
                      </m:e>
                      <m:sub>
                        <m:r>
                          <a:rPr lang="en-US" sz="1600" b="0" i="1" smtClean="0">
                            <a:solidFill>
                              <a:srgbClr val="C00000"/>
                            </a:solidFill>
                            <a:latin typeface="Cambria Math" panose="02040503050406030204" pitchFamily="18" charset="0"/>
                          </a:rPr>
                          <m:t>𝑌</m:t>
                        </m:r>
                      </m:sub>
                    </m:sSub>
                    <m:r>
                      <a:rPr lang="en-US" sz="1600" b="0" i="1" smtClean="0">
                        <a:solidFill>
                          <a:srgbClr val="C00000"/>
                        </a:solidFill>
                        <a:latin typeface="Cambria Math" panose="02040503050406030204" pitchFamily="18" charset="0"/>
                      </a:rPr>
                      <m:t>(</m:t>
                    </m:r>
                    <m:r>
                      <a:rPr lang="en-US" sz="1600" b="0" i="1" smtClean="0">
                        <a:solidFill>
                          <a:srgbClr val="C00000"/>
                        </a:solidFill>
                        <a:latin typeface="Cambria Math" panose="02040503050406030204" pitchFamily="18" charset="0"/>
                      </a:rPr>
                      <m:t>𝑦</m:t>
                    </m:r>
                    <m:r>
                      <a:rPr lang="en-US" sz="1600" b="0" i="1" smtClean="0">
                        <a:solidFill>
                          <a:srgbClr val="C00000"/>
                        </a:solidFill>
                        <a:latin typeface="Cambria Math" panose="02040503050406030204" pitchFamily="18" charset="0"/>
                      </a:rPr>
                      <m:t>)</m:t>
                    </m:r>
                  </m:oMath>
                </a14:m>
                <a:r>
                  <a:rPr lang="en-US" sz="1600" dirty="0">
                    <a:solidFill>
                      <a:srgbClr val="C00000"/>
                    </a:solidFill>
                    <a:latin typeface="Avenir Next LT Pro" panose="020B0504020202020204" pitchFamily="34" charset="77"/>
                  </a:rPr>
                  <a:t> </a:t>
                </a:r>
                <a:r>
                  <a:rPr lang="en-US" sz="1600" dirty="0">
                    <a:latin typeface="Avenir Next LT Pro" panose="020B0504020202020204" pitchFamily="34" charset="77"/>
                  </a:rPr>
                  <a:t>for discrete and </a:t>
                </a:r>
                <a14:m>
                  <m:oMath xmlns:m="http://schemas.openxmlformats.org/officeDocument/2006/math">
                    <m:r>
                      <a:rPr lang="en-US" sz="1600" b="0" i="1" smtClean="0">
                        <a:solidFill>
                          <a:srgbClr val="C00000"/>
                        </a:solidFill>
                        <a:latin typeface="Cambria Math" panose="02040503050406030204" pitchFamily="18" charset="0"/>
                      </a:rPr>
                      <m:t>𝑓</m:t>
                    </m:r>
                    <m:d>
                      <m:dPr>
                        <m:ctrlPr>
                          <a:rPr lang="en-US" sz="1600" b="0" i="1" smtClean="0">
                            <a:solidFill>
                              <a:srgbClr val="C00000"/>
                            </a:solidFill>
                            <a:latin typeface="Cambria Math" panose="02040503050406030204" pitchFamily="18" charset="0"/>
                          </a:rPr>
                        </m:ctrlPr>
                      </m:dPr>
                      <m:e>
                        <m:r>
                          <a:rPr lang="en-US" sz="1600" b="0" i="1" smtClean="0">
                            <a:solidFill>
                              <a:srgbClr val="C00000"/>
                            </a:solidFill>
                            <a:latin typeface="Cambria Math" panose="02040503050406030204" pitchFamily="18" charset="0"/>
                          </a:rPr>
                          <m:t>𝑥</m:t>
                        </m:r>
                        <m:r>
                          <a:rPr lang="en-US" sz="1600" b="0" i="1" smtClean="0">
                            <a:solidFill>
                              <a:srgbClr val="C00000"/>
                            </a:solidFill>
                            <a:latin typeface="Cambria Math" panose="02040503050406030204" pitchFamily="18" charset="0"/>
                          </a:rPr>
                          <m:t>,</m:t>
                        </m:r>
                        <m:r>
                          <a:rPr lang="en-US" sz="1600" b="0" i="1" smtClean="0">
                            <a:solidFill>
                              <a:srgbClr val="C00000"/>
                            </a:solidFill>
                            <a:latin typeface="Cambria Math" panose="02040503050406030204" pitchFamily="18" charset="0"/>
                          </a:rPr>
                          <m:t>𝑦</m:t>
                        </m:r>
                      </m:e>
                    </m:d>
                    <m:r>
                      <a:rPr lang="en-US" sz="1600" b="0" i="1" smtClean="0">
                        <a:solidFill>
                          <a:srgbClr val="C00000"/>
                        </a:solidFill>
                        <a:latin typeface="Cambria Math" panose="02040503050406030204" pitchFamily="18" charset="0"/>
                      </a:rPr>
                      <m:t>=</m:t>
                    </m:r>
                    <m:sSub>
                      <m:sSubPr>
                        <m:ctrlPr>
                          <a:rPr lang="en-US" sz="1600" b="0" i="1" smtClean="0">
                            <a:solidFill>
                              <a:srgbClr val="C00000"/>
                            </a:solidFill>
                            <a:latin typeface="Cambria Math" panose="02040503050406030204" pitchFamily="18" charset="0"/>
                          </a:rPr>
                        </m:ctrlPr>
                      </m:sSubPr>
                      <m:e>
                        <m:r>
                          <a:rPr lang="en-US" sz="1600" b="0" i="1" smtClean="0">
                            <a:solidFill>
                              <a:srgbClr val="C00000"/>
                            </a:solidFill>
                            <a:latin typeface="Cambria Math" panose="02040503050406030204" pitchFamily="18" charset="0"/>
                          </a:rPr>
                          <m:t>𝑓</m:t>
                        </m:r>
                      </m:e>
                      <m:sub>
                        <m:r>
                          <a:rPr lang="en-US" sz="1600" b="0" i="1" smtClean="0">
                            <a:solidFill>
                              <a:srgbClr val="C00000"/>
                            </a:solidFill>
                            <a:latin typeface="Cambria Math" panose="02040503050406030204" pitchFamily="18" charset="0"/>
                          </a:rPr>
                          <m:t>𝑋</m:t>
                        </m:r>
                      </m:sub>
                    </m:sSub>
                    <m:d>
                      <m:dPr>
                        <m:ctrlPr>
                          <a:rPr lang="en-US" sz="1600" b="0" i="1" smtClean="0">
                            <a:solidFill>
                              <a:srgbClr val="C00000"/>
                            </a:solidFill>
                            <a:latin typeface="Cambria Math" panose="02040503050406030204" pitchFamily="18" charset="0"/>
                          </a:rPr>
                        </m:ctrlPr>
                      </m:dPr>
                      <m:e>
                        <m:r>
                          <a:rPr lang="en-US" sz="1600" b="0" i="1" smtClean="0">
                            <a:solidFill>
                              <a:srgbClr val="C00000"/>
                            </a:solidFill>
                            <a:latin typeface="Cambria Math" panose="02040503050406030204" pitchFamily="18" charset="0"/>
                          </a:rPr>
                          <m:t>𝑥</m:t>
                        </m:r>
                      </m:e>
                    </m:d>
                    <m:sSub>
                      <m:sSubPr>
                        <m:ctrlPr>
                          <a:rPr lang="en-US" sz="1600" b="0" i="1" smtClean="0">
                            <a:solidFill>
                              <a:srgbClr val="C00000"/>
                            </a:solidFill>
                            <a:latin typeface="Cambria Math" panose="02040503050406030204" pitchFamily="18" charset="0"/>
                          </a:rPr>
                        </m:ctrlPr>
                      </m:sSubPr>
                      <m:e>
                        <m:r>
                          <a:rPr lang="en-US" sz="1600" b="0" i="1" smtClean="0">
                            <a:solidFill>
                              <a:srgbClr val="C00000"/>
                            </a:solidFill>
                            <a:latin typeface="Cambria Math" panose="02040503050406030204" pitchFamily="18" charset="0"/>
                          </a:rPr>
                          <m:t>𝑓</m:t>
                        </m:r>
                      </m:e>
                      <m:sub>
                        <m:r>
                          <a:rPr lang="en-US" sz="1600" b="0" i="1" smtClean="0">
                            <a:solidFill>
                              <a:srgbClr val="C00000"/>
                            </a:solidFill>
                            <a:latin typeface="Cambria Math" panose="02040503050406030204" pitchFamily="18" charset="0"/>
                          </a:rPr>
                          <m:t>𝑌</m:t>
                        </m:r>
                      </m:sub>
                    </m:sSub>
                    <m:d>
                      <m:dPr>
                        <m:ctrlPr>
                          <a:rPr lang="en-US" sz="1600" b="0" i="1" smtClean="0">
                            <a:solidFill>
                              <a:srgbClr val="C00000"/>
                            </a:solidFill>
                            <a:latin typeface="Cambria Math" panose="02040503050406030204" pitchFamily="18" charset="0"/>
                          </a:rPr>
                        </m:ctrlPr>
                      </m:dPr>
                      <m:e>
                        <m:r>
                          <a:rPr lang="en-US" sz="1600" b="0" i="1" smtClean="0">
                            <a:solidFill>
                              <a:srgbClr val="C00000"/>
                            </a:solidFill>
                            <a:latin typeface="Cambria Math" panose="02040503050406030204" pitchFamily="18" charset="0"/>
                          </a:rPr>
                          <m:t>𝑦</m:t>
                        </m:r>
                      </m:e>
                    </m:d>
                    <m:r>
                      <a:rPr lang="en-US" sz="1600" b="0" i="1" smtClean="0">
                        <a:latin typeface="Cambria Math" panose="02040503050406030204" pitchFamily="18" charset="0"/>
                      </a:rPr>
                      <m:t> </m:t>
                    </m:r>
                  </m:oMath>
                </a14:m>
                <a:r>
                  <a:rPr lang="en-US" sz="1600" dirty="0">
                    <a:latin typeface="Avenir Next LT Pro" panose="020B0504020202020204" pitchFamily="34" charset="77"/>
                  </a:rPr>
                  <a:t> for continuous distributions.</a:t>
                </a:r>
              </a:p>
              <a:p>
                <a:endParaRPr lang="en-US" sz="1600" dirty="0">
                  <a:latin typeface="Avenir Next LT Pro" panose="020B0504020202020204" pitchFamily="34" charset="77"/>
                </a:endParaRPr>
              </a:p>
            </p:txBody>
          </p:sp>
        </mc:Choice>
        <mc:Fallback xmlns="">
          <p:sp>
            <p:nvSpPr>
              <p:cNvPr id="3" name="TextBox 2">
                <a:extLst>
                  <a:ext uri="{FF2B5EF4-FFF2-40B4-BE49-F238E27FC236}">
                    <a16:creationId xmlns:a16="http://schemas.microsoft.com/office/drawing/2014/main" id="{B1C23412-1BFF-7F74-36E6-49ED91EA2D72}"/>
                  </a:ext>
                </a:extLst>
              </p:cNvPr>
              <p:cNvSpPr txBox="1">
                <a:spLocks noRot="1" noChangeAspect="1" noMove="1" noResize="1" noEditPoints="1" noAdjustHandles="1" noChangeArrowheads="1" noChangeShapeType="1" noTextEdit="1"/>
              </p:cNvSpPr>
              <p:nvPr/>
            </p:nvSpPr>
            <p:spPr>
              <a:xfrm>
                <a:off x="988828" y="1470389"/>
                <a:ext cx="10494335" cy="4133567"/>
              </a:xfrm>
              <a:prstGeom prst="rect">
                <a:avLst/>
              </a:prstGeom>
              <a:blipFill>
                <a:blip r:embed="rId2"/>
                <a:stretch>
                  <a:fillRect l="-242" t="-306"/>
                </a:stretch>
              </a:blipFill>
            </p:spPr>
            <p:txBody>
              <a:bodyPr/>
              <a:lstStyle/>
              <a:p>
                <a:r>
                  <a:rPr lang="en-US">
                    <a:noFill/>
                  </a:rPr>
                  <a:t> </a:t>
                </a:r>
              </a:p>
            </p:txBody>
          </p:sp>
        </mc:Fallback>
      </mc:AlternateContent>
    </p:spTree>
    <p:extLst>
      <p:ext uri="{BB962C8B-B14F-4D97-AF65-F5344CB8AC3E}">
        <p14:creationId xmlns:p14="http://schemas.microsoft.com/office/powerpoint/2010/main" val="641371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0A5100-718C-A54D-6773-55DAF08DC99B}"/>
              </a:ext>
            </a:extLst>
          </p:cNvPr>
          <p:cNvSpPr txBox="1"/>
          <p:nvPr/>
        </p:nvSpPr>
        <p:spPr>
          <a:xfrm>
            <a:off x="2551814" y="776177"/>
            <a:ext cx="7474689" cy="523220"/>
          </a:xfrm>
          <a:prstGeom prst="rect">
            <a:avLst/>
          </a:prstGeom>
          <a:noFill/>
        </p:spPr>
        <p:txBody>
          <a:bodyPr wrap="square" rtlCol="0">
            <a:spAutoFit/>
          </a:bodyPr>
          <a:lstStyle/>
          <a:p>
            <a:pPr algn="ctr"/>
            <a:r>
              <a:rPr lang="en-US" sz="2800" dirty="0">
                <a:solidFill>
                  <a:srgbClr val="C00000"/>
                </a:solidFill>
                <a:latin typeface="Avenir Next LT Pro" panose="020B0504020202020204" pitchFamily="34" charset="77"/>
              </a:rPr>
              <a:t>Why Probability</a:t>
            </a:r>
          </a:p>
        </p:txBody>
      </p:sp>
      <p:sp>
        <p:nvSpPr>
          <p:cNvPr id="3" name="TextBox 2">
            <a:extLst>
              <a:ext uri="{FF2B5EF4-FFF2-40B4-BE49-F238E27FC236}">
                <a16:creationId xmlns:a16="http://schemas.microsoft.com/office/drawing/2014/main" id="{72C88E6F-76DB-29D6-4A8E-C89FA886B60D}"/>
              </a:ext>
            </a:extLst>
          </p:cNvPr>
          <p:cNvSpPr txBox="1"/>
          <p:nvPr/>
        </p:nvSpPr>
        <p:spPr>
          <a:xfrm>
            <a:off x="1562986" y="1456660"/>
            <a:ext cx="9856381" cy="5016758"/>
          </a:xfrm>
          <a:prstGeom prst="rect">
            <a:avLst/>
          </a:prstGeom>
          <a:noFill/>
        </p:spPr>
        <p:txBody>
          <a:bodyPr wrap="square" rtlCol="0">
            <a:spAutoFit/>
          </a:bodyPr>
          <a:lstStyle/>
          <a:p>
            <a:r>
              <a:rPr lang="en-US" sz="1600" dirty="0">
                <a:latin typeface="Avenir Next LT Pro" panose="020B0504020202020204" pitchFamily="34" charset="77"/>
              </a:rPr>
              <a:t>The phrase ‘Machine Learning” is a shortening of ‘Statistical Machine Learning’. This is so because machine learning modeling involves uncertainty at several levels.</a:t>
            </a:r>
          </a:p>
          <a:p>
            <a:endParaRPr lang="en-US" sz="1600" dirty="0">
              <a:latin typeface="Avenir Next LT Pro" panose="020B0504020202020204" pitchFamily="34" charset="77"/>
            </a:endParaRPr>
          </a:p>
          <a:p>
            <a:pPr marL="285750" indent="-285750">
              <a:buFont typeface="Arial" panose="020B0604020202020204" pitchFamily="34" charset="0"/>
              <a:buChar char="•"/>
            </a:pPr>
            <a:r>
              <a:rPr lang="en-US" sz="1600" dirty="0">
                <a:latin typeface="Avenir Next LT Pro" panose="020B0504020202020204" pitchFamily="34" charset="77"/>
              </a:rPr>
              <a:t>The data collected to train a machine learning algorithm may have uncertainty in its collection of objects or values.</a:t>
            </a:r>
          </a:p>
          <a:p>
            <a:pPr marL="285750" indent="-285750">
              <a:buFont typeface="Arial" panose="020B0604020202020204" pitchFamily="34" charset="0"/>
              <a:buChar char="•"/>
            </a:pPr>
            <a:endParaRPr lang="en-US" sz="1600" dirty="0">
              <a:latin typeface="Avenir Next LT Pro" panose="020B0504020202020204" pitchFamily="34" charset="77"/>
            </a:endParaRPr>
          </a:p>
          <a:p>
            <a:pPr marL="285750" indent="-285750">
              <a:buFont typeface="Arial" panose="020B0604020202020204" pitchFamily="34" charset="0"/>
              <a:buChar char="•"/>
            </a:pPr>
            <a:r>
              <a:rPr lang="en-US" sz="1600" dirty="0">
                <a:latin typeface="Avenir Next LT Pro" panose="020B0504020202020204" pitchFamily="34" charset="77"/>
              </a:rPr>
              <a:t>The algorithmic model design may not be the most adequate to implement and hence creates a certain degree of uncertainty.</a:t>
            </a:r>
          </a:p>
          <a:p>
            <a:pPr marL="285750" indent="-285750">
              <a:buFont typeface="Arial" panose="020B0604020202020204" pitchFamily="34" charset="0"/>
              <a:buChar char="•"/>
            </a:pPr>
            <a:endParaRPr lang="en-US" sz="1600" dirty="0">
              <a:latin typeface="Avenir Next LT Pro" panose="020B0504020202020204" pitchFamily="34" charset="77"/>
            </a:endParaRPr>
          </a:p>
          <a:p>
            <a:pPr marL="285750" indent="-285750">
              <a:buFont typeface="Arial" panose="020B0604020202020204" pitchFamily="34" charset="0"/>
              <a:buChar char="•"/>
            </a:pPr>
            <a:r>
              <a:rPr lang="en-US" sz="1600" dirty="0">
                <a:latin typeface="Avenir Next LT Pro" panose="020B0504020202020204" pitchFamily="34" charset="77"/>
              </a:rPr>
              <a:t>The output values of a machine learning algorithm are expressed in terms of degrees of uncertainty.</a:t>
            </a:r>
          </a:p>
          <a:p>
            <a:pPr marL="285750" indent="-285750">
              <a:buFont typeface="Arial" panose="020B0604020202020204" pitchFamily="34" charset="0"/>
              <a:buChar char="•"/>
            </a:pPr>
            <a:endParaRPr lang="en-US" sz="1600" dirty="0">
              <a:latin typeface="Avenir Next LT Pro" panose="020B0504020202020204" pitchFamily="34" charset="77"/>
            </a:endParaRPr>
          </a:p>
          <a:p>
            <a:pPr marL="285750" indent="-285750">
              <a:buFont typeface="Arial" panose="020B0604020202020204" pitchFamily="34" charset="0"/>
              <a:buChar char="•"/>
            </a:pPr>
            <a:endParaRPr lang="en-US" sz="1600" dirty="0">
              <a:latin typeface="Avenir Next LT Pro" panose="020B0504020202020204" pitchFamily="34" charset="77"/>
            </a:endParaRPr>
          </a:p>
          <a:p>
            <a:r>
              <a:rPr lang="en-US" sz="1600" dirty="0">
                <a:latin typeface="Avenir Next LT Pro" panose="020B0504020202020204" pitchFamily="34" charset="77"/>
              </a:rPr>
              <a:t>Probability theory is a mathematical framework for representing uncertain statements. It provides a means for quantifying uncertainty and axioms for deriving new uncertain statements.</a:t>
            </a:r>
          </a:p>
          <a:p>
            <a:endParaRPr lang="en-US" sz="1600" dirty="0">
              <a:latin typeface="Avenir Next LT Pro" panose="020B0504020202020204" pitchFamily="34" charset="77"/>
            </a:endParaRPr>
          </a:p>
          <a:p>
            <a:r>
              <a:rPr lang="en-US" sz="1600" dirty="0">
                <a:latin typeface="Avenir Next LT Pro" panose="020B0504020202020204" pitchFamily="34" charset="77"/>
              </a:rPr>
              <a:t>In AI, probability is used:</a:t>
            </a:r>
          </a:p>
          <a:p>
            <a:endParaRPr lang="en-US" sz="1600" dirty="0">
              <a:latin typeface="Avenir Next LT Pro" panose="020B0504020202020204" pitchFamily="34" charset="77"/>
            </a:endParaRPr>
          </a:p>
          <a:p>
            <a:pPr marL="285750" indent="-285750">
              <a:buFont typeface="Arial" panose="020B0604020202020204" pitchFamily="34" charset="0"/>
              <a:buChar char="•"/>
            </a:pPr>
            <a:r>
              <a:rPr lang="en-US" sz="1600" dirty="0">
                <a:latin typeface="Avenir Next LT Pro" panose="020B0504020202020204" pitchFamily="34" charset="77"/>
              </a:rPr>
              <a:t>To tell us how to design algorithms to compute or approximate various expressions derived using probability theory.</a:t>
            </a:r>
          </a:p>
          <a:p>
            <a:pPr marL="285750" indent="-285750">
              <a:buFont typeface="Arial" panose="020B0604020202020204" pitchFamily="34" charset="0"/>
              <a:buChar char="•"/>
            </a:pPr>
            <a:r>
              <a:rPr lang="en-US" sz="1600" dirty="0">
                <a:latin typeface="Avenir Next LT Pro" panose="020B0504020202020204" pitchFamily="34" charset="77"/>
              </a:rPr>
              <a:t>Along with statistics to theoretically analyze and quantify behaviors of AI systems. </a:t>
            </a:r>
          </a:p>
        </p:txBody>
      </p:sp>
    </p:spTree>
    <p:extLst>
      <p:ext uri="{BB962C8B-B14F-4D97-AF65-F5344CB8AC3E}">
        <p14:creationId xmlns:p14="http://schemas.microsoft.com/office/powerpoint/2010/main" val="4202073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rrelation analysis Detailed explanation with Code🔢📈 | by Jatin7 |  Medium">
            <a:extLst>
              <a:ext uri="{FF2B5EF4-FFF2-40B4-BE49-F238E27FC236}">
                <a16:creationId xmlns:a16="http://schemas.microsoft.com/office/drawing/2014/main" id="{C19174F7-36E3-7F15-63A0-817D3544D2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8325" y="1438844"/>
            <a:ext cx="6783278" cy="444545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EC732D8-C38E-4A85-5616-37C355E80049}"/>
                  </a:ext>
                </a:extLst>
              </p:cNvPr>
              <p:cNvSpPr txBox="1"/>
              <p:nvPr/>
            </p:nvSpPr>
            <p:spPr>
              <a:xfrm>
                <a:off x="404036" y="1868367"/>
                <a:ext cx="4061637" cy="3865545"/>
              </a:xfrm>
              <a:prstGeom prst="rect">
                <a:avLst/>
              </a:prstGeom>
              <a:noFill/>
            </p:spPr>
            <p:txBody>
              <a:bodyPr wrap="square" rtlCol="0">
                <a:spAutoFit/>
              </a:bodyPr>
              <a:lstStyle/>
              <a:p>
                <a:endParaRPr lang="en-US" sz="1600" dirty="0">
                  <a:solidFill>
                    <a:srgbClr val="C00000"/>
                  </a:solidFill>
                  <a:latin typeface="Avenir Next LT Pro" panose="020B0504020202020204" pitchFamily="34" charset="77"/>
                </a:endParaRPr>
              </a:p>
              <a:p>
                <a:r>
                  <a:rPr lang="en-US" sz="1600" dirty="0">
                    <a:latin typeface="Avenir Next LT Pro" panose="020B0504020202020204" pitchFamily="34" charset="77"/>
                  </a:rPr>
                  <a:t>If X and Y are jointly distributed, their </a:t>
                </a:r>
                <a:r>
                  <a:rPr lang="en-US" sz="1600" dirty="0">
                    <a:solidFill>
                      <a:srgbClr val="C00000"/>
                    </a:solidFill>
                    <a:latin typeface="Avenir Next LT Pro" panose="020B0504020202020204" pitchFamily="34" charset="77"/>
                  </a:rPr>
                  <a:t>covariance</a:t>
                </a:r>
                <a:r>
                  <a:rPr lang="en-US" sz="1600" dirty="0">
                    <a:latin typeface="Avenir Next LT Pro" panose="020B0504020202020204" pitchFamily="34" charset="77"/>
                  </a:rPr>
                  <a:t> is a measure of how much their values are linearly related to each other. </a:t>
                </a:r>
                <a:r>
                  <a:rPr lang="en-US" sz="1600" dirty="0">
                    <a:solidFill>
                      <a:srgbClr val="C00000"/>
                    </a:solidFill>
                    <a:latin typeface="Avenir Next LT Pro" panose="020B0504020202020204" pitchFamily="34" charset="77"/>
                  </a:rPr>
                  <a:t>Correlation</a:t>
                </a:r>
                <a:r>
                  <a:rPr lang="en-US" sz="1600" dirty="0">
                    <a:latin typeface="Avenir Next LT Pro" panose="020B0504020202020204" pitchFamily="34" charset="77"/>
                  </a:rPr>
                  <a:t> shows how they relate and how one variable may impact the other</a:t>
                </a:r>
              </a:p>
              <a:p>
                <a:endParaRPr lang="en-US" sz="1600" dirty="0">
                  <a:latin typeface="Avenir Next LT Pro" panose="020B0504020202020204" pitchFamily="34" charset="77"/>
                </a:endParaRPr>
              </a:p>
              <a:p>
                <a:endParaRPr lang="en-US" sz="1600" dirty="0">
                  <a:latin typeface="Avenir Next LT Pro" panose="020B0504020202020204" pitchFamily="34" charset="77"/>
                </a:endParaRPr>
              </a:p>
              <a:p>
                <a:pPr algn="ctr"/>
                <a14:m>
                  <m:oMathPara xmlns:m="http://schemas.openxmlformats.org/officeDocument/2006/math">
                    <m:oMathParaPr>
                      <m:jc m:val="centerGroup"/>
                    </m:oMathParaPr>
                    <m:oMath xmlns:m="http://schemas.openxmlformats.org/officeDocument/2006/math">
                      <m:r>
                        <a:rPr lang="en-US" sz="1600" b="0" i="1" smtClean="0">
                          <a:solidFill>
                            <a:srgbClr val="C00000"/>
                          </a:solidFill>
                          <a:latin typeface="Cambria Math" panose="02040503050406030204" pitchFamily="18" charset="0"/>
                        </a:rPr>
                        <m:t>𝐶𝑜𝑣</m:t>
                      </m:r>
                      <m:d>
                        <m:dPr>
                          <m:ctrlPr>
                            <a:rPr lang="en-US" sz="1600" b="0" i="1" smtClean="0">
                              <a:solidFill>
                                <a:srgbClr val="C00000"/>
                              </a:solidFill>
                              <a:latin typeface="Cambria Math" panose="02040503050406030204" pitchFamily="18" charset="0"/>
                            </a:rPr>
                          </m:ctrlPr>
                        </m:dPr>
                        <m:e>
                          <m:r>
                            <a:rPr lang="en-US" sz="1600" b="0" i="1" smtClean="0">
                              <a:solidFill>
                                <a:srgbClr val="C00000"/>
                              </a:solidFill>
                              <a:latin typeface="Cambria Math" panose="02040503050406030204" pitchFamily="18" charset="0"/>
                            </a:rPr>
                            <m:t>𝑋</m:t>
                          </m:r>
                          <m:r>
                            <a:rPr lang="en-US" sz="1600" b="0" i="1" smtClean="0">
                              <a:solidFill>
                                <a:srgbClr val="C00000"/>
                              </a:solidFill>
                              <a:latin typeface="Cambria Math" panose="02040503050406030204" pitchFamily="18" charset="0"/>
                            </a:rPr>
                            <m:t>, </m:t>
                          </m:r>
                          <m:r>
                            <a:rPr lang="en-US" sz="1600" b="0" i="1" smtClean="0">
                              <a:solidFill>
                                <a:srgbClr val="C00000"/>
                              </a:solidFill>
                              <a:latin typeface="Cambria Math" panose="02040503050406030204" pitchFamily="18" charset="0"/>
                            </a:rPr>
                            <m:t>𝑌</m:t>
                          </m:r>
                        </m:e>
                      </m:d>
                      <m:r>
                        <a:rPr lang="en-US" sz="1600" b="0" i="1" smtClean="0">
                          <a:solidFill>
                            <a:srgbClr val="C00000"/>
                          </a:solidFill>
                          <a:latin typeface="Cambria Math" panose="02040503050406030204" pitchFamily="18" charset="0"/>
                        </a:rPr>
                        <m:t>=</m:t>
                      </m:r>
                      <m:r>
                        <a:rPr lang="en-US" sz="1600" b="0" i="1" smtClean="0">
                          <a:solidFill>
                            <a:srgbClr val="C00000"/>
                          </a:solidFill>
                          <a:latin typeface="Cambria Math" panose="02040503050406030204" pitchFamily="18" charset="0"/>
                          <a:ea typeface="Cambria Math" panose="02040503050406030204" pitchFamily="18" charset="0"/>
                        </a:rPr>
                        <m:t>𝔼</m:t>
                      </m:r>
                      <m:r>
                        <a:rPr lang="en-US" sz="1600" b="0" i="1" smtClean="0">
                          <a:solidFill>
                            <a:srgbClr val="C00000"/>
                          </a:solidFill>
                          <a:latin typeface="Cambria Math" panose="02040503050406030204" pitchFamily="18" charset="0"/>
                          <a:ea typeface="Cambria Math" panose="02040503050406030204" pitchFamily="18" charset="0"/>
                        </a:rPr>
                        <m:t>[</m:t>
                      </m:r>
                      <m:d>
                        <m:dPr>
                          <m:ctrlPr>
                            <a:rPr lang="en-US" sz="1600" b="0" i="1" smtClean="0">
                              <a:solidFill>
                                <a:srgbClr val="C00000"/>
                              </a:solidFill>
                              <a:latin typeface="Cambria Math" panose="02040503050406030204" pitchFamily="18" charset="0"/>
                              <a:ea typeface="Cambria Math" panose="02040503050406030204" pitchFamily="18" charset="0"/>
                            </a:rPr>
                          </m:ctrlPr>
                        </m:dPr>
                        <m:e>
                          <m:r>
                            <a:rPr lang="en-US" sz="1600" b="0" i="1" smtClean="0">
                              <a:solidFill>
                                <a:srgbClr val="C00000"/>
                              </a:solidFill>
                              <a:latin typeface="Cambria Math" panose="02040503050406030204" pitchFamily="18" charset="0"/>
                              <a:ea typeface="Cambria Math" panose="02040503050406030204" pitchFamily="18" charset="0"/>
                            </a:rPr>
                            <m:t>𝑋</m:t>
                          </m:r>
                          <m:r>
                            <a:rPr lang="en-US" sz="1600" b="0" i="1" smtClean="0">
                              <a:solidFill>
                                <a:srgbClr val="C00000"/>
                              </a:solidFill>
                              <a:latin typeface="Cambria Math" panose="02040503050406030204" pitchFamily="18" charset="0"/>
                              <a:ea typeface="Cambria Math" panose="02040503050406030204" pitchFamily="18" charset="0"/>
                            </a:rPr>
                            <m:t>−</m:t>
                          </m:r>
                          <m:r>
                            <a:rPr lang="en-US" sz="1600" b="0" i="1" smtClean="0">
                              <a:solidFill>
                                <a:srgbClr val="C00000"/>
                              </a:solidFill>
                              <a:latin typeface="Cambria Math" panose="02040503050406030204" pitchFamily="18" charset="0"/>
                              <a:ea typeface="Cambria Math" panose="02040503050406030204" pitchFamily="18" charset="0"/>
                            </a:rPr>
                            <m:t>𝔼</m:t>
                          </m:r>
                          <m:r>
                            <a:rPr lang="en-US" sz="1600" b="0" i="1" smtClean="0">
                              <a:solidFill>
                                <a:srgbClr val="C00000"/>
                              </a:solidFill>
                              <a:latin typeface="Cambria Math" panose="02040503050406030204" pitchFamily="18" charset="0"/>
                              <a:ea typeface="Cambria Math" panose="02040503050406030204" pitchFamily="18" charset="0"/>
                            </a:rPr>
                            <m:t>[</m:t>
                          </m:r>
                          <m:r>
                            <a:rPr lang="en-US" sz="1600" b="0" i="1" smtClean="0">
                              <a:solidFill>
                                <a:srgbClr val="C00000"/>
                              </a:solidFill>
                              <a:latin typeface="Cambria Math" panose="02040503050406030204" pitchFamily="18" charset="0"/>
                              <a:ea typeface="Cambria Math" panose="02040503050406030204" pitchFamily="18" charset="0"/>
                            </a:rPr>
                            <m:t>𝑋</m:t>
                          </m:r>
                          <m:r>
                            <a:rPr lang="en-US" sz="1600" b="0" i="1" smtClean="0">
                              <a:solidFill>
                                <a:srgbClr val="C00000"/>
                              </a:solidFill>
                              <a:latin typeface="Cambria Math" panose="02040503050406030204" pitchFamily="18" charset="0"/>
                              <a:ea typeface="Cambria Math" panose="02040503050406030204" pitchFamily="18" charset="0"/>
                            </a:rPr>
                            <m:t>]</m:t>
                          </m:r>
                        </m:e>
                      </m:d>
                      <m:d>
                        <m:dPr>
                          <m:ctrlPr>
                            <a:rPr lang="en-US" sz="1600" b="0" i="1" smtClean="0">
                              <a:solidFill>
                                <a:srgbClr val="C00000"/>
                              </a:solidFill>
                              <a:latin typeface="Cambria Math" panose="02040503050406030204" pitchFamily="18" charset="0"/>
                              <a:ea typeface="Cambria Math" panose="02040503050406030204" pitchFamily="18" charset="0"/>
                            </a:rPr>
                          </m:ctrlPr>
                        </m:dPr>
                        <m:e>
                          <m:r>
                            <a:rPr lang="en-US" sz="1600" b="0" i="1" smtClean="0">
                              <a:solidFill>
                                <a:srgbClr val="C00000"/>
                              </a:solidFill>
                              <a:latin typeface="Cambria Math" panose="02040503050406030204" pitchFamily="18" charset="0"/>
                              <a:ea typeface="Cambria Math" panose="02040503050406030204" pitchFamily="18" charset="0"/>
                            </a:rPr>
                            <m:t>𝑌</m:t>
                          </m:r>
                          <m:r>
                            <a:rPr lang="en-US" sz="1600" b="0" i="1" smtClean="0">
                              <a:solidFill>
                                <a:srgbClr val="C00000"/>
                              </a:solidFill>
                              <a:latin typeface="Cambria Math" panose="02040503050406030204" pitchFamily="18" charset="0"/>
                              <a:ea typeface="Cambria Math" panose="02040503050406030204" pitchFamily="18" charset="0"/>
                            </a:rPr>
                            <m:t>−</m:t>
                          </m:r>
                          <m:r>
                            <a:rPr lang="en-US" sz="1600" b="0" i="1" smtClean="0">
                              <a:solidFill>
                                <a:srgbClr val="C00000"/>
                              </a:solidFill>
                              <a:latin typeface="Cambria Math" panose="02040503050406030204" pitchFamily="18" charset="0"/>
                              <a:ea typeface="Cambria Math" panose="02040503050406030204" pitchFamily="18" charset="0"/>
                            </a:rPr>
                            <m:t>𝔼</m:t>
                          </m:r>
                          <m:r>
                            <a:rPr lang="en-US" sz="1600" b="0" i="1" smtClean="0">
                              <a:solidFill>
                                <a:srgbClr val="C00000"/>
                              </a:solidFill>
                              <a:latin typeface="Cambria Math" panose="02040503050406030204" pitchFamily="18" charset="0"/>
                              <a:ea typeface="Cambria Math" panose="02040503050406030204" pitchFamily="18" charset="0"/>
                            </a:rPr>
                            <m:t>[</m:t>
                          </m:r>
                          <m:r>
                            <a:rPr lang="en-US" sz="1600" b="0" i="1" smtClean="0">
                              <a:solidFill>
                                <a:srgbClr val="C00000"/>
                              </a:solidFill>
                              <a:latin typeface="Cambria Math" panose="02040503050406030204" pitchFamily="18" charset="0"/>
                              <a:ea typeface="Cambria Math" panose="02040503050406030204" pitchFamily="18" charset="0"/>
                            </a:rPr>
                            <m:t>𝑌</m:t>
                          </m:r>
                          <m:r>
                            <a:rPr lang="en-US" sz="1600" b="0" i="1" smtClean="0">
                              <a:solidFill>
                                <a:srgbClr val="C00000"/>
                              </a:solidFill>
                              <a:latin typeface="Cambria Math" panose="02040503050406030204" pitchFamily="18" charset="0"/>
                              <a:ea typeface="Cambria Math" panose="02040503050406030204" pitchFamily="18" charset="0"/>
                            </a:rPr>
                            <m:t>]</m:t>
                          </m:r>
                        </m:e>
                      </m:d>
                      <m:r>
                        <a:rPr lang="en-US" sz="1600" b="0" i="1" smtClean="0">
                          <a:solidFill>
                            <a:srgbClr val="C00000"/>
                          </a:solidFill>
                          <a:latin typeface="Cambria Math" panose="02040503050406030204" pitchFamily="18" charset="0"/>
                          <a:ea typeface="Cambria Math" panose="02040503050406030204" pitchFamily="18" charset="0"/>
                        </a:rPr>
                        <m:t>]</m:t>
                      </m:r>
                    </m:oMath>
                  </m:oMathPara>
                </a14:m>
                <a:endParaRPr lang="en-US" sz="1600" dirty="0">
                  <a:solidFill>
                    <a:srgbClr val="C00000"/>
                  </a:solidFill>
                  <a:latin typeface="Avenir Next LT Pro" panose="020B0504020202020204" pitchFamily="34" charset="77"/>
                </a:endParaRPr>
              </a:p>
              <a:p>
                <a:pPr algn="ctr"/>
                <a:endParaRPr lang="en-US" sz="1600" dirty="0">
                  <a:solidFill>
                    <a:srgbClr val="C00000"/>
                  </a:solidFill>
                  <a:latin typeface="Avenir Next LT Pro" panose="020B0504020202020204" pitchFamily="34" charset="77"/>
                </a:endParaRPr>
              </a:p>
              <a:p>
                <a:pPr algn="ctr"/>
                <a:endParaRPr lang="en-US" sz="1600" dirty="0">
                  <a:solidFill>
                    <a:srgbClr val="C00000"/>
                  </a:solidFill>
                  <a:latin typeface="Avenir Next LT Pro" panose="020B0504020202020204" pitchFamily="34" charset="77"/>
                </a:endParaRPr>
              </a:p>
              <a:p>
                <a:pPr algn="ctr"/>
                <a14:m>
                  <m:oMathPara xmlns:m="http://schemas.openxmlformats.org/officeDocument/2006/math">
                    <m:oMathParaPr>
                      <m:jc m:val="centerGroup"/>
                    </m:oMathParaPr>
                    <m:oMath xmlns:m="http://schemas.openxmlformats.org/officeDocument/2006/math">
                      <m:r>
                        <a:rPr lang="en-US" sz="1600" b="0" i="1" smtClean="0">
                          <a:solidFill>
                            <a:srgbClr val="C00000"/>
                          </a:solidFill>
                          <a:latin typeface="Cambria Math" panose="02040503050406030204" pitchFamily="18" charset="0"/>
                        </a:rPr>
                        <m:t>𝐶𝑜𝑟𝑟</m:t>
                      </m:r>
                      <m:d>
                        <m:dPr>
                          <m:ctrlPr>
                            <a:rPr lang="en-US" sz="1600" b="0" i="1" smtClean="0">
                              <a:solidFill>
                                <a:srgbClr val="C00000"/>
                              </a:solidFill>
                              <a:latin typeface="Cambria Math" panose="02040503050406030204" pitchFamily="18" charset="0"/>
                            </a:rPr>
                          </m:ctrlPr>
                        </m:dPr>
                        <m:e>
                          <m:r>
                            <a:rPr lang="en-US" sz="1600" b="0" i="1" smtClean="0">
                              <a:solidFill>
                                <a:srgbClr val="C00000"/>
                              </a:solidFill>
                              <a:latin typeface="Cambria Math" panose="02040503050406030204" pitchFamily="18" charset="0"/>
                            </a:rPr>
                            <m:t>𝑋</m:t>
                          </m:r>
                          <m:r>
                            <a:rPr lang="en-US" sz="1600" b="0" i="1" smtClean="0">
                              <a:solidFill>
                                <a:srgbClr val="C00000"/>
                              </a:solidFill>
                              <a:latin typeface="Cambria Math" panose="02040503050406030204" pitchFamily="18" charset="0"/>
                            </a:rPr>
                            <m:t>,</m:t>
                          </m:r>
                          <m:r>
                            <a:rPr lang="en-US" sz="1600" b="0" i="1" smtClean="0">
                              <a:solidFill>
                                <a:srgbClr val="C00000"/>
                              </a:solidFill>
                              <a:latin typeface="Cambria Math" panose="02040503050406030204" pitchFamily="18" charset="0"/>
                            </a:rPr>
                            <m:t>𝑌</m:t>
                          </m:r>
                        </m:e>
                      </m:d>
                      <m:r>
                        <a:rPr lang="en-US" sz="1600" b="0" i="1" smtClean="0">
                          <a:solidFill>
                            <a:srgbClr val="C00000"/>
                          </a:solidFill>
                          <a:latin typeface="Cambria Math" panose="02040503050406030204" pitchFamily="18" charset="0"/>
                        </a:rPr>
                        <m:t>=</m:t>
                      </m:r>
                      <m:f>
                        <m:fPr>
                          <m:ctrlPr>
                            <a:rPr lang="en-US" sz="1600" b="0" i="1" smtClean="0">
                              <a:solidFill>
                                <a:srgbClr val="C00000"/>
                              </a:solidFill>
                              <a:latin typeface="Cambria Math" panose="02040503050406030204" pitchFamily="18" charset="0"/>
                            </a:rPr>
                          </m:ctrlPr>
                        </m:fPr>
                        <m:num>
                          <m:r>
                            <a:rPr lang="en-US" sz="1600" b="0" i="1" smtClean="0">
                              <a:solidFill>
                                <a:srgbClr val="C00000"/>
                              </a:solidFill>
                              <a:latin typeface="Cambria Math" panose="02040503050406030204" pitchFamily="18" charset="0"/>
                            </a:rPr>
                            <m:t>𝐶𝑜𝑣</m:t>
                          </m:r>
                          <m:r>
                            <a:rPr lang="en-US" sz="1600" b="0" i="1" smtClean="0">
                              <a:solidFill>
                                <a:srgbClr val="C00000"/>
                              </a:solidFill>
                              <a:latin typeface="Cambria Math" panose="02040503050406030204" pitchFamily="18" charset="0"/>
                            </a:rPr>
                            <m:t>(</m:t>
                          </m:r>
                          <m:r>
                            <a:rPr lang="en-US" sz="1600" b="0" i="1" smtClean="0">
                              <a:solidFill>
                                <a:srgbClr val="C00000"/>
                              </a:solidFill>
                              <a:latin typeface="Cambria Math" panose="02040503050406030204" pitchFamily="18" charset="0"/>
                            </a:rPr>
                            <m:t>𝑋</m:t>
                          </m:r>
                          <m:r>
                            <a:rPr lang="en-US" sz="1600" b="0" i="1" smtClean="0">
                              <a:solidFill>
                                <a:srgbClr val="C00000"/>
                              </a:solidFill>
                              <a:latin typeface="Cambria Math" panose="02040503050406030204" pitchFamily="18" charset="0"/>
                            </a:rPr>
                            <m:t>,</m:t>
                          </m:r>
                          <m:r>
                            <a:rPr lang="en-US" sz="1600" b="0" i="1" smtClean="0">
                              <a:solidFill>
                                <a:srgbClr val="C00000"/>
                              </a:solidFill>
                              <a:latin typeface="Cambria Math" panose="02040503050406030204" pitchFamily="18" charset="0"/>
                            </a:rPr>
                            <m:t>𝑌</m:t>
                          </m:r>
                          <m:r>
                            <a:rPr lang="en-US" sz="1600" b="0" i="1" smtClean="0">
                              <a:solidFill>
                                <a:srgbClr val="C00000"/>
                              </a:solidFill>
                              <a:latin typeface="Cambria Math" panose="02040503050406030204" pitchFamily="18" charset="0"/>
                            </a:rPr>
                            <m:t>)</m:t>
                          </m:r>
                        </m:num>
                        <m:den>
                          <m:rad>
                            <m:radPr>
                              <m:degHide m:val="on"/>
                              <m:ctrlPr>
                                <a:rPr lang="en-US" sz="1600" b="0" i="1" smtClean="0">
                                  <a:solidFill>
                                    <a:srgbClr val="C00000"/>
                                  </a:solidFill>
                                  <a:latin typeface="Cambria Math" panose="02040503050406030204" pitchFamily="18" charset="0"/>
                                </a:rPr>
                              </m:ctrlPr>
                            </m:radPr>
                            <m:deg/>
                            <m:e>
                              <m:r>
                                <a:rPr lang="en-US" sz="1600" b="0" i="1" smtClean="0">
                                  <a:solidFill>
                                    <a:srgbClr val="C00000"/>
                                  </a:solidFill>
                                  <a:latin typeface="Cambria Math" panose="02040503050406030204" pitchFamily="18" charset="0"/>
                                </a:rPr>
                                <m:t>𝑉𝑎𝑟</m:t>
                              </m:r>
                              <m:d>
                                <m:dPr>
                                  <m:ctrlPr>
                                    <a:rPr lang="en-US" sz="1600" b="0" i="1" smtClean="0">
                                      <a:solidFill>
                                        <a:srgbClr val="C00000"/>
                                      </a:solidFill>
                                      <a:latin typeface="Cambria Math" panose="02040503050406030204" pitchFamily="18" charset="0"/>
                                    </a:rPr>
                                  </m:ctrlPr>
                                </m:dPr>
                                <m:e>
                                  <m:r>
                                    <a:rPr lang="en-US" sz="1600" b="0" i="1" smtClean="0">
                                      <a:solidFill>
                                        <a:srgbClr val="C00000"/>
                                      </a:solidFill>
                                      <a:latin typeface="Cambria Math" panose="02040503050406030204" pitchFamily="18" charset="0"/>
                                    </a:rPr>
                                    <m:t>𝑋</m:t>
                                  </m:r>
                                </m:e>
                              </m:d>
                              <m:r>
                                <a:rPr lang="en-US" sz="1600" b="0" i="1" smtClean="0">
                                  <a:solidFill>
                                    <a:srgbClr val="C00000"/>
                                  </a:solidFill>
                                  <a:latin typeface="Cambria Math" panose="02040503050406030204" pitchFamily="18" charset="0"/>
                                </a:rPr>
                                <m:t>𝑉𝑎𝑟</m:t>
                              </m:r>
                              <m:r>
                                <a:rPr lang="en-US" sz="1600" b="0" i="1" smtClean="0">
                                  <a:solidFill>
                                    <a:srgbClr val="C00000"/>
                                  </a:solidFill>
                                  <a:latin typeface="Cambria Math" panose="02040503050406030204" pitchFamily="18" charset="0"/>
                                </a:rPr>
                                <m:t>(</m:t>
                              </m:r>
                              <m:r>
                                <a:rPr lang="en-US" sz="1600" b="0" i="1" smtClean="0">
                                  <a:solidFill>
                                    <a:srgbClr val="C00000"/>
                                  </a:solidFill>
                                  <a:latin typeface="Cambria Math" panose="02040503050406030204" pitchFamily="18" charset="0"/>
                                </a:rPr>
                                <m:t>𝑌</m:t>
                              </m:r>
                              <m:r>
                                <a:rPr lang="en-US" sz="1600" b="0" i="1" smtClean="0">
                                  <a:solidFill>
                                    <a:srgbClr val="C00000"/>
                                  </a:solidFill>
                                  <a:latin typeface="Cambria Math" panose="02040503050406030204" pitchFamily="18" charset="0"/>
                                </a:rPr>
                                <m:t>)</m:t>
                              </m:r>
                            </m:e>
                          </m:rad>
                        </m:den>
                      </m:f>
                    </m:oMath>
                  </m:oMathPara>
                </a14:m>
                <a:endParaRPr lang="en-US" sz="1600" dirty="0">
                  <a:solidFill>
                    <a:srgbClr val="C00000"/>
                  </a:solidFill>
                  <a:latin typeface="Avenir Next LT Pro" panose="020B0504020202020204" pitchFamily="34" charset="77"/>
                </a:endParaRPr>
              </a:p>
              <a:p>
                <a:endParaRPr lang="en-US" sz="1600" dirty="0">
                  <a:latin typeface="Avenir Next LT Pro" panose="020B0504020202020204" pitchFamily="34" charset="77"/>
                </a:endParaRPr>
              </a:p>
            </p:txBody>
          </p:sp>
        </mc:Choice>
        <mc:Fallback xmlns="">
          <p:sp>
            <p:nvSpPr>
              <p:cNvPr id="2" name="TextBox 1">
                <a:extLst>
                  <a:ext uri="{FF2B5EF4-FFF2-40B4-BE49-F238E27FC236}">
                    <a16:creationId xmlns:a16="http://schemas.microsoft.com/office/drawing/2014/main" id="{9EC732D8-C38E-4A85-5616-37C355E80049}"/>
                  </a:ext>
                </a:extLst>
              </p:cNvPr>
              <p:cNvSpPr txBox="1">
                <a:spLocks noRot="1" noChangeAspect="1" noMove="1" noResize="1" noEditPoints="1" noAdjustHandles="1" noChangeArrowheads="1" noChangeShapeType="1" noTextEdit="1"/>
              </p:cNvSpPr>
              <p:nvPr/>
            </p:nvSpPr>
            <p:spPr>
              <a:xfrm>
                <a:off x="404036" y="1868367"/>
                <a:ext cx="4061637" cy="3865545"/>
              </a:xfrm>
              <a:prstGeom prst="rect">
                <a:avLst/>
              </a:prstGeom>
              <a:blipFill>
                <a:blip r:embed="rId3"/>
                <a:stretch>
                  <a:fillRect l="-623"/>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05B96281-5A65-F3D4-5B05-242E1F6285FE}"/>
              </a:ext>
            </a:extLst>
          </p:cNvPr>
          <p:cNvSpPr txBox="1"/>
          <p:nvPr/>
        </p:nvSpPr>
        <p:spPr>
          <a:xfrm>
            <a:off x="1169581" y="393405"/>
            <a:ext cx="9654363" cy="523220"/>
          </a:xfrm>
          <a:prstGeom prst="rect">
            <a:avLst/>
          </a:prstGeom>
          <a:noFill/>
        </p:spPr>
        <p:txBody>
          <a:bodyPr wrap="square" rtlCol="0">
            <a:spAutoFit/>
          </a:bodyPr>
          <a:lstStyle/>
          <a:p>
            <a:pPr algn="ctr"/>
            <a:r>
              <a:rPr lang="en-US" sz="2800" dirty="0">
                <a:solidFill>
                  <a:srgbClr val="C00000"/>
                </a:solidFill>
                <a:latin typeface="Avenir Next LT Pro" panose="020B0504020202020204" pitchFamily="34" charset="77"/>
              </a:rPr>
              <a:t>Covariance and Correlation</a:t>
            </a:r>
          </a:p>
        </p:txBody>
      </p:sp>
    </p:spTree>
    <p:extLst>
      <p:ext uri="{BB962C8B-B14F-4D97-AF65-F5344CB8AC3E}">
        <p14:creationId xmlns:p14="http://schemas.microsoft.com/office/powerpoint/2010/main" val="1341778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75F340-7742-5F19-A709-934B73DC29E4}"/>
              </a:ext>
            </a:extLst>
          </p:cNvPr>
          <p:cNvSpPr txBox="1"/>
          <p:nvPr/>
        </p:nvSpPr>
        <p:spPr>
          <a:xfrm>
            <a:off x="776177" y="531628"/>
            <a:ext cx="10462437" cy="523220"/>
          </a:xfrm>
          <a:prstGeom prst="rect">
            <a:avLst/>
          </a:prstGeom>
          <a:noFill/>
        </p:spPr>
        <p:txBody>
          <a:bodyPr wrap="square" rtlCol="0">
            <a:spAutoFit/>
          </a:bodyPr>
          <a:lstStyle/>
          <a:p>
            <a:pPr algn="ctr"/>
            <a:r>
              <a:rPr lang="en-US" sz="2800" dirty="0">
                <a:solidFill>
                  <a:srgbClr val="C00000"/>
                </a:solidFill>
                <a:latin typeface="Avenir Next LT Pro" panose="020B0504020202020204" pitchFamily="34" charset="77"/>
              </a:rPr>
              <a:t>Bayes’ Theorem</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84A52D7-8124-7ED1-5245-8BF5FB98A85F}"/>
                  </a:ext>
                </a:extLst>
              </p:cNvPr>
              <p:cNvSpPr txBox="1"/>
              <p:nvPr/>
            </p:nvSpPr>
            <p:spPr>
              <a:xfrm>
                <a:off x="1116419" y="1244009"/>
                <a:ext cx="10653823" cy="4060984"/>
              </a:xfrm>
              <a:prstGeom prst="rect">
                <a:avLst/>
              </a:prstGeom>
              <a:noFill/>
            </p:spPr>
            <p:txBody>
              <a:bodyPr wrap="square" rtlCol="0">
                <a:spAutoFit/>
              </a:bodyPr>
              <a:lstStyle/>
              <a:p>
                <a:r>
                  <a:rPr lang="en-US" sz="1600" dirty="0">
                    <a:latin typeface="Avenir Next LT Pro" panose="020B0504020202020204" pitchFamily="34" charset="77"/>
                  </a:rPr>
                  <a:t>If the random variables X and Y are jointly distributed, then the product rule relates the joint distribution to the conditional distributions by the formula</a:t>
                </a:r>
              </a:p>
              <a:p>
                <a:endParaRPr lang="en-US" sz="1600" dirty="0">
                  <a:latin typeface="Avenir Next LT Pro" panose="020B0504020202020204" pitchFamily="34" charset="77"/>
                </a:endParaRPr>
              </a:p>
              <a:p>
                <a:pPr algn="ctr"/>
                <a14:m>
                  <m:oMathPara xmlns:m="http://schemas.openxmlformats.org/officeDocument/2006/math">
                    <m:oMathParaPr>
                      <m:jc m:val="centerGroup"/>
                    </m:oMathParaPr>
                    <m:oMath xmlns:m="http://schemas.openxmlformats.org/officeDocument/2006/math">
                      <m:r>
                        <a:rPr lang="en-US" sz="1600" b="0" i="1" smtClean="0">
                          <a:solidFill>
                            <a:srgbClr val="C00000"/>
                          </a:solidFill>
                          <a:latin typeface="Cambria Math" panose="02040503050406030204" pitchFamily="18" charset="0"/>
                        </a:rPr>
                        <m:t>𝑃</m:t>
                      </m:r>
                      <m:d>
                        <m:dPr>
                          <m:ctrlPr>
                            <a:rPr lang="en-US" sz="1600" b="0" i="1" smtClean="0">
                              <a:solidFill>
                                <a:srgbClr val="C00000"/>
                              </a:solidFill>
                              <a:latin typeface="Cambria Math" panose="02040503050406030204" pitchFamily="18" charset="0"/>
                            </a:rPr>
                          </m:ctrlPr>
                        </m:dPr>
                        <m:e>
                          <m:r>
                            <a:rPr lang="en-US" sz="1600" b="0" i="1" smtClean="0">
                              <a:solidFill>
                                <a:srgbClr val="C00000"/>
                              </a:solidFill>
                              <a:latin typeface="Cambria Math" panose="02040503050406030204" pitchFamily="18" charset="0"/>
                            </a:rPr>
                            <m:t>𝑥</m:t>
                          </m:r>
                          <m:r>
                            <a:rPr lang="en-US" sz="1600" b="0" i="1" smtClean="0">
                              <a:solidFill>
                                <a:srgbClr val="C00000"/>
                              </a:solidFill>
                              <a:latin typeface="Cambria Math" panose="02040503050406030204" pitchFamily="18" charset="0"/>
                            </a:rPr>
                            <m:t>,</m:t>
                          </m:r>
                          <m:r>
                            <a:rPr lang="en-US" sz="1600" b="0" i="1" smtClean="0">
                              <a:solidFill>
                                <a:srgbClr val="C00000"/>
                              </a:solidFill>
                              <a:latin typeface="Cambria Math" panose="02040503050406030204" pitchFamily="18" charset="0"/>
                            </a:rPr>
                            <m:t>𝑦</m:t>
                          </m:r>
                        </m:e>
                      </m:d>
                      <m:r>
                        <a:rPr lang="en-US" sz="1600" b="0" i="1" smtClean="0">
                          <a:solidFill>
                            <a:srgbClr val="C00000"/>
                          </a:solidFill>
                          <a:latin typeface="Cambria Math" panose="02040503050406030204" pitchFamily="18" charset="0"/>
                        </a:rPr>
                        <m:t>=</m:t>
                      </m:r>
                      <m:r>
                        <a:rPr lang="en-US" sz="1600" b="0" i="1" smtClean="0">
                          <a:solidFill>
                            <a:srgbClr val="C00000"/>
                          </a:solidFill>
                          <a:latin typeface="Cambria Math" panose="02040503050406030204" pitchFamily="18" charset="0"/>
                        </a:rPr>
                        <m:t>𝑃</m:t>
                      </m:r>
                      <m:d>
                        <m:dPr>
                          <m:ctrlPr>
                            <a:rPr lang="en-US" sz="1600" b="0" i="1" smtClean="0">
                              <a:solidFill>
                                <a:srgbClr val="C00000"/>
                              </a:solidFill>
                              <a:latin typeface="Cambria Math" panose="02040503050406030204" pitchFamily="18" charset="0"/>
                            </a:rPr>
                          </m:ctrlPr>
                        </m:dPr>
                        <m:e>
                          <m:f>
                            <m:fPr>
                              <m:type m:val="lin"/>
                              <m:ctrlPr>
                                <a:rPr lang="en-US" sz="1600" b="0" i="1" smtClean="0">
                                  <a:solidFill>
                                    <a:srgbClr val="C00000"/>
                                  </a:solidFill>
                                  <a:latin typeface="Cambria Math" panose="02040503050406030204" pitchFamily="18" charset="0"/>
                                  <a:ea typeface="Cambria Math" panose="02040503050406030204" pitchFamily="18" charset="0"/>
                                </a:rPr>
                              </m:ctrlPr>
                            </m:fPr>
                            <m:num>
                              <m:r>
                                <a:rPr lang="en-US" sz="1600" b="0" i="1" smtClean="0">
                                  <a:solidFill>
                                    <a:srgbClr val="C00000"/>
                                  </a:solidFill>
                                  <a:latin typeface="Cambria Math" panose="02040503050406030204" pitchFamily="18" charset="0"/>
                                </a:rPr>
                                <m:t>𝑦</m:t>
                              </m:r>
                            </m:num>
                            <m:den>
                              <m:r>
                                <a:rPr lang="en-US" sz="1600" b="0" i="1" smtClean="0">
                                  <a:solidFill>
                                    <a:srgbClr val="C00000"/>
                                  </a:solidFill>
                                  <a:latin typeface="Cambria Math" panose="02040503050406030204" pitchFamily="18" charset="0"/>
                                  <a:ea typeface="Cambria Math" panose="02040503050406030204" pitchFamily="18" charset="0"/>
                                </a:rPr>
                                <m:t>𝑥</m:t>
                              </m:r>
                            </m:den>
                          </m:f>
                        </m:e>
                      </m:d>
                      <m:r>
                        <a:rPr lang="en-US" sz="1600" b="0" i="1" smtClean="0">
                          <a:solidFill>
                            <a:srgbClr val="C00000"/>
                          </a:solidFill>
                          <a:latin typeface="Cambria Math" panose="02040503050406030204" pitchFamily="18" charset="0"/>
                          <a:ea typeface="Cambria Math" panose="02040503050406030204" pitchFamily="18" charset="0"/>
                        </a:rPr>
                        <m:t>𝑃</m:t>
                      </m:r>
                      <m:d>
                        <m:dPr>
                          <m:ctrlPr>
                            <a:rPr lang="en-US" sz="1600" b="0" i="1" smtClean="0">
                              <a:solidFill>
                                <a:srgbClr val="C00000"/>
                              </a:solidFill>
                              <a:latin typeface="Cambria Math" panose="02040503050406030204" pitchFamily="18" charset="0"/>
                              <a:ea typeface="Cambria Math" panose="02040503050406030204" pitchFamily="18" charset="0"/>
                            </a:rPr>
                          </m:ctrlPr>
                        </m:dPr>
                        <m:e>
                          <m:r>
                            <a:rPr lang="en-US" sz="1600" b="0" i="1" smtClean="0">
                              <a:solidFill>
                                <a:srgbClr val="C00000"/>
                              </a:solidFill>
                              <a:latin typeface="Cambria Math" panose="02040503050406030204" pitchFamily="18" charset="0"/>
                              <a:ea typeface="Cambria Math" panose="02040503050406030204" pitchFamily="18" charset="0"/>
                            </a:rPr>
                            <m:t>𝑥</m:t>
                          </m:r>
                        </m:e>
                      </m:d>
                      <m:r>
                        <a:rPr lang="en-US" sz="1600" b="0" i="1" smtClean="0">
                          <a:solidFill>
                            <a:srgbClr val="C00000"/>
                          </a:solidFill>
                          <a:latin typeface="Cambria Math" panose="02040503050406030204" pitchFamily="18" charset="0"/>
                          <a:ea typeface="Cambria Math" panose="02040503050406030204" pitchFamily="18" charset="0"/>
                        </a:rPr>
                        <m:t>=</m:t>
                      </m:r>
                      <m:r>
                        <a:rPr lang="en-US" sz="1600" b="0" i="1" smtClean="0">
                          <a:solidFill>
                            <a:srgbClr val="C00000"/>
                          </a:solidFill>
                          <a:latin typeface="Cambria Math" panose="02040503050406030204" pitchFamily="18" charset="0"/>
                          <a:ea typeface="Cambria Math" panose="02040503050406030204" pitchFamily="18" charset="0"/>
                        </a:rPr>
                        <m:t>𝑃</m:t>
                      </m:r>
                      <m:d>
                        <m:dPr>
                          <m:ctrlPr>
                            <a:rPr lang="en-US" sz="1600" b="0" i="1" smtClean="0">
                              <a:solidFill>
                                <a:srgbClr val="C00000"/>
                              </a:solidFill>
                              <a:latin typeface="Cambria Math" panose="02040503050406030204" pitchFamily="18" charset="0"/>
                              <a:ea typeface="Cambria Math" panose="02040503050406030204" pitchFamily="18" charset="0"/>
                            </a:rPr>
                          </m:ctrlPr>
                        </m:dPr>
                        <m:e>
                          <m:f>
                            <m:fPr>
                              <m:type m:val="lin"/>
                              <m:ctrlPr>
                                <a:rPr lang="en-US" sz="1600" b="0" i="1" smtClean="0">
                                  <a:solidFill>
                                    <a:srgbClr val="C00000"/>
                                  </a:solidFill>
                                  <a:latin typeface="Cambria Math" panose="02040503050406030204" pitchFamily="18" charset="0"/>
                                  <a:ea typeface="Cambria Math" panose="02040503050406030204" pitchFamily="18" charset="0"/>
                                </a:rPr>
                              </m:ctrlPr>
                            </m:fPr>
                            <m:num>
                              <m:r>
                                <a:rPr lang="en-US" sz="1600" b="0" i="1" smtClean="0">
                                  <a:solidFill>
                                    <a:srgbClr val="C00000"/>
                                  </a:solidFill>
                                  <a:latin typeface="Cambria Math" panose="02040503050406030204" pitchFamily="18" charset="0"/>
                                  <a:ea typeface="Cambria Math" panose="02040503050406030204" pitchFamily="18" charset="0"/>
                                </a:rPr>
                                <m:t>𝑥</m:t>
                              </m:r>
                            </m:num>
                            <m:den>
                              <m:r>
                                <a:rPr lang="en-US" sz="1600" b="0" i="1" smtClean="0">
                                  <a:solidFill>
                                    <a:srgbClr val="C00000"/>
                                  </a:solidFill>
                                  <a:latin typeface="Cambria Math" panose="02040503050406030204" pitchFamily="18" charset="0"/>
                                  <a:ea typeface="Cambria Math" panose="02040503050406030204" pitchFamily="18" charset="0"/>
                                </a:rPr>
                                <m:t>𝑦</m:t>
                              </m:r>
                            </m:den>
                          </m:f>
                        </m:e>
                      </m:d>
                      <m:r>
                        <a:rPr lang="en-US" sz="1600" b="0" i="1" smtClean="0">
                          <a:solidFill>
                            <a:srgbClr val="C00000"/>
                          </a:solidFill>
                          <a:latin typeface="Cambria Math" panose="02040503050406030204" pitchFamily="18" charset="0"/>
                          <a:ea typeface="Cambria Math" panose="02040503050406030204" pitchFamily="18" charset="0"/>
                        </a:rPr>
                        <m:t>𝑃</m:t>
                      </m:r>
                      <m:r>
                        <a:rPr lang="en-US" sz="1600" b="0" i="1" smtClean="0">
                          <a:solidFill>
                            <a:srgbClr val="C00000"/>
                          </a:solidFill>
                          <a:latin typeface="Cambria Math" panose="02040503050406030204" pitchFamily="18" charset="0"/>
                          <a:ea typeface="Cambria Math" panose="02040503050406030204" pitchFamily="18" charset="0"/>
                        </a:rPr>
                        <m:t>(</m:t>
                      </m:r>
                      <m:r>
                        <a:rPr lang="en-US" sz="1600" b="0" i="1" smtClean="0">
                          <a:solidFill>
                            <a:srgbClr val="C00000"/>
                          </a:solidFill>
                          <a:latin typeface="Cambria Math" panose="02040503050406030204" pitchFamily="18" charset="0"/>
                          <a:ea typeface="Cambria Math" panose="02040503050406030204" pitchFamily="18" charset="0"/>
                        </a:rPr>
                        <m:t>𝑦</m:t>
                      </m:r>
                      <m:r>
                        <a:rPr lang="en-US" sz="1600" b="0" i="1" smtClean="0">
                          <a:solidFill>
                            <a:srgbClr val="C00000"/>
                          </a:solidFill>
                          <a:latin typeface="Cambria Math" panose="02040503050406030204" pitchFamily="18" charset="0"/>
                          <a:ea typeface="Cambria Math" panose="02040503050406030204" pitchFamily="18" charset="0"/>
                        </a:rPr>
                        <m:t>)</m:t>
                      </m:r>
                    </m:oMath>
                  </m:oMathPara>
                </a14:m>
                <a:endParaRPr lang="en-US" sz="1600" dirty="0">
                  <a:solidFill>
                    <a:srgbClr val="C00000"/>
                  </a:solidFill>
                  <a:latin typeface="Avenir Next LT Pro" panose="020B0504020202020204" pitchFamily="34" charset="77"/>
                </a:endParaRPr>
              </a:p>
              <a:p>
                <a:endParaRPr lang="en-US" sz="1600" dirty="0">
                  <a:solidFill>
                    <a:srgbClr val="C00000"/>
                  </a:solidFill>
                  <a:latin typeface="Avenir Next LT Pro" panose="020B0504020202020204" pitchFamily="34" charset="77"/>
                </a:endParaRPr>
              </a:p>
              <a:p>
                <a:r>
                  <a:rPr lang="en-US" sz="1600" dirty="0">
                    <a:latin typeface="Avenir Next LT Pro" panose="020B0504020202020204" pitchFamily="34" charset="77"/>
                  </a:rPr>
                  <a:t>In machine learning and Bayesian statistics, we often make inferences on unobserved random variables given that we have observed other random variables.  </a:t>
                </a:r>
              </a:p>
              <a:p>
                <a:endParaRPr lang="en-US" sz="1600" dirty="0">
                  <a:solidFill>
                    <a:srgbClr val="C00000"/>
                  </a:solidFill>
                  <a:latin typeface="Avenir Next LT Pro" panose="020B0504020202020204" pitchFamily="34" charset="77"/>
                </a:endParaRPr>
              </a:p>
              <a:p>
                <a:r>
                  <a:rPr lang="en-US" sz="1600" dirty="0">
                    <a:solidFill>
                      <a:srgbClr val="C00000"/>
                    </a:solidFill>
                    <a:latin typeface="Avenir Next LT Pro" panose="020B0504020202020204" pitchFamily="34" charset="77"/>
                  </a:rPr>
                  <a:t>Bayes’ Theorem</a:t>
                </a:r>
                <a:r>
                  <a:rPr lang="en-US" sz="1600" dirty="0">
                    <a:latin typeface="Avenir Next LT Pro" panose="020B0504020202020204" pitchFamily="34" charset="77"/>
                  </a:rPr>
                  <a:t>:</a:t>
                </a:r>
              </a:p>
              <a:p>
                <a:endParaRPr lang="en-US" sz="1600" dirty="0">
                  <a:latin typeface="Avenir Next LT Pro" panose="020B0504020202020204" pitchFamily="34" charset="77"/>
                </a:endParaRPr>
              </a:p>
              <a:p>
                <a:pPr algn="ctr"/>
                <a14:m>
                  <m:oMathPara xmlns:m="http://schemas.openxmlformats.org/officeDocument/2006/math">
                    <m:oMathParaPr>
                      <m:jc m:val="centerGroup"/>
                    </m:oMathParaPr>
                    <m:oMath xmlns:m="http://schemas.openxmlformats.org/officeDocument/2006/math">
                      <m:r>
                        <a:rPr lang="en-US" sz="1600" b="0" i="1" smtClean="0">
                          <a:solidFill>
                            <a:srgbClr val="C00000"/>
                          </a:solidFill>
                          <a:latin typeface="Cambria Math" panose="02040503050406030204" pitchFamily="18" charset="0"/>
                        </a:rPr>
                        <m:t>𝑃</m:t>
                      </m:r>
                      <m:d>
                        <m:dPr>
                          <m:ctrlPr>
                            <a:rPr lang="en-US" sz="1600" b="0" i="1" smtClean="0">
                              <a:solidFill>
                                <a:srgbClr val="C00000"/>
                              </a:solidFill>
                              <a:latin typeface="Cambria Math" panose="02040503050406030204" pitchFamily="18" charset="0"/>
                            </a:rPr>
                          </m:ctrlPr>
                        </m:dPr>
                        <m:e>
                          <m:f>
                            <m:fPr>
                              <m:type m:val="lin"/>
                              <m:ctrlPr>
                                <a:rPr lang="en-US" sz="1600" b="0" i="1" smtClean="0">
                                  <a:solidFill>
                                    <a:srgbClr val="C00000"/>
                                  </a:solidFill>
                                  <a:latin typeface="Cambria Math" panose="02040503050406030204" pitchFamily="18" charset="0"/>
                                  <a:ea typeface="Cambria Math" panose="02040503050406030204" pitchFamily="18" charset="0"/>
                                </a:rPr>
                              </m:ctrlPr>
                            </m:fPr>
                            <m:num>
                              <m:r>
                                <a:rPr lang="en-US" sz="1600" b="0" i="1" smtClean="0">
                                  <a:solidFill>
                                    <a:srgbClr val="C00000"/>
                                  </a:solidFill>
                                  <a:latin typeface="Cambria Math" panose="02040503050406030204" pitchFamily="18" charset="0"/>
                                </a:rPr>
                                <m:t>𝑥</m:t>
                              </m:r>
                            </m:num>
                            <m:den>
                              <m:r>
                                <a:rPr lang="en-US" sz="1600" b="0" i="1" smtClean="0">
                                  <a:solidFill>
                                    <a:srgbClr val="C00000"/>
                                  </a:solidFill>
                                  <a:latin typeface="Cambria Math" panose="02040503050406030204" pitchFamily="18" charset="0"/>
                                  <a:ea typeface="Cambria Math" panose="02040503050406030204" pitchFamily="18" charset="0"/>
                                </a:rPr>
                                <m:t>𝑦</m:t>
                              </m:r>
                            </m:den>
                          </m:f>
                        </m:e>
                      </m:d>
                      <m:r>
                        <a:rPr lang="en-US" sz="1600" b="0" i="1" smtClean="0">
                          <a:solidFill>
                            <a:srgbClr val="C00000"/>
                          </a:solidFill>
                          <a:latin typeface="Cambria Math" panose="02040503050406030204" pitchFamily="18" charset="0"/>
                          <a:ea typeface="Cambria Math" panose="02040503050406030204" pitchFamily="18" charset="0"/>
                        </a:rPr>
                        <m:t>=</m:t>
                      </m:r>
                      <m:f>
                        <m:fPr>
                          <m:ctrlPr>
                            <a:rPr lang="en-US" sz="1600" b="0" i="1" smtClean="0">
                              <a:solidFill>
                                <a:srgbClr val="C00000"/>
                              </a:solidFill>
                              <a:latin typeface="Cambria Math" panose="02040503050406030204" pitchFamily="18" charset="0"/>
                              <a:ea typeface="Cambria Math" panose="02040503050406030204" pitchFamily="18" charset="0"/>
                            </a:rPr>
                          </m:ctrlPr>
                        </m:fPr>
                        <m:num>
                          <m:r>
                            <a:rPr lang="en-US" sz="1600" b="0" i="1" smtClean="0">
                              <a:solidFill>
                                <a:srgbClr val="C00000"/>
                              </a:solidFill>
                              <a:latin typeface="Cambria Math" panose="02040503050406030204" pitchFamily="18" charset="0"/>
                              <a:ea typeface="Cambria Math" panose="02040503050406030204" pitchFamily="18" charset="0"/>
                            </a:rPr>
                            <m:t>𝑃</m:t>
                          </m:r>
                          <m:d>
                            <m:dPr>
                              <m:ctrlPr>
                                <a:rPr lang="en-US" sz="1600" b="0" i="1" smtClean="0">
                                  <a:solidFill>
                                    <a:srgbClr val="C00000"/>
                                  </a:solidFill>
                                  <a:latin typeface="Cambria Math" panose="02040503050406030204" pitchFamily="18" charset="0"/>
                                  <a:ea typeface="Cambria Math" panose="02040503050406030204" pitchFamily="18" charset="0"/>
                                </a:rPr>
                              </m:ctrlPr>
                            </m:dPr>
                            <m:e>
                              <m:f>
                                <m:fPr>
                                  <m:type m:val="lin"/>
                                  <m:ctrlPr>
                                    <a:rPr lang="en-US" sz="1600" b="0" i="1" smtClean="0">
                                      <a:solidFill>
                                        <a:srgbClr val="C00000"/>
                                      </a:solidFill>
                                      <a:latin typeface="Cambria Math" panose="02040503050406030204" pitchFamily="18" charset="0"/>
                                      <a:ea typeface="Cambria Math" panose="02040503050406030204" pitchFamily="18" charset="0"/>
                                    </a:rPr>
                                  </m:ctrlPr>
                                </m:fPr>
                                <m:num>
                                  <m:r>
                                    <a:rPr lang="en-US" sz="1600" b="0" i="1" smtClean="0">
                                      <a:solidFill>
                                        <a:srgbClr val="C00000"/>
                                      </a:solidFill>
                                      <a:latin typeface="Cambria Math" panose="02040503050406030204" pitchFamily="18" charset="0"/>
                                      <a:ea typeface="Cambria Math" panose="02040503050406030204" pitchFamily="18" charset="0"/>
                                    </a:rPr>
                                    <m:t>𝑦</m:t>
                                  </m:r>
                                </m:num>
                                <m:den>
                                  <m:r>
                                    <a:rPr lang="en-US" sz="1600" b="0" i="1" smtClean="0">
                                      <a:solidFill>
                                        <a:srgbClr val="C00000"/>
                                      </a:solidFill>
                                      <a:latin typeface="Cambria Math" panose="02040503050406030204" pitchFamily="18" charset="0"/>
                                      <a:ea typeface="Cambria Math" panose="02040503050406030204" pitchFamily="18" charset="0"/>
                                    </a:rPr>
                                    <m:t>𝑥</m:t>
                                  </m:r>
                                </m:den>
                              </m:f>
                            </m:e>
                          </m:d>
                          <m:r>
                            <a:rPr lang="en-US" sz="1600" b="0" i="1" smtClean="0">
                              <a:solidFill>
                                <a:srgbClr val="C00000"/>
                              </a:solidFill>
                              <a:latin typeface="Cambria Math" panose="02040503050406030204" pitchFamily="18" charset="0"/>
                              <a:ea typeface="Cambria Math" panose="02040503050406030204" pitchFamily="18" charset="0"/>
                            </a:rPr>
                            <m:t>𝑃</m:t>
                          </m:r>
                          <m:r>
                            <a:rPr lang="en-US" sz="1600" b="0" i="1" smtClean="0">
                              <a:solidFill>
                                <a:srgbClr val="C00000"/>
                              </a:solidFill>
                              <a:latin typeface="Cambria Math" panose="02040503050406030204" pitchFamily="18" charset="0"/>
                              <a:ea typeface="Cambria Math" panose="02040503050406030204" pitchFamily="18" charset="0"/>
                            </a:rPr>
                            <m:t>(</m:t>
                          </m:r>
                          <m:r>
                            <a:rPr lang="en-US" sz="1600" b="0" i="1" smtClean="0">
                              <a:solidFill>
                                <a:srgbClr val="C00000"/>
                              </a:solidFill>
                              <a:latin typeface="Cambria Math" panose="02040503050406030204" pitchFamily="18" charset="0"/>
                              <a:ea typeface="Cambria Math" panose="02040503050406030204" pitchFamily="18" charset="0"/>
                            </a:rPr>
                            <m:t>𝑥</m:t>
                          </m:r>
                          <m:r>
                            <a:rPr lang="en-US" sz="1600" b="0" i="1" smtClean="0">
                              <a:solidFill>
                                <a:srgbClr val="C00000"/>
                              </a:solidFill>
                              <a:latin typeface="Cambria Math" panose="02040503050406030204" pitchFamily="18" charset="0"/>
                              <a:ea typeface="Cambria Math" panose="02040503050406030204" pitchFamily="18" charset="0"/>
                            </a:rPr>
                            <m:t>)</m:t>
                          </m:r>
                        </m:num>
                        <m:den>
                          <m:r>
                            <a:rPr lang="en-US" sz="1600" b="0" i="1" smtClean="0">
                              <a:solidFill>
                                <a:srgbClr val="C00000"/>
                              </a:solidFill>
                              <a:latin typeface="Cambria Math" panose="02040503050406030204" pitchFamily="18" charset="0"/>
                              <a:ea typeface="Cambria Math" panose="02040503050406030204" pitchFamily="18" charset="0"/>
                            </a:rPr>
                            <m:t>𝑃</m:t>
                          </m:r>
                          <m:r>
                            <a:rPr lang="en-US" sz="1600" b="0" i="1" smtClean="0">
                              <a:solidFill>
                                <a:srgbClr val="C00000"/>
                              </a:solidFill>
                              <a:latin typeface="Cambria Math" panose="02040503050406030204" pitchFamily="18" charset="0"/>
                              <a:ea typeface="Cambria Math" panose="02040503050406030204" pitchFamily="18" charset="0"/>
                            </a:rPr>
                            <m:t>(</m:t>
                          </m:r>
                          <m:r>
                            <a:rPr lang="en-US" sz="1600" b="0" i="1" smtClean="0">
                              <a:solidFill>
                                <a:srgbClr val="C00000"/>
                              </a:solidFill>
                              <a:latin typeface="Cambria Math" panose="02040503050406030204" pitchFamily="18" charset="0"/>
                              <a:ea typeface="Cambria Math" panose="02040503050406030204" pitchFamily="18" charset="0"/>
                            </a:rPr>
                            <m:t>𝑦</m:t>
                          </m:r>
                          <m:r>
                            <a:rPr lang="en-US" sz="1600" b="0" i="1" smtClean="0">
                              <a:solidFill>
                                <a:srgbClr val="C00000"/>
                              </a:solidFill>
                              <a:latin typeface="Cambria Math" panose="02040503050406030204" pitchFamily="18" charset="0"/>
                              <a:ea typeface="Cambria Math" panose="02040503050406030204" pitchFamily="18" charset="0"/>
                            </a:rPr>
                            <m:t>)</m:t>
                          </m:r>
                        </m:den>
                      </m:f>
                      <m:r>
                        <a:rPr lang="en-US" sz="1600" b="0" i="0" smtClean="0">
                          <a:solidFill>
                            <a:srgbClr val="C00000"/>
                          </a:solidFill>
                          <a:latin typeface="Cambria Math" panose="02040503050406030204" pitchFamily="18" charset="0"/>
                          <a:ea typeface="Cambria Math" panose="02040503050406030204" pitchFamily="18" charset="0"/>
                        </a:rPr>
                        <m:t>=</m:t>
                      </m:r>
                      <m:f>
                        <m:fPr>
                          <m:ctrlPr>
                            <a:rPr lang="en-US" sz="1600" b="0" i="1" smtClean="0">
                              <a:solidFill>
                                <a:srgbClr val="C00000"/>
                              </a:solidFill>
                              <a:latin typeface="Cambria Math" panose="02040503050406030204" pitchFamily="18" charset="0"/>
                              <a:ea typeface="Cambria Math" panose="02040503050406030204" pitchFamily="18" charset="0"/>
                            </a:rPr>
                          </m:ctrlPr>
                        </m:fPr>
                        <m:num>
                          <m:r>
                            <a:rPr lang="en-US" sz="1600" b="0" i="1" smtClean="0">
                              <a:solidFill>
                                <a:srgbClr val="C00000"/>
                              </a:solidFill>
                              <a:latin typeface="Cambria Math" panose="02040503050406030204" pitchFamily="18" charset="0"/>
                              <a:ea typeface="Cambria Math" panose="02040503050406030204" pitchFamily="18" charset="0"/>
                            </a:rPr>
                            <m:t>(</m:t>
                          </m:r>
                          <m:r>
                            <a:rPr lang="en-US" sz="1600" b="0" i="1" smtClean="0">
                              <a:solidFill>
                                <a:srgbClr val="C00000"/>
                              </a:solidFill>
                              <a:latin typeface="Cambria Math" panose="02040503050406030204" pitchFamily="18" charset="0"/>
                              <a:ea typeface="Cambria Math" panose="02040503050406030204" pitchFamily="18" charset="0"/>
                            </a:rPr>
                            <m:t>𝑙𝑖𝑘𝑒𝑙𝑖h𝑜𝑜𝑑</m:t>
                          </m:r>
                          <m:r>
                            <a:rPr lang="en-US" sz="1600" b="0" i="1" smtClean="0">
                              <a:solidFill>
                                <a:srgbClr val="C00000"/>
                              </a:solidFill>
                              <a:latin typeface="Cambria Math" panose="02040503050406030204" pitchFamily="18" charset="0"/>
                              <a:ea typeface="Cambria Math" panose="02040503050406030204" pitchFamily="18" charset="0"/>
                            </a:rPr>
                            <m:t>)(</m:t>
                          </m:r>
                          <m:r>
                            <a:rPr lang="en-US" sz="1600" b="0" i="1" smtClean="0">
                              <a:solidFill>
                                <a:srgbClr val="C00000"/>
                              </a:solidFill>
                              <a:latin typeface="Cambria Math" panose="02040503050406030204" pitchFamily="18" charset="0"/>
                              <a:ea typeface="Cambria Math" panose="02040503050406030204" pitchFamily="18" charset="0"/>
                            </a:rPr>
                            <m:t>𝑝𝑟𝑖𝑜𝑟</m:t>
                          </m:r>
                          <m:r>
                            <a:rPr lang="en-US" sz="1600" b="0" i="1" smtClean="0">
                              <a:solidFill>
                                <a:srgbClr val="C00000"/>
                              </a:solidFill>
                              <a:latin typeface="Cambria Math" panose="02040503050406030204" pitchFamily="18" charset="0"/>
                              <a:ea typeface="Cambria Math" panose="02040503050406030204" pitchFamily="18" charset="0"/>
                            </a:rPr>
                            <m:t>)</m:t>
                          </m:r>
                        </m:num>
                        <m:den>
                          <m:r>
                            <a:rPr lang="en-US" sz="1600" b="0" i="1" smtClean="0">
                              <a:solidFill>
                                <a:srgbClr val="C00000"/>
                              </a:solidFill>
                              <a:latin typeface="Cambria Math" panose="02040503050406030204" pitchFamily="18" charset="0"/>
                              <a:ea typeface="Cambria Math" panose="02040503050406030204" pitchFamily="18" charset="0"/>
                            </a:rPr>
                            <m:t>𝑒𝑣𝑖𝑑𝑒𝑛𝑐𝑒</m:t>
                          </m:r>
                        </m:den>
                      </m:f>
                    </m:oMath>
                  </m:oMathPara>
                </a14:m>
                <a:endParaRPr lang="en-US" sz="1600" dirty="0">
                  <a:latin typeface="Avenir Next LT Pro" panose="020B0504020202020204" pitchFamily="34" charset="77"/>
                </a:endParaRPr>
              </a:p>
              <a:p>
                <a:endParaRPr lang="en-US" sz="1600" dirty="0">
                  <a:latin typeface="Avenir Next LT Pro" panose="020B0504020202020204" pitchFamily="34" charset="77"/>
                </a:endParaRPr>
              </a:p>
              <a:p>
                <a:r>
                  <a:rPr lang="en-US" sz="1600" dirty="0">
                    <a:latin typeface="Avenir Next LT Pro" panose="020B0504020202020204" pitchFamily="34" charset="77"/>
                  </a:rPr>
                  <a:t>If we have some prior knowledge P(x) about an unobserved random variable X and some relationship P(y/x) between X and Y, which we can observe (p(y)), we can use Bayes’ Theorem to draw some conclusions about X given the observed values of Y </a:t>
                </a:r>
              </a:p>
            </p:txBody>
          </p:sp>
        </mc:Choice>
        <mc:Fallback xmlns="">
          <p:sp>
            <p:nvSpPr>
              <p:cNvPr id="3" name="TextBox 2">
                <a:extLst>
                  <a:ext uri="{FF2B5EF4-FFF2-40B4-BE49-F238E27FC236}">
                    <a16:creationId xmlns:a16="http://schemas.microsoft.com/office/drawing/2014/main" id="{184A52D7-8124-7ED1-5245-8BF5FB98A85F}"/>
                  </a:ext>
                </a:extLst>
              </p:cNvPr>
              <p:cNvSpPr txBox="1">
                <a:spLocks noRot="1" noChangeAspect="1" noMove="1" noResize="1" noEditPoints="1" noAdjustHandles="1" noChangeArrowheads="1" noChangeShapeType="1" noTextEdit="1"/>
              </p:cNvSpPr>
              <p:nvPr/>
            </p:nvSpPr>
            <p:spPr>
              <a:xfrm>
                <a:off x="1116419" y="1244009"/>
                <a:ext cx="10653823" cy="4060984"/>
              </a:xfrm>
              <a:prstGeom prst="rect">
                <a:avLst/>
              </a:prstGeom>
              <a:blipFill>
                <a:blip r:embed="rId2"/>
                <a:stretch>
                  <a:fillRect l="-238" t="-312" r="-714" b="-1246"/>
                </a:stretch>
              </a:blipFill>
            </p:spPr>
            <p:txBody>
              <a:bodyPr/>
              <a:lstStyle/>
              <a:p>
                <a:r>
                  <a:rPr lang="en-US">
                    <a:noFill/>
                  </a:rPr>
                  <a:t> </a:t>
                </a:r>
              </a:p>
            </p:txBody>
          </p:sp>
        </mc:Fallback>
      </mc:AlternateContent>
    </p:spTree>
    <p:extLst>
      <p:ext uri="{BB962C8B-B14F-4D97-AF65-F5344CB8AC3E}">
        <p14:creationId xmlns:p14="http://schemas.microsoft.com/office/powerpoint/2010/main" val="1374685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E0238B-45EF-DAD3-F682-2A8E52270E9F}"/>
              </a:ext>
            </a:extLst>
          </p:cNvPr>
          <p:cNvSpPr txBox="1"/>
          <p:nvPr/>
        </p:nvSpPr>
        <p:spPr>
          <a:xfrm>
            <a:off x="786809" y="297098"/>
            <a:ext cx="10334847" cy="523220"/>
          </a:xfrm>
          <a:prstGeom prst="rect">
            <a:avLst/>
          </a:prstGeom>
          <a:noFill/>
        </p:spPr>
        <p:txBody>
          <a:bodyPr wrap="square" rtlCol="0">
            <a:spAutoFit/>
          </a:bodyPr>
          <a:lstStyle/>
          <a:p>
            <a:pPr algn="ctr"/>
            <a:r>
              <a:rPr lang="en-US" sz="2800" dirty="0">
                <a:solidFill>
                  <a:srgbClr val="C00000"/>
                </a:solidFill>
                <a:latin typeface="Avenir Next LT Pro" panose="020B0504020202020204" pitchFamily="34" charset="77"/>
              </a:rPr>
              <a:t>Example of Bayesian Statistics</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C710CF40-4EBA-D673-C7B2-02239B1EBAB9}"/>
                  </a:ext>
                </a:extLst>
              </p:cNvPr>
              <p:cNvSpPr txBox="1"/>
              <p:nvPr/>
            </p:nvSpPr>
            <p:spPr>
              <a:xfrm>
                <a:off x="971107" y="964082"/>
                <a:ext cx="10249786" cy="2062103"/>
              </a:xfrm>
              <a:prstGeom prst="rect">
                <a:avLst/>
              </a:prstGeom>
              <a:noFill/>
            </p:spPr>
            <p:txBody>
              <a:bodyPr wrap="square" rtlCol="0">
                <a:spAutoFit/>
              </a:bodyPr>
              <a:lstStyle/>
              <a:p>
                <a:r>
                  <a:rPr lang="en-US" sz="1600" dirty="0">
                    <a:latin typeface="Avenir Next LT Pro" panose="020B0504020202020204" pitchFamily="34" charset="77"/>
                  </a:rPr>
                  <a:t>Assume that a doctor administers a Covid test to a patient. The test’s accuracy is 99% and it never fails to detect the virus if the patient has it. Assuming that the population overall is 99.85% free of the disease.</a:t>
                </a:r>
              </a:p>
              <a:p>
                <a:endParaRPr lang="en-US" sz="1600" dirty="0">
                  <a:latin typeface="Avenir Next LT Pro" panose="020B0504020202020204" pitchFamily="34" charset="77"/>
                </a:endParaRPr>
              </a:p>
              <a:p>
                <a:r>
                  <a:rPr lang="en-US" sz="1600" dirty="0">
                    <a:latin typeface="Avenir Next LT Pro" panose="020B0504020202020204" pitchFamily="34" charset="77"/>
                  </a:rPr>
                  <a:t>We want to compute the probability that the patient has Covid given that the test comes back positive. </a:t>
                </a:r>
              </a:p>
              <a:p>
                <a:r>
                  <a:rPr lang="en-US" sz="1600" dirty="0">
                    <a:latin typeface="Avenir Next LT Pro" panose="020B0504020202020204" pitchFamily="34" charset="77"/>
                  </a:rPr>
                  <a:t>Let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𝐷</m:t>
                        </m:r>
                      </m:e>
                      <m:sub>
                        <m:r>
                          <a:rPr lang="en-US" sz="1600" b="0" i="1" smtClean="0">
                            <a:latin typeface="Cambria Math" panose="02040503050406030204" pitchFamily="18" charset="0"/>
                          </a:rPr>
                          <m:t>1</m:t>
                        </m:r>
                      </m:sub>
                    </m:sSub>
                    <m:r>
                      <a:rPr lang="en-US" sz="1600" i="1" smtClean="0">
                        <a:latin typeface="Cambria Math" panose="02040503050406030204" pitchFamily="18" charset="0"/>
                        <a:ea typeface="Cambria Math" panose="02040503050406030204" pitchFamily="18" charset="0"/>
                      </a:rPr>
                      <m:t>∈</m:t>
                    </m:r>
                    <m:d>
                      <m:dPr>
                        <m:begChr m:val="{"/>
                        <m:endChr m:val="}"/>
                        <m:ctrlPr>
                          <a:rPr lang="en-US" sz="160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0, 1</m:t>
                        </m:r>
                      </m:e>
                    </m:d>
                  </m:oMath>
                </a14:m>
                <a:r>
                  <a:rPr lang="en-US" sz="1600" dirty="0">
                    <a:latin typeface="Avenir Next LT Pro" panose="020B0504020202020204" pitchFamily="34" charset="77"/>
                  </a:rPr>
                  <a:t> to denote the diagnosis (0 if negative and 1 if positive test) and let </a:t>
                </a:r>
                <a14:m>
                  <m:oMath xmlns:m="http://schemas.openxmlformats.org/officeDocument/2006/math">
                    <m:r>
                      <a:rPr lang="en-US" sz="1600" b="0" i="1" smtClean="0">
                        <a:latin typeface="Cambria Math" panose="02040503050406030204" pitchFamily="18" charset="0"/>
                      </a:rPr>
                      <m:t>𝐻</m:t>
                    </m:r>
                    <m:r>
                      <a:rPr lang="en-US" sz="1600" b="0" i="1" smtClean="0">
                        <a:latin typeface="Cambria Math" panose="02040503050406030204" pitchFamily="18" charset="0"/>
                        <a:ea typeface="Cambria Math" panose="02040503050406030204" pitchFamily="18" charset="0"/>
                      </a:rPr>
                      <m:t>∈</m:t>
                    </m:r>
                    <m:d>
                      <m:dPr>
                        <m:begChr m:val="{"/>
                        <m:endChr m:val="}"/>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0, 1</m:t>
                        </m:r>
                      </m:e>
                    </m:d>
                  </m:oMath>
                </a14:m>
                <a:r>
                  <a:rPr lang="en-US" sz="1600" dirty="0">
                    <a:latin typeface="Avenir Next LT Pro" panose="020B0504020202020204" pitchFamily="34" charset="77"/>
                  </a:rPr>
                  <a:t> to denote the Covid status (0 if healthy and 1 if not).</a:t>
                </a:r>
              </a:p>
              <a:p>
                <a:endParaRPr lang="en-US" sz="1600" dirty="0">
                  <a:latin typeface="Avenir Next LT Pro" panose="020B0504020202020204" pitchFamily="34" charset="77"/>
                </a:endParaRPr>
              </a:p>
              <a:p>
                <a:endParaRPr lang="en-US" sz="1600" dirty="0">
                  <a:latin typeface="Avenir Next LT Pro" panose="020B0504020202020204" pitchFamily="34" charset="77"/>
                </a:endParaRPr>
              </a:p>
            </p:txBody>
          </p:sp>
        </mc:Choice>
        <mc:Fallback>
          <p:sp>
            <p:nvSpPr>
              <p:cNvPr id="3" name="TextBox 2">
                <a:extLst>
                  <a:ext uri="{FF2B5EF4-FFF2-40B4-BE49-F238E27FC236}">
                    <a16:creationId xmlns:a16="http://schemas.microsoft.com/office/drawing/2014/main" id="{C710CF40-4EBA-D673-C7B2-02239B1EBAB9}"/>
                  </a:ext>
                </a:extLst>
              </p:cNvPr>
              <p:cNvSpPr txBox="1">
                <a:spLocks noRot="1" noChangeAspect="1" noMove="1" noResize="1" noEditPoints="1" noAdjustHandles="1" noChangeArrowheads="1" noChangeShapeType="1" noTextEdit="1"/>
              </p:cNvSpPr>
              <p:nvPr/>
            </p:nvSpPr>
            <p:spPr>
              <a:xfrm>
                <a:off x="971107" y="964082"/>
                <a:ext cx="10249786" cy="2062103"/>
              </a:xfrm>
              <a:prstGeom prst="rect">
                <a:avLst/>
              </a:prstGeom>
              <a:blipFill>
                <a:blip r:embed="rId2"/>
                <a:stretch>
                  <a:fillRect l="-371" t="-610"/>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6336D931-80BD-8E57-42A3-7220F59D5976}"/>
              </a:ext>
            </a:extLst>
          </p:cNvPr>
          <p:cNvGraphicFramePr>
            <a:graphicFrameLocks noGrp="1"/>
          </p:cNvGraphicFramePr>
          <p:nvPr>
            <p:extLst>
              <p:ext uri="{D42A27DB-BD31-4B8C-83A1-F6EECF244321}">
                <p14:modId xmlns:p14="http://schemas.microsoft.com/office/powerpoint/2010/main" val="3494043543"/>
              </p:ext>
            </p:extLst>
          </p:nvPr>
        </p:nvGraphicFramePr>
        <p:xfrm>
          <a:off x="1096334" y="2719296"/>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290503090"/>
                    </a:ext>
                  </a:extLst>
                </a:gridCol>
                <a:gridCol w="2709333">
                  <a:extLst>
                    <a:ext uri="{9D8B030D-6E8A-4147-A177-3AD203B41FA5}">
                      <a16:colId xmlns:a16="http://schemas.microsoft.com/office/drawing/2014/main" val="558217599"/>
                    </a:ext>
                  </a:extLst>
                </a:gridCol>
                <a:gridCol w="2709333">
                  <a:extLst>
                    <a:ext uri="{9D8B030D-6E8A-4147-A177-3AD203B41FA5}">
                      <a16:colId xmlns:a16="http://schemas.microsoft.com/office/drawing/2014/main" val="1871794502"/>
                    </a:ext>
                  </a:extLst>
                </a:gridCol>
              </a:tblGrid>
              <a:tr h="370840">
                <a:tc>
                  <a:txBody>
                    <a:bodyPr/>
                    <a:lstStyle/>
                    <a:p>
                      <a:r>
                        <a:rPr lang="en-US" sz="1600" dirty="0">
                          <a:latin typeface="Avenir Next LT Pro" panose="020B0504020202020204" pitchFamily="34" charset="77"/>
                        </a:rPr>
                        <a:t>Conditional probability</a:t>
                      </a:r>
                    </a:p>
                  </a:txBody>
                  <a:tcPr/>
                </a:tc>
                <a:tc>
                  <a:txBody>
                    <a:bodyPr/>
                    <a:lstStyle/>
                    <a:p>
                      <a:pPr algn="ctr"/>
                      <a:r>
                        <a:rPr lang="en-US" sz="1600" dirty="0">
                          <a:latin typeface="Avenir Next LT Pro" panose="020B0504020202020204" pitchFamily="34" charset="77"/>
                        </a:rPr>
                        <a:t>H = 1</a:t>
                      </a:r>
                    </a:p>
                  </a:txBody>
                  <a:tcPr/>
                </a:tc>
                <a:tc>
                  <a:txBody>
                    <a:bodyPr/>
                    <a:lstStyle/>
                    <a:p>
                      <a:pPr algn="ctr"/>
                      <a:r>
                        <a:rPr lang="en-US" sz="1600" dirty="0">
                          <a:latin typeface="Avenir Next LT Pro" panose="020B0504020202020204" pitchFamily="34" charset="77"/>
                        </a:rPr>
                        <a:t>H = 0</a:t>
                      </a:r>
                    </a:p>
                  </a:txBody>
                  <a:tcPr/>
                </a:tc>
                <a:extLst>
                  <a:ext uri="{0D108BD9-81ED-4DB2-BD59-A6C34878D82A}">
                    <a16:rowId xmlns:a16="http://schemas.microsoft.com/office/drawing/2014/main" val="1589365587"/>
                  </a:ext>
                </a:extLst>
              </a:tr>
              <a:tr h="370840">
                <a:tc>
                  <a:txBody>
                    <a:bodyPr/>
                    <a:lstStyle/>
                    <a:p>
                      <a:r>
                        <a:rPr lang="en-US" sz="1600" dirty="0">
                          <a:latin typeface="Avenir Next LT Pro" panose="020B0504020202020204" pitchFamily="34" charset="77"/>
                        </a:rPr>
                        <a:t>P(D</a:t>
                      </a:r>
                      <a:r>
                        <a:rPr lang="en-US" sz="1600" baseline="-25000" dirty="0">
                          <a:latin typeface="Avenir Next LT Pro" panose="020B0504020202020204" pitchFamily="34" charset="77"/>
                        </a:rPr>
                        <a:t>1</a:t>
                      </a:r>
                      <a:r>
                        <a:rPr lang="en-US" sz="1600" dirty="0">
                          <a:latin typeface="Avenir Next LT Pro" panose="020B0504020202020204" pitchFamily="34" charset="77"/>
                        </a:rPr>
                        <a:t> = 1| H)</a:t>
                      </a:r>
                    </a:p>
                  </a:txBody>
                  <a:tcPr/>
                </a:tc>
                <a:tc>
                  <a:txBody>
                    <a:bodyPr/>
                    <a:lstStyle/>
                    <a:p>
                      <a:pPr algn="ctr"/>
                      <a:r>
                        <a:rPr lang="en-US" dirty="0"/>
                        <a:t>1</a:t>
                      </a:r>
                    </a:p>
                  </a:txBody>
                  <a:tcPr/>
                </a:tc>
                <a:tc>
                  <a:txBody>
                    <a:bodyPr/>
                    <a:lstStyle/>
                    <a:p>
                      <a:pPr algn="ctr"/>
                      <a:r>
                        <a:rPr lang="en-US" dirty="0"/>
                        <a:t>0.01</a:t>
                      </a:r>
                    </a:p>
                  </a:txBody>
                  <a:tcPr/>
                </a:tc>
                <a:extLst>
                  <a:ext uri="{0D108BD9-81ED-4DB2-BD59-A6C34878D82A}">
                    <a16:rowId xmlns:a16="http://schemas.microsoft.com/office/drawing/2014/main" val="954348280"/>
                  </a:ext>
                </a:extLst>
              </a:tr>
              <a:tr h="370840">
                <a:tc>
                  <a:txBody>
                    <a:bodyPr/>
                    <a:lstStyle/>
                    <a:p>
                      <a:r>
                        <a:rPr lang="en-US" sz="1600" dirty="0">
                          <a:latin typeface="Avenir Next LT Pro" panose="020B0504020202020204" pitchFamily="34" charset="77"/>
                        </a:rPr>
                        <a:t>P(D1 = 0| H)</a:t>
                      </a:r>
                    </a:p>
                  </a:txBody>
                  <a:tcPr/>
                </a:tc>
                <a:tc>
                  <a:txBody>
                    <a:bodyPr/>
                    <a:lstStyle/>
                    <a:p>
                      <a:pPr algn="ctr"/>
                      <a:r>
                        <a:rPr lang="en-US" dirty="0"/>
                        <a:t>0</a:t>
                      </a:r>
                    </a:p>
                  </a:txBody>
                  <a:tcPr/>
                </a:tc>
                <a:tc>
                  <a:txBody>
                    <a:bodyPr/>
                    <a:lstStyle/>
                    <a:p>
                      <a:pPr algn="ctr"/>
                      <a:r>
                        <a:rPr lang="en-US" dirty="0"/>
                        <a:t>0.99</a:t>
                      </a:r>
                    </a:p>
                  </a:txBody>
                  <a:tcPr/>
                </a:tc>
                <a:extLst>
                  <a:ext uri="{0D108BD9-81ED-4DB2-BD59-A6C34878D82A}">
                    <a16:rowId xmlns:a16="http://schemas.microsoft.com/office/drawing/2014/main" val="3547996384"/>
                  </a:ext>
                </a:extLst>
              </a:tr>
            </a:tbl>
          </a:graphicData>
        </a:graphic>
      </p:graphicFrame>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8483159-573E-5EE3-0B6A-B257EA690F46}"/>
                  </a:ext>
                </a:extLst>
              </p:cNvPr>
              <p:cNvSpPr txBox="1"/>
              <p:nvPr/>
            </p:nvSpPr>
            <p:spPr>
              <a:xfrm>
                <a:off x="1096334" y="3881727"/>
                <a:ext cx="10567582" cy="2962671"/>
              </a:xfrm>
              <a:prstGeom prst="rect">
                <a:avLst/>
              </a:prstGeom>
              <a:noFill/>
            </p:spPr>
            <p:txBody>
              <a:bodyPr wrap="square" rtlCol="0">
                <a:spAutoFit/>
              </a:bodyPr>
              <a:lstStyle/>
              <a:p>
                <a:r>
                  <a:rPr lang="en-US" sz="1600" dirty="0">
                    <a:latin typeface="Avenir Next LT Pro" panose="020B0504020202020204" pitchFamily="34" charset="77"/>
                  </a:rPr>
                  <a:t>Compute </a:t>
                </a:r>
                <a:r>
                  <a:rPr lang="en-US" sz="1400" dirty="0">
                    <a:latin typeface="Avenir Next LT Pro" panose="020B0504020202020204" pitchFamily="34" charset="77"/>
                  </a:rPr>
                  <a:t>P(H=1|D</a:t>
                </a:r>
                <a:r>
                  <a:rPr lang="en-US" sz="1400" baseline="-25000" dirty="0">
                    <a:latin typeface="Avenir Next LT Pro" panose="020B0504020202020204" pitchFamily="34" charset="77"/>
                  </a:rPr>
                  <a:t>1</a:t>
                </a:r>
                <a:r>
                  <a:rPr lang="en-US" sz="1400" dirty="0">
                    <a:latin typeface="Avenir Next LT Pro" panose="020B0504020202020204" pitchFamily="34" charset="77"/>
                  </a:rPr>
                  <a:t>=1) </a:t>
                </a:r>
                <a:r>
                  <a:rPr lang="en-US" sz="1600" dirty="0">
                    <a:latin typeface="Avenir Next LT Pro" panose="020B0504020202020204" pitchFamily="34" charset="77"/>
                  </a:rPr>
                  <a:t>=</a:t>
                </a:r>
                <a14:m>
                  <m:oMath xmlns:m="http://schemas.openxmlformats.org/officeDocument/2006/math">
                    <m:f>
                      <m:fPr>
                        <m:ctrlPr>
                          <a:rPr lang="en-US" sz="1600" i="1" smtClean="0">
                            <a:latin typeface="Cambria Math" panose="02040503050406030204" pitchFamily="18" charset="0"/>
                          </a:rPr>
                        </m:ctrlPr>
                      </m:fPr>
                      <m:num>
                        <m:r>
                          <m:rPr>
                            <m:sty m:val="p"/>
                          </m:rPr>
                          <a:rPr lang="en-US" sz="1600" b="0" i="0" smtClean="0">
                            <a:latin typeface="Cambria Math" panose="02040503050406030204" pitchFamily="18" charset="0"/>
                          </a:rPr>
                          <m:t>P</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𝐷</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=1</m:t>
                            </m:r>
                          </m:e>
                          <m:e>
                            <m:r>
                              <m:rPr>
                                <m:sty m:val="p"/>
                              </m:rPr>
                              <a:rPr lang="en-US" sz="1600" b="0" i="0" smtClean="0">
                                <a:latin typeface="Cambria Math" panose="02040503050406030204" pitchFamily="18" charset="0"/>
                              </a:rPr>
                              <m:t>H</m:t>
                            </m:r>
                            <m:r>
                              <a:rPr lang="en-US" sz="1600" b="0" i="1" smtClean="0">
                                <a:latin typeface="Cambria Math" panose="02040503050406030204" pitchFamily="18" charset="0"/>
                              </a:rPr>
                              <m:t>=1</m:t>
                            </m:r>
                          </m:e>
                        </m:d>
                        <m:r>
                          <m:rPr>
                            <m:sty m:val="p"/>
                          </m:rPr>
                          <a:rPr lang="en-US" sz="1600" b="0" i="0" smtClean="0">
                            <a:latin typeface="Cambria Math" panose="02040503050406030204" pitchFamily="18" charset="0"/>
                          </a:rPr>
                          <m:t>P</m:t>
                        </m:r>
                        <m:d>
                          <m:dPr>
                            <m:ctrlPr>
                              <a:rPr lang="en-US" sz="1600" b="0" i="1" smtClean="0">
                                <a:latin typeface="Cambria Math" panose="02040503050406030204" pitchFamily="18" charset="0"/>
                              </a:rPr>
                            </m:ctrlPr>
                          </m:dPr>
                          <m:e>
                            <m:r>
                              <m:rPr>
                                <m:sty m:val="p"/>
                              </m:rPr>
                              <a:rPr lang="en-US" sz="1600" b="0" i="0" smtClean="0">
                                <a:latin typeface="Cambria Math" panose="02040503050406030204" pitchFamily="18" charset="0"/>
                              </a:rPr>
                              <m:t>H</m:t>
                            </m:r>
                            <m:r>
                              <a:rPr lang="en-US" sz="1600" b="0" i="1" smtClean="0">
                                <a:latin typeface="Cambria Math" panose="02040503050406030204" pitchFamily="18" charset="0"/>
                              </a:rPr>
                              <m:t>=1</m:t>
                            </m:r>
                          </m:e>
                        </m:d>
                        <m:r>
                          <a:rPr lang="en-US" sz="1600" b="0" i="1" smtClean="0">
                            <a:latin typeface="Cambria Math" panose="02040503050406030204" pitchFamily="18" charset="0"/>
                          </a:rPr>
                          <m:t> </m:t>
                        </m:r>
                      </m:num>
                      <m:den>
                        <m:r>
                          <m:rPr>
                            <m:sty m:val="p"/>
                          </m:rPr>
                          <a:rPr lang="en-US" sz="1600" b="0" i="0" smtClean="0">
                            <a:latin typeface="Cambria Math" panose="02040503050406030204" pitchFamily="18" charset="0"/>
                          </a:rPr>
                          <m:t>P</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𝐷</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den>
                    </m:f>
                    <m:r>
                      <a:rPr lang="en-US" sz="1600" b="0" i="1" smtClean="0">
                        <a:latin typeface="Cambria Math" panose="02040503050406030204" pitchFamily="18" charset="0"/>
                      </a:rPr>
                      <m:t> </m:t>
                    </m:r>
                  </m:oMath>
                </a14:m>
                <a:r>
                  <a:rPr lang="en-US" sz="1600" b="0" dirty="0">
                    <a:latin typeface="Avenir Next LT Pro" panose="020B0504020202020204" pitchFamily="34" charset="77"/>
                  </a:rPr>
                  <a:t>By Bayes’ Theorem</a:t>
                </a:r>
              </a:p>
              <a:p>
                <a:endParaRPr lang="en-US" sz="1400" dirty="0">
                  <a:latin typeface="Avenir Next LT Pro" panose="020B0504020202020204" pitchFamily="34" charset="77"/>
                </a:endParaRPr>
              </a:p>
              <a:p>
                <a:r>
                  <a:rPr lang="en-US" sz="1400" dirty="0">
                    <a:latin typeface="Avenir Next LT Pro" panose="020B0504020202020204" pitchFamily="34" charset="77"/>
                  </a:rPr>
                  <a:t>P(D</a:t>
                </a:r>
                <a:r>
                  <a:rPr lang="en-US" sz="1400" baseline="-25000" dirty="0">
                    <a:latin typeface="Avenir Next LT Pro" panose="020B0504020202020204" pitchFamily="34" charset="77"/>
                  </a:rPr>
                  <a:t>1</a:t>
                </a:r>
                <a:r>
                  <a:rPr lang="en-US" sz="1400" dirty="0">
                    <a:latin typeface="Avenir Next LT Pro" panose="020B0504020202020204" pitchFamily="34" charset="77"/>
                  </a:rPr>
                  <a:t>=1)=P(D</a:t>
                </a:r>
                <a:r>
                  <a:rPr lang="en-US" sz="1400" baseline="-25000" dirty="0">
                    <a:latin typeface="Avenir Next LT Pro" panose="020B0504020202020204" pitchFamily="34" charset="77"/>
                  </a:rPr>
                  <a:t>1</a:t>
                </a:r>
                <a:r>
                  <a:rPr lang="en-US" sz="1400" dirty="0">
                    <a:latin typeface="Avenir Next LT Pro" panose="020B0504020202020204" pitchFamily="34" charset="77"/>
                  </a:rPr>
                  <a:t>=1, H=0) + P(D</a:t>
                </a:r>
                <a:r>
                  <a:rPr lang="en-US" sz="1400" baseline="-25000" dirty="0">
                    <a:latin typeface="Avenir Next LT Pro" panose="020B0504020202020204" pitchFamily="34" charset="77"/>
                  </a:rPr>
                  <a:t>1</a:t>
                </a:r>
                <a:r>
                  <a:rPr lang="en-US" sz="1400" dirty="0">
                    <a:latin typeface="Avenir Next LT Pro" panose="020B0504020202020204" pitchFamily="34" charset="77"/>
                  </a:rPr>
                  <a:t>=1, H=1) = P(D</a:t>
                </a:r>
                <a:r>
                  <a:rPr lang="en-US" sz="1400" baseline="-25000" dirty="0">
                    <a:latin typeface="Avenir Next LT Pro" panose="020B0504020202020204" pitchFamily="34" charset="77"/>
                  </a:rPr>
                  <a:t>1</a:t>
                </a:r>
                <a:r>
                  <a:rPr lang="en-US" sz="1400" dirty="0">
                    <a:latin typeface="Avenir Next LT Pro" panose="020B0504020202020204" pitchFamily="34" charset="77"/>
                  </a:rPr>
                  <a:t>=1|H=0) P(H=0) + P(D</a:t>
                </a:r>
                <a:r>
                  <a:rPr lang="en-US" sz="1400" baseline="-25000" dirty="0">
                    <a:latin typeface="Avenir Next LT Pro" panose="020B0504020202020204" pitchFamily="34" charset="77"/>
                  </a:rPr>
                  <a:t>1</a:t>
                </a:r>
                <a:r>
                  <a:rPr lang="en-US" sz="1400" dirty="0">
                    <a:latin typeface="Avenir Next LT Pro" panose="020B0504020202020204" pitchFamily="34" charset="77"/>
                  </a:rPr>
                  <a:t>=1|H=1) P(H=1) = 0.01(.9985) + 1.(1-.9985) = 0.011485</a:t>
                </a:r>
              </a:p>
              <a:p>
                <a:endParaRPr lang="en-US" sz="1400" dirty="0">
                  <a:latin typeface="Avenir Next LT Pro" panose="020B0504020202020204" pitchFamily="34" charset="77"/>
                </a:endParaRPr>
              </a:p>
              <a:p>
                <a:r>
                  <a:rPr lang="en-US" sz="1400" dirty="0">
                    <a:latin typeface="Avenir Next LT Pro" panose="020B0504020202020204" pitchFamily="34" charset="77"/>
                  </a:rPr>
                  <a:t>Then, </a:t>
                </a:r>
                <a14:m>
                  <m:oMath xmlns:m="http://schemas.openxmlformats.org/officeDocument/2006/math">
                    <m:r>
                      <m:rPr>
                        <m:sty m:val="p"/>
                      </m:rPr>
                      <a:rPr lang="en-US" sz="1400" b="0" i="0" smtClean="0">
                        <a:latin typeface="Cambria Math" panose="02040503050406030204" pitchFamily="18" charset="0"/>
                      </a:rPr>
                      <m:t>P</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𝐻</m:t>
                        </m:r>
                        <m:r>
                          <a:rPr lang="en-US" sz="1400" b="0" i="1" smtClean="0">
                            <a:latin typeface="Cambria Math" panose="02040503050406030204" pitchFamily="18" charset="0"/>
                          </a:rPr>
                          <m:t>=1</m:t>
                        </m:r>
                      </m:e>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𝐷</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=1</m:t>
                        </m:r>
                      </m:e>
                    </m:d>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𝑃</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𝐷</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=1</m:t>
                            </m:r>
                          </m:e>
                          <m:e>
                            <m:r>
                              <a:rPr lang="en-US" sz="1400" b="0" i="1" smtClean="0">
                                <a:latin typeface="Cambria Math" panose="02040503050406030204" pitchFamily="18" charset="0"/>
                              </a:rPr>
                              <m:t>𝐻</m:t>
                            </m:r>
                            <m:r>
                              <a:rPr lang="en-US" sz="1400" b="0" i="1" smtClean="0">
                                <a:latin typeface="Cambria Math" panose="02040503050406030204" pitchFamily="18" charset="0"/>
                              </a:rPr>
                              <m:t>=1</m:t>
                            </m:r>
                          </m:e>
                        </m:d>
                        <m:r>
                          <a:rPr lang="en-US" sz="1400" b="0" i="1" smtClean="0">
                            <a:latin typeface="Cambria Math" panose="02040503050406030204" pitchFamily="18" charset="0"/>
                          </a:rPr>
                          <m:t>𝑃</m:t>
                        </m:r>
                        <m:r>
                          <a:rPr lang="en-US" sz="1400" b="0" i="1" smtClean="0">
                            <a:latin typeface="Cambria Math" panose="02040503050406030204" pitchFamily="18" charset="0"/>
                          </a:rPr>
                          <m:t>(</m:t>
                        </m:r>
                        <m:r>
                          <a:rPr lang="en-US" sz="1400" b="0" i="1" smtClean="0">
                            <a:latin typeface="Cambria Math" panose="02040503050406030204" pitchFamily="18" charset="0"/>
                          </a:rPr>
                          <m:t>𝐻</m:t>
                        </m:r>
                        <m:r>
                          <a:rPr lang="en-US" sz="1400" b="0" i="1" smtClean="0">
                            <a:latin typeface="Cambria Math" panose="02040503050406030204" pitchFamily="18" charset="0"/>
                          </a:rPr>
                          <m:t>=1)</m:t>
                        </m:r>
                      </m:num>
                      <m:den>
                        <m:r>
                          <a:rPr lang="en-US" sz="1400" b="0" i="1" smtClean="0">
                            <a:latin typeface="Cambria Math" panose="02040503050406030204" pitchFamily="18" charset="0"/>
                          </a:rPr>
                          <m:t>𝑃</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𝐷</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den>
                    </m:f>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1(1 − .9985)</m:t>
                        </m:r>
                      </m:num>
                      <m:den>
                        <m:r>
                          <a:rPr lang="en-US" sz="1400" b="0" i="1" smtClean="0">
                            <a:latin typeface="Cambria Math" panose="02040503050406030204" pitchFamily="18" charset="0"/>
                          </a:rPr>
                          <m:t>0.011485</m:t>
                        </m:r>
                      </m:den>
                    </m:f>
                    <m:r>
                      <a:rPr lang="en-US" sz="1400" i="1">
                        <a:latin typeface="Cambria Math" panose="02040503050406030204" pitchFamily="18" charset="0"/>
                        <a:ea typeface="Cambria Math" panose="02040503050406030204" pitchFamily="18" charset="0"/>
                      </a:rPr>
                      <m:t>≈</m:t>
                    </m:r>
                    <m:r>
                      <a:rPr lang="en-US" sz="1400" b="0" i="1" smtClean="0">
                        <a:solidFill>
                          <a:srgbClr val="C00000"/>
                        </a:solidFill>
                        <a:latin typeface="Cambria Math" panose="02040503050406030204" pitchFamily="18" charset="0"/>
                      </a:rPr>
                      <m:t>0.1306</m:t>
                    </m:r>
                  </m:oMath>
                </a14:m>
                <a:r>
                  <a:rPr lang="en-US" sz="1400" dirty="0">
                    <a:latin typeface="Avenir Next LT Pro" panose="020B0504020202020204" pitchFamily="34" charset="77"/>
                  </a:rPr>
                  <a:t>. This is counterintuitive in view of the 99% test accuracy.</a:t>
                </a:r>
              </a:p>
              <a:p>
                <a:endParaRPr lang="en-US" sz="1400" dirty="0">
                  <a:latin typeface="Avenir Next LT Pro" panose="020B0504020202020204" pitchFamily="34" charset="77"/>
                </a:endParaRPr>
              </a:p>
              <a:p>
                <a:r>
                  <a:rPr lang="en-US" sz="1400" dirty="0">
                    <a:latin typeface="Avenir Next LT Pro" panose="020B0504020202020204" pitchFamily="34" charset="77"/>
                  </a:rPr>
                  <a:t>However, if a second Covid test with 97% accuracy but fails to detect the presence of Covid 2% of the time, then with the combination of the two diagnoses D</a:t>
                </a:r>
                <a:r>
                  <a:rPr lang="en-US" sz="1400" baseline="-25000" dirty="0">
                    <a:latin typeface="Avenir Next LT Pro" panose="020B0504020202020204" pitchFamily="34" charset="77"/>
                  </a:rPr>
                  <a:t>1</a:t>
                </a:r>
                <a:r>
                  <a:rPr lang="en-US" sz="1400" dirty="0">
                    <a:latin typeface="Avenir Next LT Pro" panose="020B0504020202020204" pitchFamily="34" charset="77"/>
                  </a:rPr>
                  <a:t> and D</a:t>
                </a:r>
                <a:r>
                  <a:rPr lang="en-US" sz="1400" baseline="-25000" dirty="0">
                    <a:latin typeface="Avenir Next LT Pro" panose="020B0504020202020204" pitchFamily="34" charset="77"/>
                  </a:rPr>
                  <a:t>2</a:t>
                </a:r>
                <a:r>
                  <a:rPr lang="en-US" sz="1400" dirty="0">
                    <a:latin typeface="Avenir Next LT Pro" panose="020B0504020202020204" pitchFamily="34" charset="77"/>
                  </a:rPr>
                  <a:t>, P(H=1| D</a:t>
                </a:r>
                <a:r>
                  <a:rPr lang="en-US" sz="1400" baseline="-25000" dirty="0">
                    <a:latin typeface="Avenir Next LT Pro" panose="020B0504020202020204" pitchFamily="34" charset="77"/>
                  </a:rPr>
                  <a:t>1</a:t>
                </a:r>
                <a:r>
                  <a:rPr lang="en-US" sz="1400" dirty="0">
                    <a:latin typeface="Avenir Next LT Pro" panose="020B0504020202020204" pitchFamily="34" charset="77"/>
                  </a:rPr>
                  <a:t>=1, D</a:t>
                </a:r>
                <a:r>
                  <a:rPr lang="en-US" sz="1400" baseline="-25000" dirty="0">
                    <a:latin typeface="Avenir Next LT Pro" panose="020B0504020202020204" pitchFamily="34" charset="77"/>
                  </a:rPr>
                  <a:t>2</a:t>
                </a:r>
                <a:r>
                  <a:rPr lang="en-US" sz="1400" dirty="0">
                    <a:latin typeface="Avenir Next LT Pro" panose="020B0504020202020204" pitchFamily="34" charset="77"/>
                  </a:rPr>
                  <a:t>=1) = </a:t>
                </a:r>
                <a:r>
                  <a:rPr lang="en-US" sz="1400" dirty="0">
                    <a:solidFill>
                      <a:srgbClr val="C00000"/>
                    </a:solidFill>
                    <a:latin typeface="Avenir Next LT Pro" panose="020B0504020202020204" pitchFamily="34" charset="77"/>
                  </a:rPr>
                  <a:t>0.8307</a:t>
                </a:r>
                <a:r>
                  <a:rPr lang="en-US" sz="1400" dirty="0">
                    <a:latin typeface="Avenir Next LT Pro" panose="020B0504020202020204" pitchFamily="34" charset="77"/>
                  </a:rPr>
                  <a:t>. </a:t>
                </a:r>
              </a:p>
              <a:p>
                <a:endParaRPr lang="en-US" sz="1600" dirty="0">
                  <a:latin typeface="Avenir Next LT Pro" panose="020B0504020202020204" pitchFamily="34" charset="77"/>
                </a:endParaRPr>
              </a:p>
              <a:p>
                <a:r>
                  <a:rPr lang="en-US" sz="1600" dirty="0">
                    <a:latin typeface="Avenir Next LT Pro" panose="020B0504020202020204" pitchFamily="34" charset="77"/>
                  </a:rPr>
                  <a:t>Thus, the second test allowed for a much higher gain in the confidence that the patient has Covid.</a:t>
                </a:r>
              </a:p>
              <a:p>
                <a:r>
                  <a:rPr lang="en-US" sz="1600" dirty="0">
                    <a:latin typeface="Avenir Next LT Pro" panose="020B0504020202020204" pitchFamily="34" charset="77"/>
                  </a:rPr>
                  <a:t>The diagnosis behaves like a classifier (2 classes) with the ability to determine the health better with more data.</a:t>
                </a:r>
              </a:p>
            </p:txBody>
          </p:sp>
        </mc:Choice>
        <mc:Fallback xmlns="">
          <p:sp>
            <p:nvSpPr>
              <p:cNvPr id="6" name="TextBox 5">
                <a:extLst>
                  <a:ext uri="{FF2B5EF4-FFF2-40B4-BE49-F238E27FC236}">
                    <a16:creationId xmlns:a16="http://schemas.microsoft.com/office/drawing/2014/main" id="{48483159-573E-5EE3-0B6A-B257EA690F46}"/>
                  </a:ext>
                </a:extLst>
              </p:cNvPr>
              <p:cNvSpPr txBox="1">
                <a:spLocks noRot="1" noChangeAspect="1" noMove="1" noResize="1" noEditPoints="1" noAdjustHandles="1" noChangeArrowheads="1" noChangeShapeType="1" noTextEdit="1"/>
              </p:cNvSpPr>
              <p:nvPr/>
            </p:nvSpPr>
            <p:spPr>
              <a:xfrm>
                <a:off x="1096334" y="3881727"/>
                <a:ext cx="10567582" cy="2962671"/>
              </a:xfrm>
              <a:prstGeom prst="rect">
                <a:avLst/>
              </a:prstGeom>
              <a:blipFill>
                <a:blip r:embed="rId3"/>
                <a:stretch>
                  <a:fillRect l="-240"/>
                </a:stretch>
              </a:blipFill>
            </p:spPr>
            <p:txBody>
              <a:bodyPr/>
              <a:lstStyle/>
              <a:p>
                <a:r>
                  <a:rPr lang="en-US">
                    <a:noFill/>
                  </a:rPr>
                  <a:t> </a:t>
                </a:r>
              </a:p>
            </p:txBody>
          </p:sp>
        </mc:Fallback>
      </mc:AlternateContent>
    </p:spTree>
    <p:extLst>
      <p:ext uri="{BB962C8B-B14F-4D97-AF65-F5344CB8AC3E}">
        <p14:creationId xmlns:p14="http://schemas.microsoft.com/office/powerpoint/2010/main" val="651134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7A98D7-2DE8-50C5-7F9C-D1E6A97DDF09}"/>
              </a:ext>
            </a:extLst>
          </p:cNvPr>
          <p:cNvSpPr txBox="1"/>
          <p:nvPr/>
        </p:nvSpPr>
        <p:spPr>
          <a:xfrm>
            <a:off x="829340" y="425303"/>
            <a:ext cx="10154093" cy="523220"/>
          </a:xfrm>
          <a:prstGeom prst="rect">
            <a:avLst/>
          </a:prstGeom>
          <a:noFill/>
        </p:spPr>
        <p:txBody>
          <a:bodyPr wrap="square" rtlCol="0">
            <a:spAutoFit/>
          </a:bodyPr>
          <a:lstStyle/>
          <a:p>
            <a:pPr algn="ctr"/>
            <a:r>
              <a:rPr lang="en-US" sz="2800" dirty="0">
                <a:solidFill>
                  <a:srgbClr val="C00000"/>
                </a:solidFill>
                <a:latin typeface="Avenir Next LT Pro" panose="020B0504020202020204" pitchFamily="34" charset="77"/>
              </a:rPr>
              <a:t>Confusion Matrix: Accuracy, Recall, Precision, F1-score</a:t>
            </a:r>
          </a:p>
        </p:txBody>
      </p:sp>
      <p:sp>
        <p:nvSpPr>
          <p:cNvPr id="3" name="TextBox 2">
            <a:extLst>
              <a:ext uri="{FF2B5EF4-FFF2-40B4-BE49-F238E27FC236}">
                <a16:creationId xmlns:a16="http://schemas.microsoft.com/office/drawing/2014/main" id="{9A9FFF77-397C-EB77-2618-DC19E0989017}"/>
              </a:ext>
            </a:extLst>
          </p:cNvPr>
          <p:cNvSpPr txBox="1"/>
          <p:nvPr/>
        </p:nvSpPr>
        <p:spPr>
          <a:xfrm>
            <a:off x="946298" y="948523"/>
            <a:ext cx="10696354" cy="1569660"/>
          </a:xfrm>
          <a:prstGeom prst="rect">
            <a:avLst/>
          </a:prstGeom>
          <a:noFill/>
        </p:spPr>
        <p:txBody>
          <a:bodyPr wrap="square" rtlCol="0">
            <a:spAutoFit/>
          </a:bodyPr>
          <a:lstStyle/>
          <a:p>
            <a:r>
              <a:rPr lang="en-US" sz="1600" dirty="0">
                <a:latin typeface="Avenir Next LT Pro" panose="020B0504020202020204" pitchFamily="34" charset="77"/>
              </a:rPr>
              <a:t>A classifier is a program or a function that maps unlabeled instances (features) to two (binary) or more (multi) classes.</a:t>
            </a:r>
          </a:p>
          <a:p>
            <a:endParaRPr lang="en-US" sz="1600" dirty="0">
              <a:latin typeface="Avenir Next LT Pro" panose="020B0504020202020204" pitchFamily="34" charset="77"/>
            </a:endParaRPr>
          </a:p>
          <a:p>
            <a:r>
              <a:rPr lang="en-US" sz="1600" dirty="0">
                <a:latin typeface="Avenir Next LT Pro" panose="020B0504020202020204" pitchFamily="34" charset="77"/>
              </a:rPr>
              <a:t>A </a:t>
            </a:r>
            <a:r>
              <a:rPr lang="en-US" sz="1600" dirty="0">
                <a:solidFill>
                  <a:srgbClr val="C00000"/>
                </a:solidFill>
                <a:latin typeface="Avenir Next LT Pro" panose="020B0504020202020204" pitchFamily="34" charset="77"/>
              </a:rPr>
              <a:t>confusion matrix </a:t>
            </a:r>
            <a:r>
              <a:rPr lang="en-US" sz="1600" dirty="0">
                <a:latin typeface="Avenir Next LT Pro" panose="020B0504020202020204" pitchFamily="34" charset="77"/>
              </a:rPr>
              <a:t>(contingency table or error matrix) is a table used to visualize the performance of a classifier. The rows represent the predicted classes and he columns the true (ground truth) classes. For a binary classifier, it consists of 2 rows and 2 columns. For multi-class classifiers, there are as many rows and columns as classes.   </a:t>
            </a:r>
          </a:p>
        </p:txBody>
      </p:sp>
      <p:graphicFrame>
        <p:nvGraphicFramePr>
          <p:cNvPr id="4" name="Table 3">
            <a:extLst>
              <a:ext uri="{FF2B5EF4-FFF2-40B4-BE49-F238E27FC236}">
                <a16:creationId xmlns:a16="http://schemas.microsoft.com/office/drawing/2014/main" id="{7E23EF0F-3745-9CF8-C70B-23FEDD4AA091}"/>
              </a:ext>
            </a:extLst>
          </p:cNvPr>
          <p:cNvGraphicFramePr>
            <a:graphicFrameLocks noGrp="1"/>
          </p:cNvGraphicFramePr>
          <p:nvPr>
            <p:extLst>
              <p:ext uri="{D42A27DB-BD31-4B8C-83A1-F6EECF244321}">
                <p14:modId xmlns:p14="http://schemas.microsoft.com/office/powerpoint/2010/main" val="1484298629"/>
              </p:ext>
            </p:extLst>
          </p:nvPr>
        </p:nvGraphicFramePr>
        <p:xfrm>
          <a:off x="1842386" y="2576662"/>
          <a:ext cx="8127999" cy="2047240"/>
        </p:xfrm>
        <a:graphic>
          <a:graphicData uri="http://schemas.openxmlformats.org/drawingml/2006/table">
            <a:tbl>
              <a:tblPr firstRow="1" bandRow="1">
                <a:tableStyleId>{5C22544A-7EE6-4342-B048-85BDC9FD1C3A}</a:tableStyleId>
              </a:tblPr>
              <a:tblGrid>
                <a:gridCol w="1219791">
                  <a:extLst>
                    <a:ext uri="{9D8B030D-6E8A-4147-A177-3AD203B41FA5}">
                      <a16:colId xmlns:a16="http://schemas.microsoft.com/office/drawing/2014/main" val="2387339495"/>
                    </a:ext>
                  </a:extLst>
                </a:gridCol>
                <a:gridCol w="2945218">
                  <a:extLst>
                    <a:ext uri="{9D8B030D-6E8A-4147-A177-3AD203B41FA5}">
                      <a16:colId xmlns:a16="http://schemas.microsoft.com/office/drawing/2014/main" val="2009105428"/>
                    </a:ext>
                  </a:extLst>
                </a:gridCol>
                <a:gridCol w="3962990">
                  <a:extLst>
                    <a:ext uri="{9D8B030D-6E8A-4147-A177-3AD203B41FA5}">
                      <a16:colId xmlns:a16="http://schemas.microsoft.com/office/drawing/2014/main" val="3155587170"/>
                    </a:ext>
                  </a:extLst>
                </a:gridCol>
              </a:tblGrid>
              <a:tr h="370840">
                <a:tc>
                  <a:txBody>
                    <a:bodyPr/>
                    <a:lstStyle/>
                    <a:p>
                      <a:endParaRPr lang="en-US" dirty="0"/>
                    </a:p>
                  </a:txBody>
                  <a:tcPr/>
                </a:tc>
                <a:tc>
                  <a:txBody>
                    <a:bodyPr/>
                    <a:lstStyle/>
                    <a:p>
                      <a:pPr algn="ctr"/>
                      <a:r>
                        <a:rPr lang="en-US" sz="1600" dirty="0">
                          <a:latin typeface="Avenir Next LT Pro" panose="020B0504020202020204" pitchFamily="34" charset="77"/>
                        </a:rPr>
                        <a:t>Actual Positive</a:t>
                      </a:r>
                    </a:p>
                  </a:txBody>
                  <a:tcPr/>
                </a:tc>
                <a:tc>
                  <a:txBody>
                    <a:bodyPr/>
                    <a:lstStyle/>
                    <a:p>
                      <a:pPr algn="ctr"/>
                      <a:r>
                        <a:rPr lang="en-US" sz="1600" dirty="0">
                          <a:latin typeface="Avenir Next LT Pro" panose="020B0504020202020204" pitchFamily="34" charset="77"/>
                        </a:rPr>
                        <a:t>Actual negative</a:t>
                      </a:r>
                    </a:p>
                  </a:txBody>
                  <a:tcPr/>
                </a:tc>
                <a:extLst>
                  <a:ext uri="{0D108BD9-81ED-4DB2-BD59-A6C34878D82A}">
                    <a16:rowId xmlns:a16="http://schemas.microsoft.com/office/drawing/2014/main" val="1685940372"/>
                  </a:ext>
                </a:extLst>
              </a:tr>
              <a:tr h="370840">
                <a:tc>
                  <a:txBody>
                    <a:bodyPr/>
                    <a:lstStyle/>
                    <a:p>
                      <a:r>
                        <a:rPr lang="en-US" sz="1600" dirty="0">
                          <a:latin typeface="Avenir Next LT Pro" panose="020B0504020202020204" pitchFamily="34" charset="77"/>
                        </a:rPr>
                        <a:t>Predicted Positive</a:t>
                      </a:r>
                    </a:p>
                  </a:txBody>
                  <a:tcPr/>
                </a:tc>
                <a:tc>
                  <a:txBody>
                    <a:bodyPr/>
                    <a:lstStyle/>
                    <a:p>
                      <a:r>
                        <a:rPr lang="en-US" sz="1400" b="1" dirty="0">
                          <a:latin typeface="Avenir Next LT Pro" panose="020B0504020202020204" pitchFamily="34" charset="77"/>
                        </a:rPr>
                        <a:t>True Positive </a:t>
                      </a:r>
                      <a:r>
                        <a:rPr lang="en-US" sz="1400" dirty="0">
                          <a:latin typeface="Avenir Next LT Pro" panose="020B0504020202020204" pitchFamily="34" charset="77"/>
                        </a:rPr>
                        <a:t>(TP) </a:t>
                      </a:r>
                    </a:p>
                    <a:p>
                      <a:r>
                        <a:rPr lang="en-US" sz="1400" dirty="0">
                          <a:latin typeface="Avenir Next LT Pro" panose="020B0504020202020204" pitchFamily="34" charset="77"/>
                        </a:rPr>
                        <a:t>Spam email correctly classified as spam email (sent to spam folder)</a:t>
                      </a:r>
                    </a:p>
                  </a:txBody>
                  <a:tcPr/>
                </a:tc>
                <a:tc>
                  <a:txBody>
                    <a:bodyPr/>
                    <a:lstStyle/>
                    <a:p>
                      <a:r>
                        <a:rPr lang="en-US" sz="1400" b="1" dirty="0">
                          <a:latin typeface="Avenir Next LT Pro" panose="020B0504020202020204" pitchFamily="34" charset="77"/>
                          <a:ea typeface="Cambria Math" panose="02040503050406030204" pitchFamily="18" charset="0"/>
                        </a:rPr>
                        <a:t>False Positive</a:t>
                      </a:r>
                      <a:r>
                        <a:rPr lang="en-US" sz="1400" dirty="0">
                          <a:latin typeface="Avenir Next LT Pro" panose="020B0504020202020204" pitchFamily="34" charset="77"/>
                          <a:ea typeface="Cambria Math" panose="02040503050406030204" pitchFamily="18" charset="0"/>
                        </a:rPr>
                        <a:t> (FP)</a:t>
                      </a:r>
                    </a:p>
                    <a:p>
                      <a:r>
                        <a:rPr lang="en-US" sz="1400" dirty="0">
                          <a:latin typeface="Avenir Next LT Pro" panose="020B0504020202020204" pitchFamily="34" charset="77"/>
                          <a:ea typeface="Cambria Math" panose="02040503050406030204" pitchFamily="18" charset="0"/>
                        </a:rPr>
                        <a:t>No-spam email misclassified as spam (sent to spam folder)</a:t>
                      </a:r>
                    </a:p>
                    <a:p>
                      <a:endParaRPr lang="en-US" sz="1400" dirty="0">
                        <a:latin typeface="Cambria Math" panose="02040503050406030204" pitchFamily="18" charset="0"/>
                        <a:ea typeface="Cambria Math" panose="02040503050406030204" pitchFamily="18" charset="0"/>
                      </a:endParaRPr>
                    </a:p>
                  </a:txBody>
                  <a:tcPr/>
                </a:tc>
                <a:extLst>
                  <a:ext uri="{0D108BD9-81ED-4DB2-BD59-A6C34878D82A}">
                    <a16:rowId xmlns:a16="http://schemas.microsoft.com/office/drawing/2014/main" val="3956768931"/>
                  </a:ext>
                </a:extLst>
              </a:tr>
              <a:tr h="370840">
                <a:tc>
                  <a:txBody>
                    <a:bodyPr/>
                    <a:lstStyle/>
                    <a:p>
                      <a:r>
                        <a:rPr lang="en-US" sz="1600" dirty="0">
                          <a:latin typeface="Avenir Next LT Pro" panose="020B0504020202020204" pitchFamily="34" charset="77"/>
                        </a:rPr>
                        <a:t>Predicted Negative</a:t>
                      </a:r>
                    </a:p>
                  </a:txBody>
                  <a:tcPr/>
                </a:tc>
                <a:tc>
                  <a:txBody>
                    <a:bodyPr/>
                    <a:lstStyle/>
                    <a:p>
                      <a:r>
                        <a:rPr lang="en-US" sz="1400" b="1" dirty="0">
                          <a:latin typeface="Avenir Next LT Pro" panose="020B0504020202020204" pitchFamily="34" charset="77"/>
                        </a:rPr>
                        <a:t>False Negative</a:t>
                      </a:r>
                      <a:r>
                        <a:rPr lang="en-US" sz="1400" b="0" dirty="0">
                          <a:latin typeface="Avenir Next LT Pro" panose="020B0504020202020204" pitchFamily="34" charset="77"/>
                        </a:rPr>
                        <a:t> </a:t>
                      </a:r>
                      <a:r>
                        <a:rPr lang="en-US" sz="1400" dirty="0">
                          <a:latin typeface="Avenir Next LT Pro" panose="020B0504020202020204" pitchFamily="34" charset="77"/>
                        </a:rPr>
                        <a:t>(FN)</a:t>
                      </a:r>
                    </a:p>
                    <a:p>
                      <a:r>
                        <a:rPr lang="en-US" sz="1400" dirty="0">
                          <a:latin typeface="Avenir Next LT Pro" panose="020B0504020202020204" pitchFamily="34" charset="77"/>
                        </a:rPr>
                        <a:t>Spam email misclassified as non-spam (sent to the inbox folder)</a:t>
                      </a:r>
                    </a:p>
                  </a:txBody>
                  <a:tcPr/>
                </a:tc>
                <a:tc>
                  <a:txBody>
                    <a:bodyPr/>
                    <a:lstStyle/>
                    <a:p>
                      <a:r>
                        <a:rPr lang="en-US" sz="1400" b="1" dirty="0">
                          <a:latin typeface="Avenir Next LT Pro" panose="020B0504020202020204" pitchFamily="34" charset="77"/>
                        </a:rPr>
                        <a:t>True Negative </a:t>
                      </a:r>
                      <a:r>
                        <a:rPr lang="en-US" sz="1400" dirty="0">
                          <a:latin typeface="Avenir Next LT Pro" panose="020B0504020202020204" pitchFamily="34" charset="77"/>
                        </a:rPr>
                        <a:t>(TN)</a:t>
                      </a:r>
                    </a:p>
                    <a:p>
                      <a:r>
                        <a:rPr lang="en-US" sz="1400" dirty="0">
                          <a:latin typeface="Avenir Next LT Pro" panose="020B0504020202020204" pitchFamily="34" charset="77"/>
                        </a:rPr>
                        <a:t>Non-spam email correctly classified as non-spam (sent to the inbox folder)</a:t>
                      </a:r>
                    </a:p>
                  </a:txBody>
                  <a:tcPr/>
                </a:tc>
                <a:extLst>
                  <a:ext uri="{0D108BD9-81ED-4DB2-BD59-A6C34878D82A}">
                    <a16:rowId xmlns:a16="http://schemas.microsoft.com/office/drawing/2014/main" val="3060749434"/>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F447F68-917D-E29A-6190-59B98B179EC8}"/>
                  </a:ext>
                </a:extLst>
              </p:cNvPr>
              <p:cNvSpPr txBox="1"/>
              <p:nvPr/>
            </p:nvSpPr>
            <p:spPr>
              <a:xfrm>
                <a:off x="992372" y="4682381"/>
                <a:ext cx="10207255" cy="1954894"/>
              </a:xfrm>
              <a:prstGeom prst="rect">
                <a:avLst/>
              </a:prstGeom>
              <a:noFill/>
            </p:spPr>
            <p:txBody>
              <a:bodyPr wrap="square" rtlCol="0">
                <a:spAutoFit/>
              </a:bodyPr>
              <a:lstStyle/>
              <a:p>
                <a:r>
                  <a:rPr lang="en-US" sz="1600" dirty="0">
                    <a:latin typeface="Avenir Next LT Pro" panose="020B0504020202020204" pitchFamily="34" charset="77"/>
                  </a:rPr>
                  <a:t>Rows sum up the predicted positive and negative instances; the columns sum up the actual positive and negative instances.</a:t>
                </a:r>
              </a:p>
              <a:p>
                <a:endParaRPr lang="en-US" sz="1600" dirty="0">
                  <a:latin typeface="Avenir Next LT Pro" panose="020B0504020202020204" pitchFamily="34" charset="77"/>
                </a:endParaRPr>
              </a:p>
              <a:p>
                <a:r>
                  <a:rPr lang="en-US" sz="1600" dirty="0">
                    <a:solidFill>
                      <a:srgbClr val="C00000"/>
                    </a:solidFill>
                    <a:latin typeface="Avenir Next LT Pro" panose="020B0504020202020204" pitchFamily="34" charset="77"/>
                  </a:rPr>
                  <a:t>Accuracy</a:t>
                </a:r>
                <a:r>
                  <a:rPr lang="en-US" sz="1600" dirty="0">
                    <a:latin typeface="Avenir Next LT Pro" panose="020B0504020202020204" pitchFamily="34" charset="77"/>
                  </a:rPr>
                  <a:t>=</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𝑇𝑃</m:t>
                        </m:r>
                        <m:r>
                          <a:rPr lang="en-US" sz="1600" b="0" i="1" smtClean="0">
                            <a:latin typeface="Cambria Math" panose="02040503050406030204" pitchFamily="18" charset="0"/>
                          </a:rPr>
                          <m:t>+</m:t>
                        </m:r>
                        <m:r>
                          <a:rPr lang="en-US" sz="1600" b="0" i="1" smtClean="0">
                            <a:latin typeface="Cambria Math" panose="02040503050406030204" pitchFamily="18" charset="0"/>
                          </a:rPr>
                          <m:t>𝑇𝑁</m:t>
                        </m:r>
                      </m:num>
                      <m:den>
                        <m:r>
                          <a:rPr lang="en-US" sz="1600" b="0" i="1" smtClean="0">
                            <a:latin typeface="Cambria Math" panose="02040503050406030204" pitchFamily="18" charset="0"/>
                          </a:rPr>
                          <m:t>𝑇𝑃</m:t>
                        </m:r>
                        <m:r>
                          <a:rPr lang="en-US" sz="1600" b="0" i="1" smtClean="0">
                            <a:latin typeface="Cambria Math" panose="02040503050406030204" pitchFamily="18" charset="0"/>
                          </a:rPr>
                          <m:t>+</m:t>
                        </m:r>
                        <m:r>
                          <a:rPr lang="en-US" sz="1600" b="0" i="1" smtClean="0">
                            <a:latin typeface="Cambria Math" panose="02040503050406030204" pitchFamily="18" charset="0"/>
                          </a:rPr>
                          <m:t>𝑇𝑁</m:t>
                        </m:r>
                        <m:r>
                          <a:rPr lang="en-US" sz="1600" b="0" i="1" smtClean="0">
                            <a:latin typeface="Cambria Math" panose="02040503050406030204" pitchFamily="18" charset="0"/>
                          </a:rPr>
                          <m:t>+</m:t>
                        </m:r>
                        <m:r>
                          <a:rPr lang="en-US" sz="1600" b="0" i="1" smtClean="0">
                            <a:latin typeface="Cambria Math" panose="02040503050406030204" pitchFamily="18" charset="0"/>
                          </a:rPr>
                          <m:t>𝐹𝑃</m:t>
                        </m:r>
                        <m:r>
                          <a:rPr lang="en-US" sz="1600" b="0" i="1" smtClean="0">
                            <a:latin typeface="Cambria Math" panose="02040503050406030204" pitchFamily="18" charset="0"/>
                          </a:rPr>
                          <m:t>+</m:t>
                        </m:r>
                        <m:r>
                          <a:rPr lang="en-US" sz="1600" b="0" i="1" smtClean="0">
                            <a:latin typeface="Cambria Math" panose="02040503050406030204" pitchFamily="18" charset="0"/>
                          </a:rPr>
                          <m:t>𝐹𝑁</m:t>
                        </m:r>
                      </m:den>
                    </m:f>
                  </m:oMath>
                </a14:m>
                <a:r>
                  <a:rPr lang="en-US" sz="1600" dirty="0">
                    <a:latin typeface="Avenir Next LT Pro" panose="020B0504020202020204" pitchFamily="34" charset="77"/>
                  </a:rPr>
                  <a:t>                  </a:t>
                </a:r>
                <a:r>
                  <a:rPr lang="en-US" sz="1600" dirty="0">
                    <a:solidFill>
                      <a:srgbClr val="C00000"/>
                    </a:solidFill>
                    <a:latin typeface="Avenir Next LT Pro" panose="020B0504020202020204" pitchFamily="34" charset="77"/>
                  </a:rPr>
                  <a:t>Recall</a:t>
                </a:r>
                <a:r>
                  <a:rPr lang="en-US" sz="1600" dirty="0">
                    <a:latin typeface="Avenir Next LT Pro" panose="020B0504020202020204" pitchFamily="34" charset="77"/>
                  </a:rPr>
                  <a:t>=</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𝑇𝑃</m:t>
                        </m:r>
                      </m:num>
                      <m:den>
                        <m:r>
                          <a:rPr lang="en-US" sz="1600" b="0" i="1" smtClean="0">
                            <a:latin typeface="Cambria Math" panose="02040503050406030204" pitchFamily="18" charset="0"/>
                          </a:rPr>
                          <m:t>𝑇𝑃</m:t>
                        </m:r>
                        <m:r>
                          <a:rPr lang="en-US" sz="1600" b="0" i="1" smtClean="0">
                            <a:latin typeface="Cambria Math" panose="02040503050406030204" pitchFamily="18" charset="0"/>
                          </a:rPr>
                          <m:t>+</m:t>
                        </m:r>
                        <m:r>
                          <a:rPr lang="en-US" sz="1600" b="0" i="1" smtClean="0">
                            <a:latin typeface="Cambria Math" panose="02040503050406030204" pitchFamily="18" charset="0"/>
                          </a:rPr>
                          <m:t>𝐹𝑁</m:t>
                        </m:r>
                      </m:den>
                    </m:f>
                  </m:oMath>
                </a14:m>
                <a:r>
                  <a:rPr lang="en-US" sz="1600" dirty="0">
                    <a:latin typeface="Avenir Next LT Pro" panose="020B0504020202020204" pitchFamily="34" charset="77"/>
                  </a:rPr>
                  <a:t>               </a:t>
                </a:r>
                <a:r>
                  <a:rPr lang="en-US" sz="1600" dirty="0">
                    <a:solidFill>
                      <a:srgbClr val="C00000"/>
                    </a:solidFill>
                    <a:latin typeface="Avenir Next LT Pro" panose="020B0504020202020204" pitchFamily="34" charset="77"/>
                  </a:rPr>
                  <a:t>Precision</a:t>
                </a:r>
                <a:r>
                  <a:rPr lang="en-US" sz="1600" dirty="0">
                    <a:latin typeface="Avenir Next LT Pro" panose="020B0504020202020204" pitchFamily="34" charset="77"/>
                  </a:rPr>
                  <a:t>=</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𝑇𝑃</m:t>
                        </m:r>
                      </m:num>
                      <m:den>
                        <m:r>
                          <a:rPr lang="en-US" sz="1600" b="0" i="1" smtClean="0">
                            <a:latin typeface="Cambria Math" panose="02040503050406030204" pitchFamily="18" charset="0"/>
                          </a:rPr>
                          <m:t>𝑇𝑃</m:t>
                        </m:r>
                        <m:r>
                          <a:rPr lang="en-US" sz="1600" b="0" i="1" smtClean="0">
                            <a:latin typeface="Cambria Math" panose="02040503050406030204" pitchFamily="18" charset="0"/>
                          </a:rPr>
                          <m:t>+</m:t>
                        </m:r>
                        <m:r>
                          <a:rPr lang="en-US" sz="1600" b="0" i="1" smtClean="0">
                            <a:latin typeface="Cambria Math" panose="02040503050406030204" pitchFamily="18" charset="0"/>
                          </a:rPr>
                          <m:t>𝐹𝑃</m:t>
                        </m:r>
                      </m:den>
                    </m:f>
                  </m:oMath>
                </a14:m>
                <a:r>
                  <a:rPr lang="en-US" sz="1600" dirty="0">
                    <a:latin typeface="Avenir Next LT Pro" panose="020B0504020202020204" pitchFamily="34" charset="77"/>
                  </a:rPr>
                  <a:t>                 </a:t>
                </a:r>
                <a:r>
                  <a:rPr lang="en-US" sz="1600" dirty="0">
                    <a:solidFill>
                      <a:srgbClr val="C00000"/>
                    </a:solidFill>
                    <a:latin typeface="Avenir Next LT Pro" panose="020B0504020202020204" pitchFamily="34" charset="77"/>
                  </a:rPr>
                  <a:t>F1-score</a:t>
                </a:r>
                <a:r>
                  <a:rPr lang="en-US" sz="1600" dirty="0">
                    <a:latin typeface="Avenir Next LT Pro" panose="020B0504020202020204" pitchFamily="34" charset="77"/>
                  </a:rPr>
                  <a:t>=2</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𝑃𝑟𝑒𝑐𝑖𝑠𝑖𝑜𝑛</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𝑟𝑒𝑐𝑎𝑙𝑙</m:t>
                        </m:r>
                      </m:num>
                      <m:den>
                        <m:r>
                          <a:rPr lang="en-US" sz="1600" b="0" i="1" smtClean="0">
                            <a:latin typeface="Cambria Math" panose="02040503050406030204" pitchFamily="18" charset="0"/>
                          </a:rPr>
                          <m:t>𝑝𝑟𝑒𝑐𝑖𝑠𝑖𝑜𝑛</m:t>
                        </m:r>
                        <m:r>
                          <a:rPr lang="en-US" sz="1600" b="0" i="1" smtClean="0">
                            <a:latin typeface="Cambria Math" panose="02040503050406030204" pitchFamily="18" charset="0"/>
                          </a:rPr>
                          <m:t>+</m:t>
                        </m:r>
                        <m:r>
                          <a:rPr lang="en-US" sz="1600" b="0" i="1" smtClean="0">
                            <a:latin typeface="Cambria Math" panose="02040503050406030204" pitchFamily="18" charset="0"/>
                          </a:rPr>
                          <m:t>𝑟𝑒𝑐𝑎𝑙𝑙</m:t>
                        </m:r>
                      </m:den>
                    </m:f>
                  </m:oMath>
                </a14:m>
                <a:r>
                  <a:rPr lang="en-US" sz="1600" dirty="0">
                    <a:latin typeface="Avenir Next LT Pro" panose="020B0504020202020204" pitchFamily="34" charset="77"/>
                  </a:rPr>
                  <a:t> </a:t>
                </a:r>
              </a:p>
              <a:p>
                <a:endParaRPr lang="en-US" sz="1600" dirty="0">
                  <a:latin typeface="Avenir Next LT Pro" panose="020B0504020202020204" pitchFamily="34" charset="77"/>
                </a:endParaRPr>
              </a:p>
              <a:p>
                <a:r>
                  <a:rPr lang="en-US" sz="1600" dirty="0">
                    <a:latin typeface="Avenir Next LT Pro" panose="020B0504020202020204" pitchFamily="34" charset="77"/>
                  </a:rPr>
                  <a:t>Classification thresholds are set to associate probability outputs to the classes. Different thresholds usually result in different numbers of true and false positives and true and false negatives.</a:t>
                </a:r>
              </a:p>
            </p:txBody>
          </p:sp>
        </mc:Choice>
        <mc:Fallback xmlns="">
          <p:sp>
            <p:nvSpPr>
              <p:cNvPr id="5" name="TextBox 4">
                <a:extLst>
                  <a:ext uri="{FF2B5EF4-FFF2-40B4-BE49-F238E27FC236}">
                    <a16:creationId xmlns:a16="http://schemas.microsoft.com/office/drawing/2014/main" id="{CF447F68-917D-E29A-6190-59B98B179EC8}"/>
                  </a:ext>
                </a:extLst>
              </p:cNvPr>
              <p:cNvSpPr txBox="1">
                <a:spLocks noRot="1" noChangeAspect="1" noMove="1" noResize="1" noEditPoints="1" noAdjustHandles="1" noChangeArrowheads="1" noChangeShapeType="1" noTextEdit="1"/>
              </p:cNvSpPr>
              <p:nvPr/>
            </p:nvSpPr>
            <p:spPr>
              <a:xfrm>
                <a:off x="992372" y="4682381"/>
                <a:ext cx="10207255" cy="1954894"/>
              </a:xfrm>
              <a:prstGeom prst="rect">
                <a:avLst/>
              </a:prstGeom>
              <a:blipFill>
                <a:blip r:embed="rId3"/>
                <a:stretch>
                  <a:fillRect l="-373" t="-645" b="-3226"/>
                </a:stretch>
              </a:blipFill>
            </p:spPr>
            <p:txBody>
              <a:bodyPr/>
              <a:lstStyle/>
              <a:p>
                <a:r>
                  <a:rPr lang="en-US">
                    <a:noFill/>
                  </a:rPr>
                  <a:t> </a:t>
                </a:r>
              </a:p>
            </p:txBody>
          </p:sp>
        </mc:Fallback>
      </mc:AlternateContent>
    </p:spTree>
    <p:extLst>
      <p:ext uri="{BB962C8B-B14F-4D97-AF65-F5344CB8AC3E}">
        <p14:creationId xmlns:p14="http://schemas.microsoft.com/office/powerpoint/2010/main" val="2700147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33C154-FB67-D82C-3281-CF2EE4EAF3BD}"/>
              </a:ext>
            </a:extLst>
          </p:cNvPr>
          <p:cNvSpPr txBox="1"/>
          <p:nvPr/>
        </p:nvSpPr>
        <p:spPr>
          <a:xfrm>
            <a:off x="871870" y="520995"/>
            <a:ext cx="10334846" cy="523220"/>
          </a:xfrm>
          <a:prstGeom prst="rect">
            <a:avLst/>
          </a:prstGeom>
          <a:noFill/>
        </p:spPr>
        <p:txBody>
          <a:bodyPr wrap="square" rtlCol="0">
            <a:spAutoFit/>
          </a:bodyPr>
          <a:lstStyle/>
          <a:p>
            <a:pPr algn="ctr"/>
            <a:r>
              <a:rPr lang="en-US" sz="2800" dirty="0">
                <a:solidFill>
                  <a:srgbClr val="C00000"/>
                </a:solidFill>
                <a:latin typeface="Avenir Next LT Pro" panose="020B0504020202020204" pitchFamily="34" charset="77"/>
              </a:rPr>
              <a:t>Choice of metric and tradeoffs for classification</a:t>
            </a:r>
          </a:p>
        </p:txBody>
      </p:sp>
      <p:sp>
        <p:nvSpPr>
          <p:cNvPr id="3" name="TextBox 2">
            <a:extLst>
              <a:ext uri="{FF2B5EF4-FFF2-40B4-BE49-F238E27FC236}">
                <a16:creationId xmlns:a16="http://schemas.microsoft.com/office/drawing/2014/main" id="{FF3484EB-A92D-9E7A-A36D-673C8032DD1B}"/>
              </a:ext>
            </a:extLst>
          </p:cNvPr>
          <p:cNvSpPr txBox="1"/>
          <p:nvPr/>
        </p:nvSpPr>
        <p:spPr>
          <a:xfrm>
            <a:off x="1190847" y="1212112"/>
            <a:ext cx="10324213" cy="4524315"/>
          </a:xfrm>
          <a:prstGeom prst="rect">
            <a:avLst/>
          </a:prstGeom>
          <a:noFill/>
        </p:spPr>
        <p:txBody>
          <a:bodyPr wrap="square" rtlCol="0">
            <a:spAutoFit/>
          </a:bodyPr>
          <a:lstStyle/>
          <a:p>
            <a:r>
              <a:rPr lang="en-US" sz="1600" dirty="0">
                <a:latin typeface="Avenir Next LT Pro" panose="020B0504020202020204" pitchFamily="34" charset="77"/>
              </a:rPr>
              <a:t>The metric to choose to prioritize when evaluating a machine learning model and the threshold to set depend on the costs, benefits, and risks of the specific problem being modeled.</a:t>
            </a:r>
          </a:p>
          <a:p>
            <a:endParaRPr lang="en-US" sz="1600" dirty="0">
              <a:latin typeface="Avenir Next LT Pro" panose="020B0504020202020204" pitchFamily="34" charset="77"/>
            </a:endParaRPr>
          </a:p>
          <a:p>
            <a:r>
              <a:rPr lang="en-US" sz="1600" dirty="0">
                <a:solidFill>
                  <a:srgbClr val="C00000"/>
                </a:solidFill>
                <a:latin typeface="Avenir Next LT Pro" panose="020B0504020202020204" pitchFamily="34" charset="77"/>
              </a:rPr>
              <a:t>Example</a:t>
            </a:r>
            <a:r>
              <a:rPr lang="en-US" sz="1600" dirty="0">
                <a:latin typeface="Avenir Next LT Pro" panose="020B0504020202020204" pitchFamily="34" charset="77"/>
              </a:rPr>
              <a:t>: In the spam classification problem, it often makes sense to prioritize Recall to nab all spam emails, or precision to ensure that spam labeled emails are in fact spam. </a:t>
            </a:r>
          </a:p>
          <a:p>
            <a:endParaRPr lang="en-US" sz="1600" dirty="0">
              <a:latin typeface="Avenir Next LT Pro" panose="020B0504020202020204" pitchFamily="34" charset="77"/>
            </a:endParaRPr>
          </a:p>
          <a:p>
            <a:r>
              <a:rPr lang="en-US" sz="1600" dirty="0">
                <a:latin typeface="Avenir Next LT Pro" panose="020B0504020202020204" pitchFamily="34" charset="77"/>
              </a:rPr>
              <a:t>In general:</a:t>
            </a:r>
          </a:p>
          <a:p>
            <a:endParaRPr lang="en-US" sz="1600" dirty="0">
              <a:latin typeface="Avenir Next LT Pro" panose="020B0504020202020204" pitchFamily="34" charset="77"/>
            </a:endParaRPr>
          </a:p>
          <a:p>
            <a:pPr marL="285750" indent="-285750">
              <a:buFont typeface="Arial" panose="020B0604020202020204" pitchFamily="34" charset="0"/>
              <a:buChar char="•"/>
            </a:pPr>
            <a:r>
              <a:rPr lang="en-US" sz="1600" dirty="0">
                <a:solidFill>
                  <a:srgbClr val="C00000"/>
                </a:solidFill>
                <a:latin typeface="Avenir Next LT Pro" panose="020B0504020202020204" pitchFamily="34" charset="77"/>
              </a:rPr>
              <a:t>Accuracy</a:t>
            </a:r>
            <a:r>
              <a:rPr lang="en-US" sz="1600" dirty="0">
                <a:latin typeface="Avenir Next LT Pro" panose="020B0504020202020204" pitchFamily="34" charset="77"/>
              </a:rPr>
              <a:t> is used as a rough indicator of model training progress; it converges for balanced datasets. Avoid for imbalanced datasets.</a:t>
            </a:r>
          </a:p>
          <a:p>
            <a:pPr marL="285750" indent="-285750">
              <a:buFont typeface="Arial" panose="020B0604020202020204" pitchFamily="34" charset="0"/>
              <a:buChar char="•"/>
            </a:pPr>
            <a:endParaRPr lang="en-US" sz="1600" dirty="0">
              <a:latin typeface="Avenir Next LT Pro" panose="020B0504020202020204" pitchFamily="34" charset="77"/>
            </a:endParaRPr>
          </a:p>
          <a:p>
            <a:pPr marL="285750" indent="-285750">
              <a:buFont typeface="Arial" panose="020B0604020202020204" pitchFamily="34" charset="0"/>
              <a:buChar char="•"/>
            </a:pPr>
            <a:r>
              <a:rPr lang="en-US" sz="1600" dirty="0">
                <a:solidFill>
                  <a:srgbClr val="C00000"/>
                </a:solidFill>
                <a:latin typeface="Avenir Next LT Pro" panose="020B0504020202020204" pitchFamily="34" charset="77"/>
              </a:rPr>
              <a:t>Recall</a:t>
            </a:r>
            <a:r>
              <a:rPr lang="en-US" sz="1600" dirty="0">
                <a:latin typeface="Avenir Next LT Pro" panose="020B0504020202020204" pitchFamily="34" charset="77"/>
              </a:rPr>
              <a:t> is used when false negatives (FN) are more expensive than false positives (FP).</a:t>
            </a:r>
          </a:p>
          <a:p>
            <a:pPr marL="285750" indent="-285750">
              <a:buFont typeface="Arial" panose="020B0604020202020204" pitchFamily="34" charset="0"/>
              <a:buChar char="•"/>
            </a:pPr>
            <a:endParaRPr lang="en-US" sz="1600" dirty="0">
              <a:latin typeface="Avenir Next LT Pro" panose="020B0504020202020204" pitchFamily="34" charset="77"/>
            </a:endParaRPr>
          </a:p>
          <a:p>
            <a:pPr marL="285750" indent="-285750">
              <a:buFont typeface="Arial" panose="020B0604020202020204" pitchFamily="34" charset="0"/>
              <a:buChar char="•"/>
            </a:pPr>
            <a:r>
              <a:rPr lang="en-US" sz="1600" dirty="0">
                <a:solidFill>
                  <a:srgbClr val="C00000"/>
                </a:solidFill>
                <a:latin typeface="Avenir Next LT Pro" panose="020B0504020202020204" pitchFamily="34" charset="77"/>
              </a:rPr>
              <a:t>Precision</a:t>
            </a:r>
            <a:r>
              <a:rPr lang="en-US" sz="1600" dirty="0">
                <a:latin typeface="Avenir Next LT Pro" panose="020B0504020202020204" pitchFamily="34" charset="77"/>
              </a:rPr>
              <a:t> is used when it is very important for positive predictions to be accurate.</a:t>
            </a:r>
          </a:p>
          <a:p>
            <a:pPr marL="285750" indent="-285750">
              <a:buFont typeface="Arial" panose="020B0604020202020204" pitchFamily="34" charset="0"/>
              <a:buChar char="•"/>
            </a:pPr>
            <a:endParaRPr lang="en-US" sz="1600" dirty="0">
              <a:latin typeface="Avenir Next LT Pro" panose="020B0504020202020204" pitchFamily="34" charset="77"/>
            </a:endParaRPr>
          </a:p>
          <a:p>
            <a:pPr marL="285750" indent="-285750">
              <a:buFont typeface="Arial" panose="020B0604020202020204" pitchFamily="34" charset="0"/>
              <a:buChar char="•"/>
            </a:pPr>
            <a:r>
              <a:rPr lang="en-US" sz="1600" dirty="0">
                <a:solidFill>
                  <a:srgbClr val="C00000"/>
                </a:solidFill>
                <a:latin typeface="Avenir Next LT Pro" panose="020B0504020202020204" pitchFamily="34" charset="77"/>
              </a:rPr>
              <a:t>F1-score</a:t>
            </a:r>
            <a:r>
              <a:rPr lang="en-US" sz="1600" dirty="0">
                <a:latin typeface="Avenir Next LT Pro" panose="020B0504020202020204" pitchFamily="34" charset="77"/>
              </a:rPr>
              <a:t> balances the importance of precision and recall; it is used for class-imbalanced datasets.</a:t>
            </a:r>
          </a:p>
          <a:p>
            <a:pPr marL="285750" indent="-285750">
              <a:buFont typeface="Arial" panose="020B0604020202020204" pitchFamily="34" charset="0"/>
              <a:buChar char="•"/>
            </a:pPr>
            <a:endParaRPr lang="en-US" sz="1600" dirty="0">
              <a:latin typeface="Avenir Next LT Pro" panose="020B0504020202020204" pitchFamily="34" charset="77"/>
            </a:endParaRPr>
          </a:p>
          <a:p>
            <a:endParaRPr lang="en-US" sz="1600" dirty="0">
              <a:latin typeface="Avenir Next LT Pro" panose="020B0504020202020204" pitchFamily="34" charset="77"/>
            </a:endParaRPr>
          </a:p>
        </p:txBody>
      </p:sp>
    </p:spTree>
    <p:extLst>
      <p:ext uri="{BB962C8B-B14F-4D97-AF65-F5344CB8AC3E}">
        <p14:creationId xmlns:p14="http://schemas.microsoft.com/office/powerpoint/2010/main" val="204417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E50896-9420-4D8C-8B2D-46A63DB49249}"/>
              </a:ext>
            </a:extLst>
          </p:cNvPr>
          <p:cNvSpPr txBox="1"/>
          <p:nvPr/>
        </p:nvSpPr>
        <p:spPr>
          <a:xfrm>
            <a:off x="893135" y="425302"/>
            <a:ext cx="10196623" cy="523220"/>
          </a:xfrm>
          <a:prstGeom prst="rect">
            <a:avLst/>
          </a:prstGeom>
          <a:noFill/>
        </p:spPr>
        <p:txBody>
          <a:bodyPr wrap="square" rtlCol="0">
            <a:spAutoFit/>
          </a:bodyPr>
          <a:lstStyle/>
          <a:p>
            <a:pPr algn="ctr"/>
            <a:r>
              <a:rPr lang="en-US" sz="2800" dirty="0">
                <a:solidFill>
                  <a:srgbClr val="C00000"/>
                </a:solidFill>
                <a:latin typeface="Avenir Next LT Pro" panose="020B0504020202020204" pitchFamily="34" charset="77"/>
              </a:rPr>
              <a:t>Examples</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F56501E6-5B70-367B-4C74-8B32C86FF2E6}"/>
                  </a:ext>
                </a:extLst>
              </p:cNvPr>
              <p:cNvSpPr txBox="1"/>
              <p:nvPr/>
            </p:nvSpPr>
            <p:spPr>
              <a:xfrm>
                <a:off x="893135" y="1095153"/>
                <a:ext cx="10405730" cy="5084341"/>
              </a:xfrm>
              <a:prstGeom prst="rect">
                <a:avLst/>
              </a:prstGeom>
              <a:noFill/>
            </p:spPr>
            <p:txBody>
              <a:bodyPr wrap="square" rtlCol="0">
                <a:spAutoFit/>
              </a:bodyPr>
              <a:lstStyle/>
              <a:p>
                <a:pPr marL="342900" indent="-342900">
                  <a:buAutoNum type="arabicPeriod"/>
                </a:pPr>
                <a:r>
                  <a:rPr lang="en-US" sz="1600" dirty="0">
                    <a:latin typeface="Avenir Next LT Pro" panose="020B0504020202020204" pitchFamily="34" charset="77"/>
                  </a:rPr>
                  <a:t>A model outputs 5 TP, 6 TN, and 2 FN. Then the Recall = </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5</m:t>
                        </m:r>
                      </m:num>
                      <m:den>
                        <m:r>
                          <a:rPr lang="en-US" sz="1600" b="0" i="1" smtClean="0">
                            <a:latin typeface="Cambria Math" panose="02040503050406030204" pitchFamily="18" charset="0"/>
                          </a:rPr>
                          <m:t>5+2</m:t>
                        </m:r>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5</m:t>
                        </m:r>
                      </m:num>
                      <m:den>
                        <m:r>
                          <a:rPr lang="en-US" sz="1600" b="0" i="1" smtClean="0">
                            <a:latin typeface="Cambria Math" panose="02040503050406030204" pitchFamily="18" charset="0"/>
                          </a:rPr>
                          <m:t>7</m:t>
                        </m:r>
                      </m:den>
                    </m:f>
                    <m:r>
                      <a:rPr lang="en-US" sz="160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0.714.</m:t>
                    </m:r>
                  </m:oMath>
                </a14:m>
                <a:r>
                  <a:rPr lang="en-US" sz="1600" dirty="0">
                    <a:latin typeface="Avenir Next LT Pro" panose="020B0504020202020204" pitchFamily="34" charset="77"/>
                  </a:rPr>
                  <a:t> </a:t>
                </a:r>
              </a:p>
              <a:p>
                <a:pPr marL="342900" indent="-342900">
                  <a:buAutoNum type="arabicPeriod"/>
                </a:pPr>
                <a:endParaRPr lang="en-US" sz="1600" dirty="0">
                  <a:latin typeface="Avenir Next LT Pro" panose="020B0504020202020204" pitchFamily="34" charset="77"/>
                </a:endParaRPr>
              </a:p>
              <a:p>
                <a:pPr marL="342900" indent="-342900">
                  <a:buAutoNum type="arabicPeriod"/>
                </a:pPr>
                <a:r>
                  <a:rPr lang="en-US" sz="1600" dirty="0">
                    <a:latin typeface="Avenir Next LT Pro" panose="020B0504020202020204" pitchFamily="34" charset="77"/>
                  </a:rPr>
                  <a:t>A model outputs 3 TP, 4 TN, 2 FP, and 1 FN. Then the Precision=</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3</m:t>
                        </m:r>
                      </m:num>
                      <m:den>
                        <m:r>
                          <a:rPr lang="en-US" sz="1600" b="0" i="1" smtClean="0">
                            <a:latin typeface="Cambria Math" panose="02040503050406030204" pitchFamily="18" charset="0"/>
                          </a:rPr>
                          <m:t>3+2</m:t>
                        </m:r>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3</m:t>
                        </m:r>
                      </m:num>
                      <m:den>
                        <m:r>
                          <a:rPr lang="en-US" sz="1600" b="0" i="1" smtClean="0">
                            <a:latin typeface="Cambria Math" panose="02040503050406030204" pitchFamily="18" charset="0"/>
                          </a:rPr>
                          <m:t>5</m:t>
                        </m:r>
                      </m:den>
                    </m:f>
                    <m:r>
                      <a:rPr lang="en-US" sz="1600" b="0" i="1" smtClean="0">
                        <a:latin typeface="Cambria Math" panose="02040503050406030204" pitchFamily="18" charset="0"/>
                      </a:rPr>
                      <m:t>=0.6. </m:t>
                    </m:r>
                  </m:oMath>
                </a14:m>
                <a:endParaRPr lang="en-US" sz="1600" b="0" dirty="0">
                  <a:latin typeface="Avenir Next LT Pro" panose="020B0504020202020204" pitchFamily="34" charset="77"/>
                </a:endParaRPr>
              </a:p>
              <a:p>
                <a:pPr marL="342900" indent="-342900">
                  <a:buAutoNum type="arabicPeriod"/>
                </a:pPr>
                <a:endParaRPr lang="en-US" sz="1600" dirty="0">
                  <a:latin typeface="Avenir Next LT Pro" panose="020B0504020202020204" pitchFamily="34" charset="77"/>
                </a:endParaRPr>
              </a:p>
              <a:p>
                <a:pPr marL="342900" indent="-342900">
                  <a:buAutoNum type="arabicPeriod"/>
                </a:pPr>
                <a:r>
                  <a:rPr lang="en-US" sz="1600" dirty="0">
                    <a:latin typeface="Avenir Next LT Pro" panose="020B0504020202020204" pitchFamily="34" charset="77"/>
                  </a:rPr>
                  <a:t>Build a binary classifier that checks photos of insect traps for whether a dangerous (invasive) species is present. If the model detects the species, the entomologist on duty is notified. Early detection of this insect is critical to preventing infestation. A false alarm (false positive) is easy to handle: the entomologist sees that the photo is misclassified and marks it as such. Assuming there is an acceptable accuracy level, which metric should this model be optimized for?</a:t>
                </a:r>
              </a:p>
              <a:p>
                <a:pPr marL="342900" indent="-342900">
                  <a:buAutoNum type="arabicPeriod"/>
                </a:pPr>
                <a:endParaRPr lang="en-US" sz="1600" dirty="0">
                  <a:latin typeface="Avenir Next LT Pro" panose="020B0504020202020204" pitchFamily="34" charset="77"/>
                </a:endParaRPr>
              </a:p>
              <a:p>
                <a:r>
                  <a:rPr lang="en-US" sz="1600" dirty="0">
                    <a:latin typeface="Avenir Next LT Pro" panose="020B0504020202020204" pitchFamily="34" charset="77"/>
                  </a:rPr>
                  <a:t>Answer: Recall is the appropriate metric because the false positives are not particularly harmful, but false negatives are highly costly. So, rather than choosing precision, recall is maximized for probability detection.</a:t>
                </a:r>
              </a:p>
              <a:p>
                <a:endParaRPr lang="en-US" sz="1600" dirty="0">
                  <a:latin typeface="Avenir Next LT Pro" panose="020B0504020202020204" pitchFamily="34" charset="77"/>
                </a:endParaRPr>
              </a:p>
              <a:p>
                <a:pPr marL="342900" indent="-342900">
                  <a:buAutoNum type="arabicPeriod" startAt="4"/>
                </a:pPr>
                <a:r>
                  <a:rPr lang="en-US" sz="1600" dirty="0">
                    <a:latin typeface="Avenir Next LT Pro" panose="020B0504020202020204" pitchFamily="34" charset="77"/>
                  </a:rPr>
                  <a:t>Accuracy Paradox: a case where the metric accuracy is not appropriate due to imbalance in datasets.</a:t>
                </a:r>
              </a:p>
              <a:p>
                <a:pPr lvl="1"/>
                <a:endParaRPr lang="en-US" sz="1600" dirty="0">
                  <a:latin typeface="Avenir Next LT Pro" panose="020B0504020202020204" pitchFamily="34" charset="77"/>
                </a:endParaRPr>
              </a:p>
              <a:p>
                <a:pPr lvl="1"/>
                <a:r>
                  <a:rPr lang="en-US" sz="1600" dirty="0">
                    <a:latin typeface="Avenir Next LT Pro" panose="020B0504020202020204" pitchFamily="34" charset="77"/>
                  </a:rPr>
                  <a:t>A (spam) binary classifier outputs 4 TP, 4 TN, 1 FP, 91 TN. Then the Accuracy = </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4+91</m:t>
                        </m:r>
                      </m:num>
                      <m:den>
                        <m:r>
                          <a:rPr lang="en-US" sz="1600" b="0" i="1" smtClean="0">
                            <a:latin typeface="Cambria Math" panose="02040503050406030204" pitchFamily="18" charset="0"/>
                          </a:rPr>
                          <m:t>4+91+1+4</m:t>
                        </m:r>
                      </m:den>
                    </m:f>
                    <m:r>
                      <a:rPr lang="en-US" sz="1600" b="0" i="1" smtClean="0">
                        <a:latin typeface="Cambria Math" panose="02040503050406030204" pitchFamily="18" charset="0"/>
                      </a:rPr>
                      <m:t>=0.95</m:t>
                    </m:r>
                  </m:oMath>
                </a14:m>
                <a:r>
                  <a:rPr lang="en-US" sz="1600" dirty="0">
                    <a:latin typeface="Avenir Next LT Pro" panose="020B0504020202020204" pitchFamily="34" charset="77"/>
                  </a:rPr>
                  <a:t>  </a:t>
                </a:r>
              </a:p>
              <a:p>
                <a:pPr lvl="1"/>
                <a:endParaRPr lang="en-US" sz="1600" dirty="0">
                  <a:latin typeface="Avenir Next LT Pro" panose="020B0504020202020204" pitchFamily="34" charset="77"/>
                </a:endParaRPr>
              </a:p>
              <a:p>
                <a:pPr lvl="1"/>
                <a:r>
                  <a:rPr lang="en-US" sz="1600" dirty="0">
                    <a:latin typeface="Avenir Next LT Pro" panose="020B0504020202020204" pitchFamily="34" charset="77"/>
                  </a:rPr>
                  <a:t>A second (spam) binary classifier outputs only non-spam: 0 TP, 5 FP, 0 FN, and 95 TN. Then Accuracy= 0.95.  This classifier is 95% accurate even though it is not capable of recognizing any spam email. </a:t>
                </a:r>
              </a:p>
            </p:txBody>
          </p:sp>
        </mc:Choice>
        <mc:Fallback>
          <p:sp>
            <p:nvSpPr>
              <p:cNvPr id="3" name="TextBox 2">
                <a:extLst>
                  <a:ext uri="{FF2B5EF4-FFF2-40B4-BE49-F238E27FC236}">
                    <a16:creationId xmlns:a16="http://schemas.microsoft.com/office/drawing/2014/main" id="{F56501E6-5B70-367B-4C74-8B32C86FF2E6}"/>
                  </a:ext>
                </a:extLst>
              </p:cNvPr>
              <p:cNvSpPr txBox="1">
                <a:spLocks noRot="1" noChangeAspect="1" noMove="1" noResize="1" noEditPoints="1" noAdjustHandles="1" noChangeArrowheads="1" noChangeShapeType="1" noTextEdit="1"/>
              </p:cNvSpPr>
              <p:nvPr/>
            </p:nvSpPr>
            <p:spPr>
              <a:xfrm>
                <a:off x="893135" y="1095153"/>
                <a:ext cx="10405730" cy="5084341"/>
              </a:xfrm>
              <a:prstGeom prst="rect">
                <a:avLst/>
              </a:prstGeom>
              <a:blipFill>
                <a:blip r:embed="rId2"/>
                <a:stretch>
                  <a:fillRect l="-366" r="-366" b="-499"/>
                </a:stretch>
              </a:blipFill>
            </p:spPr>
            <p:txBody>
              <a:bodyPr/>
              <a:lstStyle/>
              <a:p>
                <a:r>
                  <a:rPr lang="en-US">
                    <a:noFill/>
                  </a:rPr>
                  <a:t> </a:t>
                </a:r>
              </a:p>
            </p:txBody>
          </p:sp>
        </mc:Fallback>
      </mc:AlternateContent>
    </p:spTree>
    <p:extLst>
      <p:ext uri="{BB962C8B-B14F-4D97-AF65-F5344CB8AC3E}">
        <p14:creationId xmlns:p14="http://schemas.microsoft.com/office/powerpoint/2010/main" val="12089349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FD258F-144D-D388-F333-BF4EB3263FB2}"/>
              </a:ext>
            </a:extLst>
          </p:cNvPr>
          <p:cNvSpPr txBox="1"/>
          <p:nvPr/>
        </p:nvSpPr>
        <p:spPr>
          <a:xfrm>
            <a:off x="1371600" y="531628"/>
            <a:ext cx="9250326" cy="523220"/>
          </a:xfrm>
          <a:prstGeom prst="rect">
            <a:avLst/>
          </a:prstGeom>
          <a:noFill/>
        </p:spPr>
        <p:txBody>
          <a:bodyPr wrap="square" rtlCol="0">
            <a:spAutoFit/>
          </a:bodyPr>
          <a:lstStyle/>
          <a:p>
            <a:pPr algn="ctr"/>
            <a:r>
              <a:rPr lang="en-US" sz="2800" dirty="0">
                <a:solidFill>
                  <a:srgbClr val="C00000"/>
                </a:solidFill>
                <a:latin typeface="Avenir Next LT Pro" panose="020B0504020202020204" pitchFamily="34" charset="77"/>
              </a:rPr>
              <a:t>Metrics for Linear Regression </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CB18E5D-E6E3-0CE6-B554-83D1D2419DFE}"/>
                  </a:ext>
                </a:extLst>
              </p:cNvPr>
              <p:cNvSpPr txBox="1"/>
              <p:nvPr/>
            </p:nvSpPr>
            <p:spPr>
              <a:xfrm>
                <a:off x="1573619" y="1329070"/>
                <a:ext cx="9548037" cy="4984634"/>
              </a:xfrm>
              <a:prstGeom prst="rect">
                <a:avLst/>
              </a:prstGeom>
              <a:noFill/>
            </p:spPr>
            <p:txBody>
              <a:bodyPr wrap="square" rtlCol="0">
                <a:spAutoFit/>
              </a:bodyPr>
              <a:lstStyle/>
              <a:p>
                <a:r>
                  <a:rPr lang="en-US" sz="1600" dirty="0">
                    <a:latin typeface="Avenir Next LT Pro" panose="020B0504020202020204" pitchFamily="34" charset="77"/>
                  </a:rPr>
                  <a:t>1. Mean Square Error (MSE): the average of the squared differences between the predicted and actual values. </a:t>
                </a:r>
              </a:p>
              <a:p>
                <a:pPr algn="ctr"/>
                <a:r>
                  <a:rPr lang="en-US" sz="1600" dirty="0">
                    <a:solidFill>
                      <a:srgbClr val="C00000"/>
                    </a:solidFill>
                    <a:latin typeface="Avenir Next LT Pro" panose="020B0504020202020204" pitchFamily="34" charset="77"/>
                  </a:rPr>
                  <a:t>MSE=</a:t>
                </a:r>
                <a14:m>
                  <m:oMath xmlns:m="http://schemas.openxmlformats.org/officeDocument/2006/math">
                    <m:f>
                      <m:fPr>
                        <m:ctrlPr>
                          <a:rPr lang="en-US" sz="1600" i="1" smtClean="0">
                            <a:solidFill>
                              <a:srgbClr val="C00000"/>
                            </a:solidFill>
                            <a:latin typeface="Cambria Math" panose="02040503050406030204" pitchFamily="18" charset="0"/>
                          </a:rPr>
                        </m:ctrlPr>
                      </m:fPr>
                      <m:num>
                        <m:r>
                          <a:rPr lang="en-US" sz="1600" b="0" i="1" smtClean="0">
                            <a:solidFill>
                              <a:srgbClr val="C00000"/>
                            </a:solidFill>
                            <a:latin typeface="Cambria Math" panose="02040503050406030204" pitchFamily="18" charset="0"/>
                          </a:rPr>
                          <m:t>1</m:t>
                        </m:r>
                      </m:num>
                      <m:den>
                        <m:r>
                          <a:rPr lang="en-US" sz="1600" b="0" i="1" smtClean="0">
                            <a:solidFill>
                              <a:srgbClr val="C00000"/>
                            </a:solidFill>
                            <a:latin typeface="Cambria Math" panose="02040503050406030204" pitchFamily="18" charset="0"/>
                          </a:rPr>
                          <m:t>𝑛</m:t>
                        </m:r>
                      </m:den>
                    </m:f>
                    <m:nary>
                      <m:naryPr>
                        <m:chr m:val="∑"/>
                        <m:ctrlPr>
                          <a:rPr lang="en-US" sz="1600" i="1" smtClean="0">
                            <a:solidFill>
                              <a:srgbClr val="C00000"/>
                            </a:solidFill>
                            <a:latin typeface="Cambria Math" panose="02040503050406030204" pitchFamily="18" charset="0"/>
                          </a:rPr>
                        </m:ctrlPr>
                      </m:naryPr>
                      <m:sub>
                        <m:r>
                          <m:rPr>
                            <m:brk m:alnAt="23"/>
                          </m:rPr>
                          <a:rPr lang="en-US" sz="1600" b="0" i="1" smtClean="0">
                            <a:solidFill>
                              <a:srgbClr val="C00000"/>
                            </a:solidFill>
                            <a:latin typeface="Cambria Math" panose="02040503050406030204" pitchFamily="18" charset="0"/>
                          </a:rPr>
                          <m:t>𝑖</m:t>
                        </m:r>
                        <m:r>
                          <a:rPr lang="en-US" sz="1600" b="0" i="1" smtClean="0">
                            <a:solidFill>
                              <a:srgbClr val="C00000"/>
                            </a:solidFill>
                            <a:latin typeface="Cambria Math" panose="02040503050406030204" pitchFamily="18" charset="0"/>
                          </a:rPr>
                          <m:t>=1</m:t>
                        </m:r>
                      </m:sub>
                      <m:sup>
                        <m:r>
                          <a:rPr lang="en-US" sz="1600" b="0" i="1" smtClean="0">
                            <a:solidFill>
                              <a:srgbClr val="C00000"/>
                            </a:solidFill>
                            <a:latin typeface="Cambria Math" panose="02040503050406030204" pitchFamily="18" charset="0"/>
                          </a:rPr>
                          <m:t>𝑛</m:t>
                        </m:r>
                      </m:sup>
                      <m:e>
                        <m:sSup>
                          <m:sSupPr>
                            <m:ctrlPr>
                              <a:rPr lang="en-US" sz="1600" i="1" smtClean="0">
                                <a:solidFill>
                                  <a:srgbClr val="C00000"/>
                                </a:solidFill>
                                <a:latin typeface="Cambria Math" panose="02040503050406030204" pitchFamily="18" charset="0"/>
                              </a:rPr>
                            </m:ctrlPr>
                          </m:sSupPr>
                          <m:e>
                            <m:d>
                              <m:dPr>
                                <m:ctrlPr>
                                  <a:rPr lang="en-US" sz="1600" i="1" smtClean="0">
                                    <a:solidFill>
                                      <a:srgbClr val="C00000"/>
                                    </a:solidFill>
                                    <a:latin typeface="Cambria Math" panose="02040503050406030204" pitchFamily="18" charset="0"/>
                                  </a:rPr>
                                </m:ctrlPr>
                              </m:dPr>
                              <m:e>
                                <m:sSub>
                                  <m:sSubPr>
                                    <m:ctrlPr>
                                      <a:rPr lang="en-US" sz="1600" i="1" smtClean="0">
                                        <a:solidFill>
                                          <a:srgbClr val="C00000"/>
                                        </a:solidFill>
                                        <a:latin typeface="Cambria Math" panose="02040503050406030204" pitchFamily="18" charset="0"/>
                                      </a:rPr>
                                    </m:ctrlPr>
                                  </m:sSubPr>
                                  <m:e>
                                    <m:r>
                                      <a:rPr lang="en-US" sz="1600" b="0" i="1" smtClean="0">
                                        <a:solidFill>
                                          <a:srgbClr val="C00000"/>
                                        </a:solidFill>
                                        <a:latin typeface="Cambria Math" panose="02040503050406030204" pitchFamily="18" charset="0"/>
                                      </a:rPr>
                                      <m:t>𝑦</m:t>
                                    </m:r>
                                  </m:e>
                                  <m:sub>
                                    <m:r>
                                      <a:rPr lang="en-US" sz="1600" b="0" i="1" smtClean="0">
                                        <a:solidFill>
                                          <a:srgbClr val="C00000"/>
                                        </a:solidFill>
                                        <a:latin typeface="Cambria Math" panose="02040503050406030204" pitchFamily="18" charset="0"/>
                                      </a:rPr>
                                      <m:t>𝑖</m:t>
                                    </m:r>
                                  </m:sub>
                                </m:sSub>
                                <m:r>
                                  <a:rPr lang="en-US" sz="1600" b="0" i="1" smtClean="0">
                                    <a:solidFill>
                                      <a:srgbClr val="C00000"/>
                                    </a:solidFill>
                                    <a:latin typeface="Cambria Math" panose="02040503050406030204" pitchFamily="18" charset="0"/>
                                  </a:rPr>
                                  <m:t>−</m:t>
                                </m:r>
                                <m:sSub>
                                  <m:sSubPr>
                                    <m:ctrlPr>
                                      <a:rPr lang="en-US" sz="1600" b="0" i="1" smtClean="0">
                                        <a:solidFill>
                                          <a:srgbClr val="C00000"/>
                                        </a:solidFill>
                                        <a:latin typeface="Cambria Math" panose="02040503050406030204" pitchFamily="18" charset="0"/>
                                      </a:rPr>
                                    </m:ctrlPr>
                                  </m:sSubPr>
                                  <m:e>
                                    <m:acc>
                                      <m:accPr>
                                        <m:chr m:val="̂"/>
                                        <m:ctrlPr>
                                          <a:rPr lang="en-US" sz="1600" b="0" i="1" smtClean="0">
                                            <a:solidFill>
                                              <a:srgbClr val="C00000"/>
                                            </a:solidFill>
                                            <a:latin typeface="Cambria Math" panose="02040503050406030204" pitchFamily="18" charset="0"/>
                                          </a:rPr>
                                        </m:ctrlPr>
                                      </m:accPr>
                                      <m:e>
                                        <m:r>
                                          <a:rPr lang="en-US" sz="1600" b="0" i="1" smtClean="0">
                                            <a:solidFill>
                                              <a:srgbClr val="C00000"/>
                                            </a:solidFill>
                                            <a:latin typeface="Cambria Math" panose="02040503050406030204" pitchFamily="18" charset="0"/>
                                          </a:rPr>
                                          <m:t>𝑦</m:t>
                                        </m:r>
                                      </m:e>
                                    </m:acc>
                                  </m:e>
                                  <m:sub>
                                    <m:r>
                                      <a:rPr lang="en-US" sz="1600" b="0" i="1" smtClean="0">
                                        <a:solidFill>
                                          <a:srgbClr val="C00000"/>
                                        </a:solidFill>
                                        <a:latin typeface="Cambria Math" panose="02040503050406030204" pitchFamily="18" charset="0"/>
                                      </a:rPr>
                                      <m:t>𝑖</m:t>
                                    </m:r>
                                  </m:sub>
                                </m:sSub>
                              </m:e>
                            </m:d>
                          </m:e>
                          <m:sup>
                            <m:r>
                              <a:rPr lang="en-US" sz="1600" b="0" i="1" smtClean="0">
                                <a:solidFill>
                                  <a:srgbClr val="C00000"/>
                                </a:solidFill>
                                <a:latin typeface="Cambria Math" panose="02040503050406030204" pitchFamily="18" charset="0"/>
                              </a:rPr>
                              <m:t>2</m:t>
                            </m:r>
                          </m:sup>
                        </m:sSup>
                      </m:e>
                    </m:nary>
                  </m:oMath>
                </a14:m>
                <a:r>
                  <a:rPr lang="en-US" sz="1600" dirty="0">
                    <a:solidFill>
                      <a:srgbClr val="C00000"/>
                    </a:solidFill>
                    <a:latin typeface="Avenir Next LT Pro" panose="020B0504020202020204" pitchFamily="34" charset="77"/>
                  </a:rPr>
                  <a:t> </a:t>
                </a:r>
              </a:p>
              <a:p>
                <a:endParaRPr lang="en-US" sz="1600" dirty="0">
                  <a:latin typeface="Avenir Next LT Pro" panose="020B0504020202020204" pitchFamily="34" charset="77"/>
                </a:endParaRPr>
              </a:p>
              <a:p>
                <a:r>
                  <a:rPr lang="en-US" sz="1600" dirty="0">
                    <a:latin typeface="Avenir Next LT Pro" panose="020B0504020202020204" pitchFamily="34" charset="77"/>
                  </a:rPr>
                  <a:t>where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 </m:t>
                    </m:r>
                  </m:oMath>
                </a14:m>
                <a:r>
                  <a:rPr lang="en-US" sz="1600" dirty="0">
                    <a:latin typeface="Avenir Next LT Pro" panose="020B0504020202020204" pitchFamily="34" charset="77"/>
                  </a:rPr>
                  <a:t>are the ground truth values (labels) and </a:t>
                </a:r>
                <a14:m>
                  <m:oMath xmlns:m="http://schemas.openxmlformats.org/officeDocument/2006/math">
                    <m:sSub>
                      <m:sSubPr>
                        <m:ctrlPr>
                          <a:rPr lang="en-US" sz="1600" i="1" smtClean="0">
                            <a:latin typeface="Cambria Math" panose="02040503050406030204" pitchFamily="18" charset="0"/>
                          </a:rPr>
                        </m:ctrlPr>
                      </m:sSubPr>
                      <m:e>
                        <m:acc>
                          <m:accPr>
                            <m:chr m:val="̂"/>
                            <m:ctrlPr>
                              <a:rPr lang="en-US" sz="1600" i="1" smtClean="0">
                                <a:latin typeface="Cambria Math" panose="02040503050406030204" pitchFamily="18" charset="0"/>
                              </a:rPr>
                            </m:ctrlPr>
                          </m:accPr>
                          <m:e>
                            <m:r>
                              <a:rPr lang="en-US" sz="1600" b="0" i="1" smtClean="0">
                                <a:latin typeface="Cambria Math" panose="02040503050406030204" pitchFamily="18" charset="0"/>
                              </a:rPr>
                              <m:t>𝑦</m:t>
                            </m:r>
                          </m:e>
                        </m:acc>
                      </m:e>
                      <m:sub>
                        <m:r>
                          <a:rPr lang="en-US" sz="1600" b="0" i="1" smtClean="0">
                            <a:latin typeface="Cambria Math" panose="02040503050406030204" pitchFamily="18" charset="0"/>
                          </a:rPr>
                          <m:t>𝑖</m:t>
                        </m:r>
                      </m:sub>
                    </m:sSub>
                  </m:oMath>
                </a14:m>
                <a:r>
                  <a:rPr lang="en-US" sz="1600" dirty="0">
                    <a:latin typeface="Avenir Next LT Pro" panose="020B0504020202020204" pitchFamily="34" charset="77"/>
                  </a:rPr>
                  <a:t> are the corresponding predicted values.</a:t>
                </a:r>
              </a:p>
              <a:p>
                <a:endParaRPr lang="en-US" sz="1600" dirty="0">
                  <a:latin typeface="Avenir Next LT Pro" panose="020B0504020202020204" pitchFamily="34" charset="77"/>
                </a:endParaRPr>
              </a:p>
              <a:p>
                <a:r>
                  <a:rPr lang="en-US" sz="1600" dirty="0">
                    <a:latin typeface="Avenir Next LT Pro" panose="020B0504020202020204" pitchFamily="34" charset="77"/>
                  </a:rPr>
                  <a:t>2. Root Mean Square Error (RMSE): the square root of MSE.</a:t>
                </a:r>
              </a:p>
              <a:p>
                <a:endParaRPr lang="en-US" sz="1600" dirty="0">
                  <a:latin typeface="Avenir Next LT Pro" panose="020B0504020202020204" pitchFamily="34" charset="77"/>
                </a:endParaRPr>
              </a:p>
              <a:p>
                <a:pPr algn="ctr"/>
                <a:r>
                  <a:rPr lang="en-US" sz="1600" dirty="0">
                    <a:solidFill>
                      <a:srgbClr val="C00000"/>
                    </a:solidFill>
                    <a:latin typeface="Avenir Next LT Pro" panose="020B0504020202020204" pitchFamily="34" charset="77"/>
                  </a:rPr>
                  <a:t>RMSE=</a:t>
                </a:r>
                <a14:m>
                  <m:oMath xmlns:m="http://schemas.openxmlformats.org/officeDocument/2006/math">
                    <m:rad>
                      <m:radPr>
                        <m:degHide m:val="on"/>
                        <m:ctrlPr>
                          <a:rPr lang="en-US" sz="1600" i="1" smtClean="0">
                            <a:solidFill>
                              <a:srgbClr val="C00000"/>
                            </a:solidFill>
                            <a:latin typeface="Cambria Math" panose="02040503050406030204" pitchFamily="18" charset="0"/>
                          </a:rPr>
                        </m:ctrlPr>
                      </m:radPr>
                      <m:deg/>
                      <m:e>
                        <m:f>
                          <m:fPr>
                            <m:ctrlPr>
                              <a:rPr lang="en-US" sz="1600" i="1">
                                <a:solidFill>
                                  <a:srgbClr val="C00000"/>
                                </a:solidFill>
                                <a:latin typeface="Cambria Math" panose="02040503050406030204" pitchFamily="18" charset="0"/>
                              </a:rPr>
                            </m:ctrlPr>
                          </m:fPr>
                          <m:num>
                            <m:r>
                              <a:rPr lang="en-US" sz="1600" i="1">
                                <a:solidFill>
                                  <a:srgbClr val="C00000"/>
                                </a:solidFill>
                                <a:latin typeface="Cambria Math" panose="02040503050406030204" pitchFamily="18" charset="0"/>
                              </a:rPr>
                              <m:t>1</m:t>
                            </m:r>
                          </m:num>
                          <m:den>
                            <m:r>
                              <a:rPr lang="en-US" sz="1600" i="1">
                                <a:solidFill>
                                  <a:srgbClr val="C00000"/>
                                </a:solidFill>
                                <a:latin typeface="Cambria Math" panose="02040503050406030204" pitchFamily="18" charset="0"/>
                              </a:rPr>
                              <m:t>𝑛</m:t>
                            </m:r>
                          </m:den>
                        </m:f>
                        <m:nary>
                          <m:naryPr>
                            <m:chr m:val="∑"/>
                            <m:ctrlPr>
                              <a:rPr lang="en-US" sz="1600" i="1">
                                <a:solidFill>
                                  <a:srgbClr val="C00000"/>
                                </a:solidFill>
                                <a:latin typeface="Cambria Math" panose="02040503050406030204" pitchFamily="18" charset="0"/>
                              </a:rPr>
                            </m:ctrlPr>
                          </m:naryPr>
                          <m:sub>
                            <m:r>
                              <m:rPr>
                                <m:brk m:alnAt="23"/>
                              </m:rPr>
                              <a:rPr lang="en-US" sz="1600" i="1">
                                <a:solidFill>
                                  <a:srgbClr val="C00000"/>
                                </a:solidFill>
                                <a:latin typeface="Cambria Math" panose="02040503050406030204" pitchFamily="18" charset="0"/>
                              </a:rPr>
                              <m:t>𝑖</m:t>
                            </m:r>
                            <m:r>
                              <a:rPr lang="en-US" sz="1600" i="1">
                                <a:solidFill>
                                  <a:srgbClr val="C00000"/>
                                </a:solidFill>
                                <a:latin typeface="Cambria Math" panose="02040503050406030204" pitchFamily="18" charset="0"/>
                              </a:rPr>
                              <m:t>=1</m:t>
                            </m:r>
                          </m:sub>
                          <m:sup>
                            <m:r>
                              <a:rPr lang="en-US" sz="1600" i="1">
                                <a:solidFill>
                                  <a:srgbClr val="C00000"/>
                                </a:solidFill>
                                <a:latin typeface="Cambria Math" panose="02040503050406030204" pitchFamily="18" charset="0"/>
                              </a:rPr>
                              <m:t>𝑛</m:t>
                            </m:r>
                          </m:sup>
                          <m:e>
                            <m:sSup>
                              <m:sSupPr>
                                <m:ctrlPr>
                                  <a:rPr lang="en-US" sz="1600" i="1">
                                    <a:solidFill>
                                      <a:srgbClr val="C00000"/>
                                    </a:solidFill>
                                    <a:latin typeface="Cambria Math" panose="02040503050406030204" pitchFamily="18" charset="0"/>
                                  </a:rPr>
                                </m:ctrlPr>
                              </m:sSupPr>
                              <m:e>
                                <m:d>
                                  <m:dPr>
                                    <m:ctrlPr>
                                      <a:rPr lang="en-US" sz="1600" i="1">
                                        <a:solidFill>
                                          <a:srgbClr val="C00000"/>
                                        </a:solidFill>
                                        <a:latin typeface="Cambria Math" panose="02040503050406030204" pitchFamily="18" charset="0"/>
                                      </a:rPr>
                                    </m:ctrlPr>
                                  </m:dPr>
                                  <m:e>
                                    <m:sSub>
                                      <m:sSubPr>
                                        <m:ctrlPr>
                                          <a:rPr lang="en-US" sz="1600" i="1">
                                            <a:solidFill>
                                              <a:srgbClr val="C00000"/>
                                            </a:solidFill>
                                            <a:latin typeface="Cambria Math" panose="02040503050406030204" pitchFamily="18" charset="0"/>
                                          </a:rPr>
                                        </m:ctrlPr>
                                      </m:sSubPr>
                                      <m:e>
                                        <m:r>
                                          <a:rPr lang="en-US" sz="1600" i="1">
                                            <a:solidFill>
                                              <a:srgbClr val="C00000"/>
                                            </a:solidFill>
                                            <a:latin typeface="Cambria Math" panose="02040503050406030204" pitchFamily="18" charset="0"/>
                                          </a:rPr>
                                          <m:t>𝑦</m:t>
                                        </m:r>
                                      </m:e>
                                      <m:sub>
                                        <m:r>
                                          <a:rPr lang="en-US" sz="1600" i="1">
                                            <a:solidFill>
                                              <a:srgbClr val="C00000"/>
                                            </a:solidFill>
                                            <a:latin typeface="Cambria Math" panose="02040503050406030204" pitchFamily="18" charset="0"/>
                                          </a:rPr>
                                          <m:t>𝑖</m:t>
                                        </m:r>
                                      </m:sub>
                                    </m:sSub>
                                    <m:r>
                                      <a:rPr lang="en-US" sz="1600" i="1">
                                        <a:solidFill>
                                          <a:srgbClr val="C00000"/>
                                        </a:solidFill>
                                        <a:latin typeface="Cambria Math" panose="02040503050406030204" pitchFamily="18" charset="0"/>
                                      </a:rPr>
                                      <m:t>−</m:t>
                                    </m:r>
                                    <m:sSub>
                                      <m:sSubPr>
                                        <m:ctrlPr>
                                          <a:rPr lang="en-US" sz="1600" i="1">
                                            <a:solidFill>
                                              <a:srgbClr val="C00000"/>
                                            </a:solidFill>
                                            <a:latin typeface="Cambria Math" panose="02040503050406030204" pitchFamily="18" charset="0"/>
                                          </a:rPr>
                                        </m:ctrlPr>
                                      </m:sSubPr>
                                      <m:e>
                                        <m:acc>
                                          <m:accPr>
                                            <m:chr m:val="̂"/>
                                            <m:ctrlPr>
                                              <a:rPr lang="en-US" sz="1600" i="1">
                                                <a:solidFill>
                                                  <a:srgbClr val="C00000"/>
                                                </a:solidFill>
                                                <a:latin typeface="Cambria Math" panose="02040503050406030204" pitchFamily="18" charset="0"/>
                                              </a:rPr>
                                            </m:ctrlPr>
                                          </m:accPr>
                                          <m:e>
                                            <m:r>
                                              <a:rPr lang="en-US" sz="1600" i="1">
                                                <a:solidFill>
                                                  <a:srgbClr val="C00000"/>
                                                </a:solidFill>
                                                <a:latin typeface="Cambria Math" panose="02040503050406030204" pitchFamily="18" charset="0"/>
                                              </a:rPr>
                                              <m:t>𝑦</m:t>
                                            </m:r>
                                          </m:e>
                                        </m:acc>
                                      </m:e>
                                      <m:sub>
                                        <m:r>
                                          <a:rPr lang="en-US" sz="1600" i="1">
                                            <a:solidFill>
                                              <a:srgbClr val="C00000"/>
                                            </a:solidFill>
                                            <a:latin typeface="Cambria Math" panose="02040503050406030204" pitchFamily="18" charset="0"/>
                                          </a:rPr>
                                          <m:t>𝑖</m:t>
                                        </m:r>
                                      </m:sub>
                                    </m:sSub>
                                  </m:e>
                                </m:d>
                              </m:e>
                              <m:sup>
                                <m:r>
                                  <a:rPr lang="en-US" sz="1600" i="1">
                                    <a:solidFill>
                                      <a:srgbClr val="C00000"/>
                                    </a:solidFill>
                                    <a:latin typeface="Cambria Math" panose="02040503050406030204" pitchFamily="18" charset="0"/>
                                  </a:rPr>
                                  <m:t>2</m:t>
                                </m:r>
                              </m:sup>
                            </m:sSup>
                          </m:e>
                        </m:nary>
                        <m:r>
                          <m:rPr>
                            <m:nor/>
                          </m:rPr>
                          <a:rPr lang="en-US" sz="1600" dirty="0">
                            <a:solidFill>
                              <a:srgbClr val="C00000"/>
                            </a:solidFill>
                            <a:latin typeface="Avenir Next LT Pro" panose="020B0504020202020204" pitchFamily="34" charset="77"/>
                          </a:rPr>
                          <m:t>  </m:t>
                        </m:r>
                      </m:e>
                    </m:rad>
                  </m:oMath>
                </a14:m>
                <a:endParaRPr lang="en-US" sz="1600" dirty="0">
                  <a:solidFill>
                    <a:srgbClr val="C00000"/>
                  </a:solidFill>
                  <a:latin typeface="Avenir Next LT Pro" panose="020B0504020202020204" pitchFamily="34" charset="77"/>
                </a:endParaRPr>
              </a:p>
              <a:p>
                <a:endParaRPr lang="en-US" sz="1600" dirty="0">
                  <a:solidFill>
                    <a:srgbClr val="C00000"/>
                  </a:solidFill>
                  <a:latin typeface="Avenir Next LT Pro" panose="020B0504020202020204" pitchFamily="34" charset="77"/>
                </a:endParaRPr>
              </a:p>
              <a:p>
                <a:r>
                  <a:rPr lang="en-US" sz="1600" dirty="0">
                    <a:latin typeface="Avenir Next LT Pro" panose="020B0504020202020204" pitchFamily="34" charset="77"/>
                  </a:rPr>
                  <a:t>3. Mean Absolute Error (MAE): the average of the absolute differences between the predicted and actual values.</a:t>
                </a:r>
              </a:p>
              <a:p>
                <a:endParaRPr lang="en-US" sz="1600" dirty="0">
                  <a:latin typeface="Avenir Next LT Pro" panose="020B0504020202020204" pitchFamily="34" charset="77"/>
                </a:endParaRPr>
              </a:p>
              <a:p>
                <a:pPr algn="ctr"/>
                <a:r>
                  <a:rPr lang="en-US" sz="1600" dirty="0">
                    <a:solidFill>
                      <a:srgbClr val="C00000"/>
                    </a:solidFill>
                    <a:latin typeface="Avenir Next LT Pro" panose="020B0504020202020204" pitchFamily="34" charset="77"/>
                  </a:rPr>
                  <a:t>MAE=</a:t>
                </a:r>
                <a14:m>
                  <m:oMath xmlns:m="http://schemas.openxmlformats.org/officeDocument/2006/math">
                    <m:f>
                      <m:fPr>
                        <m:ctrlPr>
                          <a:rPr lang="en-US" sz="1600" i="1" smtClean="0">
                            <a:solidFill>
                              <a:srgbClr val="C00000"/>
                            </a:solidFill>
                            <a:latin typeface="Cambria Math" panose="02040503050406030204" pitchFamily="18" charset="0"/>
                          </a:rPr>
                        </m:ctrlPr>
                      </m:fPr>
                      <m:num>
                        <m:r>
                          <a:rPr lang="en-US" sz="1600" b="0" i="1" smtClean="0">
                            <a:solidFill>
                              <a:srgbClr val="C00000"/>
                            </a:solidFill>
                            <a:latin typeface="Cambria Math" panose="02040503050406030204" pitchFamily="18" charset="0"/>
                          </a:rPr>
                          <m:t>1</m:t>
                        </m:r>
                      </m:num>
                      <m:den>
                        <m:r>
                          <a:rPr lang="en-US" sz="1600" b="0" i="1" smtClean="0">
                            <a:solidFill>
                              <a:srgbClr val="C00000"/>
                            </a:solidFill>
                            <a:latin typeface="Cambria Math" panose="02040503050406030204" pitchFamily="18" charset="0"/>
                          </a:rPr>
                          <m:t>𝑛</m:t>
                        </m:r>
                      </m:den>
                    </m:f>
                    <m:nary>
                      <m:naryPr>
                        <m:chr m:val="∑"/>
                        <m:ctrlPr>
                          <a:rPr lang="en-US" sz="1600" i="1" smtClean="0">
                            <a:solidFill>
                              <a:srgbClr val="C00000"/>
                            </a:solidFill>
                            <a:latin typeface="Cambria Math" panose="02040503050406030204" pitchFamily="18" charset="0"/>
                          </a:rPr>
                        </m:ctrlPr>
                      </m:naryPr>
                      <m:sub>
                        <m:r>
                          <m:rPr>
                            <m:brk m:alnAt="23"/>
                          </m:rPr>
                          <a:rPr lang="en-US" sz="1600" b="0" i="1" smtClean="0">
                            <a:solidFill>
                              <a:srgbClr val="C00000"/>
                            </a:solidFill>
                            <a:latin typeface="Cambria Math" panose="02040503050406030204" pitchFamily="18" charset="0"/>
                          </a:rPr>
                          <m:t>𝑖</m:t>
                        </m:r>
                        <m:r>
                          <a:rPr lang="en-US" sz="1600" b="0" i="1" smtClean="0">
                            <a:solidFill>
                              <a:srgbClr val="C00000"/>
                            </a:solidFill>
                            <a:latin typeface="Cambria Math" panose="02040503050406030204" pitchFamily="18" charset="0"/>
                          </a:rPr>
                          <m:t>=1</m:t>
                        </m:r>
                      </m:sub>
                      <m:sup>
                        <m:r>
                          <a:rPr lang="en-US" sz="1600" b="0" i="1" smtClean="0">
                            <a:solidFill>
                              <a:srgbClr val="C00000"/>
                            </a:solidFill>
                            <a:latin typeface="Cambria Math" panose="02040503050406030204" pitchFamily="18" charset="0"/>
                          </a:rPr>
                          <m:t>𝑛</m:t>
                        </m:r>
                      </m:sup>
                      <m:e>
                        <m:r>
                          <a:rPr lang="en-US" sz="1600" b="0" i="1" smtClean="0">
                            <a:solidFill>
                              <a:srgbClr val="C00000"/>
                            </a:solidFill>
                            <a:latin typeface="Cambria Math" panose="02040503050406030204" pitchFamily="18" charset="0"/>
                          </a:rPr>
                          <m:t>|</m:t>
                        </m:r>
                        <m:sSub>
                          <m:sSubPr>
                            <m:ctrlPr>
                              <a:rPr lang="en-US" sz="1600" b="0" i="1" smtClean="0">
                                <a:solidFill>
                                  <a:srgbClr val="C00000"/>
                                </a:solidFill>
                                <a:latin typeface="Cambria Math" panose="02040503050406030204" pitchFamily="18" charset="0"/>
                              </a:rPr>
                            </m:ctrlPr>
                          </m:sSubPr>
                          <m:e>
                            <m:r>
                              <a:rPr lang="en-US" sz="1600" b="0" i="1" smtClean="0">
                                <a:solidFill>
                                  <a:srgbClr val="C00000"/>
                                </a:solidFill>
                                <a:latin typeface="Cambria Math" panose="02040503050406030204" pitchFamily="18" charset="0"/>
                              </a:rPr>
                              <m:t>𝑦</m:t>
                            </m:r>
                          </m:e>
                          <m:sub>
                            <m:r>
                              <a:rPr lang="en-US" sz="1600" b="0" i="1" smtClean="0">
                                <a:solidFill>
                                  <a:srgbClr val="C00000"/>
                                </a:solidFill>
                                <a:latin typeface="Cambria Math" panose="02040503050406030204" pitchFamily="18" charset="0"/>
                              </a:rPr>
                              <m:t>𝑖</m:t>
                            </m:r>
                          </m:sub>
                        </m:sSub>
                        <m:r>
                          <a:rPr lang="en-US" sz="1600" b="0" i="1" smtClean="0">
                            <a:solidFill>
                              <a:srgbClr val="C00000"/>
                            </a:solidFill>
                            <a:latin typeface="Cambria Math" panose="02040503050406030204" pitchFamily="18" charset="0"/>
                          </a:rPr>
                          <m:t>−</m:t>
                        </m:r>
                        <m:sSub>
                          <m:sSubPr>
                            <m:ctrlPr>
                              <a:rPr lang="en-US" sz="1600" b="0" i="1" smtClean="0">
                                <a:solidFill>
                                  <a:srgbClr val="C00000"/>
                                </a:solidFill>
                                <a:latin typeface="Cambria Math" panose="02040503050406030204" pitchFamily="18" charset="0"/>
                              </a:rPr>
                            </m:ctrlPr>
                          </m:sSubPr>
                          <m:e>
                            <m:acc>
                              <m:accPr>
                                <m:chr m:val="̂"/>
                                <m:ctrlPr>
                                  <a:rPr lang="en-US" sz="1600" b="0" i="1" smtClean="0">
                                    <a:solidFill>
                                      <a:srgbClr val="C00000"/>
                                    </a:solidFill>
                                    <a:latin typeface="Cambria Math" panose="02040503050406030204" pitchFamily="18" charset="0"/>
                                  </a:rPr>
                                </m:ctrlPr>
                              </m:accPr>
                              <m:e>
                                <m:r>
                                  <a:rPr lang="en-US" sz="1600" b="0" i="1" smtClean="0">
                                    <a:solidFill>
                                      <a:srgbClr val="C00000"/>
                                    </a:solidFill>
                                    <a:latin typeface="Cambria Math" panose="02040503050406030204" pitchFamily="18" charset="0"/>
                                  </a:rPr>
                                  <m:t>𝑦</m:t>
                                </m:r>
                              </m:e>
                            </m:acc>
                          </m:e>
                          <m:sub>
                            <m:r>
                              <a:rPr lang="en-US" sz="1600" b="0" i="1" smtClean="0">
                                <a:solidFill>
                                  <a:srgbClr val="C00000"/>
                                </a:solidFill>
                                <a:latin typeface="Cambria Math" panose="02040503050406030204" pitchFamily="18" charset="0"/>
                              </a:rPr>
                              <m:t>𝑖</m:t>
                            </m:r>
                          </m:sub>
                        </m:sSub>
                        <m:r>
                          <a:rPr lang="en-US" sz="1600" b="0" i="1" smtClean="0">
                            <a:solidFill>
                              <a:srgbClr val="C00000"/>
                            </a:solidFill>
                            <a:latin typeface="Cambria Math" panose="02040503050406030204" pitchFamily="18" charset="0"/>
                          </a:rPr>
                          <m:t>|</m:t>
                        </m:r>
                      </m:e>
                    </m:nary>
                  </m:oMath>
                </a14:m>
                <a:r>
                  <a:rPr lang="en-US" sz="1600" dirty="0">
                    <a:solidFill>
                      <a:srgbClr val="C00000"/>
                    </a:solidFill>
                    <a:latin typeface="Avenir Next LT Pro" panose="020B0504020202020204" pitchFamily="34" charset="77"/>
                  </a:rPr>
                  <a:t> </a:t>
                </a:r>
              </a:p>
              <a:p>
                <a:pPr algn="ctr"/>
                <a:endParaRPr lang="en-US" sz="1600" dirty="0">
                  <a:solidFill>
                    <a:srgbClr val="C00000"/>
                  </a:solidFill>
                  <a:latin typeface="Avenir Next LT Pro" panose="020B0504020202020204" pitchFamily="34" charset="77"/>
                </a:endParaRPr>
              </a:p>
              <a:p>
                <a:endParaRPr lang="en-US" sz="1600" dirty="0">
                  <a:solidFill>
                    <a:srgbClr val="C00000"/>
                  </a:solidFill>
                  <a:latin typeface="Avenir Next LT Pro" panose="020B0504020202020204" pitchFamily="34" charset="77"/>
                </a:endParaRPr>
              </a:p>
              <a:p>
                <a:r>
                  <a:rPr lang="en-US" sz="1600" dirty="0">
                    <a:latin typeface="Avenir Next LT Pro" panose="020B0504020202020204" pitchFamily="34" charset="77"/>
                  </a:rPr>
                  <a:t> </a:t>
                </a:r>
              </a:p>
              <a:p>
                <a:r>
                  <a:rPr lang="en-US" sz="1600" dirty="0">
                    <a:latin typeface="Avenir Next LT Pro" panose="020B0504020202020204" pitchFamily="34" charset="77"/>
                  </a:rPr>
                  <a:t> </a:t>
                </a:r>
              </a:p>
            </p:txBody>
          </p:sp>
        </mc:Choice>
        <mc:Fallback xmlns="">
          <p:sp>
            <p:nvSpPr>
              <p:cNvPr id="3" name="TextBox 2">
                <a:extLst>
                  <a:ext uri="{FF2B5EF4-FFF2-40B4-BE49-F238E27FC236}">
                    <a16:creationId xmlns:a16="http://schemas.microsoft.com/office/drawing/2014/main" id="{CCB18E5D-E6E3-0CE6-B554-83D1D2419DFE}"/>
                  </a:ext>
                </a:extLst>
              </p:cNvPr>
              <p:cNvSpPr txBox="1">
                <a:spLocks noRot="1" noChangeAspect="1" noMove="1" noResize="1" noEditPoints="1" noAdjustHandles="1" noChangeArrowheads="1" noChangeShapeType="1" noTextEdit="1"/>
              </p:cNvSpPr>
              <p:nvPr/>
            </p:nvSpPr>
            <p:spPr>
              <a:xfrm>
                <a:off x="1573619" y="1329070"/>
                <a:ext cx="9548037" cy="4984634"/>
              </a:xfrm>
              <a:prstGeom prst="rect">
                <a:avLst/>
              </a:prstGeom>
              <a:blipFill>
                <a:blip r:embed="rId2"/>
                <a:stretch>
                  <a:fillRect l="-266" t="-254"/>
                </a:stretch>
              </a:blipFill>
            </p:spPr>
            <p:txBody>
              <a:bodyPr/>
              <a:lstStyle/>
              <a:p>
                <a:r>
                  <a:rPr lang="en-US">
                    <a:noFill/>
                  </a:rPr>
                  <a:t> </a:t>
                </a:r>
              </a:p>
            </p:txBody>
          </p:sp>
        </mc:Fallback>
      </mc:AlternateContent>
    </p:spTree>
    <p:extLst>
      <p:ext uri="{BB962C8B-B14F-4D97-AF65-F5344CB8AC3E}">
        <p14:creationId xmlns:p14="http://schemas.microsoft.com/office/powerpoint/2010/main" val="2568521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0CF4F9-5EB0-44D0-4637-A83488D35134}"/>
              </a:ext>
            </a:extLst>
          </p:cNvPr>
          <p:cNvSpPr txBox="1"/>
          <p:nvPr/>
        </p:nvSpPr>
        <p:spPr>
          <a:xfrm>
            <a:off x="935422" y="367863"/>
            <a:ext cx="9953296" cy="523220"/>
          </a:xfrm>
          <a:prstGeom prst="rect">
            <a:avLst/>
          </a:prstGeom>
          <a:noFill/>
        </p:spPr>
        <p:txBody>
          <a:bodyPr wrap="square" rtlCol="0">
            <a:spAutoFit/>
          </a:bodyPr>
          <a:lstStyle/>
          <a:p>
            <a:pPr algn="ctr"/>
            <a:r>
              <a:rPr lang="en-US" sz="2800" dirty="0">
                <a:solidFill>
                  <a:srgbClr val="C00000"/>
                </a:solidFill>
                <a:latin typeface="Avenir Next LT Pro" panose="020B0504020202020204" pitchFamily="34" charset="77"/>
              </a:rPr>
              <a:t>Elements of Information Theory</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22BCA18-BA77-BBB8-043E-47A3FAB2F77A}"/>
                  </a:ext>
                </a:extLst>
              </p:cNvPr>
              <p:cNvSpPr txBox="1"/>
              <p:nvPr/>
            </p:nvSpPr>
            <p:spPr>
              <a:xfrm>
                <a:off x="935422" y="1040525"/>
                <a:ext cx="10184524" cy="6054404"/>
              </a:xfrm>
              <a:prstGeom prst="rect">
                <a:avLst/>
              </a:prstGeom>
              <a:noFill/>
            </p:spPr>
            <p:txBody>
              <a:bodyPr wrap="square" rtlCol="0">
                <a:spAutoFit/>
              </a:bodyPr>
              <a:lstStyle/>
              <a:p>
                <a:r>
                  <a:rPr lang="en-US" sz="1600" dirty="0">
                    <a:latin typeface="Avenir Next LT Pro" panose="020B0504020202020204" pitchFamily="34" charset="77"/>
                  </a:rPr>
                  <a:t>The basic intuition behind information theory is that learning that an unlikely event has occurred is more informative than learning that a likely event has occurred. </a:t>
                </a:r>
              </a:p>
              <a:p>
                <a:endParaRPr lang="en-US" sz="1600" dirty="0">
                  <a:latin typeface="Avenir Next LT Pro" panose="020B0504020202020204" pitchFamily="34" charset="77"/>
                </a:endParaRPr>
              </a:p>
              <a:p>
                <a:r>
                  <a:rPr lang="en-US" sz="1600" dirty="0">
                    <a:latin typeface="Avenir Next LT Pro" panose="020B0504020202020204" pitchFamily="34" charset="77"/>
                  </a:rPr>
                  <a:t>This intuitive idea of information is formalized by the following statements:</a:t>
                </a:r>
              </a:p>
              <a:p>
                <a:endParaRPr lang="en-US" sz="1600" dirty="0">
                  <a:latin typeface="Avenir Next LT Pro" panose="020B0504020202020204" pitchFamily="34" charset="77"/>
                </a:endParaRPr>
              </a:p>
              <a:p>
                <a:pPr marL="285750" indent="-285750">
                  <a:buFont typeface="Arial" panose="020B0604020202020204" pitchFamily="34" charset="0"/>
                  <a:buChar char="•"/>
                </a:pPr>
                <a:r>
                  <a:rPr lang="en-US" sz="1600" dirty="0">
                    <a:latin typeface="Avenir Next LT Pro" panose="020B0504020202020204" pitchFamily="34" charset="77"/>
                  </a:rPr>
                  <a:t>Likely events should have low information content, and in the extreme case, events that are guaranteed to happen should have no information content.</a:t>
                </a:r>
              </a:p>
              <a:p>
                <a:pPr marL="285750" indent="-285750">
                  <a:buFont typeface="Arial" panose="020B0604020202020204" pitchFamily="34" charset="0"/>
                  <a:buChar char="•"/>
                </a:pPr>
                <a:r>
                  <a:rPr lang="en-US" sz="1600" dirty="0">
                    <a:latin typeface="Avenir Next LT Pro" panose="020B0504020202020204" pitchFamily="34" charset="77"/>
                  </a:rPr>
                  <a:t>Less likely events should have higher information content.</a:t>
                </a:r>
              </a:p>
              <a:p>
                <a:pPr marL="285750" indent="-285750">
                  <a:buFont typeface="Arial" panose="020B0604020202020204" pitchFamily="34" charset="0"/>
                  <a:buChar char="•"/>
                </a:pPr>
                <a:r>
                  <a:rPr lang="en-US" sz="1600" dirty="0">
                    <a:latin typeface="Avenir Next LT Pro" panose="020B0504020202020204" pitchFamily="34" charset="77"/>
                  </a:rPr>
                  <a:t>Independent events should have additive information.  </a:t>
                </a:r>
              </a:p>
              <a:p>
                <a:pPr marL="285750" indent="-285750">
                  <a:buFont typeface="Arial" panose="020B0604020202020204" pitchFamily="34" charset="0"/>
                  <a:buChar char="•"/>
                </a:pPr>
                <a:endParaRPr lang="en-US" sz="1600" dirty="0">
                  <a:latin typeface="Avenir Next LT Pro" panose="020B0504020202020204" pitchFamily="34" charset="77"/>
                </a:endParaRPr>
              </a:p>
              <a:p>
                <a:r>
                  <a:rPr lang="en-US" sz="1600" dirty="0">
                    <a:latin typeface="Avenir Next LT Pro" panose="020B0504020202020204" pitchFamily="34" charset="77"/>
                  </a:rPr>
                  <a:t>To satisfy all these 3 properties, we define the </a:t>
                </a:r>
                <a:r>
                  <a:rPr lang="en-US" sz="1600" dirty="0">
                    <a:solidFill>
                      <a:srgbClr val="C00000"/>
                    </a:solidFill>
                    <a:latin typeface="Avenir Next LT Pro" panose="020B0504020202020204" pitchFamily="34" charset="77"/>
                  </a:rPr>
                  <a:t>self-information</a:t>
                </a:r>
                <a:r>
                  <a:rPr lang="en-US" sz="1600" dirty="0">
                    <a:latin typeface="Avenir Next LT Pro" panose="020B0504020202020204" pitchFamily="34" charset="77"/>
                  </a:rPr>
                  <a:t> of an event represented by the random variable X = x with probability function P(x) to be </a:t>
                </a:r>
              </a:p>
              <a:p>
                <a:pPr algn="ctr"/>
                <a14:m>
                  <m:oMath xmlns:m="http://schemas.openxmlformats.org/officeDocument/2006/math">
                    <m:r>
                      <m:rPr>
                        <m:sty m:val="p"/>
                      </m:rPr>
                      <a:rPr lang="el-GR" sz="1600" i="1" smtClean="0">
                        <a:solidFill>
                          <a:srgbClr val="C00000"/>
                        </a:solidFill>
                        <a:latin typeface="Cambria Math" panose="02040503050406030204" pitchFamily="18" charset="0"/>
                        <a:ea typeface="Cambria Math" panose="02040503050406030204" pitchFamily="18" charset="0"/>
                      </a:rPr>
                      <m:t>Ι</m:t>
                    </m:r>
                    <m:d>
                      <m:dPr>
                        <m:ctrlPr>
                          <a:rPr lang="en-US" sz="1600" b="0" i="1" smtClean="0">
                            <a:solidFill>
                              <a:srgbClr val="C00000"/>
                            </a:solidFill>
                            <a:latin typeface="Cambria Math" panose="02040503050406030204" pitchFamily="18" charset="0"/>
                            <a:ea typeface="Cambria Math" panose="02040503050406030204" pitchFamily="18" charset="0"/>
                          </a:rPr>
                        </m:ctrlPr>
                      </m:dPr>
                      <m:e>
                        <m:r>
                          <a:rPr lang="en-US" sz="1600" b="0" i="1" smtClean="0">
                            <a:solidFill>
                              <a:srgbClr val="C00000"/>
                            </a:solidFill>
                            <a:latin typeface="Cambria Math" panose="02040503050406030204" pitchFamily="18" charset="0"/>
                            <a:ea typeface="Cambria Math" panose="02040503050406030204" pitchFamily="18" charset="0"/>
                          </a:rPr>
                          <m:t>𝑥</m:t>
                        </m:r>
                      </m:e>
                    </m:d>
                    <m:r>
                      <a:rPr lang="en-US" sz="1600" b="0" i="1" smtClean="0">
                        <a:solidFill>
                          <a:srgbClr val="C00000"/>
                        </a:solidFill>
                        <a:latin typeface="Cambria Math" panose="02040503050406030204" pitchFamily="18" charset="0"/>
                        <a:ea typeface="Cambria Math" panose="02040503050406030204" pitchFamily="18" charset="0"/>
                      </a:rPr>
                      <m:t>=−</m:t>
                    </m:r>
                    <m:r>
                      <m:rPr>
                        <m:sty m:val="p"/>
                      </m:rPr>
                      <a:rPr lang="en-US" sz="1600" b="0" i="0" smtClean="0">
                        <a:solidFill>
                          <a:srgbClr val="C00000"/>
                        </a:solidFill>
                        <a:latin typeface="Cambria Math" panose="02040503050406030204" pitchFamily="18" charset="0"/>
                        <a:ea typeface="Cambria Math" panose="02040503050406030204" pitchFamily="18" charset="0"/>
                      </a:rPr>
                      <m:t>ln</m:t>
                    </m:r>
                    <m:r>
                      <a:rPr lang="en-US" sz="1600" b="0" i="1" smtClean="0">
                        <a:solidFill>
                          <a:srgbClr val="C00000"/>
                        </a:solidFill>
                        <a:latin typeface="Cambria Math" panose="02040503050406030204" pitchFamily="18" charset="0"/>
                        <a:ea typeface="Cambria Math" panose="02040503050406030204" pitchFamily="18" charset="0"/>
                      </a:rPr>
                      <m:t>⁡(</m:t>
                    </m:r>
                    <m:r>
                      <a:rPr lang="en-US" sz="1600" b="0" i="1" smtClean="0">
                        <a:solidFill>
                          <a:srgbClr val="C00000"/>
                        </a:solidFill>
                        <a:latin typeface="Cambria Math" panose="02040503050406030204" pitchFamily="18" charset="0"/>
                        <a:ea typeface="Cambria Math" panose="02040503050406030204" pitchFamily="18" charset="0"/>
                      </a:rPr>
                      <m:t>𝑃</m:t>
                    </m:r>
                    <m:d>
                      <m:dPr>
                        <m:ctrlPr>
                          <a:rPr lang="en-US" sz="1600" b="0" i="1" smtClean="0">
                            <a:solidFill>
                              <a:srgbClr val="C00000"/>
                            </a:solidFill>
                            <a:latin typeface="Cambria Math" panose="02040503050406030204" pitchFamily="18" charset="0"/>
                            <a:ea typeface="Cambria Math" panose="02040503050406030204" pitchFamily="18" charset="0"/>
                          </a:rPr>
                        </m:ctrlPr>
                      </m:dPr>
                      <m:e>
                        <m:r>
                          <a:rPr lang="en-US" sz="1600" b="0" i="1" smtClean="0">
                            <a:solidFill>
                              <a:srgbClr val="C00000"/>
                            </a:solidFill>
                            <a:latin typeface="Cambria Math" panose="02040503050406030204" pitchFamily="18" charset="0"/>
                            <a:ea typeface="Cambria Math" panose="02040503050406030204" pitchFamily="18" charset="0"/>
                          </a:rPr>
                          <m:t>𝑥</m:t>
                        </m:r>
                      </m:e>
                    </m:d>
                    <m:r>
                      <a:rPr lang="en-US" sz="1600" b="0" i="1" smtClean="0">
                        <a:solidFill>
                          <a:srgbClr val="C00000"/>
                        </a:solidFill>
                        <a:latin typeface="Cambria Math" panose="02040503050406030204" pitchFamily="18" charset="0"/>
                        <a:ea typeface="Cambria Math" panose="02040503050406030204" pitchFamily="18" charset="0"/>
                      </a:rPr>
                      <m:t>)</m:t>
                    </m:r>
                  </m:oMath>
                </a14:m>
                <a:r>
                  <a:rPr lang="en-US" sz="1600" dirty="0">
                    <a:latin typeface="Avenir Next LT Pro" panose="020B0504020202020204" pitchFamily="34" charset="77"/>
                  </a:rPr>
                  <a:t> </a:t>
                </a:r>
              </a:p>
              <a:p>
                <a:endParaRPr lang="en-US" sz="1600" dirty="0">
                  <a:latin typeface="Avenir Next LT Pro" panose="020B0504020202020204" pitchFamily="34" charset="77"/>
                </a:endParaRPr>
              </a:p>
              <a:p>
                <a:r>
                  <a:rPr lang="en-US" sz="1600" dirty="0">
                    <a:latin typeface="Avenir Next LT Pro" panose="020B0504020202020204" pitchFamily="34" charset="77"/>
                  </a:rPr>
                  <a:t>The self-information function deals only with a single outcome. To quantify the amount of uncertainty in an entire probability distribution, we use the </a:t>
                </a:r>
                <a:r>
                  <a:rPr lang="en-US" sz="1600" b="1" dirty="0">
                    <a:latin typeface="Avenir Next LT Pro" panose="020B0504020202020204" pitchFamily="34" charset="77"/>
                  </a:rPr>
                  <a:t>Shannon entropy</a:t>
                </a:r>
                <a:r>
                  <a:rPr lang="en-US" sz="1600" dirty="0">
                    <a:latin typeface="Avenir Next LT Pro" panose="020B0504020202020204" pitchFamily="34" charset="77"/>
                  </a:rPr>
                  <a:t> H(x) or H(P), which is the expected amount of the information in an event drawn from that distribution:</a:t>
                </a:r>
              </a:p>
              <a:p>
                <a:endParaRPr lang="en-US" sz="1600" dirty="0">
                  <a:latin typeface="Avenir Next LT Pro" panose="020B0504020202020204" pitchFamily="34" charset="77"/>
                </a:endParaRPr>
              </a:p>
              <a:p>
                <a:pPr algn="ctr"/>
                <a14:m>
                  <m:oMathPara xmlns:m="http://schemas.openxmlformats.org/officeDocument/2006/math">
                    <m:oMathParaPr>
                      <m:jc m:val="centerGroup"/>
                    </m:oMathParaPr>
                    <m:oMath xmlns:m="http://schemas.openxmlformats.org/officeDocument/2006/math">
                      <m:r>
                        <a:rPr lang="en-US" sz="1600" b="0" i="1" smtClean="0">
                          <a:solidFill>
                            <a:srgbClr val="C00000"/>
                          </a:solidFill>
                          <a:latin typeface="Cambria Math" panose="02040503050406030204" pitchFamily="18" charset="0"/>
                        </a:rPr>
                        <m:t>𝐻</m:t>
                      </m:r>
                      <m:d>
                        <m:dPr>
                          <m:ctrlPr>
                            <a:rPr lang="en-US" sz="1600" b="0" i="1" smtClean="0">
                              <a:solidFill>
                                <a:srgbClr val="C00000"/>
                              </a:solidFill>
                              <a:latin typeface="Cambria Math" panose="02040503050406030204" pitchFamily="18" charset="0"/>
                            </a:rPr>
                          </m:ctrlPr>
                        </m:dPr>
                        <m:e>
                          <m:r>
                            <a:rPr lang="en-US" sz="1600" b="0" i="1" smtClean="0">
                              <a:solidFill>
                                <a:srgbClr val="C00000"/>
                              </a:solidFill>
                              <a:latin typeface="Cambria Math" panose="02040503050406030204" pitchFamily="18" charset="0"/>
                            </a:rPr>
                            <m:t>𝑥</m:t>
                          </m:r>
                        </m:e>
                      </m:d>
                      <m:r>
                        <a:rPr lang="en-US" sz="1600" b="0" i="1" smtClean="0">
                          <a:solidFill>
                            <a:srgbClr val="C00000"/>
                          </a:solidFill>
                          <a:latin typeface="Cambria Math" panose="02040503050406030204" pitchFamily="18" charset="0"/>
                        </a:rPr>
                        <m:t>=</m:t>
                      </m:r>
                      <m:r>
                        <a:rPr lang="en-US" sz="1600" b="0" i="1" smtClean="0">
                          <a:solidFill>
                            <a:srgbClr val="C00000"/>
                          </a:solidFill>
                          <a:latin typeface="Cambria Math" panose="02040503050406030204" pitchFamily="18" charset="0"/>
                          <a:ea typeface="Cambria Math" panose="02040503050406030204" pitchFamily="18" charset="0"/>
                        </a:rPr>
                        <m:t>𝔼</m:t>
                      </m:r>
                      <m:d>
                        <m:dPr>
                          <m:begChr m:val="["/>
                          <m:endChr m:val="]"/>
                          <m:ctrlPr>
                            <a:rPr lang="en-US" sz="1600" b="0" i="1" smtClean="0">
                              <a:solidFill>
                                <a:srgbClr val="C00000"/>
                              </a:solidFill>
                              <a:latin typeface="Cambria Math" panose="02040503050406030204" pitchFamily="18" charset="0"/>
                              <a:ea typeface="Cambria Math" panose="02040503050406030204" pitchFamily="18" charset="0"/>
                            </a:rPr>
                          </m:ctrlPr>
                        </m:dPr>
                        <m:e>
                          <m:r>
                            <a:rPr lang="en-US" sz="1600" b="0" i="1" smtClean="0">
                              <a:solidFill>
                                <a:srgbClr val="C00000"/>
                              </a:solidFill>
                              <a:latin typeface="Cambria Math" panose="02040503050406030204" pitchFamily="18" charset="0"/>
                              <a:ea typeface="Cambria Math" panose="02040503050406030204" pitchFamily="18" charset="0"/>
                            </a:rPr>
                            <m:t>𝐼</m:t>
                          </m:r>
                          <m:d>
                            <m:dPr>
                              <m:ctrlPr>
                                <a:rPr lang="en-US" sz="1600" b="0" i="1" smtClean="0">
                                  <a:solidFill>
                                    <a:srgbClr val="C00000"/>
                                  </a:solidFill>
                                  <a:latin typeface="Cambria Math" panose="02040503050406030204" pitchFamily="18" charset="0"/>
                                  <a:ea typeface="Cambria Math" panose="02040503050406030204" pitchFamily="18" charset="0"/>
                                </a:rPr>
                              </m:ctrlPr>
                            </m:dPr>
                            <m:e>
                              <m:r>
                                <a:rPr lang="en-US" sz="1600" b="0" i="1" smtClean="0">
                                  <a:solidFill>
                                    <a:srgbClr val="C00000"/>
                                  </a:solidFill>
                                  <a:latin typeface="Cambria Math" panose="02040503050406030204" pitchFamily="18" charset="0"/>
                                  <a:ea typeface="Cambria Math" panose="02040503050406030204" pitchFamily="18" charset="0"/>
                                </a:rPr>
                                <m:t>𝑥</m:t>
                              </m:r>
                            </m:e>
                          </m:d>
                        </m:e>
                      </m:d>
                      <m:r>
                        <a:rPr lang="en-US" sz="1600" b="0" i="1" smtClean="0">
                          <a:solidFill>
                            <a:srgbClr val="C00000"/>
                          </a:solidFill>
                          <a:latin typeface="Cambria Math" panose="02040503050406030204" pitchFamily="18" charset="0"/>
                          <a:ea typeface="Cambria Math" panose="02040503050406030204" pitchFamily="18" charset="0"/>
                        </a:rPr>
                        <m:t>=−</m:t>
                      </m:r>
                      <m:r>
                        <a:rPr lang="en-US" sz="1600" b="0" i="1" smtClean="0">
                          <a:solidFill>
                            <a:srgbClr val="C00000"/>
                          </a:solidFill>
                          <a:latin typeface="Cambria Math" panose="02040503050406030204" pitchFamily="18" charset="0"/>
                          <a:ea typeface="Cambria Math" panose="02040503050406030204" pitchFamily="18" charset="0"/>
                        </a:rPr>
                        <m:t>𝔼</m:t>
                      </m:r>
                      <m:r>
                        <a:rPr lang="en-US" sz="1600" b="0" i="1" smtClean="0">
                          <a:solidFill>
                            <a:srgbClr val="C00000"/>
                          </a:solidFill>
                          <a:latin typeface="Cambria Math" panose="02040503050406030204" pitchFamily="18" charset="0"/>
                          <a:ea typeface="Cambria Math" panose="02040503050406030204" pitchFamily="18" charset="0"/>
                        </a:rPr>
                        <m:t>[</m:t>
                      </m:r>
                      <m:func>
                        <m:funcPr>
                          <m:ctrlPr>
                            <a:rPr lang="en-US" sz="1600" b="0" i="1" smtClean="0">
                              <a:solidFill>
                                <a:srgbClr val="C00000"/>
                              </a:solidFill>
                              <a:latin typeface="Cambria Math" panose="02040503050406030204" pitchFamily="18" charset="0"/>
                              <a:ea typeface="Cambria Math" panose="02040503050406030204" pitchFamily="18" charset="0"/>
                            </a:rPr>
                          </m:ctrlPr>
                        </m:funcPr>
                        <m:fName>
                          <m:r>
                            <m:rPr>
                              <m:sty m:val="p"/>
                            </m:rPr>
                            <a:rPr lang="en-US" sz="1600" b="0" i="0" smtClean="0">
                              <a:solidFill>
                                <a:srgbClr val="C00000"/>
                              </a:solidFill>
                              <a:latin typeface="Cambria Math" panose="02040503050406030204" pitchFamily="18" charset="0"/>
                              <a:ea typeface="Cambria Math" panose="02040503050406030204" pitchFamily="18" charset="0"/>
                            </a:rPr>
                            <m:t>ln</m:t>
                          </m:r>
                        </m:fName>
                        <m:e>
                          <m:d>
                            <m:dPr>
                              <m:ctrlPr>
                                <a:rPr lang="en-US" sz="1600" b="0" i="1" smtClean="0">
                                  <a:solidFill>
                                    <a:srgbClr val="C00000"/>
                                  </a:solidFill>
                                  <a:latin typeface="Cambria Math" panose="02040503050406030204" pitchFamily="18" charset="0"/>
                                  <a:ea typeface="Cambria Math" panose="02040503050406030204" pitchFamily="18" charset="0"/>
                                </a:rPr>
                              </m:ctrlPr>
                            </m:dPr>
                            <m:e>
                              <m:r>
                                <a:rPr lang="en-US" sz="1600" b="0" i="1" smtClean="0">
                                  <a:solidFill>
                                    <a:srgbClr val="C00000"/>
                                  </a:solidFill>
                                  <a:latin typeface="Cambria Math" panose="02040503050406030204" pitchFamily="18" charset="0"/>
                                  <a:ea typeface="Cambria Math" panose="02040503050406030204" pitchFamily="18" charset="0"/>
                                </a:rPr>
                                <m:t>𝑃</m:t>
                              </m:r>
                              <m:d>
                                <m:dPr>
                                  <m:ctrlPr>
                                    <a:rPr lang="en-US" sz="1600" b="0" i="1" smtClean="0">
                                      <a:solidFill>
                                        <a:srgbClr val="C00000"/>
                                      </a:solidFill>
                                      <a:latin typeface="Cambria Math" panose="02040503050406030204" pitchFamily="18" charset="0"/>
                                      <a:ea typeface="Cambria Math" panose="02040503050406030204" pitchFamily="18" charset="0"/>
                                    </a:rPr>
                                  </m:ctrlPr>
                                </m:dPr>
                                <m:e>
                                  <m:r>
                                    <a:rPr lang="en-US" sz="1600" b="0" i="1" smtClean="0">
                                      <a:solidFill>
                                        <a:srgbClr val="C00000"/>
                                      </a:solidFill>
                                      <a:latin typeface="Cambria Math" panose="02040503050406030204" pitchFamily="18" charset="0"/>
                                      <a:ea typeface="Cambria Math" panose="02040503050406030204" pitchFamily="18" charset="0"/>
                                    </a:rPr>
                                    <m:t>𝑥</m:t>
                                  </m:r>
                                </m:e>
                              </m:d>
                            </m:e>
                          </m:d>
                        </m:e>
                      </m:func>
                      <m:r>
                        <a:rPr lang="en-US" sz="1600" b="0" i="1" smtClean="0">
                          <a:solidFill>
                            <a:srgbClr val="C00000"/>
                          </a:solidFill>
                          <a:latin typeface="Cambria Math" panose="02040503050406030204" pitchFamily="18" charset="0"/>
                          <a:ea typeface="Cambria Math" panose="02040503050406030204" pitchFamily="18" charset="0"/>
                        </a:rPr>
                        <m:t>]</m:t>
                      </m:r>
                    </m:oMath>
                  </m:oMathPara>
                </a14:m>
                <a:endParaRPr lang="en-US" sz="1600" dirty="0">
                  <a:solidFill>
                    <a:srgbClr val="C00000"/>
                  </a:solidFill>
                  <a:latin typeface="Avenir Next LT Pro" panose="020B0504020202020204" pitchFamily="34" charset="77"/>
                </a:endParaRPr>
              </a:p>
              <a:p>
                <a:endParaRPr lang="en-US" sz="1600" dirty="0">
                  <a:latin typeface="Avenir Next LT Pro" panose="020B0504020202020204" pitchFamily="34" charset="77"/>
                </a:endParaRPr>
              </a:p>
              <a:p>
                <a:r>
                  <a:rPr lang="en-US" sz="1600" dirty="0">
                    <a:latin typeface="Avenir Next LT Pro" panose="020B0504020202020204" pitchFamily="34" charset="77"/>
                  </a:rPr>
                  <a:t>The entropy gives a lower bound on the number of bits (if log has base 2) needed on average to encode symbols drawn from distribution P.</a:t>
                </a:r>
              </a:p>
              <a:p>
                <a:endParaRPr lang="en-US" sz="1600" dirty="0">
                  <a:latin typeface="Avenir Next LT Pro" panose="020B0504020202020204" pitchFamily="34" charset="77"/>
                </a:endParaRPr>
              </a:p>
              <a:p>
                <a:pPr algn="ctr"/>
                <a:r>
                  <a:rPr lang="en-US" sz="1600" dirty="0">
                    <a:latin typeface="Avenir Next LT Pro" panose="020B0504020202020204" pitchFamily="34" charset="77"/>
                  </a:rPr>
                  <a:t> </a:t>
                </a:r>
              </a:p>
            </p:txBody>
          </p:sp>
        </mc:Choice>
        <mc:Fallback xmlns="">
          <p:sp>
            <p:nvSpPr>
              <p:cNvPr id="4" name="TextBox 3">
                <a:extLst>
                  <a:ext uri="{FF2B5EF4-FFF2-40B4-BE49-F238E27FC236}">
                    <a16:creationId xmlns:a16="http://schemas.microsoft.com/office/drawing/2014/main" id="{222BCA18-BA77-BBB8-043E-47A3FAB2F77A}"/>
                  </a:ext>
                </a:extLst>
              </p:cNvPr>
              <p:cNvSpPr txBox="1">
                <a:spLocks noRot="1" noChangeAspect="1" noMove="1" noResize="1" noEditPoints="1" noAdjustHandles="1" noChangeArrowheads="1" noChangeShapeType="1" noTextEdit="1"/>
              </p:cNvSpPr>
              <p:nvPr/>
            </p:nvSpPr>
            <p:spPr>
              <a:xfrm>
                <a:off x="935422" y="1040525"/>
                <a:ext cx="10184524" cy="6054404"/>
              </a:xfrm>
              <a:prstGeom prst="rect">
                <a:avLst/>
              </a:prstGeom>
              <a:blipFill>
                <a:blip r:embed="rId3"/>
                <a:stretch>
                  <a:fillRect l="-249" t="-419"/>
                </a:stretch>
              </a:blipFill>
            </p:spPr>
            <p:txBody>
              <a:bodyPr/>
              <a:lstStyle/>
              <a:p>
                <a:r>
                  <a:rPr lang="en-US">
                    <a:noFill/>
                  </a:rPr>
                  <a:t> </a:t>
                </a:r>
              </a:p>
            </p:txBody>
          </p:sp>
        </mc:Fallback>
      </mc:AlternateContent>
    </p:spTree>
    <p:extLst>
      <p:ext uri="{BB962C8B-B14F-4D97-AF65-F5344CB8AC3E}">
        <p14:creationId xmlns:p14="http://schemas.microsoft.com/office/powerpoint/2010/main" val="3941789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DB9294-1E75-E255-C0A8-AD27FB669332}"/>
              </a:ext>
            </a:extLst>
          </p:cNvPr>
          <p:cNvSpPr txBox="1"/>
          <p:nvPr/>
        </p:nvSpPr>
        <p:spPr>
          <a:xfrm>
            <a:off x="651641" y="430924"/>
            <a:ext cx="10604938" cy="523220"/>
          </a:xfrm>
          <a:prstGeom prst="rect">
            <a:avLst/>
          </a:prstGeom>
          <a:noFill/>
        </p:spPr>
        <p:txBody>
          <a:bodyPr wrap="square" rtlCol="0">
            <a:spAutoFit/>
          </a:bodyPr>
          <a:lstStyle/>
          <a:p>
            <a:pPr algn="ctr"/>
            <a:r>
              <a:rPr lang="en-US" sz="2800" dirty="0">
                <a:solidFill>
                  <a:srgbClr val="C00000"/>
                </a:solidFill>
                <a:latin typeface="Avenir Next LT Pro" panose="020B0504020202020204" pitchFamily="34" charset="77"/>
              </a:rPr>
              <a:t>Properties of entropy, KL Divergence</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C471D446-100F-BDA7-2EB9-EFDFEC60B265}"/>
                  </a:ext>
                </a:extLst>
              </p:cNvPr>
              <p:cNvSpPr txBox="1"/>
              <p:nvPr/>
            </p:nvSpPr>
            <p:spPr>
              <a:xfrm>
                <a:off x="1040524" y="1261241"/>
                <a:ext cx="10216055" cy="5529462"/>
              </a:xfrm>
              <a:prstGeom prst="rect">
                <a:avLst/>
              </a:prstGeom>
              <a:noFill/>
            </p:spPr>
            <p:txBody>
              <a:bodyPr wrap="square" rtlCol="0">
                <a:spAutoFit/>
              </a:bodyPr>
              <a:lstStyle/>
              <a:p>
                <a:r>
                  <a:rPr lang="en-US" sz="1600" dirty="0">
                    <a:latin typeface="Avenir Next LT Pro" panose="020B0504020202020204" pitchFamily="34" charset="77"/>
                  </a:rPr>
                  <a:t>Shannon entropy quantifies distributions that are nearly deterministic (where the outcome is nearly certain) with low entropy and distributions that are closer to uniform with high entropy.</a:t>
                </a:r>
              </a:p>
              <a:p>
                <a:endParaRPr lang="en-US" sz="1600" dirty="0">
                  <a:latin typeface="Avenir Next LT Pro" panose="020B0504020202020204" pitchFamily="34" charset="77"/>
                </a:endParaRPr>
              </a:p>
              <a:p>
                <a:r>
                  <a:rPr lang="en-US" sz="1600" dirty="0">
                    <a:solidFill>
                      <a:srgbClr val="C00000"/>
                    </a:solidFill>
                    <a:latin typeface="Avenir Next LT Pro" panose="020B0504020202020204" pitchFamily="34" charset="77"/>
                  </a:rPr>
                  <a:t>Example</a:t>
                </a:r>
              </a:p>
              <a:p>
                <a:endParaRPr lang="en-US" sz="1600" dirty="0">
                  <a:solidFill>
                    <a:srgbClr val="C00000"/>
                  </a:solidFill>
                  <a:latin typeface="Avenir Next LT Pro" panose="020B0504020202020204" pitchFamily="34" charset="77"/>
                </a:endParaRPr>
              </a:p>
              <a:p>
                <a:r>
                  <a:rPr lang="en-US" sz="1600" dirty="0">
                    <a:latin typeface="Avenir Next LT Pro" panose="020B0504020202020204" pitchFamily="34" charset="77"/>
                  </a:rPr>
                  <a:t>A coin flip experiment with parameter p (Binomial Distribution P) has entropy: </a:t>
                </a:r>
                <a:endParaRPr lang="en-US" sz="1600" b="0" i="1" dirty="0">
                  <a:latin typeface="Cambria Math" panose="02040503050406030204" pitchFamily="18" charset="0"/>
                </a:endParaRPr>
              </a:p>
              <a:p>
                <a:pPr algn="ctr"/>
                <a14:m>
                  <m:oMath xmlns:m="http://schemas.openxmlformats.org/officeDocument/2006/math">
                    <m:r>
                      <a:rPr lang="en-US" sz="1600" b="0" i="1" smtClean="0">
                        <a:latin typeface="Cambria Math" panose="02040503050406030204" pitchFamily="18" charset="0"/>
                      </a:rPr>
                      <m:t>𝐻</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𝑃</m:t>
                        </m:r>
                      </m:e>
                    </m:d>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𝑝</m:t>
                        </m:r>
                        <m:r>
                          <a:rPr lang="en-US" sz="1600" b="0" i="1" smtClean="0">
                            <a:latin typeface="Cambria Math" panose="02040503050406030204" pitchFamily="18" charset="0"/>
                          </a:rPr>
                          <m:t>−1</m:t>
                        </m:r>
                      </m:e>
                    </m:d>
                    <m:func>
                      <m:funcPr>
                        <m:ctrlPr>
                          <a:rPr lang="en-US" sz="1600" b="0" i="1" smtClean="0">
                            <a:latin typeface="Cambria Math" panose="02040503050406030204" pitchFamily="18" charset="0"/>
                          </a:rPr>
                        </m:ctrlPr>
                      </m:funcPr>
                      <m:fName>
                        <m:r>
                          <m:rPr>
                            <m:sty m:val="p"/>
                          </m:rPr>
                          <a:rPr lang="en-US" sz="1600" b="0" i="0" smtClean="0">
                            <a:latin typeface="Cambria Math" panose="02040503050406030204" pitchFamily="18" charset="0"/>
                          </a:rPr>
                          <m:t>ln</m:t>
                        </m:r>
                      </m:fName>
                      <m:e>
                        <m:d>
                          <m:dPr>
                            <m:ctrlPr>
                              <a:rPr lang="en-US" sz="1600" b="0" i="1" smtClean="0">
                                <a:latin typeface="Cambria Math" panose="02040503050406030204" pitchFamily="18" charset="0"/>
                              </a:rPr>
                            </m:ctrlPr>
                          </m:dPr>
                          <m:e>
                            <m:r>
                              <a:rPr lang="en-US" sz="1600" b="0" i="1" smtClean="0">
                                <a:latin typeface="Cambria Math" panose="02040503050406030204" pitchFamily="18" charset="0"/>
                              </a:rPr>
                              <m:t>1−</m:t>
                            </m:r>
                            <m:r>
                              <a:rPr lang="en-US" sz="1600" b="0" i="1" smtClean="0">
                                <a:latin typeface="Cambria Math" panose="02040503050406030204" pitchFamily="18" charset="0"/>
                              </a:rPr>
                              <m:t>𝑝</m:t>
                            </m:r>
                          </m:e>
                        </m:d>
                      </m:e>
                    </m:func>
                    <m:r>
                      <a:rPr lang="en-US" sz="1600" b="0" i="1" smtClean="0">
                        <a:latin typeface="Cambria Math" panose="02040503050406030204" pitchFamily="18" charset="0"/>
                      </a:rPr>
                      <m:t>−</m:t>
                    </m:r>
                    <m:r>
                      <a:rPr lang="en-US" sz="1600" b="0" i="1" smtClean="0">
                        <a:latin typeface="Cambria Math" panose="02040503050406030204" pitchFamily="18" charset="0"/>
                      </a:rPr>
                      <m:t>𝑝</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rPr>
                      <m:t>𝑙𝑛</m:t>
                    </m:r>
                    <m:r>
                      <a:rPr lang="en-US" sz="1600" b="0" i="1" smtClean="0">
                        <a:latin typeface="Cambria Math" panose="02040503050406030204" pitchFamily="18" charset="0"/>
                      </a:rPr>
                      <m:t>(</m:t>
                    </m:r>
                    <m:r>
                      <a:rPr lang="en-US" sz="1600" b="0" i="1" smtClean="0">
                        <a:latin typeface="Cambria Math" panose="02040503050406030204" pitchFamily="18" charset="0"/>
                      </a:rPr>
                      <m:t>𝑝</m:t>
                    </m:r>
                    <m:r>
                      <a:rPr lang="en-US" sz="1600" b="0" i="1" smtClean="0">
                        <a:latin typeface="Cambria Math" panose="02040503050406030204" pitchFamily="18" charset="0"/>
                      </a:rPr>
                      <m:t>)</m:t>
                    </m:r>
                  </m:oMath>
                </a14:m>
                <a:r>
                  <a:rPr lang="en-US" sz="1600" dirty="0">
                    <a:latin typeface="Avenir Next LT Pro" panose="020B0504020202020204" pitchFamily="34" charset="77"/>
                  </a:rPr>
                  <a:t> </a:t>
                </a:r>
              </a:p>
              <a:p>
                <a:endParaRPr lang="en-US" sz="1600" dirty="0">
                  <a:latin typeface="Avenir Next LT Pro" panose="020B0504020202020204" pitchFamily="34" charset="77"/>
                </a:endParaRPr>
              </a:p>
              <a:p>
                <a:r>
                  <a:rPr lang="en-US" sz="1600" dirty="0">
                    <a:latin typeface="Avenir Next LT Pro" panose="020B0504020202020204" pitchFamily="34" charset="77"/>
                  </a:rPr>
                  <a:t>A weighted coin that always lands heads up with P(heads)=P(X=1)=1, then </a:t>
                </a:r>
                <a14:m>
                  <m:oMath xmlns:m="http://schemas.openxmlformats.org/officeDocument/2006/math">
                    <m:r>
                      <a:rPr lang="en-US" sz="1600" b="0" i="1" smtClean="0">
                        <a:latin typeface="Cambria Math" panose="02040503050406030204" pitchFamily="18" charset="0"/>
                      </a:rPr>
                      <m:t>𝐻</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𝑃</m:t>
                        </m:r>
                      </m:e>
                    </m:d>
                    <m:r>
                      <a:rPr lang="en-US" sz="1600" b="0" i="1" smtClean="0">
                        <a:latin typeface="Cambria Math" panose="02040503050406030204" pitchFamily="18" charset="0"/>
                        <a:ea typeface="Cambria Math" panose="02040503050406030204" pitchFamily="18" charset="0"/>
                      </a:rPr>
                      <m:t>≈0.</m:t>
                    </m:r>
                  </m:oMath>
                </a14:m>
                <a:endParaRPr lang="en-US" sz="1600" b="0" dirty="0">
                  <a:latin typeface="Avenir Next LT Pro" panose="020B0504020202020204" pitchFamily="34" charset="77"/>
                  <a:ea typeface="Cambria Math" panose="02040503050406030204" pitchFamily="18" charset="0"/>
                </a:endParaRPr>
              </a:p>
              <a:p>
                <a:r>
                  <a:rPr lang="en-US" sz="1600" dirty="0">
                    <a:latin typeface="Avenir Next LT Pro" panose="020B0504020202020204" pitchFamily="34" charset="77"/>
                  </a:rPr>
                  <a:t>A fair coin that is as likely to flip heads or tails with P(heads)=P(tails) =1/2, then </a:t>
                </a:r>
                <a14:m>
                  <m:oMath xmlns:m="http://schemas.openxmlformats.org/officeDocument/2006/math">
                    <m:r>
                      <a:rPr lang="en-US" sz="1600" b="0" i="1" smtClean="0">
                        <a:latin typeface="Cambria Math" panose="02040503050406030204" pitchFamily="18" charset="0"/>
                      </a:rPr>
                      <m:t>𝐻</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𝑃</m:t>
                        </m:r>
                      </m:e>
                    </m:d>
                    <m:r>
                      <a:rPr lang="en-US" sz="1600" b="0" i="1" smtClean="0">
                        <a:latin typeface="Cambria Math" panose="02040503050406030204" pitchFamily="18" charset="0"/>
                      </a:rPr>
                      <m:t>=</m:t>
                    </m:r>
                    <m:r>
                      <m:rPr>
                        <m:sty m:val="p"/>
                      </m:rPr>
                      <a:rPr lang="en-US" sz="1600" b="0" i="0" smtClean="0">
                        <a:latin typeface="Cambria Math" panose="02040503050406030204" pitchFamily="18" charset="0"/>
                      </a:rPr>
                      <m:t>ln</m:t>
                    </m:r>
                    <m:r>
                      <a:rPr lang="en-US" sz="1600" b="0" i="1" smtClean="0">
                        <a:latin typeface="Cambria Math" panose="02040503050406030204" pitchFamily="18" charset="0"/>
                      </a:rPr>
                      <m:t>⁡(2)</m:t>
                    </m:r>
                    <m:r>
                      <a:rPr lang="en-US" sz="1600" b="0" i="1" smtClean="0">
                        <a:latin typeface="Cambria Math" panose="02040503050406030204" pitchFamily="18" charset="0"/>
                        <a:ea typeface="Cambria Math" panose="02040503050406030204" pitchFamily="18" charset="0"/>
                      </a:rPr>
                      <m:t>≈0.6931</m:t>
                    </m:r>
                  </m:oMath>
                </a14:m>
                <a:endParaRPr lang="en-US" sz="1600" dirty="0">
                  <a:latin typeface="Avenir Next LT Pro" panose="020B0504020202020204" pitchFamily="34" charset="77"/>
                </a:endParaRPr>
              </a:p>
              <a:p>
                <a:endParaRPr lang="en-US" sz="1600" dirty="0">
                  <a:latin typeface="Avenir Next LT Pro" panose="020B0504020202020204" pitchFamily="34" charset="77"/>
                </a:endParaRPr>
              </a:p>
              <a:p>
                <a:r>
                  <a:rPr lang="en-US" sz="1600" dirty="0">
                    <a:solidFill>
                      <a:srgbClr val="C00000"/>
                    </a:solidFill>
                    <a:latin typeface="Avenir Next LT Pro" panose="020B0504020202020204" pitchFamily="34" charset="77"/>
                  </a:rPr>
                  <a:t>Kullback-Leibler (KL) Divergence</a:t>
                </a:r>
              </a:p>
              <a:p>
                <a:endParaRPr lang="en-US" sz="1600" dirty="0">
                  <a:latin typeface="Avenir Next LT Pro" panose="020B0504020202020204" pitchFamily="34" charset="77"/>
                </a:endParaRPr>
              </a:p>
              <a:p>
                <a:r>
                  <a:rPr lang="en-US" sz="1600" dirty="0">
                    <a:latin typeface="Avenir Next LT Pro" panose="020B0504020202020204" pitchFamily="34" charset="77"/>
                  </a:rPr>
                  <a:t>If we have two separate probability distributions P(x) and Q(x) over the same random variable X, we can measure how different these two distributions are by using the </a:t>
                </a:r>
                <a:r>
                  <a:rPr lang="en-US" sz="1600" b="1" dirty="0">
                    <a:latin typeface="Avenir Next LT Pro" panose="020B0504020202020204" pitchFamily="34" charset="77"/>
                  </a:rPr>
                  <a:t>KL divergence</a:t>
                </a:r>
                <a:r>
                  <a:rPr lang="en-US" sz="1600" dirty="0">
                    <a:latin typeface="Avenir Next LT Pro" panose="020B0504020202020204" pitchFamily="34" charset="77"/>
                  </a:rPr>
                  <a:t>:</a:t>
                </a:r>
              </a:p>
              <a:p>
                <a:endParaRPr lang="en-US" sz="1600" dirty="0">
                  <a:latin typeface="Avenir Next LT Pro" panose="020B0504020202020204" pitchFamily="34" charset="77"/>
                </a:endParaRPr>
              </a:p>
              <a:p>
                <a:pPr algn="ctr"/>
                <a14:m>
                  <m:oMathPara xmlns:m="http://schemas.openxmlformats.org/officeDocument/2006/math">
                    <m:oMathParaPr>
                      <m:jc m:val="centerGroup"/>
                    </m:oMathParaPr>
                    <m:oMath xmlns:m="http://schemas.openxmlformats.org/officeDocument/2006/math">
                      <m:sSub>
                        <m:sSubPr>
                          <m:ctrlPr>
                            <a:rPr lang="en-US" sz="1600" i="1" smtClean="0">
                              <a:solidFill>
                                <a:srgbClr val="C00000"/>
                              </a:solidFill>
                              <a:latin typeface="Cambria Math" panose="02040503050406030204" pitchFamily="18" charset="0"/>
                            </a:rPr>
                          </m:ctrlPr>
                        </m:sSubPr>
                        <m:e>
                          <m:r>
                            <a:rPr lang="en-US" sz="1600" b="0" i="1" smtClean="0">
                              <a:solidFill>
                                <a:srgbClr val="C00000"/>
                              </a:solidFill>
                              <a:latin typeface="Cambria Math" panose="02040503050406030204" pitchFamily="18" charset="0"/>
                            </a:rPr>
                            <m:t>𝐷</m:t>
                          </m:r>
                        </m:e>
                        <m:sub>
                          <m:r>
                            <a:rPr lang="en-US" sz="1600" b="0" i="1" smtClean="0">
                              <a:solidFill>
                                <a:srgbClr val="C00000"/>
                              </a:solidFill>
                              <a:latin typeface="Cambria Math" panose="02040503050406030204" pitchFamily="18" charset="0"/>
                            </a:rPr>
                            <m:t>𝐾𝐿</m:t>
                          </m:r>
                        </m:sub>
                      </m:sSub>
                      <m:d>
                        <m:dPr>
                          <m:ctrlPr>
                            <a:rPr lang="en-US" sz="1600" i="1" smtClean="0">
                              <a:solidFill>
                                <a:srgbClr val="C00000"/>
                              </a:solidFill>
                              <a:latin typeface="Cambria Math" panose="02040503050406030204" pitchFamily="18" charset="0"/>
                            </a:rPr>
                          </m:ctrlPr>
                        </m:dPr>
                        <m:e>
                          <m:r>
                            <a:rPr lang="en-US" sz="1600" b="0" i="1" smtClean="0">
                              <a:solidFill>
                                <a:srgbClr val="C00000"/>
                              </a:solidFill>
                              <a:latin typeface="Cambria Math" panose="02040503050406030204" pitchFamily="18" charset="0"/>
                            </a:rPr>
                            <m:t>𝑃</m:t>
                          </m:r>
                          <m:r>
                            <a:rPr lang="en-US" sz="1600" b="0" i="1" smtClean="0">
                              <a:solidFill>
                                <a:srgbClr val="C00000"/>
                              </a:solidFill>
                              <a:latin typeface="Cambria Math" panose="02040503050406030204" pitchFamily="18" charset="0"/>
                            </a:rPr>
                            <m:t>||</m:t>
                          </m:r>
                          <m:r>
                            <a:rPr lang="en-US" sz="1600" b="0" i="1" smtClean="0">
                              <a:solidFill>
                                <a:srgbClr val="C00000"/>
                              </a:solidFill>
                              <a:latin typeface="Cambria Math" panose="02040503050406030204" pitchFamily="18" charset="0"/>
                            </a:rPr>
                            <m:t>𝑄</m:t>
                          </m:r>
                        </m:e>
                      </m:d>
                      <m:r>
                        <a:rPr lang="en-US" sz="1600" b="0" i="1" smtClean="0">
                          <a:solidFill>
                            <a:srgbClr val="C00000"/>
                          </a:solidFill>
                          <a:latin typeface="Cambria Math" panose="02040503050406030204" pitchFamily="18" charset="0"/>
                        </a:rPr>
                        <m:t>=</m:t>
                      </m:r>
                      <m:sSub>
                        <m:sSubPr>
                          <m:ctrlPr>
                            <a:rPr lang="en-US" sz="1600" b="0" i="1" smtClean="0">
                              <a:solidFill>
                                <a:srgbClr val="C00000"/>
                              </a:solidFill>
                              <a:latin typeface="Cambria Math" panose="02040503050406030204" pitchFamily="18" charset="0"/>
                            </a:rPr>
                          </m:ctrlPr>
                        </m:sSubPr>
                        <m:e>
                          <m:r>
                            <a:rPr lang="en-US" sz="1600" b="0" i="1" smtClean="0">
                              <a:solidFill>
                                <a:srgbClr val="C00000"/>
                              </a:solidFill>
                              <a:latin typeface="Cambria Math" panose="02040503050406030204" pitchFamily="18" charset="0"/>
                              <a:ea typeface="Cambria Math" panose="02040503050406030204" pitchFamily="18" charset="0"/>
                            </a:rPr>
                            <m:t>𝔼</m:t>
                          </m:r>
                        </m:e>
                        <m:sub>
                          <m:r>
                            <a:rPr lang="en-US" sz="1600" b="0" i="1" smtClean="0">
                              <a:solidFill>
                                <a:srgbClr val="C00000"/>
                              </a:solidFill>
                              <a:latin typeface="Cambria Math" panose="02040503050406030204" pitchFamily="18" charset="0"/>
                            </a:rPr>
                            <m:t>𝑃</m:t>
                          </m:r>
                        </m:sub>
                      </m:sSub>
                      <m:d>
                        <m:dPr>
                          <m:begChr m:val="["/>
                          <m:endChr m:val="]"/>
                          <m:ctrlPr>
                            <a:rPr lang="en-US" sz="1600" b="0" i="1" smtClean="0">
                              <a:solidFill>
                                <a:srgbClr val="C00000"/>
                              </a:solidFill>
                              <a:latin typeface="Cambria Math" panose="02040503050406030204" pitchFamily="18" charset="0"/>
                            </a:rPr>
                          </m:ctrlPr>
                        </m:dPr>
                        <m:e>
                          <m:r>
                            <a:rPr lang="en-US" sz="1600" b="0" i="1" smtClean="0">
                              <a:solidFill>
                                <a:srgbClr val="C00000"/>
                              </a:solidFill>
                              <a:latin typeface="Cambria Math" panose="02040503050406030204" pitchFamily="18" charset="0"/>
                            </a:rPr>
                            <m:t>𝑙𝑛</m:t>
                          </m:r>
                          <m:f>
                            <m:fPr>
                              <m:ctrlPr>
                                <a:rPr lang="en-US" sz="1600" b="0" i="1" smtClean="0">
                                  <a:solidFill>
                                    <a:srgbClr val="C00000"/>
                                  </a:solidFill>
                                  <a:latin typeface="Cambria Math" panose="02040503050406030204" pitchFamily="18" charset="0"/>
                                </a:rPr>
                              </m:ctrlPr>
                            </m:fPr>
                            <m:num>
                              <m:r>
                                <a:rPr lang="en-US" sz="1600" b="0" i="1" smtClean="0">
                                  <a:solidFill>
                                    <a:srgbClr val="C00000"/>
                                  </a:solidFill>
                                  <a:latin typeface="Cambria Math" panose="02040503050406030204" pitchFamily="18" charset="0"/>
                                </a:rPr>
                                <m:t>𝑃</m:t>
                              </m:r>
                              <m:r>
                                <a:rPr lang="en-US" sz="1600" b="0" i="1" smtClean="0">
                                  <a:solidFill>
                                    <a:srgbClr val="C00000"/>
                                  </a:solidFill>
                                  <a:latin typeface="Cambria Math" panose="02040503050406030204" pitchFamily="18" charset="0"/>
                                </a:rPr>
                                <m:t>(</m:t>
                              </m:r>
                              <m:r>
                                <a:rPr lang="en-US" sz="1600" b="0" i="1" smtClean="0">
                                  <a:solidFill>
                                    <a:srgbClr val="C00000"/>
                                  </a:solidFill>
                                  <a:latin typeface="Cambria Math" panose="02040503050406030204" pitchFamily="18" charset="0"/>
                                </a:rPr>
                                <m:t>𝑥</m:t>
                              </m:r>
                              <m:r>
                                <a:rPr lang="en-US" sz="1600" b="0" i="1" smtClean="0">
                                  <a:solidFill>
                                    <a:srgbClr val="C00000"/>
                                  </a:solidFill>
                                  <a:latin typeface="Cambria Math" panose="02040503050406030204" pitchFamily="18" charset="0"/>
                                </a:rPr>
                                <m:t>)</m:t>
                              </m:r>
                            </m:num>
                            <m:den>
                              <m:r>
                                <a:rPr lang="en-US" sz="1600" b="0" i="1" smtClean="0">
                                  <a:solidFill>
                                    <a:srgbClr val="C00000"/>
                                  </a:solidFill>
                                  <a:latin typeface="Cambria Math" panose="02040503050406030204" pitchFamily="18" charset="0"/>
                                </a:rPr>
                                <m:t>𝑄</m:t>
                              </m:r>
                              <m:r>
                                <a:rPr lang="en-US" sz="1600" b="0" i="1" smtClean="0">
                                  <a:solidFill>
                                    <a:srgbClr val="C00000"/>
                                  </a:solidFill>
                                  <a:latin typeface="Cambria Math" panose="02040503050406030204" pitchFamily="18" charset="0"/>
                                </a:rPr>
                                <m:t>(</m:t>
                              </m:r>
                              <m:r>
                                <a:rPr lang="en-US" sz="1600" b="0" i="1" smtClean="0">
                                  <a:solidFill>
                                    <a:srgbClr val="C00000"/>
                                  </a:solidFill>
                                  <a:latin typeface="Cambria Math" panose="02040503050406030204" pitchFamily="18" charset="0"/>
                                </a:rPr>
                                <m:t>𝑥</m:t>
                              </m:r>
                              <m:r>
                                <a:rPr lang="en-US" sz="1600" b="0" i="1" smtClean="0">
                                  <a:solidFill>
                                    <a:srgbClr val="C00000"/>
                                  </a:solidFill>
                                  <a:latin typeface="Cambria Math" panose="02040503050406030204" pitchFamily="18" charset="0"/>
                                </a:rPr>
                                <m:t>)</m:t>
                              </m:r>
                            </m:den>
                          </m:f>
                        </m:e>
                      </m:d>
                      <m:r>
                        <a:rPr lang="en-US" sz="1600" b="0" i="1" smtClean="0">
                          <a:solidFill>
                            <a:srgbClr val="C00000"/>
                          </a:solidFill>
                          <a:latin typeface="Cambria Math" panose="02040503050406030204" pitchFamily="18" charset="0"/>
                        </a:rPr>
                        <m:t>=</m:t>
                      </m:r>
                      <m:sSub>
                        <m:sSubPr>
                          <m:ctrlPr>
                            <a:rPr lang="en-US" sz="1600" b="0" i="1" smtClean="0">
                              <a:solidFill>
                                <a:srgbClr val="C00000"/>
                              </a:solidFill>
                              <a:latin typeface="Cambria Math" panose="02040503050406030204" pitchFamily="18" charset="0"/>
                            </a:rPr>
                          </m:ctrlPr>
                        </m:sSubPr>
                        <m:e>
                          <m:r>
                            <a:rPr lang="en-US" sz="1600" b="0" i="1" smtClean="0">
                              <a:solidFill>
                                <a:srgbClr val="C00000"/>
                              </a:solidFill>
                              <a:latin typeface="Cambria Math" panose="02040503050406030204" pitchFamily="18" charset="0"/>
                              <a:ea typeface="Cambria Math" panose="02040503050406030204" pitchFamily="18" charset="0"/>
                            </a:rPr>
                            <m:t>𝔼</m:t>
                          </m:r>
                        </m:e>
                        <m:sub>
                          <m:r>
                            <a:rPr lang="en-US" sz="1600" b="0" i="1" smtClean="0">
                              <a:solidFill>
                                <a:srgbClr val="C00000"/>
                              </a:solidFill>
                              <a:latin typeface="Cambria Math" panose="02040503050406030204" pitchFamily="18" charset="0"/>
                            </a:rPr>
                            <m:t>𝑃</m:t>
                          </m:r>
                        </m:sub>
                      </m:sSub>
                      <m:d>
                        <m:dPr>
                          <m:begChr m:val="["/>
                          <m:endChr m:val="]"/>
                          <m:ctrlPr>
                            <a:rPr lang="en-US" sz="1600" b="0" i="1" smtClean="0">
                              <a:solidFill>
                                <a:srgbClr val="C00000"/>
                              </a:solidFill>
                              <a:latin typeface="Cambria Math" panose="02040503050406030204" pitchFamily="18" charset="0"/>
                            </a:rPr>
                          </m:ctrlPr>
                        </m:dPr>
                        <m:e>
                          <m:func>
                            <m:funcPr>
                              <m:ctrlPr>
                                <a:rPr lang="en-US" sz="1600" b="0" i="1" smtClean="0">
                                  <a:solidFill>
                                    <a:srgbClr val="C00000"/>
                                  </a:solidFill>
                                  <a:latin typeface="Cambria Math" panose="02040503050406030204" pitchFamily="18" charset="0"/>
                                </a:rPr>
                              </m:ctrlPr>
                            </m:funcPr>
                            <m:fName>
                              <m:r>
                                <m:rPr>
                                  <m:sty m:val="p"/>
                                </m:rPr>
                                <a:rPr lang="en-US" sz="1600" b="0" i="0" smtClean="0">
                                  <a:solidFill>
                                    <a:srgbClr val="C00000"/>
                                  </a:solidFill>
                                  <a:latin typeface="Cambria Math" panose="02040503050406030204" pitchFamily="18" charset="0"/>
                                </a:rPr>
                                <m:t>ln</m:t>
                              </m:r>
                            </m:fName>
                            <m:e>
                              <m:r>
                                <a:rPr lang="en-US" sz="1600" b="0" i="1" smtClean="0">
                                  <a:solidFill>
                                    <a:srgbClr val="C00000"/>
                                  </a:solidFill>
                                  <a:latin typeface="Cambria Math" panose="02040503050406030204" pitchFamily="18" charset="0"/>
                                </a:rPr>
                                <m:t>𝑃</m:t>
                              </m:r>
                              <m:d>
                                <m:dPr>
                                  <m:ctrlPr>
                                    <a:rPr lang="en-US" sz="1600" b="0" i="1" smtClean="0">
                                      <a:solidFill>
                                        <a:srgbClr val="C00000"/>
                                      </a:solidFill>
                                      <a:latin typeface="Cambria Math" panose="02040503050406030204" pitchFamily="18" charset="0"/>
                                    </a:rPr>
                                  </m:ctrlPr>
                                </m:dPr>
                                <m:e>
                                  <m:r>
                                    <a:rPr lang="en-US" sz="1600" b="0" i="1" smtClean="0">
                                      <a:solidFill>
                                        <a:srgbClr val="C00000"/>
                                      </a:solidFill>
                                      <a:latin typeface="Cambria Math" panose="02040503050406030204" pitchFamily="18" charset="0"/>
                                    </a:rPr>
                                    <m:t>𝑥</m:t>
                                  </m:r>
                                </m:e>
                              </m:d>
                              <m:r>
                                <a:rPr lang="en-US" sz="1600" b="0" i="1" smtClean="0">
                                  <a:solidFill>
                                    <a:srgbClr val="C00000"/>
                                  </a:solidFill>
                                  <a:latin typeface="Cambria Math" panose="02040503050406030204" pitchFamily="18" charset="0"/>
                                </a:rPr>
                                <m:t>−</m:t>
                              </m:r>
                              <m:func>
                                <m:funcPr>
                                  <m:ctrlPr>
                                    <a:rPr lang="en-US" sz="1600" b="0" i="1" smtClean="0">
                                      <a:solidFill>
                                        <a:srgbClr val="C00000"/>
                                      </a:solidFill>
                                      <a:latin typeface="Cambria Math" panose="02040503050406030204" pitchFamily="18" charset="0"/>
                                    </a:rPr>
                                  </m:ctrlPr>
                                </m:funcPr>
                                <m:fName>
                                  <m:r>
                                    <m:rPr>
                                      <m:sty m:val="p"/>
                                    </m:rPr>
                                    <a:rPr lang="en-US" sz="1600" b="0" i="0" smtClean="0">
                                      <a:solidFill>
                                        <a:srgbClr val="C00000"/>
                                      </a:solidFill>
                                      <a:latin typeface="Cambria Math" panose="02040503050406030204" pitchFamily="18" charset="0"/>
                                    </a:rPr>
                                    <m:t>ln</m:t>
                                  </m:r>
                                </m:fName>
                                <m:e>
                                  <m:r>
                                    <a:rPr lang="en-US" sz="1600" b="0" i="1" smtClean="0">
                                      <a:solidFill>
                                        <a:srgbClr val="C00000"/>
                                      </a:solidFill>
                                      <a:latin typeface="Cambria Math" panose="02040503050406030204" pitchFamily="18" charset="0"/>
                                    </a:rPr>
                                    <m:t>𝑄</m:t>
                                  </m:r>
                                  <m:r>
                                    <a:rPr lang="en-US" sz="1600" b="0" i="1" smtClean="0">
                                      <a:solidFill>
                                        <a:srgbClr val="C00000"/>
                                      </a:solidFill>
                                      <a:latin typeface="Cambria Math" panose="02040503050406030204" pitchFamily="18" charset="0"/>
                                    </a:rPr>
                                    <m:t>(</m:t>
                                  </m:r>
                                  <m:r>
                                    <a:rPr lang="en-US" sz="1600" b="0" i="1" smtClean="0">
                                      <a:solidFill>
                                        <a:srgbClr val="C00000"/>
                                      </a:solidFill>
                                      <a:latin typeface="Cambria Math" panose="02040503050406030204" pitchFamily="18" charset="0"/>
                                    </a:rPr>
                                    <m:t>𝑥</m:t>
                                  </m:r>
                                  <m:r>
                                    <a:rPr lang="en-US" sz="1600" b="0" i="1" smtClean="0">
                                      <a:solidFill>
                                        <a:srgbClr val="C00000"/>
                                      </a:solidFill>
                                      <a:latin typeface="Cambria Math" panose="02040503050406030204" pitchFamily="18" charset="0"/>
                                    </a:rPr>
                                    <m:t>)</m:t>
                                  </m:r>
                                </m:e>
                              </m:func>
                            </m:e>
                          </m:func>
                        </m:e>
                      </m:d>
                    </m:oMath>
                  </m:oMathPara>
                </a14:m>
                <a:endParaRPr lang="en-US" sz="1600" dirty="0">
                  <a:latin typeface="Avenir Next LT Pro" panose="020B0504020202020204" pitchFamily="34" charset="77"/>
                </a:endParaRPr>
              </a:p>
              <a:p>
                <a:endParaRPr lang="en-US" sz="1600" dirty="0">
                  <a:latin typeface="Avenir Next LT Pro" panose="020B0504020202020204" pitchFamily="34" charset="77"/>
                </a:endParaRPr>
              </a:p>
              <a:p>
                <a:r>
                  <a:rPr lang="en-US" sz="1600" dirty="0">
                    <a:latin typeface="Avenir Next LT Pro" panose="020B0504020202020204" pitchFamily="34" charset="77"/>
                  </a:rPr>
                  <a:t>In case of discrete random variable X, KL is the extra amount of information (measured in bits for log base 2) needed to send a message containing symbols drawn from probability distribution P, when we use a code that was designed to minimize the length of messages drawn from probability distribution Q.</a:t>
                </a:r>
              </a:p>
            </p:txBody>
          </p:sp>
        </mc:Choice>
        <mc:Fallback>
          <p:sp>
            <p:nvSpPr>
              <p:cNvPr id="3" name="TextBox 2">
                <a:extLst>
                  <a:ext uri="{FF2B5EF4-FFF2-40B4-BE49-F238E27FC236}">
                    <a16:creationId xmlns:a16="http://schemas.microsoft.com/office/drawing/2014/main" id="{C471D446-100F-BDA7-2EB9-EFDFEC60B265}"/>
                  </a:ext>
                </a:extLst>
              </p:cNvPr>
              <p:cNvSpPr txBox="1">
                <a:spLocks noRot="1" noChangeAspect="1" noMove="1" noResize="1" noEditPoints="1" noAdjustHandles="1" noChangeArrowheads="1" noChangeShapeType="1" noTextEdit="1"/>
              </p:cNvSpPr>
              <p:nvPr/>
            </p:nvSpPr>
            <p:spPr>
              <a:xfrm>
                <a:off x="1040524" y="1261241"/>
                <a:ext cx="10216055" cy="5529462"/>
              </a:xfrm>
              <a:prstGeom prst="rect">
                <a:avLst/>
              </a:prstGeom>
              <a:blipFill>
                <a:blip r:embed="rId2"/>
                <a:stretch>
                  <a:fillRect l="-373" t="-459" b="-459"/>
                </a:stretch>
              </a:blipFill>
            </p:spPr>
            <p:txBody>
              <a:bodyPr/>
              <a:lstStyle/>
              <a:p>
                <a:r>
                  <a:rPr lang="en-US">
                    <a:noFill/>
                  </a:rPr>
                  <a:t> </a:t>
                </a:r>
              </a:p>
            </p:txBody>
          </p:sp>
        </mc:Fallback>
      </mc:AlternateContent>
    </p:spTree>
    <p:extLst>
      <p:ext uri="{BB962C8B-B14F-4D97-AF65-F5344CB8AC3E}">
        <p14:creationId xmlns:p14="http://schemas.microsoft.com/office/powerpoint/2010/main" val="42597694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6012A1-676E-687A-BA4B-2BB85DBC8C9E}"/>
              </a:ext>
            </a:extLst>
          </p:cNvPr>
          <p:cNvSpPr txBox="1"/>
          <p:nvPr/>
        </p:nvSpPr>
        <p:spPr>
          <a:xfrm>
            <a:off x="746234" y="420414"/>
            <a:ext cx="10646980" cy="523220"/>
          </a:xfrm>
          <a:prstGeom prst="rect">
            <a:avLst/>
          </a:prstGeom>
          <a:noFill/>
        </p:spPr>
        <p:txBody>
          <a:bodyPr wrap="square" rtlCol="0">
            <a:spAutoFit/>
          </a:bodyPr>
          <a:lstStyle/>
          <a:p>
            <a:pPr algn="ctr"/>
            <a:r>
              <a:rPr lang="en-US" sz="2800" dirty="0">
                <a:solidFill>
                  <a:srgbClr val="C00000"/>
                </a:solidFill>
                <a:latin typeface="Avenir Next LT Pro" panose="020B0504020202020204" pitchFamily="34" charset="77"/>
              </a:rPr>
              <a:t>Properties of KL Divergence, Cross-Entropy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469937B-5FA8-614B-256B-AD4EBDC2C4FD}"/>
                  </a:ext>
                </a:extLst>
              </p:cNvPr>
              <p:cNvSpPr txBox="1"/>
              <p:nvPr/>
            </p:nvSpPr>
            <p:spPr>
              <a:xfrm>
                <a:off x="1177159" y="1261241"/>
                <a:ext cx="10552386" cy="5332935"/>
              </a:xfrm>
              <a:prstGeom prst="rect">
                <a:avLst/>
              </a:prstGeom>
              <a:noFill/>
            </p:spPr>
            <p:txBody>
              <a:bodyPr wrap="square" rtlCol="0">
                <a:spAutoFit/>
              </a:bodyPr>
              <a:lstStyle/>
              <a:p>
                <a:r>
                  <a:rPr lang="en-US" sz="1600" dirty="0">
                    <a:solidFill>
                      <a:srgbClr val="C00000"/>
                    </a:solidFill>
                    <a:latin typeface="Avenir Next LT Pro" panose="020B0504020202020204" pitchFamily="34" charset="77"/>
                  </a:rPr>
                  <a:t>Properties of KL divergence</a:t>
                </a:r>
              </a:p>
              <a:p>
                <a:endParaRPr lang="en-US" sz="1600" dirty="0">
                  <a:latin typeface="Avenir Next LT Pro" panose="020B0504020202020204" pitchFamily="34" charset="77"/>
                </a:endParaRPr>
              </a:p>
              <a:p>
                <a:pPr marL="285750" indent="-285750">
                  <a:buFont typeface="Arial" panose="020B0604020202020204" pitchFamily="34" charset="0"/>
                  <a:buChar char="•"/>
                </a:pPr>
                <a:r>
                  <a:rPr lang="en-US" sz="1600" dirty="0">
                    <a:latin typeface="Avenir Next LT Pro" panose="020B0504020202020204" pitchFamily="34" charset="77"/>
                  </a:rPr>
                  <a:t>It is non-negative</a:t>
                </a:r>
              </a:p>
              <a:p>
                <a:pPr marL="285750" indent="-285750">
                  <a:buFont typeface="Arial" panose="020B0604020202020204" pitchFamily="34" charset="0"/>
                  <a:buChar char="•"/>
                </a:pPr>
                <a:r>
                  <a:rPr lang="en-US" sz="1600" dirty="0">
                    <a:latin typeface="Avenir Next LT Pro" panose="020B0504020202020204" pitchFamily="34" charset="77"/>
                  </a:rPr>
                  <a:t>KL divergence is 0 if and only if P and Q have the same distribution in the case of discrete random variable and equal “almost everywhere” in the case of continuous random variable.</a:t>
                </a:r>
              </a:p>
              <a:p>
                <a:pPr marL="285750" indent="-285750">
                  <a:buFont typeface="Arial" panose="020B0604020202020204" pitchFamily="34" charset="0"/>
                  <a:buChar char="•"/>
                </a:pPr>
                <a:r>
                  <a:rPr lang="en-US" sz="1600" dirty="0">
                    <a:latin typeface="Avenir Next LT Pro" panose="020B0504020202020204" pitchFamily="34" charset="77"/>
                  </a:rPr>
                  <a:t>KL divergence is a measure of the difference between two distributions; it sort of measures the “distance” between two distributions.   </a:t>
                </a:r>
              </a:p>
              <a:p>
                <a:pPr marL="285750" indent="-285750">
                  <a:buFont typeface="Arial" panose="020B0604020202020204" pitchFamily="34" charset="0"/>
                  <a:buChar char="•"/>
                </a:pPr>
                <a:endParaRPr lang="en-US" sz="1600" dirty="0">
                  <a:latin typeface="Avenir Next LT Pro" panose="020B0504020202020204" pitchFamily="34" charset="77"/>
                </a:endParaRPr>
              </a:p>
              <a:p>
                <a:r>
                  <a:rPr lang="en-US" sz="1600" dirty="0">
                    <a:solidFill>
                      <a:srgbClr val="C00000"/>
                    </a:solidFill>
                    <a:latin typeface="Avenir Next LT Pro" panose="020B0504020202020204" pitchFamily="34" charset="77"/>
                  </a:rPr>
                  <a:t>Cross-Entropy</a:t>
                </a:r>
              </a:p>
              <a:p>
                <a:endParaRPr lang="en-US" sz="1600" dirty="0">
                  <a:latin typeface="Avenir Next LT Pro" panose="020B0504020202020204" pitchFamily="34" charset="77"/>
                </a:endParaRPr>
              </a:p>
              <a:p>
                <a:r>
                  <a:rPr lang="en-US" sz="1600" dirty="0">
                    <a:latin typeface="Avenir Next LT Pro" panose="020B0504020202020204" pitchFamily="34" charset="77"/>
                  </a:rPr>
                  <a:t>The Cross-Entropy H(P,Q) of two distributions P and Q is closely related to the KL divergence </a:t>
                </a:r>
              </a:p>
              <a:p>
                <a:endParaRPr lang="en-US" sz="1600" dirty="0">
                  <a:latin typeface="Avenir Next LT Pro" panose="020B0504020202020204" pitchFamily="34" charset="77"/>
                </a:endParaRPr>
              </a:p>
              <a:p>
                <a:pPr algn="ctr"/>
                <a14:m>
                  <m:oMathPara xmlns:m="http://schemas.openxmlformats.org/officeDocument/2006/math">
                    <m:oMathParaPr>
                      <m:jc m:val="centerGroup"/>
                    </m:oMathParaPr>
                    <m:oMath xmlns:m="http://schemas.openxmlformats.org/officeDocument/2006/math">
                      <m:r>
                        <a:rPr lang="en-US" sz="1600" b="0" i="1" smtClean="0">
                          <a:solidFill>
                            <a:srgbClr val="C00000"/>
                          </a:solidFill>
                          <a:latin typeface="Cambria Math" panose="02040503050406030204" pitchFamily="18" charset="0"/>
                        </a:rPr>
                        <m:t>𝐻</m:t>
                      </m:r>
                      <m:d>
                        <m:dPr>
                          <m:ctrlPr>
                            <a:rPr lang="en-US" sz="1600" b="0" i="1" smtClean="0">
                              <a:solidFill>
                                <a:srgbClr val="C00000"/>
                              </a:solidFill>
                              <a:latin typeface="Cambria Math" panose="02040503050406030204" pitchFamily="18" charset="0"/>
                            </a:rPr>
                          </m:ctrlPr>
                        </m:dPr>
                        <m:e>
                          <m:r>
                            <a:rPr lang="en-US" sz="1600" b="0" i="1" smtClean="0">
                              <a:solidFill>
                                <a:srgbClr val="C00000"/>
                              </a:solidFill>
                              <a:latin typeface="Cambria Math" panose="02040503050406030204" pitchFamily="18" charset="0"/>
                            </a:rPr>
                            <m:t>𝑃</m:t>
                          </m:r>
                          <m:r>
                            <a:rPr lang="en-US" sz="1600" b="0" i="1" smtClean="0">
                              <a:solidFill>
                                <a:srgbClr val="C00000"/>
                              </a:solidFill>
                              <a:latin typeface="Cambria Math" panose="02040503050406030204" pitchFamily="18" charset="0"/>
                            </a:rPr>
                            <m:t>, </m:t>
                          </m:r>
                          <m:r>
                            <a:rPr lang="en-US" sz="1600" b="0" i="1" smtClean="0">
                              <a:solidFill>
                                <a:srgbClr val="C00000"/>
                              </a:solidFill>
                              <a:latin typeface="Cambria Math" panose="02040503050406030204" pitchFamily="18" charset="0"/>
                            </a:rPr>
                            <m:t>𝑄</m:t>
                          </m:r>
                        </m:e>
                      </m:d>
                      <m:r>
                        <a:rPr lang="en-US" sz="1600" b="0" i="1" smtClean="0">
                          <a:solidFill>
                            <a:srgbClr val="C00000"/>
                          </a:solidFill>
                          <a:latin typeface="Cambria Math" panose="02040503050406030204" pitchFamily="18" charset="0"/>
                        </a:rPr>
                        <m:t>=</m:t>
                      </m:r>
                      <m:r>
                        <a:rPr lang="en-US" sz="1600" b="0" i="1" smtClean="0">
                          <a:solidFill>
                            <a:srgbClr val="C00000"/>
                          </a:solidFill>
                          <a:latin typeface="Cambria Math" panose="02040503050406030204" pitchFamily="18" charset="0"/>
                        </a:rPr>
                        <m:t>𝐻</m:t>
                      </m:r>
                      <m:d>
                        <m:dPr>
                          <m:ctrlPr>
                            <a:rPr lang="en-US" sz="1600" b="0" i="1" smtClean="0">
                              <a:solidFill>
                                <a:srgbClr val="C00000"/>
                              </a:solidFill>
                              <a:latin typeface="Cambria Math" panose="02040503050406030204" pitchFamily="18" charset="0"/>
                            </a:rPr>
                          </m:ctrlPr>
                        </m:dPr>
                        <m:e>
                          <m:r>
                            <a:rPr lang="en-US" sz="1600" b="0" i="1" smtClean="0">
                              <a:solidFill>
                                <a:srgbClr val="C00000"/>
                              </a:solidFill>
                              <a:latin typeface="Cambria Math" panose="02040503050406030204" pitchFamily="18" charset="0"/>
                            </a:rPr>
                            <m:t>𝑃</m:t>
                          </m:r>
                        </m:e>
                      </m:d>
                      <m:r>
                        <a:rPr lang="en-US" sz="1600" b="0" i="1" smtClean="0">
                          <a:solidFill>
                            <a:srgbClr val="C00000"/>
                          </a:solidFill>
                          <a:latin typeface="Cambria Math" panose="02040503050406030204" pitchFamily="18" charset="0"/>
                        </a:rPr>
                        <m:t>+</m:t>
                      </m:r>
                      <m:sSub>
                        <m:sSubPr>
                          <m:ctrlPr>
                            <a:rPr lang="en-US" sz="1600" b="0" i="1" smtClean="0">
                              <a:solidFill>
                                <a:srgbClr val="C00000"/>
                              </a:solidFill>
                              <a:latin typeface="Cambria Math" panose="02040503050406030204" pitchFamily="18" charset="0"/>
                            </a:rPr>
                          </m:ctrlPr>
                        </m:sSubPr>
                        <m:e>
                          <m:r>
                            <a:rPr lang="en-US" sz="1600" b="0" i="1" smtClean="0">
                              <a:solidFill>
                                <a:srgbClr val="C00000"/>
                              </a:solidFill>
                              <a:latin typeface="Cambria Math" panose="02040503050406030204" pitchFamily="18" charset="0"/>
                            </a:rPr>
                            <m:t>𝐷</m:t>
                          </m:r>
                        </m:e>
                        <m:sub>
                          <m:r>
                            <a:rPr lang="en-US" sz="1600" b="0" i="1" smtClean="0">
                              <a:solidFill>
                                <a:srgbClr val="C00000"/>
                              </a:solidFill>
                              <a:latin typeface="Cambria Math" panose="02040503050406030204" pitchFamily="18" charset="0"/>
                            </a:rPr>
                            <m:t>𝐾𝐿</m:t>
                          </m:r>
                        </m:sub>
                      </m:sSub>
                      <m:d>
                        <m:dPr>
                          <m:ctrlPr>
                            <a:rPr lang="en-US" sz="1600" b="0" i="1" smtClean="0">
                              <a:solidFill>
                                <a:srgbClr val="C00000"/>
                              </a:solidFill>
                              <a:latin typeface="Cambria Math" panose="02040503050406030204" pitchFamily="18" charset="0"/>
                            </a:rPr>
                          </m:ctrlPr>
                        </m:dPr>
                        <m:e>
                          <m:r>
                            <a:rPr lang="en-US" sz="1600" b="0" i="1" smtClean="0">
                              <a:solidFill>
                                <a:srgbClr val="C00000"/>
                              </a:solidFill>
                              <a:latin typeface="Cambria Math" panose="02040503050406030204" pitchFamily="18" charset="0"/>
                            </a:rPr>
                            <m:t>𝑃</m:t>
                          </m:r>
                          <m:r>
                            <a:rPr lang="en-US" sz="1600" b="0" i="1" smtClean="0">
                              <a:solidFill>
                                <a:srgbClr val="C00000"/>
                              </a:solidFill>
                              <a:latin typeface="Cambria Math" panose="02040503050406030204" pitchFamily="18" charset="0"/>
                            </a:rPr>
                            <m:t>||</m:t>
                          </m:r>
                          <m:r>
                            <a:rPr lang="en-US" sz="1600" b="0" i="1" smtClean="0">
                              <a:solidFill>
                                <a:srgbClr val="C00000"/>
                              </a:solidFill>
                              <a:latin typeface="Cambria Math" panose="02040503050406030204" pitchFamily="18" charset="0"/>
                            </a:rPr>
                            <m:t>𝑄</m:t>
                          </m:r>
                        </m:e>
                      </m:d>
                      <m:r>
                        <a:rPr lang="en-US" sz="1600" b="0" i="1" smtClean="0">
                          <a:solidFill>
                            <a:srgbClr val="C00000"/>
                          </a:solidFill>
                          <a:latin typeface="Cambria Math" panose="02040503050406030204" pitchFamily="18" charset="0"/>
                        </a:rPr>
                        <m:t>=−</m:t>
                      </m:r>
                      <m:sSub>
                        <m:sSubPr>
                          <m:ctrlPr>
                            <a:rPr lang="en-US" sz="1600" b="0" i="1" smtClean="0">
                              <a:solidFill>
                                <a:srgbClr val="C00000"/>
                              </a:solidFill>
                              <a:latin typeface="Cambria Math" panose="02040503050406030204" pitchFamily="18" charset="0"/>
                            </a:rPr>
                          </m:ctrlPr>
                        </m:sSubPr>
                        <m:e>
                          <m:r>
                            <a:rPr lang="en-US" sz="1600" b="0" i="1" smtClean="0">
                              <a:solidFill>
                                <a:srgbClr val="C00000"/>
                              </a:solidFill>
                              <a:latin typeface="Cambria Math" panose="02040503050406030204" pitchFamily="18" charset="0"/>
                              <a:ea typeface="Cambria Math" panose="02040503050406030204" pitchFamily="18" charset="0"/>
                            </a:rPr>
                            <m:t>𝔼</m:t>
                          </m:r>
                        </m:e>
                        <m:sub>
                          <m:r>
                            <a:rPr lang="en-US" sz="1600" b="0" i="1" smtClean="0">
                              <a:solidFill>
                                <a:srgbClr val="C00000"/>
                              </a:solidFill>
                              <a:latin typeface="Cambria Math" panose="02040503050406030204" pitchFamily="18" charset="0"/>
                            </a:rPr>
                            <m:t>𝑃</m:t>
                          </m:r>
                        </m:sub>
                      </m:sSub>
                      <m:r>
                        <a:rPr lang="en-US" sz="1600" b="0" i="1" smtClean="0">
                          <a:solidFill>
                            <a:srgbClr val="C00000"/>
                          </a:solidFill>
                          <a:latin typeface="Cambria Math" panose="02040503050406030204" pitchFamily="18" charset="0"/>
                        </a:rPr>
                        <m:t>[</m:t>
                      </m:r>
                      <m:func>
                        <m:funcPr>
                          <m:ctrlPr>
                            <a:rPr lang="en-US" sz="1600" b="0" i="1" smtClean="0">
                              <a:solidFill>
                                <a:srgbClr val="C00000"/>
                              </a:solidFill>
                              <a:latin typeface="Cambria Math" panose="02040503050406030204" pitchFamily="18" charset="0"/>
                            </a:rPr>
                          </m:ctrlPr>
                        </m:funcPr>
                        <m:fName>
                          <m:r>
                            <m:rPr>
                              <m:sty m:val="p"/>
                            </m:rPr>
                            <a:rPr lang="en-US" sz="1600" b="0" i="0" smtClean="0">
                              <a:solidFill>
                                <a:srgbClr val="C00000"/>
                              </a:solidFill>
                              <a:latin typeface="Cambria Math" panose="02040503050406030204" pitchFamily="18" charset="0"/>
                            </a:rPr>
                            <m:t>ln</m:t>
                          </m:r>
                        </m:fName>
                        <m:e>
                          <m:r>
                            <a:rPr lang="en-US" sz="1600" b="0" i="1" smtClean="0">
                              <a:solidFill>
                                <a:srgbClr val="C00000"/>
                              </a:solidFill>
                              <a:latin typeface="Cambria Math" panose="02040503050406030204" pitchFamily="18" charset="0"/>
                            </a:rPr>
                            <m:t>𝑄</m:t>
                          </m:r>
                          <m:r>
                            <a:rPr lang="en-US" sz="1600" b="0" i="1" smtClean="0">
                              <a:solidFill>
                                <a:srgbClr val="C00000"/>
                              </a:solidFill>
                              <a:latin typeface="Cambria Math" panose="02040503050406030204" pitchFamily="18" charset="0"/>
                            </a:rPr>
                            <m:t>(</m:t>
                          </m:r>
                          <m:r>
                            <a:rPr lang="en-US" sz="1600" b="0" i="1" smtClean="0">
                              <a:solidFill>
                                <a:srgbClr val="C00000"/>
                              </a:solidFill>
                              <a:latin typeface="Cambria Math" panose="02040503050406030204" pitchFamily="18" charset="0"/>
                            </a:rPr>
                            <m:t>𝑥</m:t>
                          </m:r>
                          <m:r>
                            <a:rPr lang="en-US" sz="1600" b="0" i="1" smtClean="0">
                              <a:solidFill>
                                <a:srgbClr val="C00000"/>
                              </a:solidFill>
                              <a:latin typeface="Cambria Math" panose="02040503050406030204" pitchFamily="18" charset="0"/>
                            </a:rPr>
                            <m:t>)]</m:t>
                          </m:r>
                        </m:e>
                      </m:func>
                    </m:oMath>
                  </m:oMathPara>
                </a14:m>
                <a:endParaRPr lang="en-US" sz="1600" dirty="0">
                  <a:latin typeface="Avenir Next LT Pro" panose="020B0504020202020204" pitchFamily="34" charset="77"/>
                </a:endParaRPr>
              </a:p>
              <a:p>
                <a:endParaRPr lang="en-US" sz="1600" dirty="0">
                  <a:latin typeface="Avenir Next LT Pro" panose="020B0504020202020204" pitchFamily="34" charset="77"/>
                </a:endParaRPr>
              </a:p>
              <a:p>
                <a:r>
                  <a:rPr lang="en-US" sz="1600" dirty="0">
                    <a:latin typeface="Avenir Next LT Pro" panose="020B0504020202020204" pitchFamily="34" charset="77"/>
                  </a:rPr>
                  <a:t>This formula is convenient because it is simple and because minimizing H(P,Q) with respect to Q is equivalent to minimizing the KL divergence.</a:t>
                </a:r>
              </a:p>
              <a:p>
                <a:endParaRPr lang="en-US" sz="1600" dirty="0">
                  <a:latin typeface="Avenir Next LT Pro" panose="020B0504020202020204" pitchFamily="34" charset="77"/>
                </a:endParaRPr>
              </a:p>
              <a:p>
                <a:r>
                  <a:rPr lang="en-US" sz="1600" dirty="0">
                    <a:latin typeface="Avenir Next LT Pro" panose="020B0504020202020204" pitchFamily="34" charset="77"/>
                  </a:rPr>
                  <a:t>Example</a:t>
                </a:r>
              </a:p>
              <a:p>
                <a:r>
                  <a:rPr lang="en-US" sz="1600" dirty="0">
                    <a:latin typeface="Avenir Next LT Pro" panose="020B0504020202020204" pitchFamily="34" charset="77"/>
                  </a:rPr>
                  <a:t>A machine learning (binary) classifier with output </a:t>
                </a:r>
                <a14:m>
                  <m:oMath xmlns:m="http://schemas.openxmlformats.org/officeDocument/2006/math">
                    <m:acc>
                      <m:accPr>
                        <m:chr m:val="̂"/>
                        <m:ctrlPr>
                          <a:rPr lang="en-US" sz="1600" i="1" smtClean="0">
                            <a:latin typeface="Cambria Math" panose="02040503050406030204" pitchFamily="18" charset="0"/>
                          </a:rPr>
                        </m:ctrlPr>
                      </m:accPr>
                      <m:e>
                        <m:r>
                          <a:rPr lang="en-US" sz="1600" b="0" i="1" smtClean="0">
                            <a:latin typeface="Cambria Math" panose="02040503050406030204" pitchFamily="18" charset="0"/>
                          </a:rPr>
                          <m:t>𝑦</m:t>
                        </m:r>
                      </m:e>
                    </m:acc>
                    <m:r>
                      <a:rPr lang="en-US" sz="1600" b="0" i="1" smtClean="0">
                        <a:latin typeface="Cambria Math" panose="02040503050406030204" pitchFamily="18" charset="0"/>
                      </a:rPr>
                      <m:t> </m:t>
                    </m:r>
                    <m:r>
                      <a:rPr lang="en-US" sz="1600" b="0" i="1" smtClean="0">
                        <a:latin typeface="Cambria Math" panose="02040503050406030204" pitchFamily="18" charset="0"/>
                      </a:rPr>
                      <m:t>𝑎𝑛𝑑</m:t>
                    </m:r>
                    <m:r>
                      <a:rPr lang="en-US" sz="1600" b="0" i="1" smtClean="0">
                        <a:latin typeface="Cambria Math" panose="02040503050406030204" pitchFamily="18" charset="0"/>
                      </a:rPr>
                      <m:t> </m:t>
                    </m:r>
                    <m:r>
                      <a:rPr lang="en-US" sz="1600" b="0" i="1" smtClean="0">
                        <a:latin typeface="Cambria Math" panose="02040503050406030204" pitchFamily="18" charset="0"/>
                      </a:rPr>
                      <m:t>𝑙𝑎𝑏𝑒𝑙</m:t>
                    </m:r>
                    <m:r>
                      <a:rPr lang="en-US" sz="1600" b="0" i="1" smtClean="0">
                        <a:latin typeface="Cambria Math" panose="02040503050406030204" pitchFamily="18" charset="0"/>
                      </a:rPr>
                      <m:t> </m:t>
                    </m:r>
                    <m:r>
                      <a:rPr lang="en-US" sz="1600" b="0" i="1" smtClean="0">
                        <a:latin typeface="Cambria Math" panose="02040503050406030204" pitchFamily="18" charset="0"/>
                      </a:rPr>
                      <m:t>𝑦</m:t>
                    </m:r>
                  </m:oMath>
                </a14:m>
                <a:r>
                  <a:rPr lang="en-US" sz="1600" dirty="0">
                    <a:latin typeface="Avenir Next LT Pro" panose="020B0504020202020204" pitchFamily="34" charset="77"/>
                  </a:rPr>
                  <a:t> has Cross-Entropy </a:t>
                </a:r>
              </a:p>
              <a:p>
                <a:endParaRPr lang="en-US" sz="1600" dirty="0">
                  <a:latin typeface="Avenir Next LT Pro" panose="020B0504020202020204" pitchFamily="34" charset="77"/>
                </a:endParaRPr>
              </a:p>
              <a:p>
                <a:pPr algn="ctr"/>
                <a14:m>
                  <m:oMathPara xmlns:m="http://schemas.openxmlformats.org/officeDocument/2006/math">
                    <m:oMathParaPr>
                      <m:jc m:val="centerGroup"/>
                    </m:oMathParaPr>
                    <m:oMath xmlns:m="http://schemas.openxmlformats.org/officeDocument/2006/math">
                      <m:r>
                        <a:rPr lang="en-US" sz="1600" b="0" i="1" smtClean="0">
                          <a:solidFill>
                            <a:srgbClr val="C00000"/>
                          </a:solidFill>
                          <a:latin typeface="Cambria Math" panose="02040503050406030204" pitchFamily="18" charset="0"/>
                        </a:rPr>
                        <m:t>𝐶</m:t>
                      </m:r>
                      <m:r>
                        <a:rPr lang="en-US" sz="1600" b="0" i="1" smtClean="0">
                          <a:solidFill>
                            <a:srgbClr val="C00000"/>
                          </a:solidFill>
                          <a:latin typeface="Cambria Math" panose="02040503050406030204" pitchFamily="18" charset="0"/>
                        </a:rPr>
                        <m:t>=−</m:t>
                      </m:r>
                      <m:r>
                        <a:rPr lang="en-US" sz="1600" b="0" i="1" smtClean="0">
                          <a:solidFill>
                            <a:srgbClr val="C00000"/>
                          </a:solidFill>
                          <a:latin typeface="Cambria Math" panose="02040503050406030204" pitchFamily="18" charset="0"/>
                        </a:rPr>
                        <m:t>𝑦</m:t>
                      </m:r>
                      <m:r>
                        <a:rPr lang="en-US" sz="1600" b="0" i="1" smtClean="0">
                          <a:solidFill>
                            <a:srgbClr val="C00000"/>
                          </a:solidFill>
                          <a:latin typeface="Cambria Math" panose="02040503050406030204" pitchFamily="18" charset="0"/>
                          <a:ea typeface="Cambria Math" panose="02040503050406030204" pitchFamily="18" charset="0"/>
                        </a:rPr>
                        <m:t>∙</m:t>
                      </m:r>
                      <m:func>
                        <m:funcPr>
                          <m:ctrlPr>
                            <a:rPr lang="en-US" sz="1600" b="0" i="1" smtClean="0">
                              <a:solidFill>
                                <a:srgbClr val="C00000"/>
                              </a:solidFill>
                              <a:latin typeface="Cambria Math" panose="02040503050406030204" pitchFamily="18" charset="0"/>
                              <a:ea typeface="Cambria Math" panose="02040503050406030204" pitchFamily="18" charset="0"/>
                            </a:rPr>
                          </m:ctrlPr>
                        </m:funcPr>
                        <m:fName>
                          <m:r>
                            <m:rPr>
                              <m:sty m:val="p"/>
                            </m:rPr>
                            <a:rPr lang="en-US" sz="1600" b="0" i="0" smtClean="0">
                              <a:solidFill>
                                <a:srgbClr val="C00000"/>
                              </a:solidFill>
                              <a:latin typeface="Cambria Math" panose="02040503050406030204" pitchFamily="18" charset="0"/>
                              <a:ea typeface="Cambria Math" panose="02040503050406030204" pitchFamily="18" charset="0"/>
                            </a:rPr>
                            <m:t>ln</m:t>
                          </m:r>
                        </m:fName>
                        <m:e>
                          <m:d>
                            <m:dPr>
                              <m:ctrlPr>
                                <a:rPr lang="en-US" sz="1600" b="0" i="1" smtClean="0">
                                  <a:solidFill>
                                    <a:srgbClr val="C00000"/>
                                  </a:solidFill>
                                  <a:latin typeface="Cambria Math" panose="02040503050406030204" pitchFamily="18" charset="0"/>
                                  <a:ea typeface="Cambria Math" panose="02040503050406030204" pitchFamily="18" charset="0"/>
                                </a:rPr>
                              </m:ctrlPr>
                            </m:dPr>
                            <m:e>
                              <m:acc>
                                <m:accPr>
                                  <m:chr m:val="̂"/>
                                  <m:ctrlPr>
                                    <a:rPr lang="en-US" sz="1600" b="0" i="1" smtClean="0">
                                      <a:solidFill>
                                        <a:srgbClr val="C00000"/>
                                      </a:solidFill>
                                      <a:latin typeface="Cambria Math" panose="02040503050406030204" pitchFamily="18" charset="0"/>
                                      <a:ea typeface="Cambria Math" panose="02040503050406030204" pitchFamily="18" charset="0"/>
                                    </a:rPr>
                                  </m:ctrlPr>
                                </m:accPr>
                                <m:e>
                                  <m:r>
                                    <a:rPr lang="en-US" sz="1600" b="0" i="1" smtClean="0">
                                      <a:solidFill>
                                        <a:srgbClr val="C00000"/>
                                      </a:solidFill>
                                      <a:latin typeface="Cambria Math" panose="02040503050406030204" pitchFamily="18" charset="0"/>
                                      <a:ea typeface="Cambria Math" panose="02040503050406030204" pitchFamily="18" charset="0"/>
                                    </a:rPr>
                                    <m:t>𝑦</m:t>
                                  </m:r>
                                </m:e>
                              </m:acc>
                            </m:e>
                          </m:d>
                        </m:e>
                      </m:func>
                      <m:r>
                        <a:rPr lang="en-US" sz="1600" b="0" i="1" smtClean="0">
                          <a:solidFill>
                            <a:srgbClr val="C00000"/>
                          </a:solidFill>
                          <a:latin typeface="Cambria Math" panose="02040503050406030204" pitchFamily="18" charset="0"/>
                          <a:ea typeface="Cambria Math" panose="02040503050406030204" pitchFamily="18" charset="0"/>
                        </a:rPr>
                        <m:t>−</m:t>
                      </m:r>
                      <m:d>
                        <m:dPr>
                          <m:ctrlPr>
                            <a:rPr lang="en-US" sz="1600" b="0" i="1" smtClean="0">
                              <a:solidFill>
                                <a:srgbClr val="C00000"/>
                              </a:solidFill>
                              <a:latin typeface="Cambria Math" panose="02040503050406030204" pitchFamily="18" charset="0"/>
                              <a:ea typeface="Cambria Math" panose="02040503050406030204" pitchFamily="18" charset="0"/>
                            </a:rPr>
                          </m:ctrlPr>
                        </m:dPr>
                        <m:e>
                          <m:r>
                            <a:rPr lang="en-US" sz="1600" b="0" i="1" smtClean="0">
                              <a:solidFill>
                                <a:srgbClr val="C00000"/>
                              </a:solidFill>
                              <a:latin typeface="Cambria Math" panose="02040503050406030204" pitchFamily="18" charset="0"/>
                              <a:ea typeface="Cambria Math" panose="02040503050406030204" pitchFamily="18" charset="0"/>
                            </a:rPr>
                            <m:t>1−</m:t>
                          </m:r>
                          <m:r>
                            <a:rPr lang="en-US" sz="1600" b="0" i="1" smtClean="0">
                              <a:solidFill>
                                <a:srgbClr val="C00000"/>
                              </a:solidFill>
                              <a:latin typeface="Cambria Math" panose="02040503050406030204" pitchFamily="18" charset="0"/>
                              <a:ea typeface="Cambria Math" panose="02040503050406030204" pitchFamily="18" charset="0"/>
                            </a:rPr>
                            <m:t>𝑦</m:t>
                          </m:r>
                        </m:e>
                      </m:d>
                      <m:r>
                        <m:rPr>
                          <m:sty m:val="p"/>
                        </m:rPr>
                        <a:rPr lang="en-US" sz="1600" b="0" i="0" smtClean="0">
                          <a:solidFill>
                            <a:srgbClr val="C00000"/>
                          </a:solidFill>
                          <a:latin typeface="Cambria Math" panose="02040503050406030204" pitchFamily="18" charset="0"/>
                          <a:ea typeface="Cambria Math" panose="02040503050406030204" pitchFamily="18" charset="0"/>
                        </a:rPr>
                        <m:t>ln</m:t>
                      </m:r>
                      <m:r>
                        <a:rPr lang="en-US" sz="1600" b="0" i="1" smtClean="0">
                          <a:solidFill>
                            <a:srgbClr val="C00000"/>
                          </a:solidFill>
                          <a:latin typeface="Cambria Math" panose="02040503050406030204" pitchFamily="18" charset="0"/>
                          <a:ea typeface="Cambria Math" panose="02040503050406030204" pitchFamily="18" charset="0"/>
                        </a:rPr>
                        <m:t>⁡(1−</m:t>
                      </m:r>
                      <m:acc>
                        <m:accPr>
                          <m:chr m:val="̂"/>
                          <m:ctrlPr>
                            <a:rPr lang="en-US" sz="1600" b="0" i="1" smtClean="0">
                              <a:solidFill>
                                <a:srgbClr val="C00000"/>
                              </a:solidFill>
                              <a:latin typeface="Cambria Math" panose="02040503050406030204" pitchFamily="18" charset="0"/>
                              <a:ea typeface="Cambria Math" panose="02040503050406030204" pitchFamily="18" charset="0"/>
                            </a:rPr>
                          </m:ctrlPr>
                        </m:accPr>
                        <m:e>
                          <m:r>
                            <a:rPr lang="en-US" sz="1600" b="0" i="1" smtClean="0">
                              <a:solidFill>
                                <a:srgbClr val="C00000"/>
                              </a:solidFill>
                              <a:latin typeface="Cambria Math" panose="02040503050406030204" pitchFamily="18" charset="0"/>
                              <a:ea typeface="Cambria Math" panose="02040503050406030204" pitchFamily="18" charset="0"/>
                            </a:rPr>
                            <m:t>𝑦</m:t>
                          </m:r>
                        </m:e>
                      </m:acc>
                      <m:r>
                        <a:rPr lang="en-US" sz="1600" b="0" i="1" smtClean="0">
                          <a:solidFill>
                            <a:srgbClr val="C00000"/>
                          </a:solidFill>
                          <a:latin typeface="Cambria Math" panose="02040503050406030204" pitchFamily="18" charset="0"/>
                          <a:ea typeface="Cambria Math" panose="02040503050406030204" pitchFamily="18" charset="0"/>
                        </a:rPr>
                        <m:t>)</m:t>
                      </m:r>
                    </m:oMath>
                  </m:oMathPara>
                </a14:m>
                <a:endParaRPr lang="en-US" sz="1600" dirty="0">
                  <a:solidFill>
                    <a:srgbClr val="C00000"/>
                  </a:solidFill>
                  <a:latin typeface="Avenir Next LT Pro" panose="020B0504020202020204" pitchFamily="34" charset="77"/>
                </a:endParaRPr>
              </a:p>
            </p:txBody>
          </p:sp>
        </mc:Choice>
        <mc:Fallback xmlns="">
          <p:sp>
            <p:nvSpPr>
              <p:cNvPr id="3" name="TextBox 2">
                <a:extLst>
                  <a:ext uri="{FF2B5EF4-FFF2-40B4-BE49-F238E27FC236}">
                    <a16:creationId xmlns:a16="http://schemas.microsoft.com/office/drawing/2014/main" id="{4469937B-5FA8-614B-256B-AD4EBDC2C4FD}"/>
                  </a:ext>
                </a:extLst>
              </p:cNvPr>
              <p:cNvSpPr txBox="1">
                <a:spLocks noRot="1" noChangeAspect="1" noMove="1" noResize="1" noEditPoints="1" noAdjustHandles="1" noChangeArrowheads="1" noChangeShapeType="1" noTextEdit="1"/>
              </p:cNvSpPr>
              <p:nvPr/>
            </p:nvSpPr>
            <p:spPr>
              <a:xfrm>
                <a:off x="1177159" y="1261241"/>
                <a:ext cx="10552386" cy="5332935"/>
              </a:xfrm>
              <a:prstGeom prst="rect">
                <a:avLst/>
              </a:prstGeom>
              <a:blipFill>
                <a:blip r:embed="rId2"/>
                <a:stretch>
                  <a:fillRect l="-240" t="-475"/>
                </a:stretch>
              </a:blipFill>
            </p:spPr>
            <p:txBody>
              <a:bodyPr/>
              <a:lstStyle/>
              <a:p>
                <a:r>
                  <a:rPr lang="en-US">
                    <a:noFill/>
                  </a:rPr>
                  <a:t> </a:t>
                </a:r>
              </a:p>
            </p:txBody>
          </p:sp>
        </mc:Fallback>
      </mc:AlternateContent>
    </p:spTree>
    <p:extLst>
      <p:ext uri="{BB962C8B-B14F-4D97-AF65-F5344CB8AC3E}">
        <p14:creationId xmlns:p14="http://schemas.microsoft.com/office/powerpoint/2010/main" val="965427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AD9924-10FD-431D-7A4E-2A4E42CF115A}"/>
              </a:ext>
            </a:extLst>
          </p:cNvPr>
          <p:cNvSpPr txBox="1"/>
          <p:nvPr/>
        </p:nvSpPr>
        <p:spPr>
          <a:xfrm>
            <a:off x="1488558" y="595423"/>
            <a:ext cx="8102009" cy="523220"/>
          </a:xfrm>
          <a:prstGeom prst="rect">
            <a:avLst/>
          </a:prstGeom>
          <a:noFill/>
        </p:spPr>
        <p:txBody>
          <a:bodyPr wrap="square" rtlCol="0">
            <a:spAutoFit/>
          </a:bodyPr>
          <a:lstStyle/>
          <a:p>
            <a:pPr algn="ctr"/>
            <a:r>
              <a:rPr lang="en-US" sz="2800" dirty="0">
                <a:solidFill>
                  <a:srgbClr val="C00000"/>
                </a:solidFill>
                <a:latin typeface="Avenir Next LT Pro" panose="020B0504020202020204" pitchFamily="34" charset="77"/>
              </a:rPr>
              <a:t>Probability Theory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ABCED2A-FC1F-E606-D08E-5398EF70569C}"/>
                  </a:ext>
                </a:extLst>
              </p:cNvPr>
              <p:cNvSpPr txBox="1"/>
              <p:nvPr/>
            </p:nvSpPr>
            <p:spPr>
              <a:xfrm>
                <a:off x="1350335" y="1361367"/>
                <a:ext cx="10111562" cy="5250412"/>
              </a:xfrm>
              <a:prstGeom prst="rect">
                <a:avLst/>
              </a:prstGeom>
              <a:noFill/>
            </p:spPr>
            <p:txBody>
              <a:bodyPr wrap="square" rtlCol="0">
                <a:spAutoFit/>
              </a:bodyPr>
              <a:lstStyle/>
              <a:p>
                <a:r>
                  <a:rPr lang="en-US" sz="1600" u="sng" dirty="0">
                    <a:solidFill>
                      <a:srgbClr val="C00000"/>
                    </a:solidFill>
                    <a:latin typeface="Avenir Next LT Pro" panose="020B0504020202020204" pitchFamily="34" charset="77"/>
                  </a:rPr>
                  <a:t>Frequentist probability</a:t>
                </a:r>
                <a:r>
                  <a:rPr lang="en-US" sz="1600" dirty="0">
                    <a:latin typeface="Avenir Next LT Pro" panose="020B0504020202020204" pitchFamily="34" charset="77"/>
                  </a:rPr>
                  <a:t>:</a:t>
                </a:r>
              </a:p>
              <a:p>
                <a:endParaRPr lang="en-US" sz="1600" dirty="0">
                  <a:latin typeface="Avenir Next LT Pro" panose="020B0504020202020204" pitchFamily="34" charset="77"/>
                </a:endParaRPr>
              </a:p>
              <a:p>
                <a:r>
                  <a:rPr lang="en-US" sz="1600" dirty="0">
                    <a:latin typeface="Avenir Next LT Pro" panose="020B0504020202020204" pitchFamily="34" charset="77"/>
                  </a:rPr>
                  <a:t>Probability theory was originally developed to quantify and analyze the frequencies of occurrence of events. A typical example is flipping a fair coin a very large number of times and counting the number of times “heads” or “tails” have occurred. Then the probability of “heads” occurring is the proportion:</a:t>
                </a:r>
              </a:p>
              <a:p>
                <a:endParaRPr lang="en-US" sz="1600" dirty="0">
                  <a:latin typeface="Avenir Next LT Pro" panose="020B0504020202020204" pitchFamily="34" charset="77"/>
                </a:endParaRPr>
              </a:p>
              <a:p>
                <a:pPr algn="ctr"/>
                <a:r>
                  <a:rPr lang="en-US" sz="1600" dirty="0">
                    <a:latin typeface="Avenir Next LT Pro" panose="020B0504020202020204" pitchFamily="34" charset="77"/>
                  </a:rPr>
                  <a:t>Number of “heads” occurring / Number of coin flips. </a:t>
                </a:r>
              </a:p>
              <a:p>
                <a:pPr algn="ctr"/>
                <a:endParaRPr lang="en-US" sz="1600" dirty="0">
                  <a:latin typeface="Avenir Next LT Pro" panose="020B0504020202020204" pitchFamily="34" charset="77"/>
                </a:endParaRPr>
              </a:p>
              <a:p>
                <a:r>
                  <a:rPr lang="en-US" sz="1600" dirty="0">
                    <a:latin typeface="Avenir Next LT Pro" panose="020B0504020202020204" pitchFamily="34" charset="77"/>
                  </a:rPr>
                  <a:t>This observation generalizes to a formula for quantifying the uncertainty (probability) of an event in terms of outcomes favoring the occurrence of the event with respect to the total number of possible outcomes that can occur: </a:t>
                </a:r>
              </a:p>
              <a:p>
                <a:pPr algn="ctr"/>
                <a:endParaRPr lang="en-US" sz="1600" dirty="0">
                  <a:latin typeface="Avenir Next LT Pro" panose="020B0504020202020204" pitchFamily="34" charset="77"/>
                </a:endParaRPr>
              </a:p>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𝑒𝑣𝑒𝑛𝑡</m:t>
                          </m:r>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 </m:t>
                          </m:r>
                          <m:r>
                            <a:rPr lang="en-US" sz="1600" b="0" i="1" smtClean="0">
                              <a:latin typeface="Cambria Math" panose="02040503050406030204" pitchFamily="18" charset="0"/>
                            </a:rPr>
                            <m:t>𝑜𝑓</m:t>
                          </m:r>
                          <m:r>
                            <a:rPr lang="en-US" sz="1600" b="0" i="1" smtClean="0">
                              <a:latin typeface="Cambria Math" panose="02040503050406030204" pitchFamily="18" charset="0"/>
                            </a:rPr>
                            <m:t> </m:t>
                          </m:r>
                          <m:r>
                            <a:rPr lang="en-US" sz="1600" b="0" i="1" smtClean="0">
                              <a:latin typeface="Cambria Math" panose="02040503050406030204" pitchFamily="18" charset="0"/>
                            </a:rPr>
                            <m:t>𝑜𝑢𝑡𝑐𝑜𝑚𝑒𝑠</m:t>
                          </m:r>
                          <m:r>
                            <a:rPr lang="en-US" sz="1600" b="0" i="1" smtClean="0">
                              <a:latin typeface="Cambria Math" panose="02040503050406030204" pitchFamily="18" charset="0"/>
                            </a:rPr>
                            <m:t> </m:t>
                          </m:r>
                          <m:r>
                            <a:rPr lang="en-US" sz="1600" b="0" i="1" smtClean="0">
                              <a:latin typeface="Cambria Math" panose="02040503050406030204" pitchFamily="18" charset="0"/>
                            </a:rPr>
                            <m:t>𝑜𝑓</m:t>
                          </m:r>
                          <m:r>
                            <a:rPr lang="en-US" sz="1600" b="0" i="1" smtClean="0">
                              <a:latin typeface="Cambria Math" panose="02040503050406030204" pitchFamily="18" charset="0"/>
                            </a:rPr>
                            <m:t> </m:t>
                          </m:r>
                          <m:r>
                            <a:rPr lang="en-US" sz="1600" b="0" i="1" smtClean="0">
                              <a:latin typeface="Cambria Math" panose="02040503050406030204" pitchFamily="18" charset="0"/>
                            </a:rPr>
                            <m:t>𝑒𝑣𝑒𝑛𝑡</m:t>
                          </m:r>
                        </m:num>
                        <m:den>
                          <m:r>
                            <a:rPr lang="en-US" sz="1600" b="0" i="1" smtClean="0">
                              <a:latin typeface="Cambria Math" panose="02040503050406030204" pitchFamily="18" charset="0"/>
                            </a:rPr>
                            <m:t># </m:t>
                          </m:r>
                          <m:r>
                            <a:rPr lang="en-US" sz="1600" b="0" i="1" smtClean="0">
                              <a:latin typeface="Cambria Math" panose="02040503050406030204" pitchFamily="18" charset="0"/>
                            </a:rPr>
                            <m:t>𝑜𝑓</m:t>
                          </m:r>
                          <m:r>
                            <a:rPr lang="en-US" sz="1600" b="0" i="1" smtClean="0">
                              <a:latin typeface="Cambria Math" panose="02040503050406030204" pitchFamily="18" charset="0"/>
                            </a:rPr>
                            <m:t> </m:t>
                          </m:r>
                          <m:r>
                            <a:rPr lang="en-US" sz="1600" b="0" i="1" smtClean="0">
                              <a:latin typeface="Cambria Math" panose="02040503050406030204" pitchFamily="18" charset="0"/>
                            </a:rPr>
                            <m:t>𝑝𝑜𝑠𝑠𝑖𝑏𝑙𝑒</m:t>
                          </m:r>
                          <m:r>
                            <a:rPr lang="en-US" sz="1600" b="0" i="1" smtClean="0">
                              <a:latin typeface="Cambria Math" panose="02040503050406030204" pitchFamily="18" charset="0"/>
                            </a:rPr>
                            <m:t> </m:t>
                          </m:r>
                          <m:r>
                            <a:rPr lang="en-US" sz="1600" b="0" i="1" smtClean="0">
                              <a:latin typeface="Cambria Math" panose="02040503050406030204" pitchFamily="18" charset="0"/>
                            </a:rPr>
                            <m:t>𝑜𝑢𝑡𝑐𝑜𝑚𝑒𝑠</m:t>
                          </m:r>
                        </m:den>
                      </m:f>
                    </m:oMath>
                  </m:oMathPara>
                </a14:m>
                <a:endParaRPr lang="en-US" sz="1600" dirty="0">
                  <a:latin typeface="Avenir Next LT Pro" panose="020B0504020202020204" pitchFamily="34" charset="77"/>
                </a:endParaRPr>
              </a:p>
              <a:p>
                <a:r>
                  <a:rPr lang="en-US" sz="1600" dirty="0">
                    <a:latin typeface="Avenir Next LT Pro" panose="020B0504020202020204" pitchFamily="34" charset="77"/>
                  </a:rPr>
                  <a:t> </a:t>
                </a:r>
              </a:p>
              <a:p>
                <a:r>
                  <a:rPr lang="en-US" sz="1600" dirty="0">
                    <a:solidFill>
                      <a:srgbClr val="C00000"/>
                    </a:solidFill>
                    <a:latin typeface="Avenir Next LT Pro" panose="020B0504020202020204" pitchFamily="34" charset="77"/>
                  </a:rPr>
                  <a:t>Example</a:t>
                </a:r>
                <a:r>
                  <a:rPr lang="en-US" sz="1600" dirty="0">
                    <a:latin typeface="Avenir Next LT Pro" panose="020B0504020202020204" pitchFamily="34" charset="77"/>
                  </a:rPr>
                  <a:t>: </a:t>
                </a:r>
              </a:p>
              <a:p>
                <a:endParaRPr lang="en-US" sz="1600" dirty="0">
                  <a:latin typeface="Avenir Next LT Pro" panose="020B0504020202020204" pitchFamily="34" charset="77"/>
                </a:endParaRPr>
              </a:p>
              <a:p>
                <a:r>
                  <a:rPr lang="en-US" sz="1600" dirty="0">
                    <a:latin typeface="Avenir Next LT Pro" panose="020B0504020202020204" pitchFamily="34" charset="77"/>
                  </a:rPr>
                  <a:t>Flip a fair coin once; there are 2 possible outcomes : H (heads) and T (tails). Then,</a:t>
                </a:r>
              </a:p>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𝐻</m:t>
                          </m:r>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2</m:t>
                          </m:r>
                        </m:den>
                      </m:f>
                      <m:r>
                        <a:rPr lang="en-US" sz="1600" b="0" i="1" smtClean="0">
                          <a:latin typeface="Cambria Math" panose="02040503050406030204" pitchFamily="18" charset="0"/>
                        </a:rPr>
                        <m:t>=0.5</m:t>
                      </m:r>
                    </m:oMath>
                  </m:oMathPara>
                </a14:m>
                <a:endParaRPr lang="en-US" sz="1600" dirty="0">
                  <a:latin typeface="Avenir Next LT Pro" panose="020B0504020202020204" pitchFamily="34" charset="77"/>
                </a:endParaRPr>
              </a:p>
              <a:p>
                <a:endParaRPr lang="en-US" sz="1600" dirty="0">
                  <a:latin typeface="Avenir Next LT Pro" panose="020B0504020202020204" pitchFamily="34" charset="77"/>
                </a:endParaRPr>
              </a:p>
            </p:txBody>
          </p:sp>
        </mc:Choice>
        <mc:Fallback xmlns="">
          <p:sp>
            <p:nvSpPr>
              <p:cNvPr id="3" name="TextBox 2">
                <a:extLst>
                  <a:ext uri="{FF2B5EF4-FFF2-40B4-BE49-F238E27FC236}">
                    <a16:creationId xmlns:a16="http://schemas.microsoft.com/office/drawing/2014/main" id="{CABCED2A-FC1F-E606-D08E-5398EF70569C}"/>
                  </a:ext>
                </a:extLst>
              </p:cNvPr>
              <p:cNvSpPr txBox="1">
                <a:spLocks noRot="1" noChangeAspect="1" noMove="1" noResize="1" noEditPoints="1" noAdjustHandles="1" noChangeArrowheads="1" noChangeShapeType="1" noTextEdit="1"/>
              </p:cNvSpPr>
              <p:nvPr/>
            </p:nvSpPr>
            <p:spPr>
              <a:xfrm>
                <a:off x="1350335" y="1361367"/>
                <a:ext cx="10111562" cy="5250412"/>
              </a:xfrm>
              <a:prstGeom prst="rect">
                <a:avLst/>
              </a:prstGeom>
              <a:blipFill>
                <a:blip r:embed="rId2"/>
                <a:stretch>
                  <a:fillRect l="-376" t="-483" r="-627"/>
                </a:stretch>
              </a:blipFill>
            </p:spPr>
            <p:txBody>
              <a:bodyPr/>
              <a:lstStyle/>
              <a:p>
                <a:r>
                  <a:rPr lang="en-US">
                    <a:noFill/>
                  </a:rPr>
                  <a:t> </a:t>
                </a:r>
              </a:p>
            </p:txBody>
          </p:sp>
        </mc:Fallback>
      </mc:AlternateContent>
    </p:spTree>
    <p:extLst>
      <p:ext uri="{BB962C8B-B14F-4D97-AF65-F5344CB8AC3E}">
        <p14:creationId xmlns:p14="http://schemas.microsoft.com/office/powerpoint/2010/main" val="30689574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973DA8-9483-F044-BF8B-FFF7B7508DD4}"/>
              </a:ext>
            </a:extLst>
          </p:cNvPr>
          <p:cNvSpPr txBox="1"/>
          <p:nvPr/>
        </p:nvSpPr>
        <p:spPr>
          <a:xfrm>
            <a:off x="1105786" y="158092"/>
            <a:ext cx="9654363" cy="523220"/>
          </a:xfrm>
          <a:prstGeom prst="rect">
            <a:avLst/>
          </a:prstGeom>
          <a:noFill/>
        </p:spPr>
        <p:txBody>
          <a:bodyPr wrap="square" rtlCol="0">
            <a:spAutoFit/>
          </a:bodyPr>
          <a:lstStyle/>
          <a:p>
            <a:r>
              <a:rPr lang="en-US" sz="2800" dirty="0">
                <a:solidFill>
                  <a:srgbClr val="C00000"/>
                </a:solidFill>
                <a:latin typeface="Avenir Next LT Pro" panose="020B0504020202020204" pitchFamily="34" charset="77"/>
              </a:rPr>
              <a:t>Homework</a:t>
            </a:r>
          </a:p>
        </p:txBody>
      </p:sp>
      <p:sp>
        <p:nvSpPr>
          <p:cNvPr id="3" name="TextBox 2">
            <a:extLst>
              <a:ext uri="{FF2B5EF4-FFF2-40B4-BE49-F238E27FC236}">
                <a16:creationId xmlns:a16="http://schemas.microsoft.com/office/drawing/2014/main" id="{367ED9BB-2F8C-A241-DA04-CC31AA1A5BDF}"/>
              </a:ext>
            </a:extLst>
          </p:cNvPr>
          <p:cNvSpPr txBox="1"/>
          <p:nvPr/>
        </p:nvSpPr>
        <p:spPr>
          <a:xfrm>
            <a:off x="1105786" y="742658"/>
            <a:ext cx="9781954" cy="830997"/>
          </a:xfrm>
          <a:prstGeom prst="rect">
            <a:avLst/>
          </a:prstGeom>
          <a:noFill/>
        </p:spPr>
        <p:txBody>
          <a:bodyPr wrap="square" rtlCol="0">
            <a:spAutoFit/>
          </a:bodyPr>
          <a:lstStyle/>
          <a:p>
            <a:pPr marL="342900" indent="-342900">
              <a:buAutoNum type="arabicPeriod"/>
            </a:pPr>
            <a:r>
              <a:rPr lang="en-US" sz="1600" dirty="0">
                <a:latin typeface="Avenir Next LT Pro" panose="020B0504020202020204" pitchFamily="34" charset="77"/>
              </a:rPr>
              <a:t>A binary classifier to detect spam produces the confusion table:</a:t>
            </a:r>
          </a:p>
          <a:p>
            <a:pPr marL="342900" indent="-342900">
              <a:buAutoNum type="arabicPeriod"/>
            </a:pPr>
            <a:endParaRPr lang="en-US" sz="1600" dirty="0">
              <a:latin typeface="Avenir Next LT Pro" panose="020B0504020202020204" pitchFamily="34" charset="77"/>
            </a:endParaRPr>
          </a:p>
          <a:p>
            <a:endParaRPr lang="en-US" sz="1600" dirty="0">
              <a:latin typeface="Avenir Next LT Pro" panose="020B0504020202020204" pitchFamily="34" charset="77"/>
            </a:endParaRPr>
          </a:p>
        </p:txBody>
      </p:sp>
      <p:graphicFrame>
        <p:nvGraphicFramePr>
          <p:cNvPr id="4" name="Table 3">
            <a:extLst>
              <a:ext uri="{FF2B5EF4-FFF2-40B4-BE49-F238E27FC236}">
                <a16:creationId xmlns:a16="http://schemas.microsoft.com/office/drawing/2014/main" id="{BB71A9E8-CA95-E1C6-A359-DAC559D5FDA7}"/>
              </a:ext>
            </a:extLst>
          </p:cNvPr>
          <p:cNvGraphicFramePr>
            <a:graphicFrameLocks noGrp="1"/>
          </p:cNvGraphicFramePr>
          <p:nvPr>
            <p:extLst>
              <p:ext uri="{D42A27DB-BD31-4B8C-83A1-F6EECF244321}">
                <p14:modId xmlns:p14="http://schemas.microsoft.com/office/powerpoint/2010/main" val="3895475137"/>
              </p:ext>
            </p:extLst>
          </p:nvPr>
        </p:nvGraphicFramePr>
        <p:xfrm>
          <a:off x="1470247" y="1155979"/>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8616942"/>
                    </a:ext>
                  </a:extLst>
                </a:gridCol>
                <a:gridCol w="2709333">
                  <a:extLst>
                    <a:ext uri="{9D8B030D-6E8A-4147-A177-3AD203B41FA5}">
                      <a16:colId xmlns:a16="http://schemas.microsoft.com/office/drawing/2014/main" val="2110463321"/>
                    </a:ext>
                  </a:extLst>
                </a:gridCol>
                <a:gridCol w="2709333">
                  <a:extLst>
                    <a:ext uri="{9D8B030D-6E8A-4147-A177-3AD203B41FA5}">
                      <a16:colId xmlns:a16="http://schemas.microsoft.com/office/drawing/2014/main" val="3361211919"/>
                    </a:ext>
                  </a:extLst>
                </a:gridCol>
              </a:tblGrid>
              <a:tr h="370840">
                <a:tc>
                  <a:txBody>
                    <a:bodyPr/>
                    <a:lstStyle/>
                    <a:p>
                      <a:endParaRPr lang="en-US"/>
                    </a:p>
                  </a:txBody>
                  <a:tcPr/>
                </a:tc>
                <a:tc>
                  <a:txBody>
                    <a:bodyPr/>
                    <a:lstStyle/>
                    <a:p>
                      <a:r>
                        <a:rPr lang="en-US" sz="1600" b="0" dirty="0">
                          <a:latin typeface="Avenir Next LT Pro" panose="020B0504020202020204" pitchFamily="34" charset="77"/>
                        </a:rPr>
                        <a:t>Actual class: Spam</a:t>
                      </a:r>
                    </a:p>
                  </a:txBody>
                  <a:tcPr/>
                </a:tc>
                <a:tc>
                  <a:txBody>
                    <a:bodyPr/>
                    <a:lstStyle/>
                    <a:p>
                      <a:r>
                        <a:rPr lang="en-US" sz="1600" b="0" dirty="0">
                          <a:latin typeface="Avenir Next LT Pro" panose="020B0504020202020204" pitchFamily="34" charset="77"/>
                        </a:rPr>
                        <a:t>Actual class: Non-spam</a:t>
                      </a:r>
                    </a:p>
                  </a:txBody>
                  <a:tcPr/>
                </a:tc>
                <a:extLst>
                  <a:ext uri="{0D108BD9-81ED-4DB2-BD59-A6C34878D82A}">
                    <a16:rowId xmlns:a16="http://schemas.microsoft.com/office/drawing/2014/main" val="1533371304"/>
                  </a:ext>
                </a:extLst>
              </a:tr>
              <a:tr h="370840">
                <a:tc>
                  <a:txBody>
                    <a:bodyPr/>
                    <a:lstStyle/>
                    <a:p>
                      <a:r>
                        <a:rPr lang="en-US" sz="1600" dirty="0">
                          <a:latin typeface="Avenir Next LT Pro" panose="020B0504020202020204" pitchFamily="34" charset="77"/>
                        </a:rPr>
                        <a:t>Predicted class: Spam</a:t>
                      </a:r>
                    </a:p>
                  </a:txBody>
                  <a:tcPr/>
                </a:tc>
                <a:tc>
                  <a:txBody>
                    <a:bodyPr/>
                    <a:lstStyle/>
                    <a:p>
                      <a:pPr algn="ctr"/>
                      <a:r>
                        <a:rPr lang="en-US" sz="1600" dirty="0">
                          <a:latin typeface="Avenir Next LT Pro" panose="020B0504020202020204" pitchFamily="34" charset="77"/>
                        </a:rPr>
                        <a:t>42</a:t>
                      </a:r>
                    </a:p>
                  </a:txBody>
                  <a:tcPr/>
                </a:tc>
                <a:tc>
                  <a:txBody>
                    <a:bodyPr/>
                    <a:lstStyle/>
                    <a:p>
                      <a:pPr algn="ctr"/>
                      <a:r>
                        <a:rPr lang="en-US" sz="1600" dirty="0">
                          <a:latin typeface="Avenir Next LT Pro" panose="020B0504020202020204" pitchFamily="34" charset="77"/>
                        </a:rPr>
                        <a:t>8</a:t>
                      </a:r>
                    </a:p>
                  </a:txBody>
                  <a:tcPr/>
                </a:tc>
                <a:extLst>
                  <a:ext uri="{0D108BD9-81ED-4DB2-BD59-A6C34878D82A}">
                    <a16:rowId xmlns:a16="http://schemas.microsoft.com/office/drawing/2014/main" val="250516454"/>
                  </a:ext>
                </a:extLst>
              </a:tr>
              <a:tr h="370840">
                <a:tc>
                  <a:txBody>
                    <a:bodyPr/>
                    <a:lstStyle/>
                    <a:p>
                      <a:r>
                        <a:rPr lang="en-US" sz="1600" dirty="0">
                          <a:latin typeface="Avenir Next LT Pro" panose="020B0504020202020204" pitchFamily="34" charset="77"/>
                        </a:rPr>
                        <a:t>Predicted class: Non-spam</a:t>
                      </a:r>
                    </a:p>
                  </a:txBody>
                  <a:tcPr/>
                </a:tc>
                <a:tc>
                  <a:txBody>
                    <a:bodyPr/>
                    <a:lstStyle/>
                    <a:p>
                      <a:pPr algn="ctr"/>
                      <a:r>
                        <a:rPr lang="en-US" sz="1600" dirty="0">
                          <a:latin typeface="Avenir Next LT Pro" panose="020B0504020202020204" pitchFamily="34" charset="77"/>
                        </a:rPr>
                        <a:t>18</a:t>
                      </a:r>
                    </a:p>
                  </a:txBody>
                  <a:tcPr/>
                </a:tc>
                <a:tc>
                  <a:txBody>
                    <a:bodyPr/>
                    <a:lstStyle/>
                    <a:p>
                      <a:pPr algn="ctr"/>
                      <a:r>
                        <a:rPr lang="en-US" sz="1600" dirty="0">
                          <a:latin typeface="Avenir Next LT Pro" panose="020B0504020202020204" pitchFamily="34" charset="77"/>
                        </a:rPr>
                        <a:t>32</a:t>
                      </a:r>
                    </a:p>
                  </a:txBody>
                  <a:tcPr/>
                </a:tc>
                <a:extLst>
                  <a:ext uri="{0D108BD9-81ED-4DB2-BD59-A6C34878D82A}">
                    <a16:rowId xmlns:a16="http://schemas.microsoft.com/office/drawing/2014/main" val="610312035"/>
                  </a:ext>
                </a:extLst>
              </a:tr>
            </a:tbl>
          </a:graphicData>
        </a:graphic>
      </p:graphicFrame>
      <p:sp>
        <p:nvSpPr>
          <p:cNvPr id="5" name="TextBox 4">
            <a:extLst>
              <a:ext uri="{FF2B5EF4-FFF2-40B4-BE49-F238E27FC236}">
                <a16:creationId xmlns:a16="http://schemas.microsoft.com/office/drawing/2014/main" id="{1BA8F295-4E0C-6D89-7271-79EC9519C682}"/>
              </a:ext>
            </a:extLst>
          </p:cNvPr>
          <p:cNvSpPr txBox="1"/>
          <p:nvPr/>
        </p:nvSpPr>
        <p:spPr>
          <a:xfrm>
            <a:off x="1190847" y="2367380"/>
            <a:ext cx="9319498" cy="338554"/>
          </a:xfrm>
          <a:prstGeom prst="rect">
            <a:avLst/>
          </a:prstGeom>
          <a:noFill/>
        </p:spPr>
        <p:txBody>
          <a:bodyPr wrap="square" rtlCol="0">
            <a:spAutoFit/>
          </a:bodyPr>
          <a:lstStyle/>
          <a:p>
            <a:r>
              <a:rPr lang="en-US" sz="1600" dirty="0">
                <a:latin typeface="Avenir Next LT Pro" panose="020B0504020202020204" pitchFamily="34" charset="77"/>
              </a:rPr>
              <a:t>    Compute the metrics: accuracy, recall, precision, and F1-score.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AB9E699-99C1-13AB-7D44-10B6A04005D6}"/>
                  </a:ext>
                </a:extLst>
              </p:cNvPr>
              <p:cNvSpPr txBox="1"/>
              <p:nvPr/>
            </p:nvSpPr>
            <p:spPr>
              <a:xfrm>
                <a:off x="1194025" y="2913993"/>
                <a:ext cx="8686800" cy="3703578"/>
              </a:xfrm>
              <a:prstGeom prst="rect">
                <a:avLst/>
              </a:prstGeom>
              <a:noFill/>
            </p:spPr>
            <p:txBody>
              <a:bodyPr wrap="square" rtlCol="0">
                <a:spAutoFit/>
              </a:bodyPr>
              <a:lstStyle/>
              <a:p>
                <a:r>
                  <a:rPr lang="en-US" sz="1600" dirty="0">
                    <a:latin typeface="Avenir Next LT Pro" panose="020B0504020202020204" pitchFamily="34" charset="77"/>
                  </a:rPr>
                  <a:t>2. A regression model predicts house prices with errors of $10,000, $5,000, and $15,000.</a:t>
                </a:r>
              </a:p>
              <a:p>
                <a:endParaRPr lang="en-US" sz="1600" dirty="0">
                  <a:latin typeface="Avenir Next LT Pro" panose="020B0504020202020204" pitchFamily="34" charset="77"/>
                </a:endParaRPr>
              </a:p>
              <a:p>
                <a:r>
                  <a:rPr lang="en-US" sz="1600" dirty="0">
                    <a:latin typeface="Avenir Next LT Pro" panose="020B0504020202020204" pitchFamily="34" charset="77"/>
                  </a:rPr>
                  <a:t>Compute the MAE, MSE, and the RMSE.</a:t>
                </a:r>
              </a:p>
              <a:p>
                <a:endParaRPr lang="en-US" sz="1600" dirty="0">
                  <a:latin typeface="Avenir Next LT Pro" panose="020B0504020202020204" pitchFamily="34" charset="77"/>
                </a:endParaRPr>
              </a:p>
              <a:p>
                <a:endParaRPr lang="en-US" sz="1600" dirty="0">
                  <a:latin typeface="Avenir Next LT Pro" panose="020B0504020202020204" pitchFamily="34" charset="77"/>
                </a:endParaRPr>
              </a:p>
              <a:p>
                <a:r>
                  <a:rPr lang="en-US" sz="1600" dirty="0">
                    <a:latin typeface="Avenir Next LT Pro" panose="020B0504020202020204" pitchFamily="34" charset="77"/>
                  </a:rPr>
                  <a:t>3. A binary classification model has outputs: y_pred =[0, 0, 1, 1, 0, 1, 1, 1, 1, 1 ] while the ground truth values are y_true=[0, 1, 1, 1, 0, 1, 1, 1, 1, 1 ].</a:t>
                </a:r>
              </a:p>
              <a:p>
                <a:r>
                  <a:rPr lang="en-US" sz="1600" dirty="0">
                    <a:latin typeface="Avenir Next LT Pro" panose="020B0504020202020204" pitchFamily="34" charset="77"/>
                  </a:rPr>
                  <a:t>Compute the accuracy, recall, and precision of the classifier.</a:t>
                </a:r>
              </a:p>
              <a:p>
                <a:endParaRPr lang="en-US" sz="1600" dirty="0">
                  <a:latin typeface="Avenir Next LT Pro" panose="020B0504020202020204" pitchFamily="34" charset="77"/>
                </a:endParaRPr>
              </a:p>
              <a:p>
                <a:r>
                  <a:rPr lang="en-US" sz="1600" dirty="0">
                    <a:latin typeface="Avenir Next LT Pro" panose="020B0504020202020204" pitchFamily="34" charset="77"/>
                  </a:rPr>
                  <a:t>4. A binary classifier has predictions y_preds=[0, 1, 1,0, 1, 1, 1, 1, 1, 1] while the true values are y_true =[0, 0, 0, 1, 1, 1, 1, 1, 1, 1 ].  Compute the confusion matrix.</a:t>
                </a:r>
              </a:p>
              <a:p>
                <a:endParaRPr lang="en-US" sz="1600" dirty="0">
                  <a:latin typeface="Avenir Next LT Pro" panose="020B0504020202020204" pitchFamily="34" charset="77"/>
                </a:endParaRPr>
              </a:p>
              <a:p>
                <a:r>
                  <a:rPr lang="en-US" sz="1600" dirty="0">
                    <a:latin typeface="Avenir Next LT Pro" panose="020B0504020202020204" pitchFamily="34" charset="77"/>
                  </a:rPr>
                  <a:t>5. A logistic regression (binary classifier) model has labels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=0.99,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𝑦</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=0.01 </m:t>
                    </m:r>
                  </m:oMath>
                </a14:m>
                <a:r>
                  <a:rPr lang="en-US" sz="1600" dirty="0">
                    <a:latin typeface="Avenir Next LT Pro" panose="020B0504020202020204" pitchFamily="34" charset="77"/>
                  </a:rPr>
                  <a:t>and outputs </a:t>
                </a:r>
              </a:p>
              <a:p>
                <a14:m>
                  <m:oMath xmlns:m="http://schemas.openxmlformats.org/officeDocument/2006/math">
                    <m:sSub>
                      <m:sSubPr>
                        <m:ctrlPr>
                          <a:rPr lang="en-US" sz="1600" i="1" smtClean="0">
                            <a:latin typeface="Cambria Math" panose="02040503050406030204" pitchFamily="18" charset="0"/>
                          </a:rPr>
                        </m:ctrlPr>
                      </m:sSubPr>
                      <m:e>
                        <m:acc>
                          <m:accPr>
                            <m:chr m:val="̂"/>
                            <m:ctrlPr>
                              <a:rPr lang="en-US" sz="1600" i="1" smtClean="0">
                                <a:latin typeface="Cambria Math" panose="02040503050406030204" pitchFamily="18" charset="0"/>
                              </a:rPr>
                            </m:ctrlPr>
                          </m:accPr>
                          <m:e>
                            <m:r>
                              <a:rPr lang="en-US" sz="1600" b="0" i="1" smtClean="0">
                                <a:latin typeface="Cambria Math" panose="02040503050406030204" pitchFamily="18" charset="0"/>
                              </a:rPr>
                              <m:t>𝑦</m:t>
                            </m:r>
                          </m:e>
                        </m:acc>
                      </m:e>
                      <m:sub>
                        <m:r>
                          <a:rPr lang="en-US" sz="1600" b="0" i="1" smtClean="0">
                            <a:latin typeface="Cambria Math" panose="02040503050406030204" pitchFamily="18" charset="0"/>
                          </a:rPr>
                          <m:t>1</m:t>
                        </m:r>
                      </m:sub>
                    </m:sSub>
                    <m:r>
                      <a:rPr lang="en-US" sz="1600" b="0" i="1" smtClean="0">
                        <a:latin typeface="Cambria Math" panose="02040503050406030204" pitchFamily="18" charset="0"/>
                      </a:rPr>
                      <m:t>=0.73, </m:t>
                    </m:r>
                    <m:sSub>
                      <m:sSubPr>
                        <m:ctrlPr>
                          <a:rPr lang="en-US" sz="1600" b="0" i="1" smtClean="0">
                            <a:latin typeface="Cambria Math" panose="02040503050406030204" pitchFamily="18" charset="0"/>
                          </a:rPr>
                        </m:ctrlPr>
                      </m:sSubPr>
                      <m:e>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𝑦</m:t>
                            </m:r>
                          </m:e>
                        </m:acc>
                      </m:e>
                      <m:sub>
                        <m:r>
                          <a:rPr lang="en-US" sz="1600" b="0" i="1" smtClean="0">
                            <a:latin typeface="Cambria Math" panose="02040503050406030204" pitchFamily="18" charset="0"/>
                          </a:rPr>
                          <m:t>2</m:t>
                        </m:r>
                      </m:sub>
                    </m:sSub>
                    <m:r>
                      <a:rPr lang="en-US" sz="1600" b="0" i="1" smtClean="0">
                        <a:latin typeface="Cambria Math" panose="02040503050406030204" pitchFamily="18" charset="0"/>
                      </a:rPr>
                      <m:t>=0.27</m:t>
                    </m:r>
                  </m:oMath>
                </a14:m>
                <a:r>
                  <a:rPr lang="en-US" sz="1600" dirty="0">
                    <a:latin typeface="Avenir Next LT Pro" panose="020B0504020202020204" pitchFamily="34" charset="77"/>
                  </a:rPr>
                  <a:t>. Compute its (binary) Cross-Entropy.</a:t>
                </a:r>
              </a:p>
              <a:p>
                <a:endParaRPr lang="en-US" sz="1600" baseline="-25000" dirty="0">
                  <a:latin typeface="Avenir Next LT Pro" panose="020B0504020202020204" pitchFamily="34" charset="77"/>
                </a:endParaRPr>
              </a:p>
            </p:txBody>
          </p:sp>
        </mc:Choice>
        <mc:Fallback xmlns="">
          <p:sp>
            <p:nvSpPr>
              <p:cNvPr id="6" name="TextBox 5">
                <a:extLst>
                  <a:ext uri="{FF2B5EF4-FFF2-40B4-BE49-F238E27FC236}">
                    <a16:creationId xmlns:a16="http://schemas.microsoft.com/office/drawing/2014/main" id="{0AB9E699-99C1-13AB-7D44-10B6A04005D6}"/>
                  </a:ext>
                </a:extLst>
              </p:cNvPr>
              <p:cNvSpPr txBox="1">
                <a:spLocks noRot="1" noChangeAspect="1" noMove="1" noResize="1" noEditPoints="1" noAdjustHandles="1" noChangeArrowheads="1" noChangeShapeType="1" noTextEdit="1"/>
              </p:cNvSpPr>
              <p:nvPr/>
            </p:nvSpPr>
            <p:spPr>
              <a:xfrm>
                <a:off x="1194025" y="2913993"/>
                <a:ext cx="8686800" cy="3703578"/>
              </a:xfrm>
              <a:prstGeom prst="rect">
                <a:avLst/>
              </a:prstGeom>
              <a:blipFill>
                <a:blip r:embed="rId2"/>
                <a:stretch>
                  <a:fillRect l="-438" t="-341"/>
                </a:stretch>
              </a:blipFill>
            </p:spPr>
            <p:txBody>
              <a:bodyPr/>
              <a:lstStyle/>
              <a:p>
                <a:r>
                  <a:rPr lang="en-US">
                    <a:noFill/>
                  </a:rPr>
                  <a:t> </a:t>
                </a:r>
              </a:p>
            </p:txBody>
          </p:sp>
        </mc:Fallback>
      </mc:AlternateContent>
    </p:spTree>
    <p:extLst>
      <p:ext uri="{BB962C8B-B14F-4D97-AF65-F5344CB8AC3E}">
        <p14:creationId xmlns:p14="http://schemas.microsoft.com/office/powerpoint/2010/main" val="942633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FFE4A41-FC3C-978B-750A-45A7B659807A}"/>
                  </a:ext>
                </a:extLst>
              </p:cNvPr>
              <p:cNvSpPr txBox="1"/>
              <p:nvPr/>
            </p:nvSpPr>
            <p:spPr>
              <a:xfrm>
                <a:off x="956930" y="691116"/>
                <a:ext cx="10717619" cy="5755422"/>
              </a:xfrm>
              <a:prstGeom prst="rect">
                <a:avLst/>
              </a:prstGeom>
              <a:noFill/>
            </p:spPr>
            <p:txBody>
              <a:bodyPr wrap="square" rtlCol="0">
                <a:spAutoFit/>
              </a:bodyPr>
              <a:lstStyle/>
              <a:p>
                <a:r>
                  <a:rPr lang="en-US" sz="1600" u="sng" dirty="0">
                    <a:solidFill>
                      <a:srgbClr val="C00000"/>
                    </a:solidFill>
                    <a:latin typeface="Avenir Next LT Pro" panose="020B0504020202020204" pitchFamily="34" charset="77"/>
                  </a:rPr>
                  <a:t>Bayesian probability</a:t>
                </a:r>
                <a:r>
                  <a:rPr lang="en-US" sz="1600" dirty="0">
                    <a:latin typeface="Avenir Next LT Pro" panose="020B0504020202020204" pitchFamily="34" charset="77"/>
                  </a:rPr>
                  <a:t>:</a:t>
                </a:r>
              </a:p>
              <a:p>
                <a:endParaRPr lang="en-US" sz="1600" dirty="0">
                  <a:latin typeface="Avenir Next LT Pro" panose="020B0504020202020204" pitchFamily="34" charset="77"/>
                </a:endParaRPr>
              </a:p>
              <a:p>
                <a:r>
                  <a:rPr lang="en-US" sz="1600" dirty="0">
                    <a:latin typeface="Avenir Next LT Pro" panose="020B0504020202020204" pitchFamily="34" charset="77"/>
                  </a:rPr>
                  <a:t>Frequentist probability applies to chance experiments that are </a:t>
                </a:r>
                <a:r>
                  <a:rPr lang="en-US" sz="1600" u="sng" dirty="0">
                    <a:latin typeface="Avenir Next LT Pro" panose="020B0504020202020204" pitchFamily="34" charset="77"/>
                  </a:rPr>
                  <a:t>repeatable</a:t>
                </a:r>
                <a:r>
                  <a:rPr lang="en-US" sz="1600" dirty="0">
                    <a:latin typeface="Avenir Next LT Pro" panose="020B0504020202020204" pitchFamily="34" charset="77"/>
                  </a:rPr>
                  <a:t>. Flipping coins, rolling dice, and drawing cards from a shuffled deck of cards are all repeatable experiments for which probabilities of events are determined by their frequency of occurrence. An event has probability p of occurring means that if the experiment is repeated infinitely many times, the event occurs a proportion p percent of times.</a:t>
                </a:r>
              </a:p>
              <a:p>
                <a:endParaRPr lang="en-US" sz="1600" dirty="0">
                  <a:latin typeface="Avenir Next LT Pro" panose="020B0504020202020204" pitchFamily="34" charset="77"/>
                </a:endParaRPr>
              </a:p>
              <a:p>
                <a:r>
                  <a:rPr lang="en-US" sz="1600" dirty="0">
                    <a:latin typeface="Avenir Next LT Pro" panose="020B0504020202020204" pitchFamily="34" charset="77"/>
                  </a:rPr>
                  <a:t>For non repeatable experiments, a probability p of an event to occur represents more of a </a:t>
                </a:r>
                <a:r>
                  <a:rPr lang="en-US" sz="1600" u="sng" dirty="0">
                    <a:latin typeface="Avenir Next LT Pro" panose="020B0504020202020204" pitchFamily="34" charset="77"/>
                  </a:rPr>
                  <a:t>degree of belief</a:t>
                </a:r>
                <a:r>
                  <a:rPr lang="en-US" sz="1600" dirty="0">
                    <a:latin typeface="Avenir Next LT Pro" panose="020B0504020202020204" pitchFamily="34" charset="77"/>
                  </a:rPr>
                  <a:t>, with 1 indicating absolute certainty that the event occurs and 0 indicating the absolute certainty that it does not. This type of probability is referred to as </a:t>
                </a:r>
                <a:r>
                  <a:rPr lang="en-US" sz="1600" u="sng" dirty="0">
                    <a:latin typeface="Avenir Next LT Pro" panose="020B0504020202020204" pitchFamily="34" charset="77"/>
                  </a:rPr>
                  <a:t>Bayesian probability</a:t>
                </a:r>
                <a:r>
                  <a:rPr lang="en-US" sz="1600" dirty="0">
                    <a:latin typeface="Avenir Next LT Pro" panose="020B0504020202020204" pitchFamily="34" charset="77"/>
                  </a:rPr>
                  <a:t>.   </a:t>
                </a:r>
              </a:p>
              <a:p>
                <a:endParaRPr lang="en-US" sz="1600" dirty="0">
                  <a:latin typeface="Avenir Next LT Pro" panose="020B0504020202020204" pitchFamily="34" charset="77"/>
                </a:endParaRPr>
              </a:p>
              <a:p>
                <a:r>
                  <a:rPr lang="en-US" sz="1600" dirty="0">
                    <a:latin typeface="Avenir Next LT Pro" panose="020B0504020202020204" pitchFamily="34" charset="77"/>
                  </a:rPr>
                  <a:t>Bayesian probability must be formulated on a set of axioms that control both kinds of probability. </a:t>
                </a:r>
              </a:p>
              <a:p>
                <a:endParaRPr lang="en-US" sz="1600" dirty="0">
                  <a:latin typeface="Avenir Next LT Pro" panose="020B0504020202020204" pitchFamily="34" charset="77"/>
                </a:endParaRPr>
              </a:p>
              <a:p>
                <a:r>
                  <a:rPr lang="en-US" sz="1600" dirty="0">
                    <a:latin typeface="Avenir Next LT Pro" panose="020B0504020202020204" pitchFamily="34" charset="77"/>
                  </a:rPr>
                  <a:t>The formulation of (Bayesian) probability rests on 3 concepts related to the probability space models (experiments):</a:t>
                </a:r>
              </a:p>
              <a:p>
                <a:endParaRPr lang="en-US" sz="1600" dirty="0">
                  <a:latin typeface="Avenir Next LT Pro" panose="020B0504020202020204" pitchFamily="34" charset="77"/>
                </a:endParaRPr>
              </a:p>
              <a:p>
                <a:pPr marL="285750" indent="-285750">
                  <a:buFont typeface="Arial" panose="020B0604020202020204" pitchFamily="34" charset="0"/>
                  <a:buChar char="•"/>
                </a:pPr>
                <a:r>
                  <a:rPr lang="en-US" sz="1600" dirty="0">
                    <a:solidFill>
                      <a:srgbClr val="C00000"/>
                    </a:solidFill>
                    <a:latin typeface="Avenir Next LT Pro" panose="020B0504020202020204" pitchFamily="34" charset="77"/>
                  </a:rPr>
                  <a:t>The sample space </a:t>
                </a:r>
                <a14:m>
                  <m:oMath xmlns:m="http://schemas.openxmlformats.org/officeDocument/2006/math">
                    <m:r>
                      <m:rPr>
                        <m:sty m:val="p"/>
                      </m:rPr>
                      <a:rPr lang="el-GR" sz="1600" i="1" smtClean="0">
                        <a:solidFill>
                          <a:srgbClr val="C00000"/>
                        </a:solidFill>
                        <a:latin typeface="Cambria Math" panose="02040503050406030204" pitchFamily="18" charset="0"/>
                        <a:ea typeface="Cambria Math" panose="02040503050406030204" pitchFamily="18" charset="0"/>
                      </a:rPr>
                      <m:t>Ω</m:t>
                    </m:r>
                    <m:r>
                      <a:rPr lang="en-US" sz="1600" b="0" i="1" smtClean="0">
                        <a:latin typeface="Cambria Math" panose="02040503050406030204" pitchFamily="18" charset="0"/>
                        <a:ea typeface="Cambria Math" panose="02040503050406030204" pitchFamily="18" charset="0"/>
                      </a:rPr>
                      <m:t>:</m:t>
                    </m:r>
                  </m:oMath>
                </a14:m>
                <a:r>
                  <a:rPr lang="en-US" sz="1600" dirty="0">
                    <a:latin typeface="Avenir Next LT Pro" panose="020B0504020202020204" pitchFamily="34" charset="77"/>
                  </a:rPr>
                  <a:t> </a:t>
                </a:r>
              </a:p>
              <a:p>
                <a:r>
                  <a:rPr lang="en-US" sz="1600" dirty="0">
                    <a:latin typeface="Avenir Next LT Pro" panose="020B0504020202020204" pitchFamily="34" charset="77"/>
                  </a:rPr>
                  <a:t>The set of all possible outcomes of the experiment. For example, the experiment of 2 consecutive coin flips has sample space of 4 outcomes {HH, HT, TH, TT} where H denotes “heads” and T denotes “tails”.</a:t>
                </a:r>
              </a:p>
              <a:p>
                <a:endParaRPr lang="en-US" sz="1600" dirty="0">
                  <a:latin typeface="Avenir Next LT Pro" panose="020B0504020202020204" pitchFamily="34" charset="77"/>
                </a:endParaRPr>
              </a:p>
              <a:p>
                <a:pPr marL="285750" indent="-285750">
                  <a:buFont typeface="Arial" panose="020B0604020202020204" pitchFamily="34" charset="0"/>
                  <a:buChar char="•"/>
                </a:pPr>
                <a:r>
                  <a:rPr lang="en-US" sz="1600" dirty="0">
                    <a:solidFill>
                      <a:srgbClr val="C00000"/>
                    </a:solidFill>
                    <a:latin typeface="Avenir Next LT Pro" panose="020B0504020202020204" pitchFamily="34" charset="77"/>
                  </a:rPr>
                  <a:t>The even space </a:t>
                </a:r>
                <a14:m>
                  <m:oMath xmlns:m="http://schemas.openxmlformats.org/officeDocument/2006/math">
                    <m:r>
                      <a:rPr lang="en-US" sz="1600" i="1" smtClean="0">
                        <a:solidFill>
                          <a:srgbClr val="C00000"/>
                        </a:solidFill>
                        <a:latin typeface="Cambria Math" panose="02040503050406030204" pitchFamily="18" charset="0"/>
                        <a:ea typeface="Cambria Math" panose="02040503050406030204" pitchFamily="18" charset="0"/>
                      </a:rPr>
                      <m:t>𝒜</m:t>
                    </m:r>
                    <m:r>
                      <a:rPr lang="en-US" sz="1600" b="0" i="1" smtClean="0">
                        <a:latin typeface="Cambria Math" panose="02040503050406030204" pitchFamily="18" charset="0"/>
                        <a:ea typeface="Cambria Math" panose="02040503050406030204" pitchFamily="18" charset="0"/>
                      </a:rPr>
                      <m:t>:</m:t>
                    </m:r>
                  </m:oMath>
                </a14:m>
                <a:endParaRPr lang="en-US" sz="1600" dirty="0">
                  <a:latin typeface="Avenir Next LT Pro" panose="020B0504020202020204" pitchFamily="34" charset="77"/>
                </a:endParaRPr>
              </a:p>
              <a:p>
                <a:r>
                  <a:rPr lang="en-US" sz="1600" dirty="0">
                    <a:latin typeface="Avenir Next LT Pro" panose="020B0504020202020204" pitchFamily="34" charset="77"/>
                  </a:rPr>
                  <a:t>The event space is the space of potential results of the experiment; it is the collection of all subsets of the sample space.</a:t>
                </a:r>
              </a:p>
            </p:txBody>
          </p:sp>
        </mc:Choice>
        <mc:Fallback xmlns="">
          <p:sp>
            <p:nvSpPr>
              <p:cNvPr id="2" name="TextBox 1">
                <a:extLst>
                  <a:ext uri="{FF2B5EF4-FFF2-40B4-BE49-F238E27FC236}">
                    <a16:creationId xmlns:a16="http://schemas.microsoft.com/office/drawing/2014/main" id="{6FFE4A41-FC3C-978B-750A-45A7B659807A}"/>
                  </a:ext>
                </a:extLst>
              </p:cNvPr>
              <p:cNvSpPr txBox="1">
                <a:spLocks noRot="1" noChangeAspect="1" noMove="1" noResize="1" noEditPoints="1" noAdjustHandles="1" noChangeArrowheads="1" noChangeShapeType="1" noTextEdit="1"/>
              </p:cNvSpPr>
              <p:nvPr/>
            </p:nvSpPr>
            <p:spPr>
              <a:xfrm>
                <a:off x="956930" y="691116"/>
                <a:ext cx="10717619" cy="5755422"/>
              </a:xfrm>
              <a:prstGeom prst="rect">
                <a:avLst/>
              </a:prstGeom>
              <a:blipFill>
                <a:blip r:embed="rId2"/>
                <a:stretch>
                  <a:fillRect l="-355" t="-441" b="-441"/>
                </a:stretch>
              </a:blipFill>
            </p:spPr>
            <p:txBody>
              <a:bodyPr/>
              <a:lstStyle/>
              <a:p>
                <a:r>
                  <a:rPr lang="en-US">
                    <a:noFill/>
                  </a:rPr>
                  <a:t> </a:t>
                </a:r>
              </a:p>
            </p:txBody>
          </p:sp>
        </mc:Fallback>
      </mc:AlternateContent>
    </p:spTree>
    <p:extLst>
      <p:ext uri="{BB962C8B-B14F-4D97-AF65-F5344CB8AC3E}">
        <p14:creationId xmlns:p14="http://schemas.microsoft.com/office/powerpoint/2010/main" val="864406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9BDCF5C-0120-10B6-0FF4-B15013EA4E9B}"/>
                  </a:ext>
                </a:extLst>
              </p:cNvPr>
              <p:cNvSpPr txBox="1"/>
              <p:nvPr/>
            </p:nvSpPr>
            <p:spPr>
              <a:xfrm>
                <a:off x="786809" y="574158"/>
                <a:ext cx="10813312" cy="6215228"/>
              </a:xfrm>
              <a:prstGeom prst="rect">
                <a:avLst/>
              </a:prstGeom>
              <a:noFill/>
            </p:spPr>
            <p:txBody>
              <a:bodyPr wrap="square" rtlCol="0">
                <a:spAutoFit/>
              </a:bodyPr>
              <a:lstStyle/>
              <a:p>
                <a:r>
                  <a:rPr lang="en-US" sz="1600" dirty="0">
                    <a:solidFill>
                      <a:srgbClr val="C00000"/>
                    </a:solidFill>
                    <a:latin typeface="Avenir Next LT Pro" panose="020B0504020202020204" pitchFamily="34" charset="77"/>
                  </a:rPr>
                  <a:t>The probability P</a:t>
                </a:r>
                <a:r>
                  <a:rPr lang="en-US" sz="1600" dirty="0">
                    <a:latin typeface="Avenir Next LT Pro" panose="020B0504020202020204" pitchFamily="34" charset="77"/>
                  </a:rPr>
                  <a:t>:</a:t>
                </a:r>
              </a:p>
              <a:p>
                <a:r>
                  <a:rPr lang="en-US" sz="1600" dirty="0">
                    <a:latin typeface="Avenir Next LT Pro" panose="020B0504020202020204" pitchFamily="34" charset="77"/>
                  </a:rPr>
                  <a:t>With each event </a:t>
                </a:r>
                <a14:m>
                  <m:oMath xmlns:m="http://schemas.openxmlformats.org/officeDocument/2006/math">
                    <m:r>
                      <a:rPr lang="en-US" sz="1600" b="0" i="1" smtClean="0">
                        <a:latin typeface="Cambria Math" panose="02040503050406030204" pitchFamily="18" charset="0"/>
                      </a:rPr>
                      <m:t>𝐴</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𝒜</m:t>
                    </m:r>
                    <m:r>
                      <a:rPr lang="en-US" sz="1600" b="0" i="1" smtClean="0">
                        <a:latin typeface="Cambria Math" panose="02040503050406030204" pitchFamily="18" charset="0"/>
                        <a:ea typeface="Cambria Math" panose="02040503050406030204" pitchFamily="18" charset="0"/>
                      </a:rPr>
                      <m:t>,</m:t>
                    </m:r>
                  </m:oMath>
                </a14:m>
                <a:r>
                  <a:rPr lang="en-US" sz="1600" dirty="0">
                    <a:latin typeface="Avenir Next LT Pro" panose="020B0504020202020204" pitchFamily="34" charset="77"/>
                  </a:rPr>
                  <a:t> we associate a number P(A) (probability of A) that measures the probability (degree of belief) that the event A will occur.</a:t>
                </a:r>
              </a:p>
              <a:p>
                <a:endParaRPr lang="en-US" sz="1600" dirty="0">
                  <a:latin typeface="Avenir Next LT Pro" panose="020B0504020202020204" pitchFamily="34" charset="77"/>
                </a:endParaRPr>
              </a:p>
              <a:p>
                <a:r>
                  <a:rPr lang="en-US" sz="1600" dirty="0">
                    <a:solidFill>
                      <a:srgbClr val="C00000"/>
                    </a:solidFill>
                    <a:latin typeface="Avenir Next LT Pro" panose="020B0504020202020204" pitchFamily="34" charset="77"/>
                  </a:rPr>
                  <a:t>Axioms</a:t>
                </a:r>
                <a:r>
                  <a:rPr lang="en-US" sz="1600" dirty="0">
                    <a:latin typeface="Avenir Next LT Pro" panose="020B0504020202020204" pitchFamily="34" charset="77"/>
                  </a:rPr>
                  <a:t>:</a:t>
                </a:r>
              </a:p>
              <a:p>
                <a:pPr marL="342900" indent="-342900">
                  <a:buFont typeface="+mj-lt"/>
                  <a:buAutoNum type="arabicPeriod"/>
                </a:pPr>
                <a:r>
                  <a:rPr lang="en-US" sz="1600" dirty="0">
                    <a:latin typeface="Avenir Next LT Pro" panose="020B0504020202020204" pitchFamily="34" charset="77"/>
                  </a:rPr>
                  <a:t>For any event A, the probability </a:t>
                </a:r>
                <a14:m>
                  <m:oMath xmlns:m="http://schemas.openxmlformats.org/officeDocument/2006/math">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𝐴</m:t>
                        </m:r>
                      </m:e>
                    </m:d>
                    <m:r>
                      <a:rPr lang="en-US" sz="1600" b="0" i="1" smtClean="0">
                        <a:latin typeface="Cambria Math" panose="02040503050406030204" pitchFamily="18" charset="0"/>
                        <a:ea typeface="Cambria Math" panose="02040503050406030204" pitchFamily="18" charset="0"/>
                      </a:rPr>
                      <m:t>∈</m:t>
                    </m:r>
                    <m:d>
                      <m:dPr>
                        <m:begChr m:val="["/>
                        <m:endChr m:val="]"/>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0, 1</m:t>
                        </m:r>
                      </m:e>
                    </m:d>
                  </m:oMath>
                </a14:m>
                <a:endParaRPr lang="en-US" sz="1600" b="0" dirty="0">
                  <a:latin typeface="Avenir Next LT Pro" panose="020B0504020202020204" pitchFamily="34" charset="77"/>
                  <a:ea typeface="Cambria Math" panose="02040503050406030204" pitchFamily="18" charset="0"/>
                </a:endParaRPr>
              </a:p>
              <a:p>
                <a:pPr marL="342900" indent="-342900">
                  <a:buFont typeface="+mj-lt"/>
                  <a:buAutoNum type="arabicPeriod"/>
                </a:pPr>
                <a:r>
                  <a:rPr lang="en-US" sz="1600" dirty="0">
                    <a:latin typeface="Avenir Next LT Pro" panose="020B0504020202020204" pitchFamily="34" charset="77"/>
                  </a:rPr>
                  <a:t>The probability of the sample space </a:t>
                </a:r>
                <a14:m>
                  <m:oMath xmlns:m="http://schemas.openxmlformats.org/officeDocument/2006/math">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r>
                          <m:rPr>
                            <m:sty m:val="p"/>
                          </m:rPr>
                          <a:rPr lang="el-GR" sz="1600" b="0" i="1" smtClean="0">
                            <a:latin typeface="Cambria Math" panose="02040503050406030204" pitchFamily="18" charset="0"/>
                            <a:ea typeface="Cambria Math" panose="02040503050406030204" pitchFamily="18" charset="0"/>
                          </a:rPr>
                          <m:t>Ω</m:t>
                        </m:r>
                      </m:e>
                    </m:d>
                    <m:r>
                      <a:rPr lang="en-US" sz="1600" b="0" i="1" smtClean="0">
                        <a:latin typeface="Cambria Math" panose="02040503050406030204" pitchFamily="18" charset="0"/>
                        <a:ea typeface="Cambria Math" panose="02040503050406030204" pitchFamily="18" charset="0"/>
                      </a:rPr>
                      <m:t>=1</m:t>
                    </m:r>
                  </m:oMath>
                </a14:m>
                <a:r>
                  <a:rPr lang="en-US" sz="1600" dirty="0">
                    <a:latin typeface="Avenir Next LT Pro" panose="020B0504020202020204" pitchFamily="34" charset="77"/>
                  </a:rPr>
                  <a:t>  </a:t>
                </a:r>
              </a:p>
              <a:p>
                <a:endParaRPr lang="en-US" sz="1600" dirty="0">
                  <a:latin typeface="Avenir Next LT Pro" panose="020B0504020202020204" pitchFamily="34" charset="77"/>
                </a:endParaRPr>
              </a:p>
              <a:p>
                <a:r>
                  <a:rPr lang="en-US" sz="1600" dirty="0">
                    <a:solidFill>
                      <a:srgbClr val="C00000"/>
                    </a:solidFill>
                    <a:latin typeface="Avenir Next LT Pro" panose="020B0504020202020204" pitchFamily="34" charset="77"/>
                  </a:rPr>
                  <a:t>Example</a:t>
                </a:r>
                <a:r>
                  <a:rPr lang="en-US" sz="1600" dirty="0">
                    <a:latin typeface="Avenir Next LT Pro" panose="020B0504020202020204" pitchFamily="34" charset="77"/>
                  </a:rPr>
                  <a:t>:</a:t>
                </a:r>
              </a:p>
              <a:p>
                <a:r>
                  <a:rPr lang="en-US" sz="1600" dirty="0">
                    <a:latin typeface="Avenir Next LT Pro" panose="020B0504020202020204" pitchFamily="34" charset="77"/>
                  </a:rPr>
                  <a:t>Consider the experiment of drawing a single card from a deck of 52 cards. </a:t>
                </a:r>
              </a:p>
              <a:p>
                <a:endParaRPr lang="en-US" sz="1600" dirty="0">
                  <a:latin typeface="Avenir Next LT Pro" panose="020B0504020202020204" pitchFamily="34" charset="77"/>
                </a:endParaRPr>
              </a:p>
              <a:p>
                <a:r>
                  <a:rPr lang="en-US" sz="1600" dirty="0">
                    <a:latin typeface="Avenir Next LT Pro" panose="020B0504020202020204" pitchFamily="34" charset="77"/>
                  </a:rPr>
                  <a:t>The sample space </a:t>
                </a:r>
                <a14:m>
                  <m:oMath xmlns:m="http://schemas.openxmlformats.org/officeDocument/2006/math">
                    <m:r>
                      <m:rPr>
                        <m:sty m:val="p"/>
                      </m:rPr>
                      <a:rPr lang="el-GR" sz="1600" i="1" smtClean="0">
                        <a:latin typeface="Cambria Math" panose="02040503050406030204" pitchFamily="18" charset="0"/>
                        <a:ea typeface="Cambria Math" panose="02040503050406030204" pitchFamily="18" charset="0"/>
                      </a:rPr>
                      <m:t>Ω</m:t>
                    </m:r>
                  </m:oMath>
                </a14:m>
                <a:r>
                  <a:rPr lang="en-US" sz="1600" dirty="0">
                    <a:latin typeface="Avenir Next LT Pro" panose="020B0504020202020204" pitchFamily="34" charset="77"/>
                  </a:rPr>
                  <a:t> is the set of 52 possible outcomes each representing a single drawn card.</a:t>
                </a:r>
              </a:p>
              <a:p>
                <a:r>
                  <a:rPr lang="en-US" sz="1600" dirty="0">
                    <a:latin typeface="Avenir Next LT Pro" panose="020B0504020202020204" pitchFamily="34" charset="77"/>
                  </a:rPr>
                  <a:t>The probability of drawing any card is </a:t>
                </a:r>
                <a14:m>
                  <m:oMath xmlns:m="http://schemas.openxmlformats.org/officeDocument/2006/math">
                    <m:f>
                      <m:fPr>
                        <m:ctrlPr>
                          <a:rPr lang="en-US" sz="160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52</m:t>
                        </m:r>
                      </m:den>
                    </m:f>
                  </m:oMath>
                </a14:m>
                <a:r>
                  <a:rPr lang="en-US" sz="1600" dirty="0">
                    <a:latin typeface="Avenir Next LT Pro" panose="020B0504020202020204" pitchFamily="34" charset="77"/>
                  </a:rPr>
                  <a:t>. </a:t>
                </a:r>
              </a:p>
              <a:p>
                <a14:m>
                  <m:oMath xmlns:m="http://schemas.openxmlformats.org/officeDocument/2006/math">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𝑄𝑢𝑒𝑒𝑛</m:t>
                        </m:r>
                        <m:r>
                          <a:rPr lang="en-US" sz="1600" b="0" i="1" smtClean="0">
                            <a:latin typeface="Cambria Math" panose="02040503050406030204" pitchFamily="18" charset="0"/>
                          </a:rPr>
                          <m:t> </m:t>
                        </m:r>
                        <m:r>
                          <a:rPr lang="en-US" sz="1600" b="0" i="1" smtClean="0">
                            <a:latin typeface="Cambria Math" panose="02040503050406030204" pitchFamily="18" charset="0"/>
                          </a:rPr>
                          <m:t>𝑜𝑓</m:t>
                        </m:r>
                        <m:r>
                          <a:rPr lang="en-US" sz="1600" b="0" i="1" smtClean="0">
                            <a:latin typeface="Cambria Math" panose="02040503050406030204" pitchFamily="18" charset="0"/>
                          </a:rPr>
                          <m:t> </m:t>
                        </m:r>
                        <m:r>
                          <a:rPr lang="en-US" sz="1600" b="0" i="1" smtClean="0">
                            <a:latin typeface="Cambria Math" panose="02040503050406030204" pitchFamily="18" charset="0"/>
                          </a:rPr>
                          <m:t>h𝑒𝑎𝑟𝑡𝑠</m:t>
                        </m:r>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52</m:t>
                        </m:r>
                      </m:den>
                    </m:f>
                    <m:r>
                      <a:rPr lang="en-US" sz="1600" b="0" i="1" smtClean="0">
                        <a:latin typeface="Cambria Math" panose="02040503050406030204" pitchFamily="18" charset="0"/>
                      </a:rPr>
                      <m:t>=</m:t>
                    </m:r>
                    <m:r>
                      <a:rPr lang="en-US" sz="1600" b="0" i="1" smtClean="0">
                        <a:latin typeface="Cambria Math" panose="02040503050406030204" pitchFamily="18" charset="0"/>
                      </a:rPr>
                      <m:t>𝑃</m:t>
                    </m:r>
                    <m:r>
                      <a:rPr lang="en-US" sz="1600" b="0" i="1" smtClean="0">
                        <a:latin typeface="Cambria Math" panose="02040503050406030204" pitchFamily="18" charset="0"/>
                      </a:rPr>
                      <m:t>(</m:t>
                    </m:r>
                    <m:r>
                      <a:rPr lang="en-US" sz="1600" b="0" i="1" smtClean="0">
                        <a:latin typeface="Cambria Math" panose="02040503050406030204" pitchFamily="18" charset="0"/>
                      </a:rPr>
                      <m:t>𝑎𝑐𝑒</m:t>
                    </m:r>
                    <m:r>
                      <a:rPr lang="en-US" sz="1600" b="0" i="1" smtClean="0">
                        <a:latin typeface="Cambria Math" panose="02040503050406030204" pitchFamily="18" charset="0"/>
                      </a:rPr>
                      <m:t> </m:t>
                    </m:r>
                    <m:r>
                      <a:rPr lang="en-US" sz="1600" b="0" i="1" smtClean="0">
                        <a:latin typeface="Cambria Math" panose="02040503050406030204" pitchFamily="18" charset="0"/>
                      </a:rPr>
                      <m:t>𝑜𝑓</m:t>
                    </m:r>
                    <m:r>
                      <a:rPr lang="en-US" sz="1600" b="0" i="1" smtClean="0">
                        <a:latin typeface="Cambria Math" panose="02040503050406030204" pitchFamily="18" charset="0"/>
                      </a:rPr>
                      <m:t> </m:t>
                    </m:r>
                    <m:r>
                      <a:rPr lang="en-US" sz="1600" b="0" i="1" smtClean="0">
                        <a:latin typeface="Cambria Math" panose="02040503050406030204" pitchFamily="18" charset="0"/>
                      </a:rPr>
                      <m:t>𝑠𝑝𝑎𝑑𝑒𝑠</m:t>
                    </m:r>
                    <m:r>
                      <a:rPr lang="en-US" sz="1600" b="0" i="1" smtClean="0">
                        <a:latin typeface="Cambria Math" panose="02040503050406030204" pitchFamily="18" charset="0"/>
                      </a:rPr>
                      <m:t>)</m:t>
                    </m:r>
                  </m:oMath>
                </a14:m>
                <a:r>
                  <a:rPr lang="en-US" sz="1600" dirty="0">
                    <a:latin typeface="Avenir Next LT Pro" panose="020B0504020202020204" pitchFamily="34" charset="77"/>
                  </a:rPr>
                  <a:t> </a:t>
                </a:r>
              </a:p>
              <a:p>
                <a14:m>
                  <m:oMath xmlns:m="http://schemas.openxmlformats.org/officeDocument/2006/math">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𝐾𝑖𝑛𝑔</m:t>
                        </m:r>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4</m:t>
                        </m:r>
                      </m:num>
                      <m:den>
                        <m:r>
                          <a:rPr lang="en-US" sz="1600" b="0" i="1" smtClean="0">
                            <a:latin typeface="Cambria Math" panose="02040503050406030204" pitchFamily="18" charset="0"/>
                          </a:rPr>
                          <m:t>52</m:t>
                        </m:r>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13</m:t>
                        </m:r>
                      </m:den>
                    </m:f>
                    <m:r>
                      <a:rPr lang="en-US" sz="1600" b="0" i="1" smtClean="0">
                        <a:latin typeface="Cambria Math" panose="02040503050406030204" pitchFamily="18" charset="0"/>
                        <a:ea typeface="Cambria Math" panose="02040503050406030204" pitchFamily="18" charset="0"/>
                      </a:rPr>
                      <m:t>≈0.077</m:t>
                    </m:r>
                  </m:oMath>
                </a14:m>
                <a:r>
                  <a:rPr lang="en-US" sz="1600" dirty="0">
                    <a:latin typeface="Avenir Next LT Pro" panose="020B0504020202020204" pitchFamily="34" charset="77"/>
                  </a:rPr>
                  <a:t> </a:t>
                </a:r>
              </a:p>
              <a:p>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𝐾𝑖𝑛𝑔</m:t>
                          </m:r>
                          <m:r>
                            <a:rPr lang="en-US" sz="1600" b="0" i="1" smtClean="0">
                              <a:latin typeface="Cambria Math" panose="02040503050406030204" pitchFamily="18" charset="0"/>
                            </a:rPr>
                            <m:t> </m:t>
                          </m:r>
                          <m:r>
                            <a:rPr lang="en-US" sz="1600" b="0" i="1" smtClean="0">
                              <a:latin typeface="Cambria Math" panose="02040503050406030204" pitchFamily="18" charset="0"/>
                            </a:rPr>
                            <m:t>𝑜𝑟</m:t>
                          </m:r>
                          <m:r>
                            <a:rPr lang="en-US" sz="1600" b="0" i="1" smtClean="0">
                              <a:latin typeface="Cambria Math" panose="02040503050406030204" pitchFamily="18" charset="0"/>
                            </a:rPr>
                            <m:t> </m:t>
                          </m:r>
                          <m:r>
                            <a:rPr lang="en-US" sz="1600" b="0" i="1" smtClean="0">
                              <a:latin typeface="Cambria Math" panose="02040503050406030204" pitchFamily="18" charset="0"/>
                            </a:rPr>
                            <m:t>𝐷𝑖𝑎𝑚𝑜𝑛𝑑𝑠</m:t>
                          </m:r>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16</m:t>
                          </m:r>
                        </m:num>
                        <m:den>
                          <m:r>
                            <a:rPr lang="en-US" sz="1600" b="0" i="1" smtClean="0">
                              <a:latin typeface="Cambria Math" panose="02040503050406030204" pitchFamily="18" charset="0"/>
                            </a:rPr>
                            <m:t>52</m:t>
                          </m:r>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4</m:t>
                          </m:r>
                        </m:num>
                        <m:den>
                          <m:r>
                            <a:rPr lang="en-US" sz="1600" b="0" i="1" smtClean="0">
                              <a:latin typeface="Cambria Math" panose="02040503050406030204" pitchFamily="18" charset="0"/>
                            </a:rPr>
                            <m:t>13</m:t>
                          </m:r>
                        </m:den>
                      </m:f>
                      <m:r>
                        <a:rPr lang="en-US" sz="1600" b="0" i="1" smtClean="0">
                          <a:latin typeface="Cambria Math" panose="02040503050406030204" pitchFamily="18" charset="0"/>
                          <a:ea typeface="Cambria Math" panose="02040503050406030204" pitchFamily="18" charset="0"/>
                        </a:rPr>
                        <m:t>≈0.307</m:t>
                      </m:r>
                    </m:oMath>
                  </m:oMathPara>
                </a14:m>
                <a:endParaRPr lang="en-US" sz="1600" dirty="0">
                  <a:latin typeface="Avenir Next LT Pro" panose="020B0504020202020204" pitchFamily="34" charset="77"/>
                </a:endParaRPr>
              </a:p>
              <a:p>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𝐾𝑖𝑛𝑔</m:t>
                          </m:r>
                          <m:r>
                            <a:rPr lang="en-US" sz="1600" b="0" i="1" smtClean="0">
                              <a:latin typeface="Cambria Math" panose="02040503050406030204" pitchFamily="18" charset="0"/>
                            </a:rPr>
                            <m:t> </m:t>
                          </m:r>
                          <m:r>
                            <a:rPr lang="en-US" sz="1600" b="0" i="1" smtClean="0">
                              <a:latin typeface="Cambria Math" panose="02040503050406030204" pitchFamily="18" charset="0"/>
                            </a:rPr>
                            <m:t>𝑜𝑟</m:t>
                          </m:r>
                          <m:r>
                            <a:rPr lang="en-US" sz="1600" b="0" i="1" smtClean="0">
                              <a:latin typeface="Cambria Math" panose="02040503050406030204" pitchFamily="18" charset="0"/>
                            </a:rPr>
                            <m:t> </m:t>
                          </m:r>
                          <m:r>
                            <a:rPr lang="en-US" sz="1600" b="0" i="1" smtClean="0">
                              <a:latin typeface="Cambria Math" panose="02040503050406030204" pitchFamily="18" charset="0"/>
                            </a:rPr>
                            <m:t>𝑄𝑢𝑒𝑒𝑛</m:t>
                          </m:r>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8</m:t>
                          </m:r>
                        </m:num>
                        <m:den>
                          <m:r>
                            <a:rPr lang="en-US" sz="1600" b="0" i="1" smtClean="0">
                              <a:latin typeface="Cambria Math" panose="02040503050406030204" pitchFamily="18" charset="0"/>
                            </a:rPr>
                            <m:t>52</m:t>
                          </m:r>
                        </m:den>
                      </m:f>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2</m:t>
                          </m:r>
                        </m:num>
                        <m:den>
                          <m:r>
                            <a:rPr lang="en-US" sz="1600" b="0" i="1" smtClean="0">
                              <a:latin typeface="Cambria Math" panose="02040503050406030204" pitchFamily="18" charset="0"/>
                            </a:rPr>
                            <m:t>13</m:t>
                          </m:r>
                        </m:den>
                      </m:f>
                      <m:r>
                        <a:rPr lang="en-US" sz="1600" i="1">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0.154</m:t>
                      </m:r>
                    </m:oMath>
                  </m:oMathPara>
                </a14:m>
                <a:endParaRPr lang="en-US" sz="1600" dirty="0">
                  <a:latin typeface="Avenir Next LT Pro" panose="020B0504020202020204" pitchFamily="34" charset="77"/>
                </a:endParaRPr>
              </a:p>
              <a:p>
                <a:endParaRPr lang="en-US" sz="1600" dirty="0">
                  <a:latin typeface="Avenir Next LT Pro" panose="020B0504020202020204" pitchFamily="34" charset="77"/>
                </a:endParaRPr>
              </a:p>
              <a:p>
                <a14:m>
                  <m:oMath xmlns:m="http://schemas.openxmlformats.org/officeDocument/2006/math">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𝐾𝑖𝑛𝑔</m:t>
                        </m:r>
                        <m:r>
                          <a:rPr lang="en-US" sz="1600" b="0" i="1" smtClean="0">
                            <a:latin typeface="Cambria Math" panose="02040503050406030204" pitchFamily="18" charset="0"/>
                          </a:rPr>
                          <m:t> </m:t>
                        </m:r>
                        <m:r>
                          <a:rPr lang="en-US" sz="1600" b="0" i="1" smtClean="0">
                            <a:latin typeface="Cambria Math" panose="02040503050406030204" pitchFamily="18" charset="0"/>
                          </a:rPr>
                          <m:t>𝑎𝑛𝑑</m:t>
                        </m:r>
                        <m:r>
                          <a:rPr lang="en-US" sz="1600" b="0" i="1" smtClean="0">
                            <a:latin typeface="Cambria Math" panose="02040503050406030204" pitchFamily="18" charset="0"/>
                          </a:rPr>
                          <m:t> </m:t>
                        </m:r>
                        <m:r>
                          <a:rPr lang="en-US" sz="1600" b="0" i="1" smtClean="0">
                            <a:latin typeface="Cambria Math" panose="02040503050406030204" pitchFamily="18" charset="0"/>
                          </a:rPr>
                          <m:t>𝑄𝑢𝑒𝑒𝑛</m:t>
                        </m:r>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0</m:t>
                        </m:r>
                      </m:num>
                      <m:den>
                        <m:r>
                          <a:rPr lang="en-US" sz="1600" b="0" i="1" smtClean="0">
                            <a:latin typeface="Cambria Math" panose="02040503050406030204" pitchFamily="18" charset="0"/>
                          </a:rPr>
                          <m:t>52</m:t>
                        </m:r>
                      </m:den>
                    </m:f>
                    <m:r>
                      <a:rPr lang="en-US" sz="1600" b="0" i="1" smtClean="0">
                        <a:latin typeface="Cambria Math" panose="02040503050406030204" pitchFamily="18" charset="0"/>
                      </a:rPr>
                      <m:t>=0</m:t>
                    </m:r>
                  </m:oMath>
                </a14:m>
                <a:r>
                  <a:rPr lang="en-US" sz="1600" b="0" i="0" dirty="0">
                    <a:latin typeface="+mj-lt"/>
                  </a:rPr>
                  <a:t>                               </a:t>
                </a:r>
                <a:r>
                  <a:rPr lang="en-US" sz="1600" dirty="0">
                    <a:latin typeface="Avenir Next LT Pro" panose="020B0504020202020204" pitchFamily="34" charset="77"/>
                  </a:rPr>
                  <a:t>(impossible event)</a:t>
                </a:r>
              </a:p>
              <a:p>
                <a14:m>
                  <m:oMath xmlns:m="http://schemas.openxmlformats.org/officeDocument/2006/math">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𝑐𝑎𝑟𝑑</m:t>
                        </m:r>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52</m:t>
                        </m:r>
                      </m:num>
                      <m:den>
                        <m:r>
                          <a:rPr lang="en-US" sz="1600" b="0" i="1" smtClean="0">
                            <a:latin typeface="Cambria Math" panose="02040503050406030204" pitchFamily="18" charset="0"/>
                          </a:rPr>
                          <m:t>52</m:t>
                        </m:r>
                      </m:den>
                    </m:f>
                    <m:r>
                      <a:rPr lang="en-US" sz="1600" b="0" i="1" smtClean="0">
                        <a:latin typeface="Cambria Math" panose="02040503050406030204" pitchFamily="18" charset="0"/>
                      </a:rPr>
                      <m:t>=1</m:t>
                    </m:r>
                  </m:oMath>
                </a14:m>
                <a:r>
                  <a:rPr lang="en-US" sz="1600" dirty="0">
                    <a:latin typeface="Avenir Next LT Pro" panose="020B0504020202020204" pitchFamily="34" charset="77"/>
                  </a:rPr>
                  <a:t>                                             (sure event) </a:t>
                </a:r>
              </a:p>
              <a:p>
                <a:endParaRPr lang="en-US" sz="1600" dirty="0">
                  <a:latin typeface="Avenir Next LT Pro" panose="020B0504020202020204" pitchFamily="34" charset="77"/>
                </a:endParaRPr>
              </a:p>
            </p:txBody>
          </p:sp>
        </mc:Choice>
        <mc:Fallback xmlns="">
          <p:sp>
            <p:nvSpPr>
              <p:cNvPr id="2" name="TextBox 1">
                <a:extLst>
                  <a:ext uri="{FF2B5EF4-FFF2-40B4-BE49-F238E27FC236}">
                    <a16:creationId xmlns:a16="http://schemas.microsoft.com/office/drawing/2014/main" id="{C9BDCF5C-0120-10B6-0FF4-B15013EA4E9B}"/>
                  </a:ext>
                </a:extLst>
              </p:cNvPr>
              <p:cNvSpPr txBox="1">
                <a:spLocks noRot="1" noChangeAspect="1" noMove="1" noResize="1" noEditPoints="1" noAdjustHandles="1" noChangeArrowheads="1" noChangeShapeType="1" noTextEdit="1"/>
              </p:cNvSpPr>
              <p:nvPr/>
            </p:nvSpPr>
            <p:spPr>
              <a:xfrm>
                <a:off x="786809" y="574158"/>
                <a:ext cx="10813312" cy="6215228"/>
              </a:xfrm>
              <a:prstGeom prst="rect">
                <a:avLst/>
              </a:prstGeom>
              <a:blipFill>
                <a:blip r:embed="rId2"/>
                <a:stretch>
                  <a:fillRect l="-234" t="-408"/>
                </a:stretch>
              </a:blipFill>
            </p:spPr>
            <p:txBody>
              <a:bodyPr/>
              <a:lstStyle/>
              <a:p>
                <a:r>
                  <a:rPr lang="en-US">
                    <a:noFill/>
                  </a:rPr>
                  <a:t> </a:t>
                </a:r>
              </a:p>
            </p:txBody>
          </p:sp>
        </mc:Fallback>
      </mc:AlternateContent>
    </p:spTree>
    <p:extLst>
      <p:ext uri="{BB962C8B-B14F-4D97-AF65-F5344CB8AC3E}">
        <p14:creationId xmlns:p14="http://schemas.microsoft.com/office/powerpoint/2010/main" val="2876020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24DBD0-0A95-913F-C248-BE8C77CEF8F0}"/>
              </a:ext>
            </a:extLst>
          </p:cNvPr>
          <p:cNvSpPr txBox="1"/>
          <p:nvPr/>
        </p:nvSpPr>
        <p:spPr>
          <a:xfrm>
            <a:off x="1371600" y="542260"/>
            <a:ext cx="9101470" cy="523220"/>
          </a:xfrm>
          <a:prstGeom prst="rect">
            <a:avLst/>
          </a:prstGeom>
          <a:noFill/>
        </p:spPr>
        <p:txBody>
          <a:bodyPr wrap="square" rtlCol="0">
            <a:spAutoFit/>
          </a:bodyPr>
          <a:lstStyle/>
          <a:p>
            <a:pPr algn="ctr"/>
            <a:r>
              <a:rPr lang="en-US" sz="2800" dirty="0">
                <a:solidFill>
                  <a:srgbClr val="C00000"/>
                </a:solidFill>
                <a:latin typeface="Avenir Next LT Pro" panose="020B0504020202020204" pitchFamily="34" charset="77"/>
              </a:rPr>
              <a:t>Random Variable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476BC2A-1341-5DE1-85FC-9DBEC6728DC0}"/>
                  </a:ext>
                </a:extLst>
              </p:cNvPr>
              <p:cNvSpPr txBox="1"/>
              <p:nvPr/>
            </p:nvSpPr>
            <p:spPr>
              <a:xfrm>
                <a:off x="971106" y="1102578"/>
                <a:ext cx="10249787" cy="5755422"/>
              </a:xfrm>
              <a:prstGeom prst="rect">
                <a:avLst/>
              </a:prstGeom>
              <a:noFill/>
            </p:spPr>
            <p:txBody>
              <a:bodyPr wrap="square" rtlCol="0">
                <a:spAutoFit/>
              </a:bodyPr>
              <a:lstStyle/>
              <a:p>
                <a:r>
                  <a:rPr lang="en-US" sz="1600" dirty="0">
                    <a:latin typeface="Avenir Next LT Pro" panose="020B0504020202020204" pitchFamily="34" charset="77"/>
                  </a:rPr>
                  <a:t>The triple </a:t>
                </a:r>
                <a14:m>
                  <m:oMath xmlns:m="http://schemas.openxmlformats.org/officeDocument/2006/math">
                    <m:d>
                      <m:dPr>
                        <m:ctrlPr>
                          <a:rPr lang="en-US" sz="1600" b="0" i="1" smtClean="0">
                            <a:latin typeface="Cambria Math" panose="02040503050406030204" pitchFamily="18" charset="0"/>
                            <a:ea typeface="Cambria Math" panose="02040503050406030204" pitchFamily="18" charset="0"/>
                          </a:rPr>
                        </m:ctrlPr>
                      </m:dPr>
                      <m:e>
                        <m:r>
                          <m:rPr>
                            <m:sty m:val="p"/>
                          </m:rPr>
                          <a:rPr lang="el-GR" sz="1600" b="0" i="1" smtClean="0">
                            <a:latin typeface="Cambria Math" panose="02040503050406030204" pitchFamily="18" charset="0"/>
                            <a:ea typeface="Cambria Math" panose="02040503050406030204" pitchFamily="18" charset="0"/>
                          </a:rPr>
                          <m:t>Ω</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𝒜</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𝑃</m:t>
                        </m:r>
                      </m:e>
                    </m:d>
                  </m:oMath>
                </a14:m>
                <a:r>
                  <a:rPr lang="en-US" sz="1600" dirty="0">
                    <a:latin typeface="Avenir Next LT Pro" panose="020B0504020202020204" pitchFamily="34" charset="77"/>
                  </a:rPr>
                  <a:t> is called a probability space. In machine learning, rather than referring to the whole probability space, we focus on the probabilities on quantities of interest whose values form a target space </a:t>
                </a:r>
                <a14:m>
                  <m:oMath xmlns:m="http://schemas.openxmlformats.org/officeDocument/2006/math">
                    <m:r>
                      <a:rPr lang="en-US" sz="1600" i="1" smtClean="0">
                        <a:latin typeface="Cambria Math" panose="02040503050406030204" pitchFamily="18" charset="0"/>
                        <a:ea typeface="Cambria Math" panose="02040503050406030204" pitchFamily="18" charset="0"/>
                      </a:rPr>
                      <m:t>𝒯</m:t>
                    </m:r>
                    <m:r>
                      <a:rPr lang="en-US" sz="1600" b="0" i="1" smtClean="0">
                        <a:latin typeface="Cambria Math" panose="02040503050406030204" pitchFamily="18" charset="0"/>
                        <a:ea typeface="Cambria Math" panose="02040503050406030204" pitchFamily="18" charset="0"/>
                      </a:rPr>
                      <m:t>.</m:t>
                    </m:r>
                  </m:oMath>
                </a14:m>
                <a:r>
                  <a:rPr lang="en-US" sz="1600" dirty="0">
                    <a:latin typeface="Avenir Next LT Pro" panose="020B0504020202020204" pitchFamily="34" charset="77"/>
                  </a:rPr>
                  <a:t>   </a:t>
                </a:r>
              </a:p>
              <a:p>
                <a:endParaRPr lang="en-US" sz="1600" dirty="0">
                  <a:latin typeface="Avenir Next LT Pro" panose="020B0504020202020204" pitchFamily="34" charset="77"/>
                </a:endParaRPr>
              </a:p>
              <a:p>
                <a:r>
                  <a:rPr lang="en-US" sz="1600" dirty="0">
                    <a:latin typeface="Avenir Next LT Pro" panose="020B0504020202020204" pitchFamily="34" charset="77"/>
                  </a:rPr>
                  <a:t>A random variable is a function </a:t>
                </a:r>
                <a14:m>
                  <m:oMath xmlns:m="http://schemas.openxmlformats.org/officeDocument/2006/math">
                    <m:r>
                      <a:rPr lang="en-US" sz="1600" b="0" i="1" smtClean="0">
                        <a:latin typeface="Cambria Math" panose="02040503050406030204" pitchFamily="18" charset="0"/>
                      </a:rPr>
                      <m:t>𝑋</m:t>
                    </m:r>
                    <m:r>
                      <a:rPr lang="en-US" sz="1600" b="0" i="1" smtClean="0">
                        <a:latin typeface="Cambria Math" panose="02040503050406030204" pitchFamily="18" charset="0"/>
                      </a:rPr>
                      <m:t>:</m:t>
                    </m:r>
                    <m:r>
                      <m:rPr>
                        <m:sty m:val="p"/>
                      </m:rPr>
                      <a:rPr lang="el-GR" sz="1600" b="0" i="1" smtClean="0">
                        <a:latin typeface="Cambria Math" panose="02040503050406030204" pitchFamily="18" charset="0"/>
                        <a:ea typeface="Cambria Math" panose="02040503050406030204" pitchFamily="18" charset="0"/>
                      </a:rPr>
                      <m:t>Ω</m:t>
                    </m:r>
                    <m:r>
                      <a:rPr lang="el-GR" sz="1600" b="0" i="1" smtClean="0">
                        <a:latin typeface="Cambria Math" panose="02040503050406030204" pitchFamily="18" charset="0"/>
                        <a:ea typeface="Cambria Math" panose="02040503050406030204" pitchFamily="18" charset="0"/>
                      </a:rPr>
                      <m:t>→</m:t>
                    </m:r>
                    <m:r>
                      <a:rPr lang="el-GR" sz="1600" b="0" i="1" smtClean="0">
                        <a:latin typeface="Cambria Math" panose="02040503050406030204" pitchFamily="18" charset="0"/>
                        <a:ea typeface="Cambria Math" panose="02040503050406030204" pitchFamily="18" charset="0"/>
                      </a:rPr>
                      <m:t>𝒯</m:t>
                    </m:r>
                  </m:oMath>
                </a14:m>
                <a:r>
                  <a:rPr lang="en-US" sz="1600" dirty="0">
                    <a:latin typeface="Avenir Next LT Pro" panose="020B0504020202020204" pitchFamily="34" charset="77"/>
                  </a:rPr>
                  <a:t> which takes an element of the sample space </a:t>
                </a:r>
                <a14:m>
                  <m:oMath xmlns:m="http://schemas.openxmlformats.org/officeDocument/2006/math">
                    <m:r>
                      <a:rPr lang="en-US" sz="1600" i="1" smtClean="0">
                        <a:latin typeface="Cambria Math" panose="02040503050406030204" pitchFamily="18" charset="0"/>
                        <a:ea typeface="Cambria Math" panose="02040503050406030204" pitchFamily="18" charset="0"/>
                      </a:rPr>
                      <m:t>𝜔</m:t>
                    </m:r>
                    <m:r>
                      <a:rPr lang="en-US" sz="1600" i="1" smtClean="0">
                        <a:latin typeface="Cambria Math" panose="02040503050406030204" pitchFamily="18" charset="0"/>
                        <a:ea typeface="Cambria Math" panose="02040503050406030204" pitchFamily="18" charset="0"/>
                      </a:rPr>
                      <m:t>∈</m:t>
                    </m:r>
                    <m:r>
                      <m:rPr>
                        <m:sty m:val="p"/>
                      </m:rPr>
                      <a:rPr lang="el-GR" sz="1600" i="1" smtClean="0">
                        <a:latin typeface="Cambria Math" panose="02040503050406030204" pitchFamily="18" charset="0"/>
                        <a:ea typeface="Cambria Math" panose="02040503050406030204" pitchFamily="18" charset="0"/>
                      </a:rPr>
                      <m:t>Ω</m:t>
                    </m:r>
                  </m:oMath>
                </a14:m>
                <a:r>
                  <a:rPr lang="en-US" sz="1600" dirty="0">
                    <a:latin typeface="Avenir Next LT Pro" panose="020B0504020202020204" pitchFamily="34" charset="77"/>
                  </a:rPr>
                  <a:t> and returns a particular quantity of interest </a:t>
                </a:r>
                <a14:m>
                  <m:oMath xmlns:m="http://schemas.openxmlformats.org/officeDocument/2006/math">
                    <m:r>
                      <a:rPr lang="en-US" sz="1600" b="0" i="1" smtClean="0">
                        <a:latin typeface="Cambria Math" panose="02040503050406030204" pitchFamily="18" charset="0"/>
                      </a:rPr>
                      <m:t>𝑥</m:t>
                    </m:r>
                    <m:r>
                      <a:rPr lang="en-US" sz="1600" b="0" i="1" smtClean="0">
                        <a:latin typeface="Cambria Math" panose="02040503050406030204" pitchFamily="18" charset="0"/>
                      </a:rPr>
                      <m:t>.</m:t>
                    </m:r>
                  </m:oMath>
                </a14:m>
                <a:r>
                  <a:rPr lang="en-US" sz="1600" dirty="0">
                    <a:latin typeface="Avenir Next LT Pro" panose="020B0504020202020204" pitchFamily="34" charset="77"/>
                  </a:rPr>
                  <a:t> </a:t>
                </a:r>
              </a:p>
              <a:p>
                <a:endParaRPr lang="en-US" sz="1600" dirty="0">
                  <a:latin typeface="Avenir Next LT Pro" panose="020B0504020202020204" pitchFamily="34" charset="77"/>
                </a:endParaRPr>
              </a:p>
              <a:p>
                <a:r>
                  <a:rPr lang="en-US" sz="1600" dirty="0">
                    <a:solidFill>
                      <a:srgbClr val="C00000"/>
                    </a:solidFill>
                    <a:latin typeface="Avenir Next LT Pro" panose="020B0504020202020204" pitchFamily="34" charset="77"/>
                  </a:rPr>
                  <a:t>Example</a:t>
                </a:r>
                <a:r>
                  <a:rPr lang="en-US" sz="1600" dirty="0">
                    <a:latin typeface="Avenir Next LT Pro" panose="020B0504020202020204" pitchFamily="34" charset="77"/>
                  </a:rPr>
                  <a:t>: </a:t>
                </a:r>
              </a:p>
              <a:p>
                <a:endParaRPr lang="en-US" sz="1600" dirty="0">
                  <a:latin typeface="Avenir Next LT Pro" panose="020B0504020202020204" pitchFamily="34" charset="77"/>
                </a:endParaRPr>
              </a:p>
              <a:p>
                <a:r>
                  <a:rPr lang="en-US" sz="1600" dirty="0">
                    <a:latin typeface="Avenir Next LT Pro" panose="020B0504020202020204" pitchFamily="34" charset="77"/>
                  </a:rPr>
                  <a:t>The experiment is to flip a coin twice and counting the numbers of ”heads” (H) given that P(H)=0.3.</a:t>
                </a:r>
              </a:p>
              <a:p>
                <a:endParaRPr lang="en-US" sz="1600" dirty="0">
                  <a:latin typeface="Avenir Next LT Pro" panose="020B0504020202020204" pitchFamily="34" charset="77"/>
                </a:endParaRPr>
              </a:p>
              <a:p>
                <a:r>
                  <a:rPr lang="en-US" sz="1600" dirty="0">
                    <a:latin typeface="Avenir Next LT Pro" panose="020B0504020202020204" pitchFamily="34" charset="77"/>
                  </a:rPr>
                  <a:t>The random variable </a:t>
                </a:r>
                <a14:m>
                  <m:oMath xmlns:m="http://schemas.openxmlformats.org/officeDocument/2006/math">
                    <m:r>
                      <a:rPr lang="en-US" sz="1600" b="0" i="1" smtClean="0">
                        <a:latin typeface="Cambria Math" panose="02040503050406030204" pitchFamily="18" charset="0"/>
                      </a:rPr>
                      <m:t>𝑋</m:t>
                    </m:r>
                    <m:r>
                      <a:rPr lang="en-US" sz="1600" b="0" i="1" smtClean="0">
                        <a:latin typeface="Cambria Math" panose="02040503050406030204" pitchFamily="18" charset="0"/>
                      </a:rPr>
                      <m:t>:</m:t>
                    </m:r>
                    <m:r>
                      <m:rPr>
                        <m:sty m:val="p"/>
                      </m:rPr>
                      <a:rPr lang="el-GR" sz="1600" b="0" i="1" smtClean="0">
                        <a:latin typeface="Cambria Math" panose="02040503050406030204" pitchFamily="18" charset="0"/>
                        <a:ea typeface="Cambria Math" panose="02040503050406030204" pitchFamily="18" charset="0"/>
                      </a:rPr>
                      <m:t>Ω</m:t>
                    </m:r>
                    <m:r>
                      <a:rPr lang="en-US" sz="1600" b="0" i="1" smtClean="0">
                        <a:latin typeface="Cambria Math" panose="02040503050406030204" pitchFamily="18" charset="0"/>
                        <a:ea typeface="Cambria Math" panose="02040503050406030204" pitchFamily="18" charset="0"/>
                      </a:rPr>
                      <m:t>=</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𝐻𝐻</m:t>
                        </m:r>
                        <m:r>
                          <a:rPr lang="en-US" sz="1600" b="0" i="1" smtClean="0">
                            <a:latin typeface="Cambria Math" panose="02040503050406030204" pitchFamily="18" charset="0"/>
                          </a:rPr>
                          <m:t>, </m:t>
                        </m:r>
                        <m:r>
                          <a:rPr lang="en-US" sz="1600" b="0" i="1" smtClean="0">
                            <a:latin typeface="Cambria Math" panose="02040503050406030204" pitchFamily="18" charset="0"/>
                          </a:rPr>
                          <m:t>𝐻𝑇</m:t>
                        </m:r>
                        <m:r>
                          <a:rPr lang="en-US" sz="1600" b="0" i="1" smtClean="0">
                            <a:latin typeface="Cambria Math" panose="02040503050406030204" pitchFamily="18" charset="0"/>
                          </a:rPr>
                          <m:t>, </m:t>
                        </m:r>
                        <m:r>
                          <a:rPr lang="en-US" sz="1600" b="0" i="1" smtClean="0">
                            <a:latin typeface="Cambria Math" panose="02040503050406030204" pitchFamily="18" charset="0"/>
                          </a:rPr>
                          <m:t>𝑇𝐻</m:t>
                        </m:r>
                        <m:r>
                          <a:rPr lang="en-US" sz="1600" b="0" i="1" smtClean="0">
                            <a:latin typeface="Cambria Math" panose="02040503050406030204" pitchFamily="18" charset="0"/>
                          </a:rPr>
                          <m:t>, </m:t>
                        </m:r>
                        <m:r>
                          <a:rPr lang="en-US" sz="1600" b="0" i="1" smtClean="0">
                            <a:latin typeface="Cambria Math" panose="02040503050406030204" pitchFamily="18" charset="0"/>
                          </a:rPr>
                          <m:t>𝑇𝑇</m:t>
                        </m:r>
                      </m:e>
                    </m:d>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𝒯</m:t>
                    </m:r>
                    <m:r>
                      <a:rPr lang="en-US" sz="1600" b="0" i="1" smtClean="0">
                        <a:latin typeface="Cambria Math" panose="02040503050406030204" pitchFamily="18" charset="0"/>
                        <a:ea typeface="Cambria Math" panose="02040503050406030204" pitchFamily="18" charset="0"/>
                      </a:rPr>
                      <m:t>={0, 1, 2}</m:t>
                    </m:r>
                  </m:oMath>
                </a14:m>
                <a:endParaRPr lang="en-US" sz="1600" dirty="0">
                  <a:latin typeface="Avenir Next LT Pro" panose="020B0504020202020204" pitchFamily="34" charset="77"/>
                </a:endParaRPr>
              </a:p>
              <a:p>
                <a:endParaRPr lang="en-US" sz="1600" dirty="0">
                  <a:latin typeface="Avenir Next LT Pro" panose="020B0504020202020204" pitchFamily="34" charset="77"/>
                </a:endParaRPr>
              </a:p>
              <a:p>
                <a:r>
                  <a:rPr lang="en-US" sz="1600" dirty="0">
                    <a:latin typeface="Avenir Next LT Pro" panose="020B0504020202020204" pitchFamily="34" charset="77"/>
                  </a:rPr>
                  <a:t>So, </a:t>
                </a:r>
                <a14:m>
                  <m:oMath xmlns:m="http://schemas.openxmlformats.org/officeDocument/2006/math">
                    <m:r>
                      <a:rPr lang="en-US" sz="1600" b="0" i="1" smtClean="0">
                        <a:latin typeface="Cambria Math" panose="02040503050406030204" pitchFamily="18" charset="0"/>
                      </a:rPr>
                      <m:t>𝑋</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𝐻𝐻</m:t>
                        </m:r>
                      </m:e>
                    </m:d>
                    <m:r>
                      <a:rPr lang="en-US" sz="1600" b="0" i="1" smtClean="0">
                        <a:latin typeface="Cambria Math" panose="02040503050406030204" pitchFamily="18" charset="0"/>
                      </a:rPr>
                      <m:t>=2,    </m:t>
                    </m:r>
                    <m:r>
                      <a:rPr lang="en-US" sz="1600" b="0" i="1" smtClean="0">
                        <a:latin typeface="Cambria Math" panose="02040503050406030204" pitchFamily="18" charset="0"/>
                      </a:rPr>
                      <m:t>𝑋</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𝐻𝑇</m:t>
                        </m:r>
                      </m:e>
                    </m:d>
                    <m:r>
                      <a:rPr lang="en-US" sz="1600" b="0" i="1" smtClean="0">
                        <a:latin typeface="Cambria Math" panose="02040503050406030204" pitchFamily="18" charset="0"/>
                      </a:rPr>
                      <m:t>=1,    </m:t>
                    </m:r>
                    <m:r>
                      <a:rPr lang="en-US" sz="1600" b="0" i="1" smtClean="0">
                        <a:latin typeface="Cambria Math" panose="02040503050406030204" pitchFamily="18" charset="0"/>
                      </a:rPr>
                      <m:t>𝑋</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𝑇𝐻</m:t>
                        </m:r>
                      </m:e>
                    </m:d>
                    <m:r>
                      <a:rPr lang="en-US" sz="1600" b="0" i="1" smtClean="0">
                        <a:latin typeface="Cambria Math" panose="02040503050406030204" pitchFamily="18" charset="0"/>
                      </a:rPr>
                      <m:t>=1,    </m:t>
                    </m:r>
                    <m:r>
                      <a:rPr lang="en-US" sz="1600" b="0" i="1" smtClean="0">
                        <a:latin typeface="Cambria Math" panose="02040503050406030204" pitchFamily="18" charset="0"/>
                      </a:rPr>
                      <m:t>𝑋</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𝑇𝑇</m:t>
                        </m:r>
                      </m:e>
                    </m:d>
                    <m:r>
                      <a:rPr lang="en-US" sz="1600" b="0" i="1" smtClean="0">
                        <a:latin typeface="Cambria Math" panose="02040503050406030204" pitchFamily="18" charset="0"/>
                      </a:rPr>
                      <m:t>=0</m:t>
                    </m:r>
                  </m:oMath>
                </a14:m>
                <a:endParaRPr lang="en-US" sz="1600" dirty="0">
                  <a:latin typeface="Avenir Next LT Pro" panose="020B0504020202020204" pitchFamily="34" charset="77"/>
                </a:endParaRPr>
              </a:p>
              <a:p>
                <a:endParaRPr lang="en-US" sz="1600" dirty="0">
                  <a:latin typeface="Avenir Next LT Pro" panose="020B0504020202020204" pitchFamily="34" charset="77"/>
                </a:endParaRPr>
              </a:p>
              <a:p>
                <a:r>
                  <a:rPr lang="en-US" sz="1600" dirty="0">
                    <a:latin typeface="Avenir Next LT Pro" panose="020B0504020202020204" pitchFamily="34" charset="77"/>
                  </a:rPr>
                  <a:t>Then:</a:t>
                </a:r>
              </a:p>
              <a:p>
                <a:endParaRPr lang="en-US" sz="1600" dirty="0">
                  <a:latin typeface="Avenir Next LT Pro" panose="020B0504020202020204" pitchFamily="34" charset="77"/>
                </a:endParaRPr>
              </a:p>
              <a:p>
                <a:r>
                  <a:rPr lang="en-US" sz="1600" dirty="0">
                    <a:latin typeface="Avenir Next LT Pro" panose="020B0504020202020204" pitchFamily="34" charset="77"/>
                  </a:rPr>
                  <a:t> </a:t>
                </a:r>
                <a14:m>
                  <m:oMath xmlns:m="http://schemas.openxmlformats.org/officeDocument/2006/math">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𝐻𝐻</m:t>
                        </m:r>
                      </m:e>
                    </m:d>
                    <m:r>
                      <a:rPr lang="en-US" sz="1600" b="0" i="1" smtClean="0">
                        <a:latin typeface="Cambria Math" panose="02040503050406030204" pitchFamily="18" charset="0"/>
                      </a:rPr>
                      <m:t>=</m:t>
                    </m:r>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𝑥</m:t>
                        </m:r>
                        <m:r>
                          <a:rPr lang="en-US" sz="1600" b="0" i="1" smtClean="0">
                            <a:latin typeface="Cambria Math" panose="02040503050406030204" pitchFamily="18" charset="0"/>
                          </a:rPr>
                          <m:t>=2</m:t>
                        </m:r>
                      </m:e>
                    </m:d>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0.3</m:t>
                        </m:r>
                      </m:e>
                    </m:d>
                    <m:d>
                      <m:dPr>
                        <m:ctrlPr>
                          <a:rPr lang="en-US" sz="1600" b="0" i="1" smtClean="0">
                            <a:latin typeface="Cambria Math" panose="02040503050406030204" pitchFamily="18" charset="0"/>
                          </a:rPr>
                        </m:ctrlPr>
                      </m:dPr>
                      <m:e>
                        <m:r>
                          <a:rPr lang="en-US" sz="1600" b="0" i="1" smtClean="0">
                            <a:latin typeface="Cambria Math" panose="02040503050406030204" pitchFamily="18" charset="0"/>
                          </a:rPr>
                          <m:t>0.3</m:t>
                        </m:r>
                      </m:e>
                    </m:d>
                    <m:r>
                      <a:rPr lang="en-US" sz="1600" b="0" i="1" smtClean="0">
                        <a:latin typeface="Cambria Math" panose="02040503050406030204" pitchFamily="18" charset="0"/>
                      </a:rPr>
                      <m:t>=0.09</m:t>
                    </m:r>
                  </m:oMath>
                </a14:m>
                <a:endParaRPr lang="en-US" sz="1600" dirty="0">
                  <a:latin typeface="Avenir Next LT Pro" panose="020B0504020202020204" pitchFamily="34" charset="77"/>
                </a:endParaRPr>
              </a:p>
              <a:p>
                <a:endParaRPr lang="en-US" sz="1600" dirty="0">
                  <a:latin typeface="Avenir Next LT Pro" panose="020B0504020202020204" pitchFamily="34" charset="77"/>
                </a:endParaRPr>
              </a:p>
              <a:p>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𝑃</m:t>
                      </m:r>
                      <m:r>
                        <a:rPr lang="en-US" sz="1600" b="0" i="1" smtClean="0">
                          <a:latin typeface="Cambria Math" panose="02040503050406030204" pitchFamily="18" charset="0"/>
                        </a:rPr>
                        <m:t>(</m:t>
                      </m:r>
                      <m:r>
                        <a:rPr lang="en-US" sz="1600" b="0" i="1" smtClean="0">
                          <a:latin typeface="Cambria Math" panose="02040503050406030204" pitchFamily="18" charset="0"/>
                        </a:rPr>
                        <m:t>𝐻𝑇𝑜𝑟𝑇𝐻</m:t>
                      </m:r>
                      <m:r>
                        <a:rPr lang="en-US" sz="1600" b="0" i="1" smtClean="0">
                          <a:latin typeface="Cambria Math" panose="02040503050406030204" pitchFamily="18" charset="0"/>
                        </a:rPr>
                        <m:t>)=</m:t>
                      </m:r>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𝑥</m:t>
                          </m:r>
                          <m:r>
                            <a:rPr lang="en-US" sz="1600" b="0" i="1" smtClean="0">
                              <a:latin typeface="Cambria Math" panose="02040503050406030204" pitchFamily="18" charset="0"/>
                            </a:rPr>
                            <m:t>=1</m:t>
                          </m:r>
                        </m:e>
                      </m:d>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0.3</m:t>
                          </m:r>
                        </m:e>
                      </m:d>
                      <m:d>
                        <m:dPr>
                          <m:ctrlPr>
                            <a:rPr lang="en-US" sz="1600" b="0" i="1" smtClean="0">
                              <a:latin typeface="Cambria Math" panose="02040503050406030204" pitchFamily="18" charset="0"/>
                            </a:rPr>
                          </m:ctrlPr>
                        </m:dPr>
                        <m:e>
                          <m:r>
                            <a:rPr lang="en-US" sz="1600" b="0" i="1" smtClean="0">
                              <a:latin typeface="Cambria Math" panose="02040503050406030204" pitchFamily="18" charset="0"/>
                            </a:rPr>
                            <m:t>1−0.3</m:t>
                          </m:r>
                        </m:e>
                      </m:d>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1−0.3</m:t>
                          </m:r>
                        </m:e>
                      </m:d>
                      <m:d>
                        <m:dPr>
                          <m:ctrlPr>
                            <a:rPr lang="en-US" sz="1600" b="0" i="1" smtClean="0">
                              <a:latin typeface="Cambria Math" panose="02040503050406030204" pitchFamily="18" charset="0"/>
                            </a:rPr>
                          </m:ctrlPr>
                        </m:dPr>
                        <m:e>
                          <m:r>
                            <a:rPr lang="en-US" sz="1600" b="0" i="1" smtClean="0">
                              <a:latin typeface="Cambria Math" panose="02040503050406030204" pitchFamily="18" charset="0"/>
                            </a:rPr>
                            <m:t>0.3</m:t>
                          </m:r>
                        </m:e>
                      </m:d>
                      <m:r>
                        <a:rPr lang="en-US" sz="1600" b="0" i="1" smtClean="0">
                          <a:latin typeface="Cambria Math" panose="02040503050406030204" pitchFamily="18" charset="0"/>
                        </a:rPr>
                        <m:t>=0.42</m:t>
                      </m:r>
                    </m:oMath>
                  </m:oMathPara>
                </a14:m>
                <a:endParaRPr lang="en-US" sz="1600" dirty="0">
                  <a:latin typeface="Avenir Next LT Pro" panose="020B0504020202020204" pitchFamily="34" charset="77"/>
                </a:endParaRPr>
              </a:p>
              <a:p>
                <a:endParaRPr lang="en-US" sz="1600" dirty="0">
                  <a:latin typeface="Avenir Next LT Pro" panose="020B0504020202020204" pitchFamily="34" charset="77"/>
                </a:endParaRPr>
              </a:p>
              <a:p>
                <a14:m>
                  <m:oMath xmlns:m="http://schemas.openxmlformats.org/officeDocument/2006/math">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𝑇𝑇</m:t>
                        </m:r>
                      </m:e>
                    </m:d>
                    <m:r>
                      <a:rPr lang="en-US" sz="1600" b="0" i="1" smtClean="0">
                        <a:latin typeface="Cambria Math" panose="02040503050406030204" pitchFamily="18" charset="0"/>
                      </a:rPr>
                      <m:t>=</m:t>
                    </m:r>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𝑥</m:t>
                        </m:r>
                        <m:r>
                          <a:rPr lang="en-US" sz="1600" b="0" i="1" smtClean="0">
                            <a:latin typeface="Cambria Math" panose="02040503050406030204" pitchFamily="18" charset="0"/>
                          </a:rPr>
                          <m:t>=0</m:t>
                        </m:r>
                      </m:e>
                    </m:d>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1−0.3</m:t>
                        </m:r>
                      </m:e>
                    </m:d>
                    <m:d>
                      <m:dPr>
                        <m:ctrlPr>
                          <a:rPr lang="en-US" sz="1600" b="0" i="1" smtClean="0">
                            <a:latin typeface="Cambria Math" panose="02040503050406030204" pitchFamily="18" charset="0"/>
                          </a:rPr>
                        </m:ctrlPr>
                      </m:dPr>
                      <m:e>
                        <m:r>
                          <a:rPr lang="en-US" sz="1600" b="0" i="1" smtClean="0">
                            <a:latin typeface="Cambria Math" panose="02040503050406030204" pitchFamily="18" charset="0"/>
                          </a:rPr>
                          <m:t>1−0.3</m:t>
                        </m:r>
                      </m:e>
                    </m:d>
                    <m:r>
                      <a:rPr lang="en-US" sz="1600" b="0" i="1" smtClean="0">
                        <a:latin typeface="Cambria Math" panose="02040503050406030204" pitchFamily="18" charset="0"/>
                      </a:rPr>
                      <m:t>=0.49</m:t>
                    </m:r>
                  </m:oMath>
                </a14:m>
                <a:r>
                  <a:rPr lang="en-US" sz="1600" dirty="0">
                    <a:latin typeface="Avenir Next LT Pro" panose="020B0504020202020204" pitchFamily="34" charset="77"/>
                  </a:rPr>
                  <a:t> </a:t>
                </a:r>
              </a:p>
              <a:p>
                <a:endParaRPr lang="en-US" sz="1600" dirty="0">
                  <a:latin typeface="Avenir Next LT Pro" panose="020B0504020202020204" pitchFamily="34" charset="77"/>
                </a:endParaRPr>
              </a:p>
              <a:p>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d>
                            <m:dPr>
                              <m:begChr m:val="{"/>
                              <m:endChr m:val="}"/>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1, 2</m:t>
                              </m:r>
                            </m:e>
                          </m:d>
                        </m:e>
                      </m:d>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𝑃</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=1</m:t>
                          </m:r>
                        </m:e>
                      </m:d>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𝑃</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=2</m:t>
                          </m:r>
                        </m:e>
                      </m:d>
                      <m:r>
                        <a:rPr lang="en-US" sz="1600" b="0" i="1" smtClean="0">
                          <a:latin typeface="Cambria Math" panose="02040503050406030204" pitchFamily="18" charset="0"/>
                          <a:ea typeface="Cambria Math" panose="02040503050406030204" pitchFamily="18" charset="0"/>
                        </a:rPr>
                        <m:t>=0.42+0.09=0.51=1−</m:t>
                      </m:r>
                      <m:r>
                        <a:rPr lang="en-US" sz="1600" b="0" i="1" smtClean="0">
                          <a:latin typeface="Cambria Math" panose="02040503050406030204" pitchFamily="18" charset="0"/>
                          <a:ea typeface="Cambria Math" panose="02040503050406030204" pitchFamily="18" charset="0"/>
                        </a:rPr>
                        <m:t>𝑃</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=0)</m:t>
                      </m:r>
                    </m:oMath>
                  </m:oMathPara>
                </a14:m>
                <a:endParaRPr lang="en-US" sz="1600" dirty="0">
                  <a:latin typeface="Avenir Next LT Pro" panose="020B0504020202020204" pitchFamily="34" charset="77"/>
                </a:endParaRPr>
              </a:p>
            </p:txBody>
          </p:sp>
        </mc:Choice>
        <mc:Fallback xmlns="">
          <p:sp>
            <p:nvSpPr>
              <p:cNvPr id="3" name="TextBox 2">
                <a:extLst>
                  <a:ext uri="{FF2B5EF4-FFF2-40B4-BE49-F238E27FC236}">
                    <a16:creationId xmlns:a16="http://schemas.microsoft.com/office/drawing/2014/main" id="{4476BC2A-1341-5DE1-85FC-9DBEC6728DC0}"/>
                  </a:ext>
                </a:extLst>
              </p:cNvPr>
              <p:cNvSpPr txBox="1">
                <a:spLocks noRot="1" noChangeAspect="1" noMove="1" noResize="1" noEditPoints="1" noAdjustHandles="1" noChangeArrowheads="1" noChangeShapeType="1" noTextEdit="1"/>
              </p:cNvSpPr>
              <p:nvPr/>
            </p:nvSpPr>
            <p:spPr>
              <a:xfrm>
                <a:off x="971106" y="1102578"/>
                <a:ext cx="10249787" cy="5755422"/>
              </a:xfrm>
              <a:prstGeom prst="rect">
                <a:avLst/>
              </a:prstGeom>
              <a:blipFill>
                <a:blip r:embed="rId2"/>
                <a:stretch>
                  <a:fillRect l="-371" t="-220"/>
                </a:stretch>
              </a:blipFill>
            </p:spPr>
            <p:txBody>
              <a:bodyPr/>
              <a:lstStyle/>
              <a:p>
                <a:r>
                  <a:rPr lang="en-US">
                    <a:noFill/>
                  </a:rPr>
                  <a:t> </a:t>
                </a:r>
              </a:p>
            </p:txBody>
          </p:sp>
        </mc:Fallback>
      </mc:AlternateContent>
    </p:spTree>
    <p:extLst>
      <p:ext uri="{BB962C8B-B14F-4D97-AF65-F5344CB8AC3E}">
        <p14:creationId xmlns:p14="http://schemas.microsoft.com/office/powerpoint/2010/main" val="4069804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02E968-DCEF-AC2F-7207-BD450397F13B}"/>
              </a:ext>
            </a:extLst>
          </p:cNvPr>
          <p:cNvSpPr txBox="1"/>
          <p:nvPr/>
        </p:nvSpPr>
        <p:spPr>
          <a:xfrm>
            <a:off x="1041991" y="510363"/>
            <a:ext cx="9686260" cy="523220"/>
          </a:xfrm>
          <a:prstGeom prst="rect">
            <a:avLst/>
          </a:prstGeom>
          <a:noFill/>
        </p:spPr>
        <p:txBody>
          <a:bodyPr wrap="square" rtlCol="0">
            <a:spAutoFit/>
          </a:bodyPr>
          <a:lstStyle/>
          <a:p>
            <a:pPr algn="ctr"/>
            <a:r>
              <a:rPr lang="en-US" sz="2800" dirty="0">
                <a:solidFill>
                  <a:srgbClr val="C00000"/>
                </a:solidFill>
                <a:latin typeface="Avenir Next LT Pro" panose="020B0504020202020204" pitchFamily="34" charset="77"/>
              </a:rPr>
              <a:t>Discrete Random Variables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C9FC7F6-F7FC-7E9C-88FD-AC8F057979E8}"/>
                  </a:ext>
                </a:extLst>
              </p:cNvPr>
              <p:cNvSpPr txBox="1"/>
              <p:nvPr/>
            </p:nvSpPr>
            <p:spPr>
              <a:xfrm>
                <a:off x="901995" y="1102578"/>
                <a:ext cx="10388010" cy="5755422"/>
              </a:xfrm>
              <a:prstGeom prst="rect">
                <a:avLst/>
              </a:prstGeom>
              <a:noFill/>
            </p:spPr>
            <p:txBody>
              <a:bodyPr wrap="square" rtlCol="0">
                <a:spAutoFit/>
              </a:bodyPr>
              <a:lstStyle/>
              <a:p>
                <a:r>
                  <a:rPr lang="en-US" sz="1600" dirty="0">
                    <a:latin typeface="Avenir Next LT Pro" panose="020B0504020202020204" pitchFamily="34" charset="77"/>
                  </a:rPr>
                  <a:t>The values of a random variable are called the states of the random variable and are the elements of the target space. </a:t>
                </a:r>
              </a:p>
              <a:p>
                <a:endParaRPr lang="en-US" sz="1600" dirty="0">
                  <a:latin typeface="Avenir Next LT Pro" panose="020B0504020202020204" pitchFamily="34" charset="77"/>
                </a:endParaRPr>
              </a:p>
              <a:p>
                <a:r>
                  <a:rPr lang="en-US" sz="1600" dirty="0">
                    <a:latin typeface="Avenir Next LT Pro" panose="020B0504020202020204" pitchFamily="34" charset="77"/>
                  </a:rPr>
                  <a:t>If the target space is a discrete set of numbers, the random variable is called a discrete random variable.</a:t>
                </a:r>
              </a:p>
              <a:p>
                <a:endParaRPr lang="en-US" sz="1600" dirty="0">
                  <a:latin typeface="Avenir Next LT Pro" panose="020B0504020202020204" pitchFamily="34" charset="77"/>
                </a:endParaRPr>
              </a:p>
              <a:p>
                <a:r>
                  <a:rPr lang="en-US" sz="1600" dirty="0">
                    <a:latin typeface="Avenir Next LT Pro" panose="020B0504020202020204" pitchFamily="34" charset="77"/>
                  </a:rPr>
                  <a:t>On its own, a random variable is just a description of the states that are possible; it must be coupled with a probability distribution that specifies how likely each of these states are.</a:t>
                </a:r>
              </a:p>
              <a:p>
                <a:endParaRPr lang="en-US" sz="1600" dirty="0">
                  <a:latin typeface="Avenir Next LT Pro" panose="020B0504020202020204" pitchFamily="34" charset="77"/>
                </a:endParaRPr>
              </a:p>
              <a:p>
                <a:r>
                  <a:rPr lang="en-US" sz="1600" dirty="0">
                    <a:solidFill>
                      <a:srgbClr val="C00000"/>
                    </a:solidFill>
                    <a:latin typeface="Avenir Next LT Pro" panose="020B0504020202020204" pitchFamily="34" charset="77"/>
                  </a:rPr>
                  <a:t>Discrete random variable</a:t>
                </a:r>
                <a:r>
                  <a:rPr lang="en-US" sz="1600" dirty="0">
                    <a:latin typeface="Avenir Next LT Pro" panose="020B0504020202020204" pitchFamily="34" charset="77"/>
                  </a:rPr>
                  <a:t>: </a:t>
                </a:r>
              </a:p>
              <a:p>
                <a:endParaRPr lang="en-US" sz="1600" dirty="0">
                  <a:latin typeface="Avenir Next LT Pro" panose="020B0504020202020204" pitchFamily="34" charset="77"/>
                </a:endParaRPr>
              </a:p>
              <a:p>
                <a:r>
                  <a:rPr lang="en-US" sz="1600" dirty="0">
                    <a:latin typeface="Avenir Next LT Pro" panose="020B0504020202020204" pitchFamily="34" charset="77"/>
                  </a:rPr>
                  <a:t>a random variable that has a finite or countably infinite number of states.</a:t>
                </a:r>
              </a:p>
              <a:p>
                <a:r>
                  <a:rPr lang="en-US" sz="1600" dirty="0">
                    <a:latin typeface="Avenir Next LT Pro" panose="020B0504020202020204" pitchFamily="34" charset="77"/>
                  </a:rPr>
                  <a:t>A probability distribution over discrete variable(s) may be described using a </a:t>
                </a:r>
                <a:r>
                  <a:rPr lang="en-US" sz="1600" u="sng" dirty="0">
                    <a:latin typeface="Avenir Next LT Pro" panose="020B0504020202020204" pitchFamily="34" charset="77"/>
                  </a:rPr>
                  <a:t>probability mass function </a:t>
                </a:r>
                <a:r>
                  <a:rPr lang="en-US" sz="1600" dirty="0">
                    <a:latin typeface="Avenir Next LT Pro" panose="020B0504020202020204" pitchFamily="34" charset="77"/>
                  </a:rPr>
                  <a:t>(PMF).</a:t>
                </a:r>
              </a:p>
              <a:p>
                <a:endParaRPr lang="en-US" sz="1600" u="sng" dirty="0">
                  <a:latin typeface="Avenir Next LT Pro" panose="020B0504020202020204" pitchFamily="34" charset="77"/>
                </a:endParaRPr>
              </a:p>
              <a:p>
                <a:r>
                  <a:rPr lang="en-US" sz="1600" dirty="0">
                    <a:latin typeface="Avenir Next LT Pro" panose="020B0504020202020204" pitchFamily="34" charset="77"/>
                  </a:rPr>
                  <a:t>To be a PMF on a random variable </a:t>
                </a:r>
                <a14:m>
                  <m:oMath xmlns:m="http://schemas.openxmlformats.org/officeDocument/2006/math">
                    <m:r>
                      <a:rPr lang="en-US" sz="1600" b="0" i="1" smtClean="0">
                        <a:latin typeface="Cambria Math" panose="02040503050406030204" pitchFamily="18" charset="0"/>
                      </a:rPr>
                      <m:t>𝑋</m:t>
                    </m:r>
                    <m:r>
                      <a:rPr lang="en-US" sz="1600" b="0" i="0" smtClean="0">
                        <a:latin typeface="Cambria Math" panose="02040503050406030204" pitchFamily="18" charset="0"/>
                      </a:rPr>
                      <m:t>,</m:t>
                    </m:r>
                  </m:oMath>
                </a14:m>
                <a:r>
                  <a:rPr lang="en-US" sz="1600" dirty="0">
                    <a:latin typeface="Avenir Next LT Pro" panose="020B0504020202020204" pitchFamily="34" charset="77"/>
                  </a:rPr>
                  <a:t> a function P must satisfy the axioms (of probability):</a:t>
                </a:r>
              </a:p>
              <a:p>
                <a:endParaRPr lang="en-US" sz="1600" dirty="0">
                  <a:latin typeface="Avenir Next LT Pro" panose="020B0504020202020204" pitchFamily="34" charset="77"/>
                </a:endParaRPr>
              </a:p>
              <a:p>
                <a:pPr marL="285750" indent="-285750">
                  <a:buFont typeface="Arial" panose="020B0604020202020204" pitchFamily="34" charset="0"/>
                  <a:buChar char="•"/>
                </a:pPr>
                <a:r>
                  <a:rPr lang="en-US" sz="1600" dirty="0">
                    <a:latin typeface="Avenir Next LT Pro" panose="020B0504020202020204" pitchFamily="34" charset="77"/>
                  </a:rPr>
                  <a:t>The domain of P must be the set of all possible states </a:t>
                </a:r>
                <a14:m>
                  <m:oMath xmlns:m="http://schemas.openxmlformats.org/officeDocument/2006/math">
                    <m:r>
                      <a:rPr lang="en-US" sz="1600" b="0" i="1" smtClean="0">
                        <a:latin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𝑋</m:t>
                    </m:r>
                    <m:r>
                      <a:rPr lang="en-US" sz="1600" b="0" i="1" smtClean="0">
                        <a:latin typeface="Cambria Math" panose="02040503050406030204" pitchFamily="18" charset="0"/>
                        <a:ea typeface="Cambria Math" panose="02040503050406030204" pitchFamily="18" charset="0"/>
                      </a:rPr>
                      <m:t>.</m:t>
                    </m:r>
                  </m:oMath>
                </a14:m>
                <a:endParaRPr lang="en-US" sz="1600" b="0" dirty="0">
                  <a:latin typeface="Avenir Next LT Pro" panose="020B0504020202020204" pitchFamily="34" charset="77"/>
                  <a:ea typeface="Cambria Math" panose="02040503050406030204" pitchFamily="18" charset="0"/>
                </a:endParaRPr>
              </a:p>
              <a:p>
                <a:endParaRPr lang="en-US" sz="1600" b="0" dirty="0">
                  <a:latin typeface="Avenir Next LT Pro" panose="020B0504020202020204" pitchFamily="34" charset="77"/>
                  <a:ea typeface="Cambria Math" panose="02040503050406030204" pitchFamily="18" charset="0"/>
                </a:endParaRPr>
              </a:p>
              <a:p>
                <a:pPr marL="285750" indent="-285750">
                  <a:buFont typeface="Arial" panose="020B0604020202020204" pitchFamily="34" charset="0"/>
                  <a:buChar char="•"/>
                </a:pPr>
                <a:r>
                  <a:rPr lang="en-US" sz="1600" dirty="0">
                    <a:latin typeface="Avenir Next LT Pro" panose="020B0504020202020204" pitchFamily="34" charset="77"/>
                  </a:rPr>
                  <a:t>For each state </a:t>
                </a:r>
                <a14:m>
                  <m:oMath xmlns:m="http://schemas.openxmlformats.org/officeDocument/2006/math">
                    <m:r>
                      <a:rPr lang="en-US" sz="1600" b="0" i="1" smtClean="0">
                        <a:latin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𝑋</m:t>
                    </m:r>
                    <m:r>
                      <a:rPr lang="en-US" sz="1600" b="0" i="0" smtClean="0">
                        <a:latin typeface="Cambria Math" panose="02040503050406030204" pitchFamily="18" charset="0"/>
                        <a:ea typeface="Cambria Math" panose="02040503050406030204" pitchFamily="18" charset="0"/>
                      </a:rPr>
                      <m:t>, 0</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𝑃</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)≤1.</m:t>
                    </m:r>
                  </m:oMath>
                </a14:m>
                <a:r>
                  <a:rPr lang="en-US" sz="1600" dirty="0">
                    <a:latin typeface="Avenir Next LT Pro" panose="020B0504020202020204" pitchFamily="34" charset="77"/>
                  </a:rPr>
                  <a:t> An impossible event has probability 0 and an event that is guaranteed to happen has probability 1.</a:t>
                </a:r>
              </a:p>
              <a:p>
                <a:endParaRPr lang="en-US" sz="1600" dirty="0">
                  <a:latin typeface="Avenir Next LT Pro" panose="020B0504020202020204" pitchFamily="34" charset="77"/>
                </a:endParaRPr>
              </a:p>
              <a:p>
                <a:pPr marL="285750" indent="-285750">
                  <a:buFont typeface="Arial" panose="020B0604020202020204" pitchFamily="34" charset="0"/>
                  <a:buChar char="•"/>
                </a:pPr>
                <a14:m>
                  <m:oMath xmlns:m="http://schemas.openxmlformats.org/officeDocument/2006/math">
                    <m:nary>
                      <m:naryPr>
                        <m:chr m:val="∑"/>
                        <m:limLoc m:val="subSup"/>
                        <m:supHide m:val="on"/>
                        <m:ctrlPr>
                          <a:rPr lang="en-US" sz="1600" i="1" smtClean="0">
                            <a:latin typeface="Cambria Math" panose="02040503050406030204" pitchFamily="18" charset="0"/>
                          </a:rPr>
                        </m:ctrlPr>
                      </m:naryPr>
                      <m:sub>
                        <m:r>
                          <m:rPr>
                            <m:brk m:alnAt="9"/>
                          </m:rPr>
                          <a:rPr lang="en-US" sz="1600" b="0" i="1" smtClean="0">
                            <a:latin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𝑋</m:t>
                        </m:r>
                      </m:sub>
                      <m:sup/>
                      <m:e>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𝑥</m:t>
                            </m:r>
                          </m:e>
                        </m:d>
                        <m:r>
                          <a:rPr lang="en-US" sz="1600" b="0" i="1" smtClean="0">
                            <a:latin typeface="Cambria Math" panose="02040503050406030204" pitchFamily="18" charset="0"/>
                          </a:rPr>
                          <m:t>=1.</m:t>
                        </m:r>
                      </m:e>
                    </m:nary>
                  </m:oMath>
                </a14:m>
                <a:r>
                  <a:rPr lang="en-US" sz="1600" dirty="0">
                    <a:latin typeface="Avenir Next LT Pro" panose="020B0504020202020204" pitchFamily="34" charset="77"/>
                  </a:rPr>
                  <a:t> </a:t>
                </a:r>
              </a:p>
              <a:p>
                <a:endParaRPr lang="en-US" sz="1600" u="sng" dirty="0">
                  <a:latin typeface="Avenir Next LT Pro" panose="020B0504020202020204" pitchFamily="34" charset="77"/>
                </a:endParaRPr>
              </a:p>
              <a:p>
                <a:endParaRPr lang="en-US" sz="1600" dirty="0">
                  <a:latin typeface="Avenir Next LT Pro" panose="020B0504020202020204" pitchFamily="34" charset="77"/>
                </a:endParaRPr>
              </a:p>
            </p:txBody>
          </p:sp>
        </mc:Choice>
        <mc:Fallback xmlns="">
          <p:sp>
            <p:nvSpPr>
              <p:cNvPr id="3" name="TextBox 2">
                <a:extLst>
                  <a:ext uri="{FF2B5EF4-FFF2-40B4-BE49-F238E27FC236}">
                    <a16:creationId xmlns:a16="http://schemas.microsoft.com/office/drawing/2014/main" id="{FC9FC7F6-F7FC-7E9C-88FD-AC8F057979E8}"/>
                  </a:ext>
                </a:extLst>
              </p:cNvPr>
              <p:cNvSpPr txBox="1">
                <a:spLocks noRot="1" noChangeAspect="1" noMove="1" noResize="1" noEditPoints="1" noAdjustHandles="1" noChangeArrowheads="1" noChangeShapeType="1" noTextEdit="1"/>
              </p:cNvSpPr>
              <p:nvPr/>
            </p:nvSpPr>
            <p:spPr>
              <a:xfrm>
                <a:off x="901995" y="1102578"/>
                <a:ext cx="10388010" cy="5755422"/>
              </a:xfrm>
              <a:prstGeom prst="rect">
                <a:avLst/>
              </a:prstGeom>
              <a:blipFill>
                <a:blip r:embed="rId2"/>
                <a:stretch>
                  <a:fillRect l="-367" t="-220" r="-611" b="-1322"/>
                </a:stretch>
              </a:blipFill>
            </p:spPr>
            <p:txBody>
              <a:bodyPr/>
              <a:lstStyle/>
              <a:p>
                <a:r>
                  <a:rPr lang="en-US">
                    <a:noFill/>
                  </a:rPr>
                  <a:t> </a:t>
                </a:r>
              </a:p>
            </p:txBody>
          </p:sp>
        </mc:Fallback>
      </mc:AlternateContent>
    </p:spTree>
    <p:extLst>
      <p:ext uri="{BB962C8B-B14F-4D97-AF65-F5344CB8AC3E}">
        <p14:creationId xmlns:p14="http://schemas.microsoft.com/office/powerpoint/2010/main" val="3864602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94026A0-ABCF-2FB1-1023-B0388FF7EB0F}"/>
                  </a:ext>
                </a:extLst>
              </p:cNvPr>
              <p:cNvSpPr txBox="1"/>
              <p:nvPr/>
            </p:nvSpPr>
            <p:spPr>
              <a:xfrm>
                <a:off x="712381" y="520995"/>
                <a:ext cx="10962168" cy="4310219"/>
              </a:xfrm>
              <a:prstGeom prst="rect">
                <a:avLst/>
              </a:prstGeom>
              <a:noFill/>
            </p:spPr>
            <p:txBody>
              <a:bodyPr wrap="square" rtlCol="0">
                <a:spAutoFit/>
              </a:bodyPr>
              <a:lstStyle/>
              <a:p>
                <a:pPr algn="ctr"/>
                <a:r>
                  <a:rPr lang="en-US" sz="2800" dirty="0">
                    <a:solidFill>
                      <a:srgbClr val="C00000"/>
                    </a:solidFill>
                    <a:latin typeface="Avenir Next LT Pro" panose="020B0504020202020204" pitchFamily="34" charset="77"/>
                  </a:rPr>
                  <a:t>Examples of Probability Mass Functions</a:t>
                </a:r>
                <a:endParaRPr lang="en-US" sz="2800" dirty="0">
                  <a:latin typeface="Avenir Next LT Pro" panose="020B0504020202020204" pitchFamily="34" charset="77"/>
                </a:endParaRPr>
              </a:p>
              <a:p>
                <a:endParaRPr lang="en-US" sz="1600" dirty="0">
                  <a:latin typeface="Avenir Next LT Pro" panose="020B0504020202020204" pitchFamily="34" charset="77"/>
                </a:endParaRPr>
              </a:p>
              <a:p>
                <a:pPr marL="342900" indent="-342900">
                  <a:buFont typeface="+mj-lt"/>
                  <a:buAutoNum type="arabicPeriod"/>
                </a:pPr>
                <a:r>
                  <a:rPr lang="en-US" sz="1600" dirty="0">
                    <a:solidFill>
                      <a:srgbClr val="C00000"/>
                    </a:solidFill>
                    <a:latin typeface="Avenir Next LT Pro" panose="020B0504020202020204" pitchFamily="34" charset="77"/>
                  </a:rPr>
                  <a:t>Uniform mass distribution </a:t>
                </a:r>
              </a:p>
              <a:p>
                <a:r>
                  <a:rPr lang="en-US" sz="1600" dirty="0">
                    <a:latin typeface="Avenir Next LT Pro" panose="020B0504020202020204" pitchFamily="34" charset="77"/>
                  </a:rPr>
                  <a:t>A single discrete random variable with k different states. We can place on the discrete random variable X a uniform mass distribution (each state is equally likely) by setting its probability mass function to </a:t>
                </a:r>
              </a:p>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𝑋</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𝑖</m:t>
                              </m:r>
                            </m:sub>
                          </m:sSub>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𝑘</m:t>
                          </m:r>
                        </m:den>
                      </m:f>
                      <m:r>
                        <a:rPr lang="en-US" sz="1600" b="0" i="1" smtClean="0">
                          <a:latin typeface="Cambria Math" panose="02040503050406030204" pitchFamily="18" charset="0"/>
                        </a:rPr>
                        <m:t> </m:t>
                      </m:r>
                      <m:r>
                        <a:rPr lang="en-US" sz="1600" b="0" i="1" smtClean="0">
                          <a:latin typeface="Cambria Math" panose="02040503050406030204" pitchFamily="18" charset="0"/>
                        </a:rPr>
                        <m:t>𝑓𝑜𝑟</m:t>
                      </m:r>
                      <m:r>
                        <a:rPr lang="en-US" sz="1600" b="0" i="1" smtClean="0">
                          <a:latin typeface="Cambria Math" panose="02040503050406030204" pitchFamily="18" charset="0"/>
                        </a:rPr>
                        <m:t> </m:t>
                      </m:r>
                      <m:r>
                        <a:rPr lang="en-US" sz="1600" b="0" i="1" smtClean="0">
                          <a:latin typeface="Cambria Math" panose="02040503050406030204" pitchFamily="18" charset="0"/>
                        </a:rPr>
                        <m:t>𝑖</m:t>
                      </m:r>
                      <m:r>
                        <a:rPr lang="en-US" sz="1600" b="0" i="1" smtClean="0">
                          <a:latin typeface="Cambria Math" panose="02040503050406030204" pitchFamily="18" charset="0"/>
                        </a:rPr>
                        <m:t>=1, 2, 3, ….</m:t>
                      </m:r>
                      <m:r>
                        <a:rPr lang="en-US" sz="1600" b="0" i="1" smtClean="0">
                          <a:latin typeface="Cambria Math" panose="02040503050406030204" pitchFamily="18" charset="0"/>
                        </a:rPr>
                        <m:t>𝑘</m:t>
                      </m:r>
                    </m:oMath>
                  </m:oMathPara>
                </a14:m>
                <a:endParaRPr lang="en-US" sz="1600" dirty="0">
                  <a:latin typeface="Avenir Next LT Pro" panose="020B0504020202020204" pitchFamily="34" charset="77"/>
                </a:endParaRPr>
              </a:p>
              <a:p>
                <a:r>
                  <a:rPr lang="en-US" sz="1600" dirty="0">
                    <a:latin typeface="Avenir Next LT Pro" panose="020B0504020202020204" pitchFamily="34" charset="77"/>
                  </a:rPr>
                  <a:t>Then all 3 requirements of PMF are satisfied.</a:t>
                </a:r>
              </a:p>
              <a:p>
                <a:endParaRPr lang="en-US" sz="1600" dirty="0">
                  <a:latin typeface="Avenir Next LT Pro" panose="020B0504020202020204" pitchFamily="34" charset="77"/>
                </a:endParaRPr>
              </a:p>
              <a:p>
                <a:endParaRPr lang="en-US" sz="1600" dirty="0">
                  <a:latin typeface="Avenir Next LT Pro" panose="020B0504020202020204" pitchFamily="34" charset="77"/>
                </a:endParaRPr>
              </a:p>
              <a:p>
                <a:r>
                  <a:rPr lang="en-US" sz="1600" dirty="0">
                    <a:solidFill>
                      <a:srgbClr val="C00000"/>
                    </a:solidFill>
                    <a:latin typeface="Avenir Next LT Pro" panose="020B0504020202020204" pitchFamily="34" charset="77"/>
                  </a:rPr>
                  <a:t>2.    Binomial mass distribution </a:t>
                </a:r>
              </a:p>
              <a:p>
                <a:r>
                  <a:rPr lang="en-US" sz="1600" dirty="0">
                    <a:latin typeface="Avenir Next LT Pro" panose="020B0504020202020204" pitchFamily="34" charset="77"/>
                  </a:rPr>
                  <a:t>A discrete random variable </a:t>
                </a:r>
                <a14:m>
                  <m:oMath xmlns:m="http://schemas.openxmlformats.org/officeDocument/2006/math">
                    <m:r>
                      <a:rPr lang="en-US" sz="1600" b="0" i="1" smtClean="0">
                        <a:latin typeface="Cambria Math" panose="02040503050406030204" pitchFamily="18" charset="0"/>
                      </a:rPr>
                      <m:t>𝑋</m:t>
                    </m:r>
                  </m:oMath>
                </a14:m>
                <a:r>
                  <a:rPr lang="en-US" sz="1600" dirty="0">
                    <a:latin typeface="Avenir Next LT Pro" panose="020B0504020202020204" pitchFamily="34" charset="77"/>
                  </a:rPr>
                  <a:t> that counts the number of successes in n trials </a:t>
                </a:r>
                <a14:m>
                  <m:oMath xmlns:m="http://schemas.openxmlformats.org/officeDocument/2006/math">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𝑠𝑢𝑐𝑐𝑒𝑠𝑠</m:t>
                        </m:r>
                      </m:e>
                    </m:d>
                    <m:r>
                      <a:rPr lang="en-US" sz="1600" b="0" i="1" smtClean="0">
                        <a:latin typeface="Cambria Math" panose="02040503050406030204" pitchFamily="18" charset="0"/>
                      </a:rPr>
                      <m:t>=</m:t>
                    </m:r>
                    <m:r>
                      <a:rPr lang="en-US" sz="1600" b="0" i="1" smtClean="0">
                        <a:latin typeface="Cambria Math" panose="02040503050406030204" pitchFamily="18" charset="0"/>
                      </a:rPr>
                      <m:t>𝑝</m:t>
                    </m:r>
                    <m:r>
                      <a:rPr lang="en-US" sz="1600" b="0" i="1" smtClean="0">
                        <a:latin typeface="Cambria Math" panose="02040503050406030204" pitchFamily="18" charset="0"/>
                      </a:rPr>
                      <m:t>,  </m:t>
                    </m:r>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𝑓𝑎𝑖𝑙𝑢𝑟𝑒</m:t>
                        </m:r>
                      </m:e>
                    </m:d>
                    <m:r>
                      <a:rPr lang="en-US" sz="1600" b="0" i="1" smtClean="0">
                        <a:latin typeface="Cambria Math" panose="02040503050406030204" pitchFamily="18" charset="0"/>
                      </a:rPr>
                      <m:t>=1−</m:t>
                    </m:r>
                    <m:r>
                      <a:rPr lang="en-US" sz="1600" b="0" i="1" smtClean="0">
                        <a:latin typeface="Cambria Math" panose="02040503050406030204" pitchFamily="18" charset="0"/>
                      </a:rPr>
                      <m:t>𝑝</m:t>
                    </m:r>
                    <m:r>
                      <a:rPr lang="en-US" sz="1600" b="0" i="1" smtClean="0">
                        <a:latin typeface="Cambria Math" panose="02040503050406030204" pitchFamily="18" charset="0"/>
                      </a:rPr>
                      <m:t>=</m:t>
                    </m:r>
                    <m:r>
                      <a:rPr lang="en-US" sz="1600" b="0" i="1" smtClean="0">
                        <a:latin typeface="Cambria Math" panose="02040503050406030204" pitchFamily="18" charset="0"/>
                      </a:rPr>
                      <m:t>𝑞</m:t>
                    </m:r>
                    <m:r>
                      <a:rPr lang="en-US" sz="1600" b="0" i="1" smtClean="0">
                        <a:latin typeface="Cambria Math" panose="02040503050406030204" pitchFamily="18" charset="0"/>
                      </a:rPr>
                      <m:t>.</m:t>
                    </m:r>
                  </m:oMath>
                </a14:m>
                <a:endParaRPr lang="en-US" sz="1600" dirty="0">
                  <a:latin typeface="Avenir Next LT Pro" panose="020B0504020202020204" pitchFamily="34" charset="77"/>
                </a:endParaRPr>
              </a:p>
              <a:p>
                <a:r>
                  <a:rPr lang="en-US" sz="1600" dirty="0">
                    <a:latin typeface="Avenir Next LT Pro" panose="020B0504020202020204" pitchFamily="34" charset="77"/>
                  </a:rPr>
                  <a:t>Then the probability of k successes in n (independent trials) is </a:t>
                </a:r>
              </a:p>
              <a:p>
                <a:endParaRPr lang="en-US" sz="1600" dirty="0">
                  <a:latin typeface="Avenir Next LT Pro" panose="020B0504020202020204" pitchFamily="34" charset="77"/>
                </a:endParaRPr>
              </a:p>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𝑋</m:t>
                          </m:r>
                          <m:r>
                            <a:rPr lang="en-US" sz="1600" b="0" i="1" smtClean="0">
                              <a:latin typeface="Cambria Math" panose="02040503050406030204" pitchFamily="18" charset="0"/>
                            </a:rPr>
                            <m:t>=</m:t>
                          </m:r>
                          <m:r>
                            <a:rPr lang="en-US" sz="1600" b="0" i="1" smtClean="0">
                              <a:latin typeface="Cambria Math" panose="02040503050406030204" pitchFamily="18" charset="0"/>
                            </a:rPr>
                            <m:t>𝑘</m:t>
                          </m:r>
                        </m:e>
                      </m:d>
                      <m:r>
                        <a:rPr lang="en-US" sz="1600" b="0" i="1" smtClean="0">
                          <a:latin typeface="Cambria Math" panose="02040503050406030204" pitchFamily="18" charset="0"/>
                        </a:rPr>
                        <m:t>=</m:t>
                      </m:r>
                      <m:d>
                        <m:dPr>
                          <m:ctrlPr>
                            <a:rPr lang="en-US" sz="1600" i="1" smtClean="0">
                              <a:latin typeface="Cambria Math" panose="02040503050406030204" pitchFamily="18" charset="0"/>
                            </a:rPr>
                          </m:ctrlPr>
                        </m:dPr>
                        <m:e>
                          <m:m>
                            <m:mPr>
                              <m:mcs>
                                <m:mc>
                                  <m:mcPr>
                                    <m:count m:val="1"/>
                                    <m:mcJc m:val="center"/>
                                  </m:mcPr>
                                </m:mc>
                              </m:mcs>
                              <m:ctrlPr>
                                <a:rPr lang="en-US" sz="1600" i="1" smtClean="0">
                                  <a:latin typeface="Cambria Math" panose="02040503050406030204" pitchFamily="18" charset="0"/>
                                </a:rPr>
                              </m:ctrlPr>
                            </m:mPr>
                            <m:mr>
                              <m:e>
                                <m:r>
                                  <m:rPr>
                                    <m:brk m:alnAt="7"/>
                                  </m:rPr>
                                  <a:rPr lang="en-US" sz="1600" b="0" i="1" smtClean="0">
                                    <a:latin typeface="Cambria Math" panose="02040503050406030204" pitchFamily="18" charset="0"/>
                                  </a:rPr>
                                  <m:t>𝑛</m:t>
                                </m:r>
                              </m:e>
                            </m:mr>
                            <m:mr>
                              <m:e>
                                <m:r>
                                  <a:rPr lang="en-US" sz="1600" b="0" i="1" smtClean="0">
                                    <a:latin typeface="Cambria Math" panose="02040503050406030204" pitchFamily="18" charset="0"/>
                                  </a:rPr>
                                  <m:t>𝑘</m:t>
                                </m:r>
                              </m:e>
                            </m:mr>
                          </m:m>
                        </m:e>
                      </m:d>
                      <m:sSup>
                        <m:sSupPr>
                          <m:ctrlPr>
                            <a:rPr lang="en-US" sz="1600" i="1" smtClean="0">
                              <a:latin typeface="Cambria Math" panose="02040503050406030204" pitchFamily="18" charset="0"/>
                            </a:rPr>
                          </m:ctrlPr>
                        </m:sSupPr>
                        <m:e>
                          <m:r>
                            <a:rPr lang="en-US" sz="1600" b="0" i="1" smtClean="0">
                              <a:latin typeface="Cambria Math" panose="02040503050406030204" pitchFamily="18" charset="0"/>
                            </a:rPr>
                            <m:t>𝑝</m:t>
                          </m:r>
                        </m:e>
                        <m:sup>
                          <m:r>
                            <a:rPr lang="en-US" sz="1600" b="0" i="1" smtClean="0">
                              <a:latin typeface="Cambria Math" panose="02040503050406030204" pitchFamily="18" charset="0"/>
                            </a:rPr>
                            <m:t>𝑘</m:t>
                          </m:r>
                        </m:sup>
                      </m:sSup>
                      <m:sSup>
                        <m:sSupPr>
                          <m:ctrlPr>
                            <a:rPr lang="en-US" sz="1600" i="1" smtClean="0">
                              <a:latin typeface="Cambria Math" panose="02040503050406030204" pitchFamily="18" charset="0"/>
                            </a:rPr>
                          </m:ctrlPr>
                        </m:sSupPr>
                        <m:e>
                          <m:r>
                            <a:rPr lang="en-US" sz="1600" b="0" i="1" smtClean="0">
                              <a:latin typeface="Cambria Math" panose="02040503050406030204" pitchFamily="18" charset="0"/>
                            </a:rPr>
                            <m:t>(1−</m:t>
                          </m:r>
                          <m:r>
                            <a:rPr lang="en-US" sz="1600" b="0" i="1" smtClean="0">
                              <a:latin typeface="Cambria Math" panose="02040503050406030204" pitchFamily="18" charset="0"/>
                            </a:rPr>
                            <m:t>𝑝</m:t>
                          </m:r>
                          <m:r>
                            <a:rPr lang="en-US" sz="1600" b="0" i="1" smtClean="0">
                              <a:latin typeface="Cambria Math" panose="02040503050406030204" pitchFamily="18" charset="0"/>
                            </a:rPr>
                            <m:t>)</m:t>
                          </m:r>
                        </m:e>
                        <m:sup>
                          <m:r>
                            <a:rPr lang="en-US" sz="1600" b="0" i="1" smtClean="0">
                              <a:latin typeface="Cambria Math" panose="02040503050406030204" pitchFamily="18" charset="0"/>
                            </a:rPr>
                            <m:t>𝑛</m:t>
                          </m:r>
                          <m:r>
                            <a:rPr lang="en-US" sz="1600" b="0" i="1" smtClean="0">
                              <a:latin typeface="Cambria Math" panose="02040503050406030204" pitchFamily="18" charset="0"/>
                            </a:rPr>
                            <m:t>−</m:t>
                          </m:r>
                          <m:r>
                            <a:rPr lang="en-US" sz="1600" b="0" i="1" smtClean="0">
                              <a:latin typeface="Cambria Math" panose="02040503050406030204" pitchFamily="18" charset="0"/>
                            </a:rPr>
                            <m:t>𝑘</m:t>
                          </m:r>
                        </m:sup>
                      </m:sSup>
                      <m:r>
                        <a:rPr lang="en-US" sz="1600" b="0" i="1" smtClean="0">
                          <a:latin typeface="Cambria Math" panose="02040503050406030204" pitchFamily="18" charset="0"/>
                        </a:rPr>
                        <m:t> </m:t>
                      </m:r>
                      <m:r>
                        <a:rPr lang="en-US" sz="1600" b="0" i="1" smtClean="0">
                          <a:latin typeface="Cambria Math" panose="02040503050406030204" pitchFamily="18" charset="0"/>
                        </a:rPr>
                        <m:t>𝑓𝑜𝑟</m:t>
                      </m:r>
                      <m:r>
                        <a:rPr lang="en-US" sz="1600" b="0" i="1" smtClean="0">
                          <a:latin typeface="Cambria Math" panose="02040503050406030204" pitchFamily="18" charset="0"/>
                        </a:rPr>
                        <m:t> </m:t>
                      </m:r>
                      <m:r>
                        <a:rPr lang="en-US" sz="1600" b="0" i="1" smtClean="0">
                          <a:latin typeface="Cambria Math" panose="02040503050406030204" pitchFamily="18" charset="0"/>
                        </a:rPr>
                        <m:t>𝑘</m:t>
                      </m:r>
                      <m:r>
                        <a:rPr lang="en-US" sz="1600" b="0" i="1" smtClean="0">
                          <a:latin typeface="Cambria Math" panose="02040503050406030204" pitchFamily="18" charset="0"/>
                        </a:rPr>
                        <m:t>=0,1,2,3, ….,</m:t>
                      </m:r>
                      <m:r>
                        <a:rPr lang="en-US" sz="1600" b="0" i="1" smtClean="0">
                          <a:latin typeface="Cambria Math" panose="02040503050406030204" pitchFamily="18" charset="0"/>
                        </a:rPr>
                        <m:t>𝑛</m:t>
                      </m:r>
                    </m:oMath>
                  </m:oMathPara>
                </a14:m>
                <a:endParaRPr lang="en-US" sz="1600" dirty="0">
                  <a:latin typeface="Avenir Next LT Pro" panose="020B0504020202020204" pitchFamily="34" charset="77"/>
                </a:endParaRPr>
              </a:p>
              <a:p>
                <a:endParaRPr lang="en-US" sz="1600" dirty="0">
                  <a:latin typeface="Avenir Next LT Pro" panose="020B0504020202020204" pitchFamily="34" charset="77"/>
                </a:endParaRPr>
              </a:p>
            </p:txBody>
          </p:sp>
        </mc:Choice>
        <mc:Fallback xmlns="">
          <p:sp>
            <p:nvSpPr>
              <p:cNvPr id="2" name="TextBox 1">
                <a:extLst>
                  <a:ext uri="{FF2B5EF4-FFF2-40B4-BE49-F238E27FC236}">
                    <a16:creationId xmlns:a16="http://schemas.microsoft.com/office/drawing/2014/main" id="{994026A0-ABCF-2FB1-1023-B0388FF7EB0F}"/>
                  </a:ext>
                </a:extLst>
              </p:cNvPr>
              <p:cNvSpPr txBox="1">
                <a:spLocks noRot="1" noChangeAspect="1" noMove="1" noResize="1" noEditPoints="1" noAdjustHandles="1" noChangeArrowheads="1" noChangeShapeType="1" noTextEdit="1"/>
              </p:cNvSpPr>
              <p:nvPr/>
            </p:nvSpPr>
            <p:spPr>
              <a:xfrm>
                <a:off x="712381" y="520995"/>
                <a:ext cx="10962168" cy="4310219"/>
              </a:xfrm>
              <a:prstGeom prst="rect">
                <a:avLst/>
              </a:prstGeom>
              <a:blipFill>
                <a:blip r:embed="rId2"/>
                <a:stretch>
                  <a:fillRect l="-347" t="-1173"/>
                </a:stretch>
              </a:blipFill>
            </p:spPr>
            <p:txBody>
              <a:bodyPr/>
              <a:lstStyle/>
              <a:p>
                <a:r>
                  <a:rPr lang="en-US">
                    <a:noFill/>
                  </a:rPr>
                  <a:t> </a:t>
                </a:r>
              </a:p>
            </p:txBody>
          </p:sp>
        </mc:Fallback>
      </mc:AlternateContent>
    </p:spTree>
    <p:extLst>
      <p:ext uri="{BB962C8B-B14F-4D97-AF65-F5344CB8AC3E}">
        <p14:creationId xmlns:p14="http://schemas.microsoft.com/office/powerpoint/2010/main" val="971803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CD4DFD4-1C02-AADB-DA18-B0FE86690A84}"/>
                  </a:ext>
                </a:extLst>
              </p:cNvPr>
              <p:cNvSpPr txBox="1"/>
              <p:nvPr/>
            </p:nvSpPr>
            <p:spPr>
              <a:xfrm>
                <a:off x="691116" y="1307804"/>
                <a:ext cx="10462437" cy="3577454"/>
              </a:xfrm>
              <a:prstGeom prst="rect">
                <a:avLst/>
              </a:prstGeom>
              <a:noFill/>
            </p:spPr>
            <p:txBody>
              <a:bodyPr wrap="square" rtlCol="0">
                <a:spAutoFit/>
              </a:bodyPr>
              <a:lstStyle/>
              <a:p>
                <a:r>
                  <a:rPr lang="en-US" sz="1600" dirty="0">
                    <a:latin typeface="Avenir Next LT Pro" panose="020B0504020202020204" pitchFamily="34" charset="77"/>
                  </a:rPr>
                  <a:t>If the target space is a non-discrete subset of the real number line, the random variable is called continuous.</a:t>
                </a:r>
              </a:p>
              <a:p>
                <a:r>
                  <a:rPr lang="en-US" sz="1600" dirty="0">
                    <a:latin typeface="Avenir Next LT Pro" panose="020B0504020202020204" pitchFamily="34" charset="77"/>
                  </a:rPr>
                  <a:t>For continuous random variables, the target space is made of subsets of real numbers (or subsets in higher dimensions) like intervals and other sets that have measure such as length, area, volume </a:t>
                </a:r>
                <a:r>
                  <a:rPr lang="en-US" sz="1600" dirty="0" err="1">
                    <a:latin typeface="Avenir Next LT Pro" panose="020B0504020202020204" pitchFamily="34" charset="77"/>
                  </a:rPr>
                  <a:t>etc</a:t>
                </a:r>
                <a:r>
                  <a:rPr lang="en-US" sz="1600" dirty="0">
                    <a:latin typeface="Avenir Next LT Pro" panose="020B0504020202020204" pitchFamily="34" charset="77"/>
                  </a:rPr>
                  <a:t>…</a:t>
                </a:r>
              </a:p>
              <a:p>
                <a:endParaRPr lang="en-US" sz="1600" dirty="0">
                  <a:latin typeface="Avenir Next LT Pro" panose="020B0504020202020204" pitchFamily="34" charset="77"/>
                </a:endParaRPr>
              </a:p>
              <a:p>
                <a:r>
                  <a:rPr lang="en-US" sz="1600" dirty="0">
                    <a:latin typeface="Avenir Next LT Pro" panose="020B0504020202020204" pitchFamily="34" charset="77"/>
                  </a:rPr>
                  <a:t>The probability distribution of a continuous random variable X is described by a continuous function, called the </a:t>
                </a:r>
                <a:r>
                  <a:rPr lang="en-US" sz="1600" u="sng" dirty="0">
                    <a:latin typeface="Avenir Next LT Pro" panose="020B0504020202020204" pitchFamily="34" charset="77"/>
                  </a:rPr>
                  <a:t>probability density function </a:t>
                </a:r>
                <a:r>
                  <a:rPr lang="en-US" sz="1600" dirty="0">
                    <a:latin typeface="Avenir Next LT Pro" panose="020B0504020202020204" pitchFamily="34" charset="77"/>
                  </a:rPr>
                  <a:t>(PDF).</a:t>
                </a:r>
              </a:p>
              <a:p>
                <a:endParaRPr lang="en-US" sz="1600" dirty="0">
                  <a:latin typeface="Avenir Next LT Pro" panose="020B0504020202020204" pitchFamily="34" charset="77"/>
                </a:endParaRPr>
              </a:p>
              <a:p>
                <a:r>
                  <a:rPr lang="en-US" sz="1600" dirty="0">
                    <a:latin typeface="Avenir Next LT Pro" panose="020B0504020202020204" pitchFamily="34" charset="77"/>
                  </a:rPr>
                  <a:t>To be a PDF, a continuous function p must satisfy:</a:t>
                </a:r>
              </a:p>
              <a:p>
                <a:endParaRPr lang="en-US" sz="1600" dirty="0">
                  <a:latin typeface="Avenir Next LT Pro" panose="020B0504020202020204" pitchFamily="34" charset="77"/>
                </a:endParaRPr>
              </a:p>
              <a:p>
                <a:pPr marL="285750" indent="-285750">
                  <a:buFont typeface="Arial" panose="020B0604020202020204" pitchFamily="34" charset="0"/>
                  <a:buChar char="•"/>
                </a:pPr>
                <a:r>
                  <a:rPr lang="en-US" sz="1600" dirty="0">
                    <a:latin typeface="Avenir Next LT Pro" panose="020B0504020202020204" pitchFamily="34" charset="77"/>
                  </a:rPr>
                  <a:t>The domain of p must be the set of all possible states of the random variable X.</a:t>
                </a:r>
              </a:p>
              <a:p>
                <a:pPr marL="285750" indent="-285750">
                  <a:buFont typeface="Arial" panose="020B0604020202020204" pitchFamily="34" charset="0"/>
                  <a:buChar char="•"/>
                </a:pPr>
                <a:endParaRPr lang="en-US" sz="1600" dirty="0">
                  <a:latin typeface="Avenir Next LT Pro" panose="020B0504020202020204" pitchFamily="34" charset="77"/>
                </a:endParaRPr>
              </a:p>
              <a:p>
                <a:pPr marL="285750" indent="-285750">
                  <a:buFont typeface="Arial" panose="020B0604020202020204" pitchFamily="34" charset="0"/>
                  <a:buChar char="•"/>
                </a:pPr>
                <a:r>
                  <a:rPr lang="en-US" sz="1600" dirty="0">
                    <a:latin typeface="Avenir Next LT Pro" panose="020B0504020202020204" pitchFamily="34" charset="77"/>
                  </a:rPr>
                  <a:t>For each state </a:t>
                </a:r>
                <a14:m>
                  <m:oMath xmlns:m="http://schemas.openxmlformats.org/officeDocument/2006/math">
                    <m:r>
                      <a:rPr lang="en-US" sz="1600" b="0" i="1" smtClean="0">
                        <a:latin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𝑋</m:t>
                    </m:r>
                    <m:r>
                      <a:rPr lang="en-US" sz="1600" b="0" i="1" smtClean="0">
                        <a:latin typeface="Cambria Math" panose="02040503050406030204" pitchFamily="18" charset="0"/>
                        <a:ea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𝑝</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𝑥</m:t>
                    </m:r>
                    <m:r>
                      <a:rPr lang="en-US" sz="1600" b="0" i="1" smtClean="0">
                        <a:latin typeface="Cambria Math" panose="02040503050406030204" pitchFamily="18" charset="0"/>
                        <a:ea typeface="Cambria Math" panose="02040503050406030204" pitchFamily="18" charset="0"/>
                      </a:rPr>
                      <m:t>)≥0.</m:t>
                    </m:r>
                  </m:oMath>
                </a14:m>
                <a:r>
                  <a:rPr lang="en-US" sz="1600" dirty="0">
                    <a:latin typeface="Avenir Next LT Pro" panose="020B0504020202020204" pitchFamily="34" charset="77"/>
                  </a:rPr>
                  <a:t> </a:t>
                </a:r>
              </a:p>
              <a:p>
                <a:pPr marL="285750" indent="-285750">
                  <a:buFont typeface="Arial" panose="020B0604020202020204" pitchFamily="34" charset="0"/>
                  <a:buChar char="•"/>
                </a:pPr>
                <a:endParaRPr lang="en-US" sz="1600" dirty="0">
                  <a:latin typeface="Avenir Next LT Pro" panose="020B0504020202020204" pitchFamily="34" charset="77"/>
                </a:endParaRPr>
              </a:p>
              <a:p>
                <a:pPr marL="285750" indent="-285750">
                  <a:buFont typeface="Arial" panose="020B0604020202020204" pitchFamily="34" charset="0"/>
                  <a:buChar char="•"/>
                </a:pPr>
                <a14:m>
                  <m:oMath xmlns:m="http://schemas.openxmlformats.org/officeDocument/2006/math">
                    <m:nary>
                      <m:naryPr>
                        <m:limLoc m:val="undOvr"/>
                        <m:subHide m:val="on"/>
                        <m:supHide m:val="on"/>
                        <m:ctrlPr>
                          <a:rPr lang="en-US" sz="1600" i="1" smtClean="0">
                            <a:latin typeface="Cambria Math" panose="02040503050406030204" pitchFamily="18" charset="0"/>
                          </a:rPr>
                        </m:ctrlPr>
                      </m:naryPr>
                      <m:sub/>
                      <m:sup/>
                      <m:e>
                        <m:r>
                          <a:rPr lang="en-US" sz="1600" b="0" i="1" smtClean="0">
                            <a:latin typeface="Cambria Math" panose="02040503050406030204" pitchFamily="18" charset="0"/>
                          </a:rPr>
                          <m:t>𝑝</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𝑥</m:t>
                            </m:r>
                          </m:e>
                        </m:d>
                        <m:r>
                          <a:rPr lang="en-US" sz="1600" b="0" i="1" smtClean="0">
                            <a:latin typeface="Cambria Math" panose="02040503050406030204" pitchFamily="18" charset="0"/>
                          </a:rPr>
                          <m:t>𝑑𝑥</m:t>
                        </m:r>
                        <m:r>
                          <a:rPr lang="en-US" sz="1600" b="0" i="1" smtClean="0">
                            <a:latin typeface="Cambria Math" panose="02040503050406030204" pitchFamily="18" charset="0"/>
                          </a:rPr>
                          <m:t>=1</m:t>
                        </m:r>
                      </m:e>
                    </m:nary>
                  </m:oMath>
                </a14:m>
                <a:endParaRPr lang="en-US" sz="1600" dirty="0">
                  <a:latin typeface="Avenir Next LT Pro" panose="020B0504020202020204" pitchFamily="34" charset="77"/>
                </a:endParaRPr>
              </a:p>
            </p:txBody>
          </p:sp>
        </mc:Choice>
        <mc:Fallback xmlns="">
          <p:sp>
            <p:nvSpPr>
              <p:cNvPr id="3" name="TextBox 2">
                <a:extLst>
                  <a:ext uri="{FF2B5EF4-FFF2-40B4-BE49-F238E27FC236}">
                    <a16:creationId xmlns:a16="http://schemas.microsoft.com/office/drawing/2014/main" id="{8CD4DFD4-1C02-AADB-DA18-B0FE86690A84}"/>
                  </a:ext>
                </a:extLst>
              </p:cNvPr>
              <p:cNvSpPr txBox="1">
                <a:spLocks noRot="1" noChangeAspect="1" noMove="1" noResize="1" noEditPoints="1" noAdjustHandles="1" noChangeArrowheads="1" noChangeShapeType="1" noTextEdit="1"/>
              </p:cNvSpPr>
              <p:nvPr/>
            </p:nvSpPr>
            <p:spPr>
              <a:xfrm>
                <a:off x="691116" y="1307804"/>
                <a:ext cx="10462437" cy="3577454"/>
              </a:xfrm>
              <a:prstGeom prst="rect">
                <a:avLst/>
              </a:prstGeom>
              <a:blipFill>
                <a:blip r:embed="rId2"/>
                <a:stretch>
                  <a:fillRect l="-606" t="-709" r="-364" b="-18085"/>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A3BF07BB-9529-02C8-1595-9F35E74ED83F}"/>
              </a:ext>
            </a:extLst>
          </p:cNvPr>
          <p:cNvSpPr txBox="1"/>
          <p:nvPr/>
        </p:nvSpPr>
        <p:spPr>
          <a:xfrm>
            <a:off x="797442" y="478465"/>
            <a:ext cx="9739423" cy="523220"/>
          </a:xfrm>
          <a:prstGeom prst="rect">
            <a:avLst/>
          </a:prstGeom>
          <a:noFill/>
        </p:spPr>
        <p:txBody>
          <a:bodyPr wrap="square" rtlCol="0">
            <a:spAutoFit/>
          </a:bodyPr>
          <a:lstStyle/>
          <a:p>
            <a:pPr algn="ctr"/>
            <a:r>
              <a:rPr lang="en-US" sz="2800" dirty="0">
                <a:solidFill>
                  <a:srgbClr val="C00000"/>
                </a:solidFill>
                <a:latin typeface="Avenir Next LT Pro" panose="020B0504020202020204" pitchFamily="34" charset="77"/>
              </a:rPr>
              <a:t>Continuous Random Variable</a:t>
            </a:r>
          </a:p>
        </p:txBody>
      </p:sp>
    </p:spTree>
    <p:extLst>
      <p:ext uri="{BB962C8B-B14F-4D97-AF65-F5344CB8AC3E}">
        <p14:creationId xmlns:p14="http://schemas.microsoft.com/office/powerpoint/2010/main" val="15580942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2461</TotalTime>
  <Words>4841</Words>
  <Application>Microsoft Macintosh PowerPoint</Application>
  <PresentationFormat>Widescreen</PresentationFormat>
  <Paragraphs>468</Paragraphs>
  <Slides>30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Aptos</vt:lpstr>
      <vt:lpstr>Aptos Display</vt:lpstr>
      <vt:lpstr>Arial</vt:lpstr>
      <vt:lpstr>Avenir Next LT Pro</vt:lpstr>
      <vt:lpstr>Cambria Math</vt:lpstr>
      <vt:lpstr>Office Theme</vt:lpstr>
      <vt:lpstr>Unit 5: Probability and Statistics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Abdelkrim Brania</dc:creator>
  <cp:lastModifiedBy>Abdelkrim Brania</cp:lastModifiedBy>
  <cp:revision>86</cp:revision>
  <dcterms:created xsi:type="dcterms:W3CDTF">2025-03-04T15:23:30Z</dcterms:created>
  <dcterms:modified xsi:type="dcterms:W3CDTF">2025-03-22T20:07:33Z</dcterms:modified>
</cp:coreProperties>
</file>